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60" r:id="rId4"/>
    <p:sldId id="261" r:id="rId5"/>
    <p:sldId id="263" r:id="rId6"/>
    <p:sldId id="264" r:id="rId7"/>
    <p:sldId id="265" r:id="rId8"/>
    <p:sldId id="266" r:id="rId9"/>
    <p:sldId id="267" r:id="rId10"/>
    <p:sldId id="268" r:id="rId11"/>
    <p:sldId id="270" r:id="rId12"/>
    <p:sldId id="271" r:id="rId13"/>
    <p:sldId id="272" r:id="rId14"/>
    <p:sldId id="273" r:id="rId15"/>
    <p:sldId id="269" r:id="rId16"/>
    <p:sldId id="274" r:id="rId17"/>
    <p:sldId id="275" r:id="rId18"/>
    <p:sldId id="276" r:id="rId19"/>
    <p:sldId id="277" r:id="rId20"/>
    <p:sldId id="278" r:id="rId21"/>
    <p:sldId id="282" r:id="rId22"/>
    <p:sldId id="283" r:id="rId23"/>
  </p:sldIdLst>
  <p:sldSz cx="12192000" cy="6858000"/>
  <p:notesSz cx="6858000" cy="9144000"/>
  <p:defaultText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85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7AA77A-76A4-43C9-AF3D-A804A0A1D701}" type="datetimeFigureOut">
              <a:rPr lang="en-PK" smtClean="0"/>
              <a:t>07/04/2020</a:t>
            </a:fld>
            <a:endParaRPr lang="en-P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P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2F8DD6-AF07-4D71-BDF5-52C50128D04A}" type="slidenum">
              <a:rPr lang="en-PK" smtClean="0"/>
              <a:t>‹#›</a:t>
            </a:fld>
            <a:endParaRPr lang="en-PK"/>
          </a:p>
        </p:txBody>
      </p:sp>
    </p:spTree>
    <p:extLst>
      <p:ext uri="{BB962C8B-B14F-4D97-AF65-F5344CB8AC3E}">
        <p14:creationId xmlns:p14="http://schemas.microsoft.com/office/powerpoint/2010/main" val="647439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8749D-E576-4118-9328-965BDFB5C4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K"/>
          </a:p>
        </p:txBody>
      </p:sp>
      <p:sp>
        <p:nvSpPr>
          <p:cNvPr id="3" name="Subtitle 2">
            <a:extLst>
              <a:ext uri="{FF2B5EF4-FFF2-40B4-BE49-F238E27FC236}">
                <a16:creationId xmlns:a16="http://schemas.microsoft.com/office/drawing/2014/main" id="{D9378B3E-4C3D-47F9-9F07-E6AFE0F863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K"/>
          </a:p>
        </p:txBody>
      </p:sp>
      <p:sp>
        <p:nvSpPr>
          <p:cNvPr id="4" name="Date Placeholder 3">
            <a:extLst>
              <a:ext uri="{FF2B5EF4-FFF2-40B4-BE49-F238E27FC236}">
                <a16:creationId xmlns:a16="http://schemas.microsoft.com/office/drawing/2014/main" id="{FE013E26-6288-4022-BEEB-CF4DFA48AA66}"/>
              </a:ext>
            </a:extLst>
          </p:cNvPr>
          <p:cNvSpPr>
            <a:spLocks noGrp="1"/>
          </p:cNvSpPr>
          <p:nvPr>
            <p:ph type="dt" sz="half" idx="10"/>
          </p:nvPr>
        </p:nvSpPr>
        <p:spPr/>
        <p:txBody>
          <a:bodyPr/>
          <a:lstStyle/>
          <a:p>
            <a:fld id="{16A3D7BD-4841-41FF-8C9B-CDDA011932A1}" type="datetime8">
              <a:rPr lang="en-PK" smtClean="0"/>
              <a:t>07/04/2020 9:09 pm</a:t>
            </a:fld>
            <a:endParaRPr lang="en-PK"/>
          </a:p>
        </p:txBody>
      </p:sp>
      <p:sp>
        <p:nvSpPr>
          <p:cNvPr id="5" name="Footer Placeholder 4">
            <a:extLst>
              <a:ext uri="{FF2B5EF4-FFF2-40B4-BE49-F238E27FC236}">
                <a16:creationId xmlns:a16="http://schemas.microsoft.com/office/drawing/2014/main" id="{85475402-2DBB-4CA1-841D-E4C948A8A958}"/>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ADC244D9-EA4E-4139-92D2-2DEA4D84CB5B}"/>
              </a:ext>
            </a:extLst>
          </p:cNvPr>
          <p:cNvSpPr>
            <a:spLocks noGrp="1"/>
          </p:cNvSpPr>
          <p:nvPr>
            <p:ph type="sldNum" sz="quarter" idx="12"/>
          </p:nvPr>
        </p:nvSpPr>
        <p:spPr/>
        <p:txBody>
          <a:bodyPr/>
          <a:lstStyle/>
          <a:p>
            <a:fld id="{78A8D44F-1810-4438-B001-BF4E0B9DC180}" type="slidenum">
              <a:rPr lang="en-PK" smtClean="0"/>
              <a:t>‹#›</a:t>
            </a:fld>
            <a:endParaRPr lang="en-PK"/>
          </a:p>
        </p:txBody>
      </p:sp>
    </p:spTree>
    <p:extLst>
      <p:ext uri="{BB962C8B-B14F-4D97-AF65-F5344CB8AC3E}">
        <p14:creationId xmlns:p14="http://schemas.microsoft.com/office/powerpoint/2010/main" val="1644378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99B23-BFCF-4BC7-A080-F1C845722A1A}"/>
              </a:ext>
            </a:extLst>
          </p:cNvPr>
          <p:cNvSpPr>
            <a:spLocks noGrp="1"/>
          </p:cNvSpPr>
          <p:nvPr>
            <p:ph type="title"/>
          </p:nvPr>
        </p:nvSpPr>
        <p:spPr/>
        <p:txBody>
          <a:bodyPr/>
          <a:lstStyle/>
          <a:p>
            <a:r>
              <a:rPr lang="en-US"/>
              <a:t>Click to edit Master title style</a:t>
            </a:r>
            <a:endParaRPr lang="en-PK"/>
          </a:p>
        </p:txBody>
      </p:sp>
      <p:sp>
        <p:nvSpPr>
          <p:cNvPr id="3" name="Vertical Text Placeholder 2">
            <a:extLst>
              <a:ext uri="{FF2B5EF4-FFF2-40B4-BE49-F238E27FC236}">
                <a16:creationId xmlns:a16="http://schemas.microsoft.com/office/drawing/2014/main" id="{39C9ED73-56BA-4DD0-9ECB-3F94DCE7B9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763B8A0B-F980-458E-9B31-998B772CFC29}"/>
              </a:ext>
            </a:extLst>
          </p:cNvPr>
          <p:cNvSpPr>
            <a:spLocks noGrp="1"/>
          </p:cNvSpPr>
          <p:nvPr>
            <p:ph type="dt" sz="half" idx="10"/>
          </p:nvPr>
        </p:nvSpPr>
        <p:spPr/>
        <p:txBody>
          <a:bodyPr/>
          <a:lstStyle/>
          <a:p>
            <a:fld id="{0B9AA096-7918-4D79-9556-FB8D8407FF28}" type="datetime8">
              <a:rPr lang="en-PK" smtClean="0"/>
              <a:t>07/04/2020 9:09 pm</a:t>
            </a:fld>
            <a:endParaRPr lang="en-PK"/>
          </a:p>
        </p:txBody>
      </p:sp>
      <p:sp>
        <p:nvSpPr>
          <p:cNvPr id="5" name="Footer Placeholder 4">
            <a:extLst>
              <a:ext uri="{FF2B5EF4-FFF2-40B4-BE49-F238E27FC236}">
                <a16:creationId xmlns:a16="http://schemas.microsoft.com/office/drawing/2014/main" id="{AC971D58-B5BE-4A34-9613-C4F059BC69CA}"/>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CEEBC56C-C6F6-4293-821D-683CE21A6A93}"/>
              </a:ext>
            </a:extLst>
          </p:cNvPr>
          <p:cNvSpPr>
            <a:spLocks noGrp="1"/>
          </p:cNvSpPr>
          <p:nvPr>
            <p:ph type="sldNum" sz="quarter" idx="12"/>
          </p:nvPr>
        </p:nvSpPr>
        <p:spPr/>
        <p:txBody>
          <a:bodyPr/>
          <a:lstStyle/>
          <a:p>
            <a:fld id="{78A8D44F-1810-4438-B001-BF4E0B9DC180}" type="slidenum">
              <a:rPr lang="en-PK" smtClean="0"/>
              <a:t>‹#›</a:t>
            </a:fld>
            <a:endParaRPr lang="en-PK"/>
          </a:p>
        </p:txBody>
      </p:sp>
    </p:spTree>
    <p:extLst>
      <p:ext uri="{BB962C8B-B14F-4D97-AF65-F5344CB8AC3E}">
        <p14:creationId xmlns:p14="http://schemas.microsoft.com/office/powerpoint/2010/main" val="858497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6C20E8-1405-4381-A234-986AABF3183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PK"/>
          </a:p>
        </p:txBody>
      </p:sp>
      <p:sp>
        <p:nvSpPr>
          <p:cNvPr id="3" name="Vertical Text Placeholder 2">
            <a:extLst>
              <a:ext uri="{FF2B5EF4-FFF2-40B4-BE49-F238E27FC236}">
                <a16:creationId xmlns:a16="http://schemas.microsoft.com/office/drawing/2014/main" id="{12F6E2EB-D800-4C0F-AA35-D4EEF24B59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E63ABD1D-CA3B-408E-A2C1-1B647F3488DA}"/>
              </a:ext>
            </a:extLst>
          </p:cNvPr>
          <p:cNvSpPr>
            <a:spLocks noGrp="1"/>
          </p:cNvSpPr>
          <p:nvPr>
            <p:ph type="dt" sz="half" idx="10"/>
          </p:nvPr>
        </p:nvSpPr>
        <p:spPr/>
        <p:txBody>
          <a:bodyPr/>
          <a:lstStyle/>
          <a:p>
            <a:fld id="{EA03E6F1-BD99-4E9A-8FCC-62153931B97D}" type="datetime8">
              <a:rPr lang="en-PK" smtClean="0"/>
              <a:t>07/04/2020 9:09 pm</a:t>
            </a:fld>
            <a:endParaRPr lang="en-PK"/>
          </a:p>
        </p:txBody>
      </p:sp>
      <p:sp>
        <p:nvSpPr>
          <p:cNvPr id="5" name="Footer Placeholder 4">
            <a:extLst>
              <a:ext uri="{FF2B5EF4-FFF2-40B4-BE49-F238E27FC236}">
                <a16:creationId xmlns:a16="http://schemas.microsoft.com/office/drawing/2014/main" id="{97F3AD0C-305C-49C8-9980-D74565B9E48C}"/>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E6C911ED-75AA-4406-B081-3DD2EA878CF8}"/>
              </a:ext>
            </a:extLst>
          </p:cNvPr>
          <p:cNvSpPr>
            <a:spLocks noGrp="1"/>
          </p:cNvSpPr>
          <p:nvPr>
            <p:ph type="sldNum" sz="quarter" idx="12"/>
          </p:nvPr>
        </p:nvSpPr>
        <p:spPr/>
        <p:txBody>
          <a:bodyPr/>
          <a:lstStyle/>
          <a:p>
            <a:fld id="{78A8D44F-1810-4438-B001-BF4E0B9DC180}" type="slidenum">
              <a:rPr lang="en-PK" smtClean="0"/>
              <a:t>‹#›</a:t>
            </a:fld>
            <a:endParaRPr lang="en-PK"/>
          </a:p>
        </p:txBody>
      </p:sp>
    </p:spTree>
    <p:extLst>
      <p:ext uri="{BB962C8B-B14F-4D97-AF65-F5344CB8AC3E}">
        <p14:creationId xmlns:p14="http://schemas.microsoft.com/office/powerpoint/2010/main" val="1777603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E12C6-E007-43E9-9806-DFEFB69DBF2F}"/>
              </a:ext>
            </a:extLst>
          </p:cNvPr>
          <p:cNvSpPr>
            <a:spLocks noGrp="1"/>
          </p:cNvSpPr>
          <p:nvPr>
            <p:ph type="title"/>
          </p:nvPr>
        </p:nvSpPr>
        <p:spPr/>
        <p:txBody>
          <a:bodyPr/>
          <a:lstStyle/>
          <a:p>
            <a:r>
              <a:rPr lang="en-US"/>
              <a:t>Click to edit Master title style</a:t>
            </a:r>
            <a:endParaRPr lang="en-PK"/>
          </a:p>
        </p:txBody>
      </p:sp>
      <p:sp>
        <p:nvSpPr>
          <p:cNvPr id="3" name="Content Placeholder 2">
            <a:extLst>
              <a:ext uri="{FF2B5EF4-FFF2-40B4-BE49-F238E27FC236}">
                <a16:creationId xmlns:a16="http://schemas.microsoft.com/office/drawing/2014/main" id="{422FF4CA-C37B-4EF4-A87F-146217C7DB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58F00B2B-FD23-4AA3-A216-25742CD14C28}"/>
              </a:ext>
            </a:extLst>
          </p:cNvPr>
          <p:cNvSpPr>
            <a:spLocks noGrp="1"/>
          </p:cNvSpPr>
          <p:nvPr>
            <p:ph type="dt" sz="half" idx="10"/>
          </p:nvPr>
        </p:nvSpPr>
        <p:spPr/>
        <p:txBody>
          <a:bodyPr/>
          <a:lstStyle/>
          <a:p>
            <a:fld id="{4217510B-EF7B-4685-B7C1-50F3F6A59157}" type="datetime8">
              <a:rPr lang="en-PK" smtClean="0"/>
              <a:t>07/04/2020 9:09 pm</a:t>
            </a:fld>
            <a:endParaRPr lang="en-PK"/>
          </a:p>
        </p:txBody>
      </p:sp>
      <p:sp>
        <p:nvSpPr>
          <p:cNvPr id="5" name="Footer Placeholder 4">
            <a:extLst>
              <a:ext uri="{FF2B5EF4-FFF2-40B4-BE49-F238E27FC236}">
                <a16:creationId xmlns:a16="http://schemas.microsoft.com/office/drawing/2014/main" id="{CF269C2C-E637-45BF-98E6-FE4649BC7237}"/>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0EF114B9-DE56-4F7D-86A3-B65B2E0B428E}"/>
              </a:ext>
            </a:extLst>
          </p:cNvPr>
          <p:cNvSpPr>
            <a:spLocks noGrp="1"/>
          </p:cNvSpPr>
          <p:nvPr>
            <p:ph type="sldNum" sz="quarter" idx="12"/>
          </p:nvPr>
        </p:nvSpPr>
        <p:spPr/>
        <p:txBody>
          <a:bodyPr/>
          <a:lstStyle/>
          <a:p>
            <a:fld id="{78A8D44F-1810-4438-B001-BF4E0B9DC180}" type="slidenum">
              <a:rPr lang="en-PK" smtClean="0"/>
              <a:t>‹#›</a:t>
            </a:fld>
            <a:endParaRPr lang="en-PK"/>
          </a:p>
        </p:txBody>
      </p:sp>
    </p:spTree>
    <p:extLst>
      <p:ext uri="{BB962C8B-B14F-4D97-AF65-F5344CB8AC3E}">
        <p14:creationId xmlns:p14="http://schemas.microsoft.com/office/powerpoint/2010/main" val="3186659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DE13E-F5EC-4EB2-82EF-4506927DC3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PK"/>
          </a:p>
        </p:txBody>
      </p:sp>
      <p:sp>
        <p:nvSpPr>
          <p:cNvPr id="3" name="Text Placeholder 2">
            <a:extLst>
              <a:ext uri="{FF2B5EF4-FFF2-40B4-BE49-F238E27FC236}">
                <a16:creationId xmlns:a16="http://schemas.microsoft.com/office/drawing/2014/main" id="{A36240AD-7DB2-458B-8EFD-A5434C1F46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1AFBED-212E-4A31-B8E7-1DE2DA1730BF}"/>
              </a:ext>
            </a:extLst>
          </p:cNvPr>
          <p:cNvSpPr>
            <a:spLocks noGrp="1"/>
          </p:cNvSpPr>
          <p:nvPr>
            <p:ph type="dt" sz="half" idx="10"/>
          </p:nvPr>
        </p:nvSpPr>
        <p:spPr/>
        <p:txBody>
          <a:bodyPr/>
          <a:lstStyle/>
          <a:p>
            <a:fld id="{113B2EEC-EB19-4977-9BC8-371C4CB265DD}" type="datetime8">
              <a:rPr lang="en-PK" smtClean="0"/>
              <a:t>07/04/2020 9:09 pm</a:t>
            </a:fld>
            <a:endParaRPr lang="en-PK"/>
          </a:p>
        </p:txBody>
      </p:sp>
      <p:sp>
        <p:nvSpPr>
          <p:cNvPr id="5" name="Footer Placeholder 4">
            <a:extLst>
              <a:ext uri="{FF2B5EF4-FFF2-40B4-BE49-F238E27FC236}">
                <a16:creationId xmlns:a16="http://schemas.microsoft.com/office/drawing/2014/main" id="{69A1DE72-0DEF-4CAE-B4D7-8D58EAD42BEE}"/>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A0238997-B4F7-4E02-98A7-FB6ADAD1C929}"/>
              </a:ext>
            </a:extLst>
          </p:cNvPr>
          <p:cNvSpPr>
            <a:spLocks noGrp="1"/>
          </p:cNvSpPr>
          <p:nvPr>
            <p:ph type="sldNum" sz="quarter" idx="12"/>
          </p:nvPr>
        </p:nvSpPr>
        <p:spPr/>
        <p:txBody>
          <a:bodyPr/>
          <a:lstStyle/>
          <a:p>
            <a:fld id="{78A8D44F-1810-4438-B001-BF4E0B9DC180}" type="slidenum">
              <a:rPr lang="en-PK" smtClean="0"/>
              <a:t>‹#›</a:t>
            </a:fld>
            <a:endParaRPr lang="en-PK"/>
          </a:p>
        </p:txBody>
      </p:sp>
    </p:spTree>
    <p:extLst>
      <p:ext uri="{BB962C8B-B14F-4D97-AF65-F5344CB8AC3E}">
        <p14:creationId xmlns:p14="http://schemas.microsoft.com/office/powerpoint/2010/main" val="3198771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43D8C-016F-49EA-AC0A-B3338E51B660}"/>
              </a:ext>
            </a:extLst>
          </p:cNvPr>
          <p:cNvSpPr>
            <a:spLocks noGrp="1"/>
          </p:cNvSpPr>
          <p:nvPr>
            <p:ph type="title"/>
          </p:nvPr>
        </p:nvSpPr>
        <p:spPr/>
        <p:txBody>
          <a:bodyPr/>
          <a:lstStyle/>
          <a:p>
            <a:r>
              <a:rPr lang="en-US"/>
              <a:t>Click to edit Master title style</a:t>
            </a:r>
            <a:endParaRPr lang="en-PK"/>
          </a:p>
        </p:txBody>
      </p:sp>
      <p:sp>
        <p:nvSpPr>
          <p:cNvPr id="3" name="Content Placeholder 2">
            <a:extLst>
              <a:ext uri="{FF2B5EF4-FFF2-40B4-BE49-F238E27FC236}">
                <a16:creationId xmlns:a16="http://schemas.microsoft.com/office/drawing/2014/main" id="{FC582792-17A4-48A0-B80B-B57BB7A8FB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Content Placeholder 3">
            <a:extLst>
              <a:ext uri="{FF2B5EF4-FFF2-40B4-BE49-F238E27FC236}">
                <a16:creationId xmlns:a16="http://schemas.microsoft.com/office/drawing/2014/main" id="{C4269595-5CA0-47DB-91EA-4506FEC84BE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5" name="Date Placeholder 4">
            <a:extLst>
              <a:ext uri="{FF2B5EF4-FFF2-40B4-BE49-F238E27FC236}">
                <a16:creationId xmlns:a16="http://schemas.microsoft.com/office/drawing/2014/main" id="{8D952367-B97E-4DF4-9BD5-C9F8C4BE86E3}"/>
              </a:ext>
            </a:extLst>
          </p:cNvPr>
          <p:cNvSpPr>
            <a:spLocks noGrp="1"/>
          </p:cNvSpPr>
          <p:nvPr>
            <p:ph type="dt" sz="half" idx="10"/>
          </p:nvPr>
        </p:nvSpPr>
        <p:spPr/>
        <p:txBody>
          <a:bodyPr/>
          <a:lstStyle/>
          <a:p>
            <a:fld id="{2BE20BD7-9097-4366-BCCF-0C1C9415F44F}" type="datetime8">
              <a:rPr lang="en-PK" smtClean="0"/>
              <a:t>07/04/2020 9:09 pm</a:t>
            </a:fld>
            <a:endParaRPr lang="en-PK"/>
          </a:p>
        </p:txBody>
      </p:sp>
      <p:sp>
        <p:nvSpPr>
          <p:cNvPr id="6" name="Footer Placeholder 5">
            <a:extLst>
              <a:ext uri="{FF2B5EF4-FFF2-40B4-BE49-F238E27FC236}">
                <a16:creationId xmlns:a16="http://schemas.microsoft.com/office/drawing/2014/main" id="{93481D68-F796-478A-B7D1-7FD5AF9C4E8F}"/>
              </a:ext>
            </a:extLst>
          </p:cNvPr>
          <p:cNvSpPr>
            <a:spLocks noGrp="1"/>
          </p:cNvSpPr>
          <p:nvPr>
            <p:ph type="ftr" sz="quarter" idx="11"/>
          </p:nvPr>
        </p:nvSpPr>
        <p:spPr/>
        <p:txBody>
          <a:bodyPr/>
          <a:lstStyle/>
          <a:p>
            <a:endParaRPr lang="en-PK"/>
          </a:p>
        </p:txBody>
      </p:sp>
      <p:sp>
        <p:nvSpPr>
          <p:cNvPr id="7" name="Slide Number Placeholder 6">
            <a:extLst>
              <a:ext uri="{FF2B5EF4-FFF2-40B4-BE49-F238E27FC236}">
                <a16:creationId xmlns:a16="http://schemas.microsoft.com/office/drawing/2014/main" id="{B542C7E1-CAFF-4E7F-82F1-267260F0D448}"/>
              </a:ext>
            </a:extLst>
          </p:cNvPr>
          <p:cNvSpPr>
            <a:spLocks noGrp="1"/>
          </p:cNvSpPr>
          <p:nvPr>
            <p:ph type="sldNum" sz="quarter" idx="12"/>
          </p:nvPr>
        </p:nvSpPr>
        <p:spPr/>
        <p:txBody>
          <a:bodyPr/>
          <a:lstStyle/>
          <a:p>
            <a:fld id="{78A8D44F-1810-4438-B001-BF4E0B9DC180}" type="slidenum">
              <a:rPr lang="en-PK" smtClean="0"/>
              <a:t>‹#›</a:t>
            </a:fld>
            <a:endParaRPr lang="en-PK"/>
          </a:p>
        </p:txBody>
      </p:sp>
    </p:spTree>
    <p:extLst>
      <p:ext uri="{BB962C8B-B14F-4D97-AF65-F5344CB8AC3E}">
        <p14:creationId xmlns:p14="http://schemas.microsoft.com/office/powerpoint/2010/main" val="2915049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0528F-FE0F-47EB-BC79-13414BDF98C6}"/>
              </a:ext>
            </a:extLst>
          </p:cNvPr>
          <p:cNvSpPr>
            <a:spLocks noGrp="1"/>
          </p:cNvSpPr>
          <p:nvPr>
            <p:ph type="title"/>
          </p:nvPr>
        </p:nvSpPr>
        <p:spPr>
          <a:xfrm>
            <a:off x="839788" y="365125"/>
            <a:ext cx="10515600" cy="1325563"/>
          </a:xfrm>
        </p:spPr>
        <p:txBody>
          <a:bodyPr/>
          <a:lstStyle/>
          <a:p>
            <a:r>
              <a:rPr lang="en-US"/>
              <a:t>Click to edit Master title style</a:t>
            </a:r>
            <a:endParaRPr lang="en-PK"/>
          </a:p>
        </p:txBody>
      </p:sp>
      <p:sp>
        <p:nvSpPr>
          <p:cNvPr id="3" name="Text Placeholder 2">
            <a:extLst>
              <a:ext uri="{FF2B5EF4-FFF2-40B4-BE49-F238E27FC236}">
                <a16:creationId xmlns:a16="http://schemas.microsoft.com/office/drawing/2014/main" id="{9CBB037A-F172-4CD8-8AC6-3825076FC6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859CED-C484-4943-A569-086870711C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5" name="Text Placeholder 4">
            <a:extLst>
              <a:ext uri="{FF2B5EF4-FFF2-40B4-BE49-F238E27FC236}">
                <a16:creationId xmlns:a16="http://schemas.microsoft.com/office/drawing/2014/main" id="{BB2F21CA-75C1-49F7-B1AD-8197F8A714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D8FFA9-0412-4C3E-920D-F8046A6F956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7" name="Date Placeholder 6">
            <a:extLst>
              <a:ext uri="{FF2B5EF4-FFF2-40B4-BE49-F238E27FC236}">
                <a16:creationId xmlns:a16="http://schemas.microsoft.com/office/drawing/2014/main" id="{E09EF40E-5260-41FB-98FE-596E42EC00F8}"/>
              </a:ext>
            </a:extLst>
          </p:cNvPr>
          <p:cNvSpPr>
            <a:spLocks noGrp="1"/>
          </p:cNvSpPr>
          <p:nvPr>
            <p:ph type="dt" sz="half" idx="10"/>
          </p:nvPr>
        </p:nvSpPr>
        <p:spPr/>
        <p:txBody>
          <a:bodyPr/>
          <a:lstStyle/>
          <a:p>
            <a:fld id="{2C4F07EF-8D58-4C33-A9A1-CD33B183E075}" type="datetime8">
              <a:rPr lang="en-PK" smtClean="0"/>
              <a:t>07/04/2020 9:09 pm</a:t>
            </a:fld>
            <a:endParaRPr lang="en-PK"/>
          </a:p>
        </p:txBody>
      </p:sp>
      <p:sp>
        <p:nvSpPr>
          <p:cNvPr id="8" name="Footer Placeholder 7">
            <a:extLst>
              <a:ext uri="{FF2B5EF4-FFF2-40B4-BE49-F238E27FC236}">
                <a16:creationId xmlns:a16="http://schemas.microsoft.com/office/drawing/2014/main" id="{FC2DD59C-1807-4DED-BE6A-433B6D9E40B6}"/>
              </a:ext>
            </a:extLst>
          </p:cNvPr>
          <p:cNvSpPr>
            <a:spLocks noGrp="1"/>
          </p:cNvSpPr>
          <p:nvPr>
            <p:ph type="ftr" sz="quarter" idx="11"/>
          </p:nvPr>
        </p:nvSpPr>
        <p:spPr/>
        <p:txBody>
          <a:bodyPr/>
          <a:lstStyle/>
          <a:p>
            <a:endParaRPr lang="en-PK"/>
          </a:p>
        </p:txBody>
      </p:sp>
      <p:sp>
        <p:nvSpPr>
          <p:cNvPr id="9" name="Slide Number Placeholder 8">
            <a:extLst>
              <a:ext uri="{FF2B5EF4-FFF2-40B4-BE49-F238E27FC236}">
                <a16:creationId xmlns:a16="http://schemas.microsoft.com/office/drawing/2014/main" id="{F212DBE5-B5FE-48E6-8142-F3C578ACB891}"/>
              </a:ext>
            </a:extLst>
          </p:cNvPr>
          <p:cNvSpPr>
            <a:spLocks noGrp="1"/>
          </p:cNvSpPr>
          <p:nvPr>
            <p:ph type="sldNum" sz="quarter" idx="12"/>
          </p:nvPr>
        </p:nvSpPr>
        <p:spPr/>
        <p:txBody>
          <a:bodyPr/>
          <a:lstStyle/>
          <a:p>
            <a:fld id="{78A8D44F-1810-4438-B001-BF4E0B9DC180}" type="slidenum">
              <a:rPr lang="en-PK" smtClean="0"/>
              <a:t>‹#›</a:t>
            </a:fld>
            <a:endParaRPr lang="en-PK"/>
          </a:p>
        </p:txBody>
      </p:sp>
    </p:spTree>
    <p:extLst>
      <p:ext uri="{BB962C8B-B14F-4D97-AF65-F5344CB8AC3E}">
        <p14:creationId xmlns:p14="http://schemas.microsoft.com/office/powerpoint/2010/main" val="2956496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82F18-3206-4DBB-9AEF-EDA4CA63B540}"/>
              </a:ext>
            </a:extLst>
          </p:cNvPr>
          <p:cNvSpPr>
            <a:spLocks noGrp="1"/>
          </p:cNvSpPr>
          <p:nvPr>
            <p:ph type="title"/>
          </p:nvPr>
        </p:nvSpPr>
        <p:spPr/>
        <p:txBody>
          <a:bodyPr/>
          <a:lstStyle/>
          <a:p>
            <a:r>
              <a:rPr lang="en-US"/>
              <a:t>Click to edit Master title style</a:t>
            </a:r>
            <a:endParaRPr lang="en-PK"/>
          </a:p>
        </p:txBody>
      </p:sp>
      <p:sp>
        <p:nvSpPr>
          <p:cNvPr id="3" name="Date Placeholder 2">
            <a:extLst>
              <a:ext uri="{FF2B5EF4-FFF2-40B4-BE49-F238E27FC236}">
                <a16:creationId xmlns:a16="http://schemas.microsoft.com/office/drawing/2014/main" id="{DE4A8985-9E20-47CD-B7C0-3B336780D3DC}"/>
              </a:ext>
            </a:extLst>
          </p:cNvPr>
          <p:cNvSpPr>
            <a:spLocks noGrp="1"/>
          </p:cNvSpPr>
          <p:nvPr>
            <p:ph type="dt" sz="half" idx="10"/>
          </p:nvPr>
        </p:nvSpPr>
        <p:spPr/>
        <p:txBody>
          <a:bodyPr/>
          <a:lstStyle/>
          <a:p>
            <a:fld id="{E54F4702-7F81-467E-A7A5-104C9813AAB9}" type="datetime8">
              <a:rPr lang="en-PK" smtClean="0"/>
              <a:t>07/04/2020 9:09 pm</a:t>
            </a:fld>
            <a:endParaRPr lang="en-PK"/>
          </a:p>
        </p:txBody>
      </p:sp>
      <p:sp>
        <p:nvSpPr>
          <p:cNvPr id="4" name="Footer Placeholder 3">
            <a:extLst>
              <a:ext uri="{FF2B5EF4-FFF2-40B4-BE49-F238E27FC236}">
                <a16:creationId xmlns:a16="http://schemas.microsoft.com/office/drawing/2014/main" id="{7E67579D-FAB5-4F28-89B0-AB044859D048}"/>
              </a:ext>
            </a:extLst>
          </p:cNvPr>
          <p:cNvSpPr>
            <a:spLocks noGrp="1"/>
          </p:cNvSpPr>
          <p:nvPr>
            <p:ph type="ftr" sz="quarter" idx="11"/>
          </p:nvPr>
        </p:nvSpPr>
        <p:spPr/>
        <p:txBody>
          <a:bodyPr/>
          <a:lstStyle/>
          <a:p>
            <a:endParaRPr lang="en-PK"/>
          </a:p>
        </p:txBody>
      </p:sp>
      <p:sp>
        <p:nvSpPr>
          <p:cNvPr id="5" name="Slide Number Placeholder 4">
            <a:extLst>
              <a:ext uri="{FF2B5EF4-FFF2-40B4-BE49-F238E27FC236}">
                <a16:creationId xmlns:a16="http://schemas.microsoft.com/office/drawing/2014/main" id="{88679282-0355-4880-99D0-EF573D961F67}"/>
              </a:ext>
            </a:extLst>
          </p:cNvPr>
          <p:cNvSpPr>
            <a:spLocks noGrp="1"/>
          </p:cNvSpPr>
          <p:nvPr>
            <p:ph type="sldNum" sz="quarter" idx="12"/>
          </p:nvPr>
        </p:nvSpPr>
        <p:spPr/>
        <p:txBody>
          <a:bodyPr/>
          <a:lstStyle/>
          <a:p>
            <a:fld id="{78A8D44F-1810-4438-B001-BF4E0B9DC180}" type="slidenum">
              <a:rPr lang="en-PK" smtClean="0"/>
              <a:t>‹#›</a:t>
            </a:fld>
            <a:endParaRPr lang="en-PK"/>
          </a:p>
        </p:txBody>
      </p:sp>
    </p:spTree>
    <p:extLst>
      <p:ext uri="{BB962C8B-B14F-4D97-AF65-F5344CB8AC3E}">
        <p14:creationId xmlns:p14="http://schemas.microsoft.com/office/powerpoint/2010/main" val="29636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8E913F-B46A-481C-8631-CD7FE33879D8}"/>
              </a:ext>
            </a:extLst>
          </p:cNvPr>
          <p:cNvSpPr>
            <a:spLocks noGrp="1"/>
          </p:cNvSpPr>
          <p:nvPr>
            <p:ph type="dt" sz="half" idx="10"/>
          </p:nvPr>
        </p:nvSpPr>
        <p:spPr/>
        <p:txBody>
          <a:bodyPr/>
          <a:lstStyle/>
          <a:p>
            <a:fld id="{B96F321D-0433-4528-A69D-6BB48FCD2381}" type="datetime8">
              <a:rPr lang="en-PK" smtClean="0"/>
              <a:t>07/04/2020 9:09 pm</a:t>
            </a:fld>
            <a:endParaRPr lang="en-PK"/>
          </a:p>
        </p:txBody>
      </p:sp>
      <p:sp>
        <p:nvSpPr>
          <p:cNvPr id="3" name="Footer Placeholder 2">
            <a:extLst>
              <a:ext uri="{FF2B5EF4-FFF2-40B4-BE49-F238E27FC236}">
                <a16:creationId xmlns:a16="http://schemas.microsoft.com/office/drawing/2014/main" id="{D3917A12-7498-4550-A170-707C13D5B4FC}"/>
              </a:ext>
            </a:extLst>
          </p:cNvPr>
          <p:cNvSpPr>
            <a:spLocks noGrp="1"/>
          </p:cNvSpPr>
          <p:nvPr>
            <p:ph type="ftr" sz="quarter" idx="11"/>
          </p:nvPr>
        </p:nvSpPr>
        <p:spPr/>
        <p:txBody>
          <a:bodyPr/>
          <a:lstStyle/>
          <a:p>
            <a:endParaRPr lang="en-PK"/>
          </a:p>
        </p:txBody>
      </p:sp>
      <p:sp>
        <p:nvSpPr>
          <p:cNvPr id="4" name="Slide Number Placeholder 3">
            <a:extLst>
              <a:ext uri="{FF2B5EF4-FFF2-40B4-BE49-F238E27FC236}">
                <a16:creationId xmlns:a16="http://schemas.microsoft.com/office/drawing/2014/main" id="{4F12CAEF-C2AA-48E5-B9FF-D2F219021D8E}"/>
              </a:ext>
            </a:extLst>
          </p:cNvPr>
          <p:cNvSpPr>
            <a:spLocks noGrp="1"/>
          </p:cNvSpPr>
          <p:nvPr>
            <p:ph type="sldNum" sz="quarter" idx="12"/>
          </p:nvPr>
        </p:nvSpPr>
        <p:spPr/>
        <p:txBody>
          <a:bodyPr/>
          <a:lstStyle/>
          <a:p>
            <a:fld id="{78A8D44F-1810-4438-B001-BF4E0B9DC180}" type="slidenum">
              <a:rPr lang="en-PK" smtClean="0"/>
              <a:t>‹#›</a:t>
            </a:fld>
            <a:endParaRPr lang="en-PK"/>
          </a:p>
        </p:txBody>
      </p:sp>
    </p:spTree>
    <p:extLst>
      <p:ext uri="{BB962C8B-B14F-4D97-AF65-F5344CB8AC3E}">
        <p14:creationId xmlns:p14="http://schemas.microsoft.com/office/powerpoint/2010/main" val="3647730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2047C-B5FC-4E47-8894-C3867B2E2A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K"/>
          </a:p>
        </p:txBody>
      </p:sp>
      <p:sp>
        <p:nvSpPr>
          <p:cNvPr id="3" name="Content Placeholder 2">
            <a:extLst>
              <a:ext uri="{FF2B5EF4-FFF2-40B4-BE49-F238E27FC236}">
                <a16:creationId xmlns:a16="http://schemas.microsoft.com/office/drawing/2014/main" id="{6243022F-C846-4F7A-8945-2A9EF310EE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Text Placeholder 3">
            <a:extLst>
              <a:ext uri="{FF2B5EF4-FFF2-40B4-BE49-F238E27FC236}">
                <a16:creationId xmlns:a16="http://schemas.microsoft.com/office/drawing/2014/main" id="{07B91D30-561C-4BB7-B832-D172C1D670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351893-859D-441C-8EDA-1248A5B1D6F4}"/>
              </a:ext>
            </a:extLst>
          </p:cNvPr>
          <p:cNvSpPr>
            <a:spLocks noGrp="1"/>
          </p:cNvSpPr>
          <p:nvPr>
            <p:ph type="dt" sz="half" idx="10"/>
          </p:nvPr>
        </p:nvSpPr>
        <p:spPr/>
        <p:txBody>
          <a:bodyPr/>
          <a:lstStyle/>
          <a:p>
            <a:fld id="{F073E7DE-D5C4-47D5-9DC4-7AF536904B58}" type="datetime8">
              <a:rPr lang="en-PK" smtClean="0"/>
              <a:t>07/04/2020 9:09 pm</a:t>
            </a:fld>
            <a:endParaRPr lang="en-PK"/>
          </a:p>
        </p:txBody>
      </p:sp>
      <p:sp>
        <p:nvSpPr>
          <p:cNvPr id="6" name="Footer Placeholder 5">
            <a:extLst>
              <a:ext uri="{FF2B5EF4-FFF2-40B4-BE49-F238E27FC236}">
                <a16:creationId xmlns:a16="http://schemas.microsoft.com/office/drawing/2014/main" id="{2F883A42-B9C6-4C8E-A0BD-A29694CFD839}"/>
              </a:ext>
            </a:extLst>
          </p:cNvPr>
          <p:cNvSpPr>
            <a:spLocks noGrp="1"/>
          </p:cNvSpPr>
          <p:nvPr>
            <p:ph type="ftr" sz="quarter" idx="11"/>
          </p:nvPr>
        </p:nvSpPr>
        <p:spPr/>
        <p:txBody>
          <a:bodyPr/>
          <a:lstStyle/>
          <a:p>
            <a:endParaRPr lang="en-PK"/>
          </a:p>
        </p:txBody>
      </p:sp>
      <p:sp>
        <p:nvSpPr>
          <p:cNvPr id="7" name="Slide Number Placeholder 6">
            <a:extLst>
              <a:ext uri="{FF2B5EF4-FFF2-40B4-BE49-F238E27FC236}">
                <a16:creationId xmlns:a16="http://schemas.microsoft.com/office/drawing/2014/main" id="{A7169379-3582-4878-9A9E-F43474BBCDB7}"/>
              </a:ext>
            </a:extLst>
          </p:cNvPr>
          <p:cNvSpPr>
            <a:spLocks noGrp="1"/>
          </p:cNvSpPr>
          <p:nvPr>
            <p:ph type="sldNum" sz="quarter" idx="12"/>
          </p:nvPr>
        </p:nvSpPr>
        <p:spPr/>
        <p:txBody>
          <a:bodyPr/>
          <a:lstStyle/>
          <a:p>
            <a:fld id="{78A8D44F-1810-4438-B001-BF4E0B9DC180}" type="slidenum">
              <a:rPr lang="en-PK" smtClean="0"/>
              <a:t>‹#›</a:t>
            </a:fld>
            <a:endParaRPr lang="en-PK"/>
          </a:p>
        </p:txBody>
      </p:sp>
    </p:spTree>
    <p:extLst>
      <p:ext uri="{BB962C8B-B14F-4D97-AF65-F5344CB8AC3E}">
        <p14:creationId xmlns:p14="http://schemas.microsoft.com/office/powerpoint/2010/main" val="4105226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55FCC-B8D8-4865-BA99-DEFBE0C97F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K"/>
          </a:p>
        </p:txBody>
      </p:sp>
      <p:sp>
        <p:nvSpPr>
          <p:cNvPr id="3" name="Picture Placeholder 2">
            <a:extLst>
              <a:ext uri="{FF2B5EF4-FFF2-40B4-BE49-F238E27FC236}">
                <a16:creationId xmlns:a16="http://schemas.microsoft.com/office/drawing/2014/main" id="{A1B65592-4613-4AD7-BDD0-834396D6B2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K"/>
          </a:p>
        </p:txBody>
      </p:sp>
      <p:sp>
        <p:nvSpPr>
          <p:cNvPr id="4" name="Text Placeholder 3">
            <a:extLst>
              <a:ext uri="{FF2B5EF4-FFF2-40B4-BE49-F238E27FC236}">
                <a16:creationId xmlns:a16="http://schemas.microsoft.com/office/drawing/2014/main" id="{D5795E49-9916-4741-A689-1310A47362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51A401-A7D2-4F2C-9D23-342DC1330CBF}"/>
              </a:ext>
            </a:extLst>
          </p:cNvPr>
          <p:cNvSpPr>
            <a:spLocks noGrp="1"/>
          </p:cNvSpPr>
          <p:nvPr>
            <p:ph type="dt" sz="half" idx="10"/>
          </p:nvPr>
        </p:nvSpPr>
        <p:spPr/>
        <p:txBody>
          <a:bodyPr/>
          <a:lstStyle/>
          <a:p>
            <a:fld id="{C910E927-B54D-4288-A901-BC680DFF7CDB}" type="datetime8">
              <a:rPr lang="en-PK" smtClean="0"/>
              <a:t>07/04/2020 9:09 pm</a:t>
            </a:fld>
            <a:endParaRPr lang="en-PK"/>
          </a:p>
        </p:txBody>
      </p:sp>
      <p:sp>
        <p:nvSpPr>
          <p:cNvPr id="6" name="Footer Placeholder 5">
            <a:extLst>
              <a:ext uri="{FF2B5EF4-FFF2-40B4-BE49-F238E27FC236}">
                <a16:creationId xmlns:a16="http://schemas.microsoft.com/office/drawing/2014/main" id="{C40B38C3-D1EA-42EE-AFCA-00C649283490}"/>
              </a:ext>
            </a:extLst>
          </p:cNvPr>
          <p:cNvSpPr>
            <a:spLocks noGrp="1"/>
          </p:cNvSpPr>
          <p:nvPr>
            <p:ph type="ftr" sz="quarter" idx="11"/>
          </p:nvPr>
        </p:nvSpPr>
        <p:spPr/>
        <p:txBody>
          <a:bodyPr/>
          <a:lstStyle/>
          <a:p>
            <a:endParaRPr lang="en-PK"/>
          </a:p>
        </p:txBody>
      </p:sp>
      <p:sp>
        <p:nvSpPr>
          <p:cNvPr id="7" name="Slide Number Placeholder 6">
            <a:extLst>
              <a:ext uri="{FF2B5EF4-FFF2-40B4-BE49-F238E27FC236}">
                <a16:creationId xmlns:a16="http://schemas.microsoft.com/office/drawing/2014/main" id="{95CB1D5D-D9FA-49CE-B46E-24BF2B5EA3DB}"/>
              </a:ext>
            </a:extLst>
          </p:cNvPr>
          <p:cNvSpPr>
            <a:spLocks noGrp="1"/>
          </p:cNvSpPr>
          <p:nvPr>
            <p:ph type="sldNum" sz="quarter" idx="12"/>
          </p:nvPr>
        </p:nvSpPr>
        <p:spPr/>
        <p:txBody>
          <a:bodyPr/>
          <a:lstStyle/>
          <a:p>
            <a:fld id="{78A8D44F-1810-4438-B001-BF4E0B9DC180}" type="slidenum">
              <a:rPr lang="en-PK" smtClean="0"/>
              <a:t>‹#›</a:t>
            </a:fld>
            <a:endParaRPr lang="en-PK"/>
          </a:p>
        </p:txBody>
      </p:sp>
    </p:spTree>
    <p:extLst>
      <p:ext uri="{BB962C8B-B14F-4D97-AF65-F5344CB8AC3E}">
        <p14:creationId xmlns:p14="http://schemas.microsoft.com/office/powerpoint/2010/main" val="2094103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F6D385-1494-4EE5-9C1C-F4A6283F61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PK"/>
          </a:p>
        </p:txBody>
      </p:sp>
      <p:sp>
        <p:nvSpPr>
          <p:cNvPr id="3" name="Text Placeholder 2">
            <a:extLst>
              <a:ext uri="{FF2B5EF4-FFF2-40B4-BE49-F238E27FC236}">
                <a16:creationId xmlns:a16="http://schemas.microsoft.com/office/drawing/2014/main" id="{B5519134-4918-4DAA-BECF-065A308971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24090BBF-85B1-486A-81B4-3FE27B487A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3D0A0E-3854-404A-BA89-1EEE40C44F56}" type="datetime8">
              <a:rPr lang="en-PK" smtClean="0"/>
              <a:t>07/04/2020 9:09 pm</a:t>
            </a:fld>
            <a:endParaRPr lang="en-PK"/>
          </a:p>
        </p:txBody>
      </p:sp>
      <p:sp>
        <p:nvSpPr>
          <p:cNvPr id="5" name="Footer Placeholder 4">
            <a:extLst>
              <a:ext uri="{FF2B5EF4-FFF2-40B4-BE49-F238E27FC236}">
                <a16:creationId xmlns:a16="http://schemas.microsoft.com/office/drawing/2014/main" id="{F4AB009A-7025-4776-BE71-FB98EEC2D5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K"/>
          </a:p>
        </p:txBody>
      </p:sp>
      <p:sp>
        <p:nvSpPr>
          <p:cNvPr id="6" name="Slide Number Placeholder 5">
            <a:extLst>
              <a:ext uri="{FF2B5EF4-FFF2-40B4-BE49-F238E27FC236}">
                <a16:creationId xmlns:a16="http://schemas.microsoft.com/office/drawing/2014/main" id="{1962874C-819A-4C26-8F18-DF72B8DB4E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A8D44F-1810-4438-B001-BF4E0B9DC180}" type="slidenum">
              <a:rPr lang="en-PK" smtClean="0"/>
              <a:t>‹#›</a:t>
            </a:fld>
            <a:endParaRPr lang="en-PK"/>
          </a:p>
        </p:txBody>
      </p:sp>
    </p:spTree>
    <p:extLst>
      <p:ext uri="{BB962C8B-B14F-4D97-AF65-F5344CB8AC3E}">
        <p14:creationId xmlns:p14="http://schemas.microsoft.com/office/powerpoint/2010/main" val="29949898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647CB-DC6C-40EB-82F8-47CC2618BCE1}"/>
              </a:ext>
            </a:extLst>
          </p:cNvPr>
          <p:cNvSpPr>
            <a:spLocks noGrp="1"/>
          </p:cNvSpPr>
          <p:nvPr>
            <p:ph type="ctrTitle"/>
          </p:nvPr>
        </p:nvSpPr>
        <p:spPr/>
        <p:txBody>
          <a:bodyPr>
            <a:noAutofit/>
          </a:bodyPr>
          <a:lstStyle/>
          <a:p>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Course title –---- History of Islamic Art</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Course Code – BHIA-307</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Program name – BS Fine Arts</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           Session – 2017-2021</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Semester – 6th </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                 Instructor – Shumaila Islam</a:t>
            </a:r>
            <a:br>
              <a:rPr lang="en-US" sz="2400" b="1" dirty="0">
                <a:latin typeface="Times New Roman" panose="02020603050405020304" pitchFamily="18" charset="0"/>
                <a:cs typeface="Times New Roman" panose="02020603050405020304" pitchFamily="18" charset="0"/>
              </a:rPr>
            </a:br>
            <a:endParaRPr lang="en-PK" sz="2400" b="1"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D3B566D1-F16D-4AED-868F-CB6A350911B2}"/>
              </a:ext>
            </a:extLst>
          </p:cNvPr>
          <p:cNvSpPr>
            <a:spLocks noGrp="1"/>
          </p:cNvSpPr>
          <p:nvPr>
            <p:ph type="subTitle" idx="1"/>
          </p:nvPr>
        </p:nvSpPr>
        <p:spPr/>
        <p:txBody>
          <a:bodyPr>
            <a:normAutofit fontScale="92500" lnSpcReduction="10000"/>
          </a:bodyPr>
          <a:lstStyle/>
          <a:p>
            <a:endParaRPr lang="en-US" b="1" dirty="0"/>
          </a:p>
          <a:p>
            <a:r>
              <a:rPr lang="en-US" sz="3200" b="1" dirty="0" err="1">
                <a:latin typeface="Times New Roman" panose="02020603050405020304" pitchFamily="18" charset="0"/>
                <a:cs typeface="Times New Roman" panose="02020603050405020304" pitchFamily="18" charset="0"/>
              </a:rPr>
              <a:t>Shahnama</a:t>
            </a:r>
            <a:r>
              <a:rPr lang="en-US" sz="3200" b="1" dirty="0">
                <a:latin typeface="Times New Roman" panose="02020603050405020304" pitchFamily="18" charset="0"/>
                <a:cs typeface="Times New Roman" panose="02020603050405020304" pitchFamily="18" charset="0"/>
              </a:rPr>
              <a:t> e </a:t>
            </a:r>
            <a:r>
              <a:rPr lang="en-US" sz="3200" b="1" dirty="0" err="1">
                <a:latin typeface="Times New Roman" panose="02020603050405020304" pitchFamily="18" charset="0"/>
                <a:cs typeface="Times New Roman" panose="02020603050405020304" pitchFamily="18" charset="0"/>
              </a:rPr>
              <a:t>Firdousi</a:t>
            </a:r>
            <a:r>
              <a:rPr lang="en-US" sz="3200" b="1" dirty="0">
                <a:latin typeface="Times New Roman" panose="02020603050405020304" pitchFamily="18" charset="0"/>
                <a:cs typeface="Times New Roman" panose="02020603050405020304" pitchFamily="18" charset="0"/>
              </a:rPr>
              <a:t> </a:t>
            </a:r>
          </a:p>
          <a:p>
            <a:endParaRPr lang="en-US" b="1" dirty="0"/>
          </a:p>
          <a:p>
            <a:r>
              <a:rPr lang="en-US" b="1" dirty="0"/>
              <a:t> </a:t>
            </a:r>
            <a:endParaRPr lang="en-PK" b="1" dirty="0"/>
          </a:p>
        </p:txBody>
      </p:sp>
      <p:sp>
        <p:nvSpPr>
          <p:cNvPr id="4" name="Footer Placeholder 3">
            <a:extLst>
              <a:ext uri="{FF2B5EF4-FFF2-40B4-BE49-F238E27FC236}">
                <a16:creationId xmlns:a16="http://schemas.microsoft.com/office/drawing/2014/main" id="{D71E9524-D010-4D67-B1EB-7C4027EB61EA}"/>
              </a:ext>
            </a:extLst>
          </p:cNvPr>
          <p:cNvSpPr>
            <a:spLocks noGrp="1"/>
          </p:cNvSpPr>
          <p:nvPr>
            <p:ph type="ftr" sz="quarter" idx="11"/>
          </p:nvPr>
        </p:nvSpPr>
        <p:spPr/>
        <p:txBody>
          <a:bodyPr/>
          <a:lstStyle/>
          <a:p>
            <a:endParaRPr lang="en-PK"/>
          </a:p>
        </p:txBody>
      </p:sp>
    </p:spTree>
    <p:extLst>
      <p:ext uri="{BB962C8B-B14F-4D97-AF65-F5344CB8AC3E}">
        <p14:creationId xmlns:p14="http://schemas.microsoft.com/office/powerpoint/2010/main" val="1855839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1C06E-5FDE-40EF-A0CD-6A802B9873BF}"/>
              </a:ext>
            </a:extLst>
          </p:cNvPr>
          <p:cNvSpPr>
            <a:spLocks noGrp="1"/>
          </p:cNvSpPr>
          <p:nvPr>
            <p:ph type="title"/>
          </p:nvPr>
        </p:nvSpPr>
        <p:spPr>
          <a:xfrm>
            <a:off x="2543174" y="365126"/>
            <a:ext cx="8810625" cy="315912"/>
          </a:xfrm>
        </p:spPr>
        <p:txBody>
          <a:bodyPr>
            <a:noAutofit/>
          </a:bodyPr>
          <a:lstStyle/>
          <a:p>
            <a:r>
              <a:rPr lang="en-US" sz="3600" b="1" dirty="0">
                <a:latin typeface="Times New Roman" panose="02020603050405020304" pitchFamily="18" charset="0"/>
                <a:cs typeface="Times New Roman" panose="02020603050405020304" pitchFamily="18" charset="0"/>
              </a:rPr>
              <a:t>An illustrated leaf of the book</a:t>
            </a:r>
            <a:endParaRPr lang="en-PK" sz="3600" b="1" dirty="0">
              <a:latin typeface="Times New Roman" panose="02020603050405020304" pitchFamily="18" charset="0"/>
              <a:cs typeface="Times New Roman" panose="02020603050405020304" pitchFamily="18" charset="0"/>
            </a:endParaRPr>
          </a:p>
        </p:txBody>
      </p:sp>
      <p:pic>
        <p:nvPicPr>
          <p:cNvPr id="6" name="Content Placeholder 5">
            <a:extLst>
              <a:ext uri="{FF2B5EF4-FFF2-40B4-BE49-F238E27FC236}">
                <a16:creationId xmlns:a16="http://schemas.microsoft.com/office/drawing/2014/main" id="{FC3EF9EA-86D9-4C1F-8852-BC7CE16B07D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81438" y="996949"/>
            <a:ext cx="3890963" cy="5646739"/>
          </a:xfrm>
        </p:spPr>
      </p:pic>
    </p:spTree>
    <p:extLst>
      <p:ext uri="{BB962C8B-B14F-4D97-AF65-F5344CB8AC3E}">
        <p14:creationId xmlns:p14="http://schemas.microsoft.com/office/powerpoint/2010/main" val="1223835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A1D6E-1B0C-4FBE-9F08-33BACB5D50DD}"/>
              </a:ext>
            </a:extLst>
          </p:cNvPr>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Division of the Book </a:t>
            </a:r>
            <a:endParaRPr lang="en-PK" sz="4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D55D097-ADDD-4489-9A97-2D7150ED5E9B}"/>
              </a:ext>
            </a:extLst>
          </p:cNvPr>
          <p:cNvSpPr>
            <a:spLocks noGrp="1"/>
          </p:cNvSpPr>
          <p:nvPr>
            <p:ph idx="1"/>
          </p:nvPr>
        </p:nvSpPr>
        <p:spPr/>
        <p:txBody>
          <a:bodyPr/>
          <a:lstStyle/>
          <a:p>
            <a:r>
              <a:rPr lang="en-US" dirty="0"/>
              <a:t>Shahnameh literally means “Book of Kings” and the tale can be roughly divided into three parts: </a:t>
            </a:r>
          </a:p>
          <a:p>
            <a:r>
              <a:rPr lang="en-US" dirty="0"/>
              <a:t>First part: it tells the mythical creation of Persia and its earliest fabled past. </a:t>
            </a:r>
          </a:p>
          <a:p>
            <a:r>
              <a:rPr lang="en-US" dirty="0"/>
              <a:t>Second part: it tells the legendary Kings and heroes Rustam and Sohrab. </a:t>
            </a:r>
          </a:p>
          <a:p>
            <a:r>
              <a:rPr lang="en-US" dirty="0"/>
              <a:t> Third part: It blends historical fact with legend, telling of the semi- mythical adventures of actual historical Kings.</a:t>
            </a:r>
            <a:endParaRPr lang="en-PK" dirty="0"/>
          </a:p>
        </p:txBody>
      </p:sp>
      <p:sp>
        <p:nvSpPr>
          <p:cNvPr id="4" name="Footer Placeholder 3">
            <a:extLst>
              <a:ext uri="{FF2B5EF4-FFF2-40B4-BE49-F238E27FC236}">
                <a16:creationId xmlns:a16="http://schemas.microsoft.com/office/drawing/2014/main" id="{063DC446-BEFA-4F5E-9F23-FF499FD04CAB}"/>
              </a:ext>
            </a:extLst>
          </p:cNvPr>
          <p:cNvSpPr>
            <a:spLocks noGrp="1"/>
          </p:cNvSpPr>
          <p:nvPr>
            <p:ph type="ftr" sz="quarter" idx="11"/>
          </p:nvPr>
        </p:nvSpPr>
        <p:spPr/>
        <p:txBody>
          <a:bodyPr/>
          <a:lstStyle/>
          <a:p>
            <a:endParaRPr lang="en-PK"/>
          </a:p>
        </p:txBody>
      </p:sp>
    </p:spTree>
    <p:extLst>
      <p:ext uri="{BB962C8B-B14F-4D97-AF65-F5344CB8AC3E}">
        <p14:creationId xmlns:p14="http://schemas.microsoft.com/office/powerpoint/2010/main" val="973079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72DF04-260E-420D-BF01-FF199EADDD22}"/>
              </a:ext>
            </a:extLst>
          </p:cNvPr>
          <p:cNvSpPr>
            <a:spLocks noGrp="1"/>
          </p:cNvSpPr>
          <p:nvPr>
            <p:ph type="title"/>
          </p:nvPr>
        </p:nvSpPr>
        <p:spPr>
          <a:xfrm>
            <a:off x="839788" y="457200"/>
            <a:ext cx="3932237" cy="985838"/>
          </a:xfrm>
        </p:spPr>
        <p:txBody>
          <a:bodyPr>
            <a:normAutofit/>
          </a:bodyPr>
          <a:lstStyle/>
          <a:p>
            <a:r>
              <a:rPr lang="en-US" sz="2800" b="1" dirty="0">
                <a:latin typeface="Times New Roman" panose="02020603050405020304" pitchFamily="18" charset="0"/>
                <a:cs typeface="Times New Roman" panose="02020603050405020304" pitchFamily="18" charset="0"/>
              </a:rPr>
              <a:t>Characterization</a:t>
            </a:r>
            <a:endParaRPr lang="en-PK" sz="2800" b="1" dirty="0">
              <a:latin typeface="Times New Roman" panose="02020603050405020304" pitchFamily="18" charset="0"/>
              <a:cs typeface="Times New Roman" panose="02020603050405020304" pitchFamily="18" charset="0"/>
            </a:endParaRPr>
          </a:p>
        </p:txBody>
      </p:sp>
      <p:pic>
        <p:nvPicPr>
          <p:cNvPr id="11" name="Content Placeholder 10">
            <a:extLst>
              <a:ext uri="{FF2B5EF4-FFF2-40B4-BE49-F238E27FC236}">
                <a16:creationId xmlns:a16="http://schemas.microsoft.com/office/drawing/2014/main" id="{F776DEC9-9174-43C0-96DD-6831149880C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94376" y="1483828"/>
            <a:ext cx="4949824" cy="3880818"/>
          </a:xfrm>
        </p:spPr>
      </p:pic>
      <p:sp>
        <p:nvSpPr>
          <p:cNvPr id="7" name="Text Placeholder 6">
            <a:extLst>
              <a:ext uri="{FF2B5EF4-FFF2-40B4-BE49-F238E27FC236}">
                <a16:creationId xmlns:a16="http://schemas.microsoft.com/office/drawing/2014/main" id="{BB70AA6A-C436-459B-8373-1D6FCA181CEF}"/>
              </a:ext>
            </a:extLst>
          </p:cNvPr>
          <p:cNvSpPr>
            <a:spLocks noGrp="1"/>
          </p:cNvSpPr>
          <p:nvPr>
            <p:ph type="body" sz="half" idx="2"/>
          </p:nvPr>
        </p:nvSpPr>
        <p:spPr>
          <a:xfrm>
            <a:off x="839788" y="1643063"/>
            <a:ext cx="3932237" cy="4225925"/>
          </a:xfrm>
        </p:spPr>
        <p:txBody>
          <a:bodyPr>
            <a:normAutofit/>
          </a:bodyPr>
          <a:lstStyle/>
          <a:p>
            <a:r>
              <a:rPr lang="en-US" sz="2800" dirty="0" err="1">
                <a:latin typeface="Times New Roman" panose="02020603050405020304" pitchFamily="18" charset="0"/>
                <a:cs typeface="Times New Roman" panose="02020603050405020304" pitchFamily="18" charset="0"/>
              </a:rPr>
              <a:t>Rostam</a:t>
            </a:r>
            <a:r>
              <a:rPr lang="en-US" sz="2800" dirty="0">
                <a:latin typeface="Times New Roman" panose="02020603050405020304" pitchFamily="18" charset="0"/>
                <a:cs typeface="Times New Roman" panose="02020603050405020304" pitchFamily="18" charset="0"/>
              </a:rPr>
              <a:t> Powerful Persian hero warrior of the Shahnameh, is the </a:t>
            </a:r>
            <a:r>
              <a:rPr lang="en-US" sz="2800" dirty="0">
                <a:solidFill>
                  <a:srgbClr val="FF0000"/>
                </a:solidFill>
                <a:latin typeface="Times New Roman" panose="02020603050405020304" pitchFamily="18" charset="0"/>
                <a:cs typeface="Times New Roman" panose="02020603050405020304" pitchFamily="18" charset="0"/>
              </a:rPr>
              <a:t>sworn</a:t>
            </a:r>
            <a:r>
              <a:rPr lang="en-US" sz="2800" dirty="0">
                <a:latin typeface="Times New Roman" panose="02020603050405020304" pitchFamily="18" charset="0"/>
                <a:cs typeface="Times New Roman" panose="02020603050405020304" pitchFamily="18" charset="0"/>
              </a:rPr>
              <a:t> loyal protector (</a:t>
            </a:r>
            <a:r>
              <a:rPr lang="en-US" sz="2800" dirty="0" err="1">
                <a:latin typeface="Times New Roman" panose="02020603050405020304" pitchFamily="18" charset="0"/>
                <a:cs typeface="Times New Roman" panose="02020603050405020304" pitchFamily="18" charset="0"/>
              </a:rPr>
              <a:t>Pahlavan</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Daleer</a:t>
            </a:r>
            <a:r>
              <a:rPr lang="en-US" sz="2800" dirty="0">
                <a:latin typeface="Times New Roman" panose="02020603050405020304" pitchFamily="18" charset="0"/>
                <a:cs typeface="Times New Roman" panose="02020603050405020304" pitchFamily="18" charset="0"/>
              </a:rPr>
              <a:t>) of Persia (Iran), a mythical place of beauty and adventure. Son of </a:t>
            </a:r>
            <a:r>
              <a:rPr lang="en-US" sz="2800" dirty="0" err="1">
                <a:latin typeface="Times New Roman" panose="02020603050405020304" pitchFamily="18" charset="0"/>
                <a:cs typeface="Times New Roman" panose="02020603050405020304" pitchFamily="18" charset="0"/>
              </a:rPr>
              <a:t>Zal</a:t>
            </a:r>
            <a:r>
              <a:rPr lang="en-US" sz="2800" dirty="0">
                <a:latin typeface="Times New Roman" panose="02020603050405020304" pitchFamily="18" charset="0"/>
                <a:cs typeface="Times New Roman" panose="02020603050405020304" pitchFamily="18" charset="0"/>
              </a:rPr>
              <a:t> and </a:t>
            </a:r>
            <a:r>
              <a:rPr lang="en-US" sz="2800" dirty="0" err="1">
                <a:latin typeface="Times New Roman" panose="02020603050405020304" pitchFamily="18" charset="0"/>
                <a:cs typeface="Times New Roman" panose="02020603050405020304" pitchFamily="18" charset="0"/>
              </a:rPr>
              <a:t>Roudabeh</a:t>
            </a:r>
            <a:r>
              <a:rPr lang="en-US" sz="2800" dirty="0">
                <a:latin typeface="Times New Roman" panose="02020603050405020304" pitchFamily="18" charset="0"/>
                <a:cs typeface="Times New Roman" panose="02020603050405020304" pitchFamily="18" charset="0"/>
              </a:rPr>
              <a:t>, father of Sohrab.</a:t>
            </a:r>
            <a:endParaRPr lang="en-PK" sz="280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33070E0-B2D7-4203-B4A9-5108E830E93D}"/>
              </a:ext>
            </a:extLst>
          </p:cNvPr>
          <p:cNvSpPr>
            <a:spLocks noGrp="1"/>
          </p:cNvSpPr>
          <p:nvPr>
            <p:ph type="ftr" sz="quarter" idx="11"/>
          </p:nvPr>
        </p:nvSpPr>
        <p:spPr>
          <a:xfrm>
            <a:off x="1028700" y="6356350"/>
            <a:ext cx="10326688" cy="365125"/>
          </a:xfrm>
        </p:spPr>
        <p:txBody>
          <a:bodyPr/>
          <a:lstStyle/>
          <a:p>
            <a:r>
              <a:rPr lang="en-US" dirty="0"/>
              <a:t>.</a:t>
            </a:r>
          </a:p>
          <a:p>
            <a:pPr algn="l"/>
            <a:r>
              <a:rPr lang="en-US" sz="1400" b="1" dirty="0">
                <a:solidFill>
                  <a:srgbClr val="FF0000"/>
                </a:solidFill>
              </a:rPr>
              <a:t>(of testimony or evidence) given under oath</a:t>
            </a:r>
            <a:endParaRPr lang="en-PK" sz="1400" b="1" dirty="0">
              <a:solidFill>
                <a:srgbClr val="FF0000"/>
              </a:solidFill>
            </a:endParaRPr>
          </a:p>
        </p:txBody>
      </p:sp>
    </p:spTree>
    <p:extLst>
      <p:ext uri="{BB962C8B-B14F-4D97-AF65-F5344CB8AC3E}">
        <p14:creationId xmlns:p14="http://schemas.microsoft.com/office/powerpoint/2010/main" val="2647368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09986-3E08-475E-A220-FB7435F18BB0}"/>
              </a:ext>
            </a:extLst>
          </p:cNvPr>
          <p:cNvSpPr>
            <a:spLocks noGrp="1"/>
          </p:cNvSpPr>
          <p:nvPr>
            <p:ph type="title"/>
          </p:nvPr>
        </p:nvSpPr>
        <p:spPr/>
        <p:txBody>
          <a:bodyPr/>
          <a:lstStyle/>
          <a:p>
            <a:pPr algn="ctr"/>
            <a:r>
              <a:rPr lang="en-US" b="1" dirty="0" err="1">
                <a:latin typeface="Times New Roman" panose="02020603050405020304" pitchFamily="18" charset="0"/>
                <a:cs typeface="Times New Roman" panose="02020603050405020304" pitchFamily="18" charset="0"/>
              </a:rPr>
              <a:t>Raqsh</a:t>
            </a:r>
            <a:r>
              <a:rPr lang="en-US" dirty="0"/>
              <a:t> </a:t>
            </a:r>
            <a:endParaRPr lang="en-PK" dirty="0"/>
          </a:p>
        </p:txBody>
      </p:sp>
      <p:pic>
        <p:nvPicPr>
          <p:cNvPr id="7" name="Content Placeholder 6">
            <a:extLst>
              <a:ext uri="{FF2B5EF4-FFF2-40B4-BE49-F238E27FC236}">
                <a16:creationId xmlns:a16="http://schemas.microsoft.com/office/drawing/2014/main" id="{E9AE6148-8930-40A7-A918-C689AAA4516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22988" y="784332"/>
            <a:ext cx="4292600" cy="5279810"/>
          </a:xfrm>
        </p:spPr>
      </p:pic>
      <p:sp>
        <p:nvSpPr>
          <p:cNvPr id="4" name="Text Placeholder 3">
            <a:extLst>
              <a:ext uri="{FF2B5EF4-FFF2-40B4-BE49-F238E27FC236}">
                <a16:creationId xmlns:a16="http://schemas.microsoft.com/office/drawing/2014/main" id="{5D1782F4-24FA-4971-BED7-1F35730F0301}"/>
              </a:ext>
            </a:extLst>
          </p:cNvPr>
          <p:cNvSpPr>
            <a:spLocks noGrp="1"/>
          </p:cNvSpPr>
          <p:nvPr>
            <p:ph type="body" sz="half" idx="2"/>
          </p:nvPr>
        </p:nvSpPr>
        <p:spPr/>
        <p:txBody>
          <a:bodyPr>
            <a:normAutofit/>
          </a:bodyPr>
          <a:lstStyle/>
          <a:p>
            <a:r>
              <a:rPr lang="en-US" sz="2800" dirty="0" err="1">
                <a:latin typeface="Times New Roman" panose="02020603050405020304" pitchFamily="18" charset="0"/>
                <a:cs typeface="Times New Roman" panose="02020603050405020304" pitchFamily="18" charset="0"/>
              </a:rPr>
              <a:t>Raqsh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Rostam’s</a:t>
            </a:r>
            <a:r>
              <a:rPr lang="en-US" sz="2800" dirty="0">
                <a:latin typeface="Times New Roman" panose="02020603050405020304" pitchFamily="18" charset="0"/>
                <a:cs typeface="Times New Roman" panose="02020603050405020304" pitchFamily="18" charset="0"/>
              </a:rPr>
              <a:t> strong and loyal horse who will never leave his side. He can only be ridden by </a:t>
            </a:r>
            <a:r>
              <a:rPr lang="en-US" sz="2800" dirty="0" err="1">
                <a:latin typeface="Times New Roman" panose="02020603050405020304" pitchFamily="18" charset="0"/>
                <a:cs typeface="Times New Roman" panose="02020603050405020304" pitchFamily="18" charset="0"/>
              </a:rPr>
              <a:t>Rostam</a:t>
            </a:r>
            <a:r>
              <a:rPr lang="en-US" sz="2800" dirty="0">
                <a:latin typeface="Times New Roman" panose="02020603050405020304" pitchFamily="18" charset="0"/>
                <a:cs typeface="Times New Roman" panose="02020603050405020304" pitchFamily="18" charset="0"/>
              </a:rPr>
              <a:t>, the only man strong enough to tame him. He is the most powerful and beautiful </a:t>
            </a:r>
            <a:r>
              <a:rPr lang="en-US" sz="2800" dirty="0" err="1">
                <a:latin typeface="Times New Roman" panose="02020603050405020304" pitchFamily="18" charset="0"/>
                <a:cs typeface="Times New Roman" panose="02020603050405020304" pitchFamily="18" charset="0"/>
              </a:rPr>
              <a:t>horsein</a:t>
            </a:r>
            <a:r>
              <a:rPr lang="en-US" sz="2800" dirty="0">
                <a:latin typeface="Times New Roman" panose="02020603050405020304" pitchFamily="18" charset="0"/>
                <a:cs typeface="Times New Roman" panose="02020603050405020304" pitchFamily="18" charset="0"/>
              </a:rPr>
              <a:t> all the land. </a:t>
            </a:r>
            <a:endParaRPr lang="en-PK" sz="2800" dirty="0">
              <a:latin typeface="Times New Roman" panose="02020603050405020304" pitchFamily="18"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9E473824-AFCF-4AF2-99A6-37161A87519A}"/>
              </a:ext>
            </a:extLst>
          </p:cNvPr>
          <p:cNvSpPr>
            <a:spLocks noGrp="1"/>
          </p:cNvSpPr>
          <p:nvPr>
            <p:ph type="ftr" sz="quarter" idx="11"/>
          </p:nvPr>
        </p:nvSpPr>
        <p:spPr/>
        <p:txBody>
          <a:bodyPr/>
          <a:lstStyle/>
          <a:p>
            <a:endParaRPr lang="en-PK"/>
          </a:p>
        </p:txBody>
      </p:sp>
    </p:spTree>
    <p:extLst>
      <p:ext uri="{BB962C8B-B14F-4D97-AF65-F5344CB8AC3E}">
        <p14:creationId xmlns:p14="http://schemas.microsoft.com/office/powerpoint/2010/main" val="1257200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3D1D2-43F2-4377-BA95-0CF577CD1B22}"/>
              </a:ext>
            </a:extLst>
          </p:cNvPr>
          <p:cNvSpPr>
            <a:spLocks noGrp="1"/>
          </p:cNvSpPr>
          <p:nvPr>
            <p:ph type="title"/>
          </p:nvPr>
        </p:nvSpPr>
        <p:spPr>
          <a:xfrm>
            <a:off x="839788" y="457200"/>
            <a:ext cx="3932237" cy="885825"/>
          </a:xfrm>
        </p:spPr>
        <p:txBody>
          <a:bodyPr>
            <a:normAutofit/>
          </a:bodyPr>
          <a:lstStyle/>
          <a:p>
            <a:r>
              <a:rPr lang="en-US" sz="2800" b="1" dirty="0" err="1">
                <a:latin typeface="Times New Roman" panose="02020603050405020304" pitchFamily="18" charset="0"/>
                <a:cs typeface="Times New Roman" panose="02020603050405020304" pitchFamily="18" charset="0"/>
              </a:rPr>
              <a:t>Zal</a:t>
            </a:r>
            <a:r>
              <a:rPr lang="en-US" sz="2800" b="1" dirty="0">
                <a:latin typeface="Times New Roman" panose="02020603050405020304" pitchFamily="18" charset="0"/>
                <a:cs typeface="Times New Roman" panose="02020603050405020304" pitchFamily="18" charset="0"/>
              </a:rPr>
              <a:t> </a:t>
            </a:r>
            <a:endParaRPr lang="en-PK" sz="2800" b="1" dirty="0">
              <a:latin typeface="Times New Roman" panose="02020603050405020304" pitchFamily="18" charset="0"/>
              <a:cs typeface="Times New Roman" panose="02020603050405020304" pitchFamily="18" charset="0"/>
            </a:endParaRPr>
          </a:p>
        </p:txBody>
      </p:sp>
      <p:pic>
        <p:nvPicPr>
          <p:cNvPr id="7" name="Content Placeholder 6">
            <a:extLst>
              <a:ext uri="{FF2B5EF4-FFF2-40B4-BE49-F238E27FC236}">
                <a16:creationId xmlns:a16="http://schemas.microsoft.com/office/drawing/2014/main" id="{4B76A300-83AB-4072-A65D-3E46F5DAFE5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43688" y="700088"/>
            <a:ext cx="3586162" cy="4972050"/>
          </a:xfrm>
        </p:spPr>
      </p:pic>
      <p:sp>
        <p:nvSpPr>
          <p:cNvPr id="4" name="Text Placeholder 3">
            <a:extLst>
              <a:ext uri="{FF2B5EF4-FFF2-40B4-BE49-F238E27FC236}">
                <a16:creationId xmlns:a16="http://schemas.microsoft.com/office/drawing/2014/main" id="{3DA9843E-6183-4EC8-998E-C096E86DFA45}"/>
              </a:ext>
            </a:extLst>
          </p:cNvPr>
          <p:cNvSpPr>
            <a:spLocks noGrp="1"/>
          </p:cNvSpPr>
          <p:nvPr>
            <p:ph type="body" sz="half" idx="2"/>
          </p:nvPr>
        </p:nvSpPr>
        <p:spPr>
          <a:xfrm>
            <a:off x="839788" y="1485900"/>
            <a:ext cx="3932237" cy="4383088"/>
          </a:xfrm>
        </p:spPr>
        <p:txBody>
          <a:bodyPr>
            <a:normAutofit/>
          </a:bodyPr>
          <a:lstStyle/>
          <a:p>
            <a:r>
              <a:rPr lang="en-US" sz="2400" dirty="0">
                <a:latin typeface="Times New Roman" panose="02020603050405020304" pitchFamily="18" charset="0"/>
                <a:cs typeface="Times New Roman" panose="02020603050405020304" pitchFamily="18" charset="0"/>
              </a:rPr>
              <a:t>Mythical hero-warrior of Iran. Born an albino and abandoned as an infant by his father, </a:t>
            </a:r>
            <a:r>
              <a:rPr lang="en-US" sz="2400" dirty="0" err="1">
                <a:latin typeface="Times New Roman" panose="02020603050405020304" pitchFamily="18" charset="0"/>
                <a:cs typeface="Times New Roman" panose="02020603050405020304" pitchFamily="18" charset="0"/>
              </a:rPr>
              <a:t>Zal</a:t>
            </a:r>
            <a:r>
              <a:rPr lang="en-US" sz="2400" dirty="0">
                <a:latin typeface="Times New Roman" panose="02020603050405020304" pitchFamily="18" charset="0"/>
                <a:cs typeface="Times New Roman" panose="02020603050405020304" pitchFamily="18" charset="0"/>
              </a:rPr>
              <a:t> was raised by Simurgh (a phoenix like creature) to be a great </a:t>
            </a:r>
            <a:r>
              <a:rPr lang="en-US" sz="2400" dirty="0" err="1">
                <a:latin typeface="Times New Roman" panose="02020603050405020304" pitchFamily="18" charset="0"/>
                <a:cs typeface="Times New Roman" panose="02020603050405020304" pitchFamily="18" charset="0"/>
              </a:rPr>
              <a:t>Pahlevan</a:t>
            </a:r>
            <a:r>
              <a:rPr lang="en-US" sz="2400" dirty="0">
                <a:latin typeface="Times New Roman" panose="02020603050405020304" pitchFamily="18" charset="0"/>
                <a:cs typeface="Times New Roman" panose="02020603050405020304" pitchFamily="18" charset="0"/>
              </a:rPr>
              <a:t>. Son of </a:t>
            </a:r>
            <a:r>
              <a:rPr lang="en-US" sz="2400" dirty="0" err="1">
                <a:latin typeface="Times New Roman" panose="02020603050405020304" pitchFamily="18" charset="0"/>
                <a:cs typeface="Times New Roman" panose="02020603050405020304" pitchFamily="18" charset="0"/>
              </a:rPr>
              <a:t>Saum</a:t>
            </a:r>
            <a:r>
              <a:rPr lang="en-US" sz="2400" dirty="0">
                <a:latin typeface="Times New Roman" panose="02020603050405020304" pitchFamily="18" charset="0"/>
                <a:cs typeface="Times New Roman" panose="02020603050405020304" pitchFamily="18" charset="0"/>
              </a:rPr>
              <a:t>, husband of </a:t>
            </a:r>
            <a:r>
              <a:rPr lang="en-US" sz="2400" dirty="0" err="1">
                <a:latin typeface="Times New Roman" panose="02020603050405020304" pitchFamily="18" charset="0"/>
                <a:cs typeface="Times New Roman" panose="02020603050405020304" pitchFamily="18" charset="0"/>
              </a:rPr>
              <a:t>Rudabeh</a:t>
            </a:r>
            <a:r>
              <a:rPr lang="en-US" sz="2400" dirty="0">
                <a:latin typeface="Times New Roman" panose="02020603050405020304" pitchFamily="18" charset="0"/>
                <a:cs typeface="Times New Roman" panose="02020603050405020304" pitchFamily="18" charset="0"/>
              </a:rPr>
              <a:t> and father of </a:t>
            </a:r>
            <a:r>
              <a:rPr lang="en-US" sz="2400" dirty="0" err="1">
                <a:latin typeface="Times New Roman" panose="02020603050405020304" pitchFamily="18" charset="0"/>
                <a:cs typeface="Times New Roman" panose="02020603050405020304" pitchFamily="18" charset="0"/>
              </a:rPr>
              <a:t>Rostam</a:t>
            </a:r>
            <a:r>
              <a:rPr lang="en-US" sz="2400" dirty="0">
                <a:latin typeface="Times New Roman" panose="02020603050405020304" pitchFamily="18" charset="0"/>
                <a:cs typeface="Times New Roman" panose="02020603050405020304" pitchFamily="18" charset="0"/>
              </a:rPr>
              <a:t>. </a:t>
            </a:r>
            <a:endParaRPr lang="en-PK" sz="2400" dirty="0">
              <a:latin typeface="Times New Roman" panose="02020603050405020304" pitchFamily="18"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387D148A-93B3-4655-A464-4F6D1A0F785A}"/>
              </a:ext>
            </a:extLst>
          </p:cNvPr>
          <p:cNvSpPr>
            <a:spLocks noGrp="1"/>
          </p:cNvSpPr>
          <p:nvPr>
            <p:ph type="ftr" sz="quarter" idx="11"/>
          </p:nvPr>
        </p:nvSpPr>
        <p:spPr/>
        <p:txBody>
          <a:bodyPr/>
          <a:lstStyle/>
          <a:p>
            <a:endParaRPr lang="en-PK"/>
          </a:p>
        </p:txBody>
      </p:sp>
    </p:spTree>
    <p:extLst>
      <p:ext uri="{BB962C8B-B14F-4D97-AF65-F5344CB8AC3E}">
        <p14:creationId xmlns:p14="http://schemas.microsoft.com/office/powerpoint/2010/main" val="1775115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307B76-F9A7-4FF8-85EA-F6178CED7193}"/>
              </a:ext>
            </a:extLst>
          </p:cNvPr>
          <p:cNvSpPr>
            <a:spLocks noGrp="1"/>
          </p:cNvSpPr>
          <p:nvPr>
            <p:ph type="title"/>
          </p:nvPr>
        </p:nvSpPr>
        <p:spPr>
          <a:xfrm>
            <a:off x="839788" y="457200"/>
            <a:ext cx="3932237" cy="785813"/>
          </a:xfrm>
        </p:spPr>
        <p:txBody>
          <a:bodyPr/>
          <a:lstStyle/>
          <a:p>
            <a:r>
              <a:rPr lang="en-US" b="1" dirty="0">
                <a:latin typeface="Times New Roman" panose="02020603050405020304" pitchFamily="18" charset="0"/>
                <a:cs typeface="Times New Roman" panose="02020603050405020304" pitchFamily="18" charset="0"/>
              </a:rPr>
              <a:t>Afrasiab</a:t>
            </a:r>
            <a:endParaRPr lang="en-PK" b="1" dirty="0">
              <a:latin typeface="Times New Roman" panose="02020603050405020304" pitchFamily="18" charset="0"/>
              <a:cs typeface="Times New Roman" panose="02020603050405020304" pitchFamily="18" charset="0"/>
            </a:endParaRPr>
          </a:p>
        </p:txBody>
      </p:sp>
      <p:pic>
        <p:nvPicPr>
          <p:cNvPr id="7" name="Content Placeholder 6">
            <a:extLst>
              <a:ext uri="{FF2B5EF4-FFF2-40B4-BE49-F238E27FC236}">
                <a16:creationId xmlns:a16="http://schemas.microsoft.com/office/drawing/2014/main" id="{DF40E85A-17F2-4702-A172-B3036C1BFD8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58855" y="1014413"/>
            <a:ext cx="3932236" cy="4686906"/>
          </a:xfrm>
        </p:spPr>
      </p:pic>
      <p:sp>
        <p:nvSpPr>
          <p:cNvPr id="5" name="Text Placeholder 4">
            <a:extLst>
              <a:ext uri="{FF2B5EF4-FFF2-40B4-BE49-F238E27FC236}">
                <a16:creationId xmlns:a16="http://schemas.microsoft.com/office/drawing/2014/main" id="{728692C9-DE3D-47E3-AA13-01B658A280A4}"/>
              </a:ext>
            </a:extLst>
          </p:cNvPr>
          <p:cNvSpPr>
            <a:spLocks noGrp="1"/>
          </p:cNvSpPr>
          <p:nvPr>
            <p:ph type="body" sz="half" idx="2"/>
          </p:nvPr>
        </p:nvSpPr>
        <p:spPr>
          <a:xfrm>
            <a:off x="839788" y="1243013"/>
            <a:ext cx="3932237" cy="4625975"/>
          </a:xfrm>
        </p:spPr>
        <p:txBody>
          <a:bodyPr>
            <a:normAutofit/>
          </a:bodyPr>
          <a:lstStyle/>
          <a:p>
            <a:r>
              <a:rPr lang="en-US" sz="2800" dirty="0">
                <a:latin typeface="Times New Roman" panose="02020603050405020304" pitchFamily="18" charset="0"/>
                <a:cs typeface="Times New Roman" panose="02020603050405020304" pitchFamily="18" charset="0"/>
              </a:rPr>
              <a:t>The most prominent of all </a:t>
            </a:r>
            <a:r>
              <a:rPr lang="en-US" sz="2800" dirty="0" err="1">
                <a:latin typeface="Times New Roman" panose="02020603050405020304" pitchFamily="18" charset="0"/>
                <a:cs typeface="Times New Roman" panose="02020603050405020304" pitchFamily="18" charset="0"/>
              </a:rPr>
              <a:t>Turanian</a:t>
            </a:r>
            <a:r>
              <a:rPr lang="en-US" sz="2800" dirty="0">
                <a:latin typeface="Times New Roman" panose="02020603050405020304" pitchFamily="18" charset="0"/>
                <a:cs typeface="Times New Roman" panose="02020603050405020304" pitchFamily="18" charset="0"/>
              </a:rPr>
              <a:t> princes; he is a formidable warrior, a skillful general, and an agent of The White </a:t>
            </a:r>
            <a:r>
              <a:rPr lang="en-US" sz="2800" dirty="0" err="1">
                <a:latin typeface="Times New Roman" panose="02020603050405020304" pitchFamily="18" charset="0"/>
                <a:cs typeface="Times New Roman" panose="02020603050405020304" pitchFamily="18" charset="0"/>
              </a:rPr>
              <a:t>Deev</a:t>
            </a:r>
            <a:r>
              <a:rPr lang="en-US" sz="2800" dirty="0">
                <a:latin typeface="Times New Roman" panose="02020603050405020304" pitchFamily="18" charset="0"/>
                <a:cs typeface="Times New Roman" panose="02020603050405020304" pitchFamily="18" charset="0"/>
              </a:rPr>
              <a:t> who is endowed with magical powers of deception to destroy Iran</a:t>
            </a:r>
            <a:r>
              <a:rPr lang="en-US" sz="2800" dirty="0"/>
              <a:t>.</a:t>
            </a:r>
            <a:endParaRPr lang="en-PK" sz="2800" dirty="0"/>
          </a:p>
        </p:txBody>
      </p:sp>
      <p:sp>
        <p:nvSpPr>
          <p:cNvPr id="2" name="Footer Placeholder 1">
            <a:extLst>
              <a:ext uri="{FF2B5EF4-FFF2-40B4-BE49-F238E27FC236}">
                <a16:creationId xmlns:a16="http://schemas.microsoft.com/office/drawing/2014/main" id="{0D45F83B-D5EE-40DD-8D36-4E9D9F7E6E7B}"/>
              </a:ext>
            </a:extLst>
          </p:cNvPr>
          <p:cNvSpPr>
            <a:spLocks noGrp="1"/>
          </p:cNvSpPr>
          <p:nvPr>
            <p:ph type="ftr" sz="quarter" idx="11"/>
          </p:nvPr>
        </p:nvSpPr>
        <p:spPr/>
        <p:txBody>
          <a:bodyPr/>
          <a:lstStyle/>
          <a:p>
            <a:endParaRPr lang="en-PK"/>
          </a:p>
        </p:txBody>
      </p:sp>
    </p:spTree>
    <p:extLst>
      <p:ext uri="{BB962C8B-B14F-4D97-AF65-F5344CB8AC3E}">
        <p14:creationId xmlns:p14="http://schemas.microsoft.com/office/powerpoint/2010/main" val="3997364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0EF38-21DD-457E-95D2-C2151AFA15EA}"/>
              </a:ext>
            </a:extLst>
          </p:cNvPr>
          <p:cNvSpPr>
            <a:spLocks noGrp="1"/>
          </p:cNvSpPr>
          <p:nvPr>
            <p:ph type="title"/>
          </p:nvPr>
        </p:nvSpPr>
        <p:spPr>
          <a:xfrm>
            <a:off x="839788" y="457200"/>
            <a:ext cx="3932237" cy="842963"/>
          </a:xfrm>
        </p:spPr>
        <p:txBody>
          <a:bodyPr/>
          <a:lstStyle/>
          <a:p>
            <a:r>
              <a:rPr lang="en-US" b="1" dirty="0"/>
              <a:t>Kai-</a:t>
            </a:r>
            <a:r>
              <a:rPr lang="en-US" b="1" dirty="0" err="1"/>
              <a:t>Kawous</a:t>
            </a:r>
            <a:r>
              <a:rPr lang="en-US" dirty="0"/>
              <a:t> </a:t>
            </a:r>
            <a:endParaRPr lang="en-PK" dirty="0"/>
          </a:p>
        </p:txBody>
      </p:sp>
      <p:pic>
        <p:nvPicPr>
          <p:cNvPr id="7" name="Content Placeholder 6">
            <a:extLst>
              <a:ext uri="{FF2B5EF4-FFF2-40B4-BE49-F238E27FC236}">
                <a16:creationId xmlns:a16="http://schemas.microsoft.com/office/drawing/2014/main" id="{9D3C862D-ACAB-4263-B03A-B92BB1FEADE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65370" y="685800"/>
            <a:ext cx="3464468" cy="5557837"/>
          </a:xfrm>
        </p:spPr>
      </p:pic>
      <p:sp>
        <p:nvSpPr>
          <p:cNvPr id="4" name="Text Placeholder 3">
            <a:extLst>
              <a:ext uri="{FF2B5EF4-FFF2-40B4-BE49-F238E27FC236}">
                <a16:creationId xmlns:a16="http://schemas.microsoft.com/office/drawing/2014/main" id="{8469839E-2B55-4534-9BFB-04101FD10653}"/>
              </a:ext>
            </a:extLst>
          </p:cNvPr>
          <p:cNvSpPr>
            <a:spLocks noGrp="1"/>
          </p:cNvSpPr>
          <p:nvPr>
            <p:ph type="body" sz="half" idx="2"/>
          </p:nvPr>
        </p:nvSpPr>
        <p:spPr>
          <a:xfrm>
            <a:off x="839788" y="1428750"/>
            <a:ext cx="3932237" cy="4440238"/>
          </a:xfrm>
        </p:spPr>
        <p:txBody>
          <a:bodyPr>
            <a:normAutofit/>
          </a:bodyPr>
          <a:lstStyle/>
          <a:p>
            <a:r>
              <a:rPr lang="en-US" sz="2800" dirty="0">
                <a:latin typeface="Times New Roman" panose="02020603050405020304" pitchFamily="18" charset="0"/>
                <a:cs typeface="Times New Roman" panose="02020603050405020304" pitchFamily="18" charset="0"/>
              </a:rPr>
              <a:t>Son of Kai-</a:t>
            </a:r>
            <a:r>
              <a:rPr lang="en-US" sz="2800" dirty="0" err="1">
                <a:latin typeface="Times New Roman" panose="02020603050405020304" pitchFamily="18" charset="0"/>
                <a:cs typeface="Times New Roman" panose="02020603050405020304" pitchFamily="18" charset="0"/>
              </a:rPr>
              <a:t>Kobad</a:t>
            </a:r>
            <a:r>
              <a:rPr lang="en-US" sz="2800" dirty="0">
                <a:latin typeface="Times New Roman" panose="02020603050405020304" pitchFamily="18" charset="0"/>
                <a:cs typeface="Times New Roman" panose="02020603050405020304" pitchFamily="18" charset="0"/>
              </a:rPr>
              <a:t>, who was placed on the throne by </a:t>
            </a:r>
            <a:r>
              <a:rPr lang="en-US" sz="2800" dirty="0" err="1">
                <a:latin typeface="Times New Roman" panose="02020603050405020304" pitchFamily="18" charset="0"/>
                <a:cs typeface="Times New Roman" panose="02020603050405020304" pitchFamily="18" charset="0"/>
              </a:rPr>
              <a:t>Zal</a:t>
            </a:r>
            <a:r>
              <a:rPr lang="en-US" sz="2800" dirty="0">
                <a:latin typeface="Times New Roman" panose="02020603050405020304" pitchFamily="18" charset="0"/>
                <a:cs typeface="Times New Roman" panose="02020603050405020304" pitchFamily="18" charset="0"/>
              </a:rPr>
              <a:t> and </a:t>
            </a:r>
            <a:r>
              <a:rPr lang="en-US" sz="2800" dirty="0" err="1">
                <a:latin typeface="Times New Roman" panose="02020603050405020304" pitchFamily="18" charset="0"/>
                <a:cs typeface="Times New Roman" panose="02020603050405020304" pitchFamily="18" charset="0"/>
              </a:rPr>
              <a:t>Rostam</a:t>
            </a:r>
            <a:r>
              <a:rPr lang="en-US" sz="2800" dirty="0">
                <a:latin typeface="Times New Roman" panose="02020603050405020304" pitchFamily="18" charset="0"/>
                <a:cs typeface="Times New Roman" panose="02020603050405020304" pitchFamily="18" charset="0"/>
              </a:rPr>
              <a:t> after the death of the old Kai. Paranoid and at times cruel, he is afraid of </a:t>
            </a:r>
            <a:r>
              <a:rPr lang="en-US" sz="2800" dirty="0" err="1">
                <a:latin typeface="Times New Roman" panose="02020603050405020304" pitchFamily="18" charset="0"/>
                <a:cs typeface="Times New Roman" panose="02020603050405020304" pitchFamily="18" charset="0"/>
              </a:rPr>
              <a:t>Rostam’s</a:t>
            </a:r>
            <a:r>
              <a:rPr lang="en-US" sz="2800" dirty="0">
                <a:latin typeface="Times New Roman" panose="02020603050405020304" pitchFamily="18" charset="0"/>
                <a:cs typeface="Times New Roman" panose="02020603050405020304" pitchFamily="18" charset="0"/>
              </a:rPr>
              <a:t> power, questions his loyalty and is often influenced by others.</a:t>
            </a:r>
            <a:endParaRPr lang="en-PK" sz="2800" dirty="0">
              <a:latin typeface="Times New Roman" panose="02020603050405020304" pitchFamily="18"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C396AE53-34B2-4CF0-B2E5-A217CF08AC60}"/>
              </a:ext>
            </a:extLst>
          </p:cNvPr>
          <p:cNvSpPr>
            <a:spLocks noGrp="1"/>
          </p:cNvSpPr>
          <p:nvPr>
            <p:ph type="ftr" sz="quarter" idx="11"/>
          </p:nvPr>
        </p:nvSpPr>
        <p:spPr>
          <a:xfrm>
            <a:off x="985837" y="6356350"/>
            <a:ext cx="10086975" cy="365125"/>
          </a:xfrm>
        </p:spPr>
        <p:txBody>
          <a:bodyPr/>
          <a:lstStyle/>
          <a:p>
            <a:pPr algn="l"/>
            <a:r>
              <a:rPr lang="en-US" sz="1400" b="1" dirty="0">
                <a:solidFill>
                  <a:schemeClr val="tx1"/>
                </a:solidFill>
                <a:latin typeface="Times New Roman" panose="02020603050405020304" pitchFamily="18" charset="0"/>
                <a:cs typeface="Times New Roman" panose="02020603050405020304" pitchFamily="18" charset="0"/>
              </a:rPr>
              <a:t>Kai </a:t>
            </a:r>
            <a:r>
              <a:rPr lang="en-US" sz="1400" b="1" dirty="0" err="1">
                <a:solidFill>
                  <a:schemeClr val="tx1"/>
                </a:solidFill>
                <a:latin typeface="Times New Roman" panose="02020603050405020304" pitchFamily="18" charset="0"/>
                <a:cs typeface="Times New Roman" panose="02020603050405020304" pitchFamily="18" charset="0"/>
              </a:rPr>
              <a:t>Kaous</a:t>
            </a:r>
            <a:r>
              <a:rPr lang="en-US" sz="1400" b="1" dirty="0">
                <a:solidFill>
                  <a:schemeClr val="tx1"/>
                </a:solidFill>
                <a:latin typeface="Times New Roman" panose="02020603050405020304" pitchFamily="18" charset="0"/>
                <a:cs typeface="Times New Roman" panose="02020603050405020304" pitchFamily="18" charset="0"/>
              </a:rPr>
              <a:t> arranging the capture of </a:t>
            </a:r>
            <a:r>
              <a:rPr lang="en-US" sz="1400" b="1" dirty="0" err="1">
                <a:solidFill>
                  <a:schemeClr val="tx1"/>
                </a:solidFill>
                <a:latin typeface="Times New Roman" panose="02020603050405020304" pitchFamily="18" charset="0"/>
                <a:cs typeface="Times New Roman" panose="02020603050405020304" pitchFamily="18" charset="0"/>
              </a:rPr>
              <a:t>Rostam</a:t>
            </a:r>
            <a:r>
              <a:rPr lang="en-US" sz="1400" b="1" dirty="0">
                <a:solidFill>
                  <a:schemeClr val="tx1"/>
                </a:solidFill>
                <a:latin typeface="Times New Roman" panose="02020603050405020304" pitchFamily="18" charset="0"/>
                <a:cs typeface="Times New Roman" panose="02020603050405020304" pitchFamily="18" charset="0"/>
              </a:rPr>
              <a:t> </a:t>
            </a:r>
          </a:p>
          <a:p>
            <a:pPr algn="l"/>
            <a:r>
              <a:rPr lang="en-US" sz="1400" b="1" dirty="0">
                <a:solidFill>
                  <a:schemeClr val="tx1"/>
                </a:solidFill>
                <a:latin typeface="Times New Roman" panose="02020603050405020304" pitchFamily="18" charset="0"/>
                <a:cs typeface="Times New Roman" panose="02020603050405020304" pitchFamily="18" charset="0"/>
              </a:rPr>
              <a:t>/ https://www.gettyimages.ae/detail/news-photo/kai-kaous-arranging-the-capture-of-rostam-news-photo/167072303</a:t>
            </a:r>
            <a:endParaRPr lang="en-PK" sz="1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158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9DAD7-0389-4A2E-A571-DB5B9CBE8DAF}"/>
              </a:ext>
            </a:extLst>
          </p:cNvPr>
          <p:cNvSpPr>
            <a:spLocks noGrp="1"/>
          </p:cNvSpPr>
          <p:nvPr>
            <p:ph type="title"/>
          </p:nvPr>
        </p:nvSpPr>
        <p:spPr>
          <a:xfrm>
            <a:off x="839788" y="457200"/>
            <a:ext cx="3932237" cy="900113"/>
          </a:xfrm>
        </p:spPr>
        <p:txBody>
          <a:bodyPr>
            <a:normAutofit/>
          </a:bodyPr>
          <a:lstStyle/>
          <a:p>
            <a:r>
              <a:rPr lang="en-US" sz="2400" b="1" dirty="0" err="1"/>
              <a:t>Rudabeh</a:t>
            </a:r>
            <a:endParaRPr lang="en-PK" sz="2400" b="1" dirty="0"/>
          </a:p>
        </p:txBody>
      </p:sp>
      <p:sp>
        <p:nvSpPr>
          <p:cNvPr id="3" name="Content Placeholder 2">
            <a:extLst>
              <a:ext uri="{FF2B5EF4-FFF2-40B4-BE49-F238E27FC236}">
                <a16:creationId xmlns:a16="http://schemas.microsoft.com/office/drawing/2014/main" id="{213C8D52-5C58-4E21-9DD5-4C2E894AC9CB}"/>
              </a:ext>
            </a:extLst>
          </p:cNvPr>
          <p:cNvSpPr>
            <a:spLocks noGrp="1"/>
          </p:cNvSpPr>
          <p:nvPr>
            <p:ph idx="1"/>
          </p:nvPr>
        </p:nvSpPr>
        <p:spPr/>
        <p:txBody>
          <a:bodyPr/>
          <a:lstStyle/>
          <a:p>
            <a:endParaRPr lang="en-PK"/>
          </a:p>
        </p:txBody>
      </p:sp>
      <p:sp>
        <p:nvSpPr>
          <p:cNvPr id="4" name="Text Placeholder 3">
            <a:extLst>
              <a:ext uri="{FF2B5EF4-FFF2-40B4-BE49-F238E27FC236}">
                <a16:creationId xmlns:a16="http://schemas.microsoft.com/office/drawing/2014/main" id="{1900AE05-EF67-4608-9889-239645BCCE11}"/>
              </a:ext>
            </a:extLst>
          </p:cNvPr>
          <p:cNvSpPr>
            <a:spLocks noGrp="1"/>
          </p:cNvSpPr>
          <p:nvPr>
            <p:ph type="body" sz="half" idx="2"/>
          </p:nvPr>
        </p:nvSpPr>
        <p:spPr>
          <a:xfrm>
            <a:off x="839788" y="1357313"/>
            <a:ext cx="3932237" cy="4511675"/>
          </a:xfrm>
        </p:spPr>
        <p:txBody>
          <a:bodyPr>
            <a:normAutofit/>
          </a:bodyPr>
          <a:lstStyle/>
          <a:p>
            <a:r>
              <a:rPr lang="en-US" sz="2800" dirty="0"/>
              <a:t>Princess of Kabul, daughter of King </a:t>
            </a:r>
            <a:r>
              <a:rPr lang="en-US" sz="2800" dirty="0" err="1"/>
              <a:t>Mehrab</a:t>
            </a:r>
            <a:r>
              <a:rPr lang="en-US" sz="2800" dirty="0"/>
              <a:t> </a:t>
            </a:r>
            <a:r>
              <a:rPr lang="en-US" sz="2800" dirty="0" err="1"/>
              <a:t>Kaboli</a:t>
            </a:r>
            <a:r>
              <a:rPr lang="en-US" sz="2800" dirty="0"/>
              <a:t>, and loving wife of </a:t>
            </a:r>
            <a:r>
              <a:rPr lang="en-US" sz="2800" dirty="0" err="1"/>
              <a:t>Zal</a:t>
            </a:r>
            <a:r>
              <a:rPr lang="en-US" sz="2800" dirty="0"/>
              <a:t>. </a:t>
            </a:r>
            <a:r>
              <a:rPr lang="en-US" sz="2800" dirty="0" err="1"/>
              <a:t>Together,they</a:t>
            </a:r>
            <a:r>
              <a:rPr lang="en-US" sz="2800" dirty="0"/>
              <a:t> have two children, </a:t>
            </a:r>
            <a:r>
              <a:rPr lang="en-US" sz="2800" dirty="0" err="1"/>
              <a:t>Rostam</a:t>
            </a:r>
            <a:r>
              <a:rPr lang="en-US" sz="2800" dirty="0"/>
              <a:t> and his younger sister Zohra. </a:t>
            </a:r>
            <a:r>
              <a:rPr lang="en-US" sz="2800" dirty="0" err="1"/>
              <a:t>Rudabeh</a:t>
            </a:r>
            <a:r>
              <a:rPr lang="en-US" sz="2800" dirty="0"/>
              <a:t> nearly dies while giving birth to </a:t>
            </a:r>
            <a:r>
              <a:rPr lang="en-US" sz="2800" dirty="0" err="1"/>
              <a:t>Rostam</a:t>
            </a:r>
            <a:r>
              <a:rPr lang="en-US" sz="2800" dirty="0"/>
              <a:t>.</a:t>
            </a:r>
            <a:endParaRPr lang="en-PK" sz="2800" dirty="0"/>
          </a:p>
        </p:txBody>
      </p:sp>
      <p:sp>
        <p:nvSpPr>
          <p:cNvPr id="5" name="Footer Placeholder 4">
            <a:extLst>
              <a:ext uri="{FF2B5EF4-FFF2-40B4-BE49-F238E27FC236}">
                <a16:creationId xmlns:a16="http://schemas.microsoft.com/office/drawing/2014/main" id="{FC0675BB-A78B-4C81-B052-544DDFCFD6E6}"/>
              </a:ext>
            </a:extLst>
          </p:cNvPr>
          <p:cNvSpPr>
            <a:spLocks noGrp="1"/>
          </p:cNvSpPr>
          <p:nvPr>
            <p:ph type="ftr" sz="quarter" idx="11"/>
          </p:nvPr>
        </p:nvSpPr>
        <p:spPr/>
        <p:txBody>
          <a:bodyPr/>
          <a:lstStyle/>
          <a:p>
            <a:endParaRPr lang="en-PK"/>
          </a:p>
        </p:txBody>
      </p:sp>
    </p:spTree>
    <p:extLst>
      <p:ext uri="{BB962C8B-B14F-4D97-AF65-F5344CB8AC3E}">
        <p14:creationId xmlns:p14="http://schemas.microsoft.com/office/powerpoint/2010/main" val="2913234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BA5C3-5B75-4B48-9DEE-3B46376AF979}"/>
              </a:ext>
            </a:extLst>
          </p:cNvPr>
          <p:cNvSpPr>
            <a:spLocks noGrp="1"/>
          </p:cNvSpPr>
          <p:nvPr>
            <p:ph type="title"/>
          </p:nvPr>
        </p:nvSpPr>
        <p:spPr>
          <a:xfrm>
            <a:off x="839788" y="457200"/>
            <a:ext cx="3932237" cy="1112838"/>
          </a:xfrm>
        </p:spPr>
        <p:txBody>
          <a:bodyPr>
            <a:normAutofit/>
          </a:bodyPr>
          <a:lstStyle/>
          <a:p>
            <a:r>
              <a:rPr lang="en-US" sz="2800" b="1" dirty="0" err="1"/>
              <a:t>Tahmineh</a:t>
            </a:r>
            <a:endParaRPr lang="en-PK" sz="2800" b="1" dirty="0"/>
          </a:p>
        </p:txBody>
      </p:sp>
      <p:sp>
        <p:nvSpPr>
          <p:cNvPr id="3" name="Content Placeholder 2">
            <a:extLst>
              <a:ext uri="{FF2B5EF4-FFF2-40B4-BE49-F238E27FC236}">
                <a16:creationId xmlns:a16="http://schemas.microsoft.com/office/drawing/2014/main" id="{4561CBA2-EC32-4C3C-BFD6-5A56F5BE7664}"/>
              </a:ext>
            </a:extLst>
          </p:cNvPr>
          <p:cNvSpPr>
            <a:spLocks noGrp="1"/>
          </p:cNvSpPr>
          <p:nvPr>
            <p:ph idx="1"/>
          </p:nvPr>
        </p:nvSpPr>
        <p:spPr/>
        <p:txBody>
          <a:bodyPr/>
          <a:lstStyle/>
          <a:p>
            <a:endParaRPr lang="en-PK" dirty="0"/>
          </a:p>
        </p:txBody>
      </p:sp>
      <p:sp>
        <p:nvSpPr>
          <p:cNvPr id="4" name="Text Placeholder 3">
            <a:extLst>
              <a:ext uri="{FF2B5EF4-FFF2-40B4-BE49-F238E27FC236}">
                <a16:creationId xmlns:a16="http://schemas.microsoft.com/office/drawing/2014/main" id="{3BCAE2DC-77E2-478E-8BBD-8D46B6F0CA84}"/>
              </a:ext>
            </a:extLst>
          </p:cNvPr>
          <p:cNvSpPr>
            <a:spLocks noGrp="1"/>
          </p:cNvSpPr>
          <p:nvPr>
            <p:ph type="body" sz="half" idx="2"/>
          </p:nvPr>
        </p:nvSpPr>
        <p:spPr>
          <a:xfrm>
            <a:off x="839788" y="1714500"/>
            <a:ext cx="3932237" cy="4154488"/>
          </a:xfrm>
        </p:spPr>
        <p:txBody>
          <a:bodyPr>
            <a:normAutofit/>
          </a:bodyPr>
          <a:lstStyle/>
          <a:p>
            <a:r>
              <a:rPr lang="en-US" sz="2800" dirty="0"/>
              <a:t>Beautiful daughter of the King of </a:t>
            </a:r>
            <a:r>
              <a:rPr lang="en-US" sz="2800" dirty="0" err="1"/>
              <a:t>Turan</a:t>
            </a:r>
            <a:r>
              <a:rPr lang="en-US" sz="2800" dirty="0"/>
              <a:t>. Smitten with </a:t>
            </a:r>
            <a:r>
              <a:rPr lang="en-US" sz="2800" dirty="0" err="1"/>
              <a:t>Rostam</a:t>
            </a:r>
            <a:r>
              <a:rPr lang="en-US" sz="2800" dirty="0"/>
              <a:t> from the first time she laid eyes on him, she becomes his lover and unbeknown to him, the mother of his son – The great </a:t>
            </a:r>
            <a:r>
              <a:rPr lang="en-US" sz="2800" dirty="0" err="1"/>
              <a:t>Turanian</a:t>
            </a:r>
            <a:r>
              <a:rPr lang="en-US" sz="2800" dirty="0"/>
              <a:t> </a:t>
            </a:r>
            <a:r>
              <a:rPr lang="en-US" sz="2800" dirty="0" err="1"/>
              <a:t>warrior,Sohrab</a:t>
            </a:r>
            <a:r>
              <a:rPr lang="en-US" sz="2800" dirty="0"/>
              <a:t>.</a:t>
            </a:r>
            <a:endParaRPr lang="en-PK" sz="2800" dirty="0"/>
          </a:p>
        </p:txBody>
      </p:sp>
      <p:sp>
        <p:nvSpPr>
          <p:cNvPr id="5" name="Footer Placeholder 4">
            <a:extLst>
              <a:ext uri="{FF2B5EF4-FFF2-40B4-BE49-F238E27FC236}">
                <a16:creationId xmlns:a16="http://schemas.microsoft.com/office/drawing/2014/main" id="{69243DD4-9D80-45C6-9752-637A9639A986}"/>
              </a:ext>
            </a:extLst>
          </p:cNvPr>
          <p:cNvSpPr>
            <a:spLocks noGrp="1"/>
          </p:cNvSpPr>
          <p:nvPr>
            <p:ph type="ftr" sz="quarter" idx="11"/>
          </p:nvPr>
        </p:nvSpPr>
        <p:spPr/>
        <p:txBody>
          <a:bodyPr/>
          <a:lstStyle/>
          <a:p>
            <a:endParaRPr lang="en-PK"/>
          </a:p>
        </p:txBody>
      </p:sp>
    </p:spTree>
    <p:extLst>
      <p:ext uri="{BB962C8B-B14F-4D97-AF65-F5344CB8AC3E}">
        <p14:creationId xmlns:p14="http://schemas.microsoft.com/office/powerpoint/2010/main" val="37015462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CB2D6-A5DC-4C58-93A7-2FF2BBE1F33A}"/>
              </a:ext>
            </a:extLst>
          </p:cNvPr>
          <p:cNvSpPr>
            <a:spLocks noGrp="1"/>
          </p:cNvSpPr>
          <p:nvPr>
            <p:ph type="title"/>
          </p:nvPr>
        </p:nvSpPr>
        <p:spPr>
          <a:xfrm>
            <a:off x="839788" y="457200"/>
            <a:ext cx="3932237" cy="971550"/>
          </a:xfrm>
        </p:spPr>
        <p:txBody>
          <a:bodyPr/>
          <a:lstStyle/>
          <a:p>
            <a:r>
              <a:rPr lang="en-US" b="1" dirty="0">
                <a:latin typeface="Times New Roman" panose="02020603050405020304" pitchFamily="18" charset="0"/>
                <a:cs typeface="Times New Roman" panose="02020603050405020304" pitchFamily="18" charset="0"/>
              </a:rPr>
              <a:t>Sohrab</a:t>
            </a:r>
            <a:endParaRPr lang="en-PK"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514767F-E25B-4299-BC8F-C644FF734AF1}"/>
              </a:ext>
            </a:extLst>
          </p:cNvPr>
          <p:cNvSpPr>
            <a:spLocks noGrp="1"/>
          </p:cNvSpPr>
          <p:nvPr>
            <p:ph idx="1"/>
          </p:nvPr>
        </p:nvSpPr>
        <p:spPr/>
        <p:txBody>
          <a:bodyPr/>
          <a:lstStyle/>
          <a:p>
            <a:endParaRPr lang="en-PK" dirty="0"/>
          </a:p>
        </p:txBody>
      </p:sp>
      <p:sp>
        <p:nvSpPr>
          <p:cNvPr id="4" name="Text Placeholder 3">
            <a:extLst>
              <a:ext uri="{FF2B5EF4-FFF2-40B4-BE49-F238E27FC236}">
                <a16:creationId xmlns:a16="http://schemas.microsoft.com/office/drawing/2014/main" id="{17A54FAA-71BA-4BF3-BF40-DFFCEBC2A471}"/>
              </a:ext>
            </a:extLst>
          </p:cNvPr>
          <p:cNvSpPr>
            <a:spLocks noGrp="1"/>
          </p:cNvSpPr>
          <p:nvPr>
            <p:ph type="body" sz="half" idx="2"/>
          </p:nvPr>
        </p:nvSpPr>
        <p:spPr>
          <a:xfrm>
            <a:off x="839788" y="1428750"/>
            <a:ext cx="3932237" cy="4440238"/>
          </a:xfrm>
        </p:spPr>
        <p:txBody>
          <a:bodyPr>
            <a:normAutofit/>
          </a:bodyPr>
          <a:lstStyle/>
          <a:p>
            <a:r>
              <a:rPr lang="en-US" sz="2800" dirty="0">
                <a:latin typeface="Times New Roman" panose="02020603050405020304" pitchFamily="18" charset="0"/>
                <a:cs typeface="Times New Roman" panose="02020603050405020304" pitchFamily="18" charset="0"/>
              </a:rPr>
              <a:t>Champion warrior son of </a:t>
            </a:r>
            <a:r>
              <a:rPr lang="en-US" sz="2800" dirty="0" err="1">
                <a:latin typeface="Times New Roman" panose="02020603050405020304" pitchFamily="18" charset="0"/>
                <a:cs typeface="Times New Roman" panose="02020603050405020304" pitchFamily="18" charset="0"/>
              </a:rPr>
              <a:t>Rostam</a:t>
            </a:r>
            <a:r>
              <a:rPr lang="en-US" sz="2800" dirty="0">
                <a:latin typeface="Times New Roman" panose="02020603050405020304" pitchFamily="18" charset="0"/>
                <a:cs typeface="Times New Roman" panose="02020603050405020304" pitchFamily="18" charset="0"/>
              </a:rPr>
              <a:t> and </a:t>
            </a:r>
            <a:r>
              <a:rPr lang="en-US" sz="2800" dirty="0" err="1">
                <a:latin typeface="Times New Roman" panose="02020603050405020304" pitchFamily="18" charset="0"/>
                <a:cs typeface="Times New Roman" panose="02020603050405020304" pitchFamily="18" charset="0"/>
              </a:rPr>
              <a:t>Tahmineh</a:t>
            </a:r>
            <a:r>
              <a:rPr lang="en-US" sz="2800" dirty="0">
                <a:latin typeface="Times New Roman" panose="02020603050405020304" pitchFamily="18" charset="0"/>
                <a:cs typeface="Times New Roman" panose="02020603050405020304" pitchFamily="18" charset="0"/>
              </a:rPr>
              <a:t>. A natural born leader, he inherited his father’s strength and his mothers' intelligence &amp; good looks. As a teenager, Sohrab could beat any man in </a:t>
            </a:r>
            <a:r>
              <a:rPr lang="en-US" sz="2800" dirty="0" err="1">
                <a:latin typeface="Times New Roman" panose="02020603050405020304" pitchFamily="18" charset="0"/>
                <a:cs typeface="Times New Roman" panose="02020603050405020304" pitchFamily="18" charset="0"/>
              </a:rPr>
              <a:t>Turan</a:t>
            </a:r>
            <a:r>
              <a:rPr lang="en-US" sz="2800" dirty="0">
                <a:latin typeface="Times New Roman" panose="02020603050405020304" pitchFamily="18" charset="0"/>
                <a:cs typeface="Times New Roman" panose="02020603050405020304" pitchFamily="18" charset="0"/>
              </a:rPr>
              <a:t> &amp; was soon leading the </a:t>
            </a:r>
            <a:r>
              <a:rPr lang="en-US" sz="2800" dirty="0" err="1">
                <a:latin typeface="Times New Roman" panose="02020603050405020304" pitchFamily="18" charset="0"/>
                <a:cs typeface="Times New Roman" panose="02020603050405020304" pitchFamily="18" charset="0"/>
              </a:rPr>
              <a:t>Turanian</a:t>
            </a:r>
            <a:r>
              <a:rPr lang="en-US" sz="2800" dirty="0">
                <a:latin typeface="Times New Roman" panose="02020603050405020304" pitchFamily="18" charset="0"/>
                <a:cs typeface="Times New Roman" panose="02020603050405020304" pitchFamily="18" charset="0"/>
              </a:rPr>
              <a:t> army.</a:t>
            </a:r>
            <a:endParaRPr lang="en-PK" sz="2800" dirty="0">
              <a:latin typeface="Times New Roman" panose="02020603050405020304" pitchFamily="18"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4757D913-19DA-4779-B8C5-400224BB9D47}"/>
              </a:ext>
            </a:extLst>
          </p:cNvPr>
          <p:cNvSpPr>
            <a:spLocks noGrp="1"/>
          </p:cNvSpPr>
          <p:nvPr>
            <p:ph type="ftr" sz="quarter" idx="11"/>
          </p:nvPr>
        </p:nvSpPr>
        <p:spPr/>
        <p:txBody>
          <a:bodyPr/>
          <a:lstStyle/>
          <a:p>
            <a:endParaRPr lang="en-PK"/>
          </a:p>
        </p:txBody>
      </p:sp>
    </p:spTree>
    <p:extLst>
      <p:ext uri="{BB962C8B-B14F-4D97-AF65-F5344CB8AC3E}">
        <p14:creationId xmlns:p14="http://schemas.microsoft.com/office/powerpoint/2010/main" val="794811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9A88-4DA9-4C12-8757-485EE359E1ED}"/>
              </a:ext>
            </a:extLst>
          </p:cNvPr>
          <p:cNvSpPr>
            <a:spLocks noGrp="1"/>
          </p:cNvSpPr>
          <p:nvPr>
            <p:ph type="title"/>
          </p:nvPr>
        </p:nvSpPr>
        <p:spPr/>
        <p:txBody>
          <a:bodyPr>
            <a:normAutofit/>
          </a:bodyPr>
          <a:lstStyle/>
          <a:p>
            <a:r>
              <a:rPr lang="en-US" sz="3600" dirty="0">
                <a:latin typeface="Times New Roman" panose="02020603050405020304" pitchFamily="18" charset="0"/>
                <a:cs typeface="Times New Roman" panose="02020603050405020304" pitchFamily="18" charset="0"/>
              </a:rPr>
              <a:t>Introduction</a:t>
            </a:r>
            <a:endParaRPr lang="en-PK" sz="36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110BF19-0BFB-4B0B-BB1A-DFA69A935D40}"/>
              </a:ext>
            </a:extLst>
          </p:cNvPr>
          <p:cNvSpPr>
            <a:spLocks noGrp="1"/>
          </p:cNvSpPr>
          <p:nvPr>
            <p:ph idx="1"/>
          </p:nvPr>
        </p:nvSpPr>
        <p:spPr>
          <a:xfrm>
            <a:off x="838200" y="1825625"/>
            <a:ext cx="10515600" cy="3946525"/>
          </a:xfrm>
        </p:spPr>
        <p:txBody>
          <a:bodyPr/>
          <a:lstStyle/>
          <a:p>
            <a:pPr marL="0" indent="0">
              <a:buNone/>
            </a:pPr>
            <a:r>
              <a:rPr lang="en-US" dirty="0">
                <a:latin typeface="Times New Roman" panose="02020603050405020304" pitchFamily="18" charset="0"/>
                <a:cs typeface="Times New Roman" panose="02020603050405020304" pitchFamily="18" charset="0"/>
              </a:rPr>
              <a:t>The Shahnameh is a long epic poem         </a:t>
            </a:r>
          </a:p>
          <a:p>
            <a:pPr marL="0" indent="0">
              <a:buNone/>
            </a:pPr>
            <a:r>
              <a:rPr lang="en-US" dirty="0">
                <a:latin typeface="Times New Roman" panose="02020603050405020304" pitchFamily="18" charset="0"/>
                <a:cs typeface="Times New Roman" panose="02020603050405020304" pitchFamily="18" charset="0"/>
              </a:rPr>
              <a:t> written by the Persian poet Ferdowsi </a:t>
            </a:r>
          </a:p>
          <a:p>
            <a:pPr marL="0" indent="0">
              <a:buNone/>
            </a:pPr>
            <a:r>
              <a:rPr lang="en-US" dirty="0">
                <a:latin typeface="Times New Roman" panose="02020603050405020304" pitchFamily="18" charset="0"/>
                <a:cs typeface="Times New Roman" panose="02020603050405020304" pitchFamily="18" charset="0"/>
              </a:rPr>
              <a:t>between c. 977 and 1010 CE and is the</a:t>
            </a:r>
          </a:p>
          <a:p>
            <a:pPr marL="0" indent="0">
              <a:buNone/>
            </a:pPr>
            <a:r>
              <a:rPr lang="en-US" dirty="0">
                <a:latin typeface="Times New Roman" panose="02020603050405020304" pitchFamily="18" charset="0"/>
                <a:cs typeface="Times New Roman" panose="02020603050405020304" pitchFamily="18" charset="0"/>
              </a:rPr>
              <a:t> national epic of Greater Iran. </a:t>
            </a:r>
          </a:p>
          <a:p>
            <a:pPr marL="0" indent="0">
              <a:buNone/>
            </a:pPr>
            <a:r>
              <a:rPr lang="en-US" dirty="0">
                <a:latin typeface="Times New Roman" panose="02020603050405020304" pitchFamily="18" charset="0"/>
                <a:cs typeface="Times New Roman" panose="02020603050405020304" pitchFamily="18" charset="0"/>
              </a:rPr>
              <a:t>Consisting of some 50,000 "</a:t>
            </a:r>
            <a:r>
              <a:rPr lang="en-US" dirty="0" err="1">
                <a:latin typeface="Times New Roman" panose="02020603050405020304" pitchFamily="18" charset="0"/>
                <a:cs typeface="Times New Roman" panose="02020603050405020304" pitchFamily="18" charset="0"/>
              </a:rPr>
              <a:t>distichs</a:t>
            </a:r>
            <a:r>
              <a:rPr lang="en-US" dirty="0">
                <a:latin typeface="Times New Roman" panose="02020603050405020304" pitchFamily="18" charset="0"/>
                <a:cs typeface="Times New Roman" panose="02020603050405020304" pitchFamily="18" charset="0"/>
              </a:rPr>
              <a:t>" </a:t>
            </a:r>
          </a:p>
          <a:p>
            <a:pPr marL="0" indent="0">
              <a:buNone/>
            </a:pPr>
            <a:r>
              <a:rPr lang="en-US" dirty="0">
                <a:latin typeface="Times New Roman" panose="02020603050405020304" pitchFamily="18" charset="0"/>
                <a:cs typeface="Times New Roman" panose="02020603050405020304" pitchFamily="18" charset="0"/>
              </a:rPr>
              <a:t>or </a:t>
            </a:r>
            <a:r>
              <a:rPr lang="en-US" dirty="0">
                <a:solidFill>
                  <a:srgbClr val="C00000"/>
                </a:solidFill>
                <a:latin typeface="Times New Roman" panose="02020603050405020304" pitchFamily="18" charset="0"/>
                <a:cs typeface="Times New Roman" panose="02020603050405020304" pitchFamily="18" charset="0"/>
              </a:rPr>
              <a:t>couplets</a:t>
            </a:r>
            <a:r>
              <a:rPr lang="en-US" dirty="0">
                <a:latin typeface="Times New Roman" panose="02020603050405020304" pitchFamily="18" charset="0"/>
                <a:cs typeface="Times New Roman" panose="02020603050405020304" pitchFamily="18" charset="0"/>
              </a:rPr>
              <a:t>, the Shahnameh is one </a:t>
            </a:r>
          </a:p>
          <a:p>
            <a:pPr marL="0" indent="0">
              <a:buNone/>
            </a:pPr>
            <a:r>
              <a:rPr lang="en-US" dirty="0">
                <a:latin typeface="Times New Roman" panose="02020603050405020304" pitchFamily="18" charset="0"/>
                <a:cs typeface="Times New Roman" panose="02020603050405020304" pitchFamily="18" charset="0"/>
              </a:rPr>
              <a:t>of the world's longest epic poems.</a:t>
            </a:r>
            <a:endParaRPr lang="en-PK"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047F7B61-15F7-40A8-AD7E-F7606EBA6936}"/>
              </a:ext>
            </a:extLst>
          </p:cNvPr>
          <p:cNvSpPr>
            <a:spLocks noGrp="1"/>
          </p:cNvSpPr>
          <p:nvPr>
            <p:ph type="ftr" sz="quarter" idx="11"/>
          </p:nvPr>
        </p:nvSpPr>
        <p:spPr>
          <a:xfrm>
            <a:off x="838198" y="5772150"/>
            <a:ext cx="10320339" cy="949325"/>
          </a:xfrm>
        </p:spPr>
        <p:txBody>
          <a:bodyPr/>
          <a:lstStyle/>
          <a:p>
            <a:pPr algn="l"/>
            <a:r>
              <a:rPr lang="en-US" sz="1600" b="1" dirty="0">
                <a:solidFill>
                  <a:srgbClr val="C00000"/>
                </a:solidFill>
              </a:rPr>
              <a:t>A couplet is a literary device that can be defined as having two successive rhyming lines in a verse, and has the same meter to form a complete thought.</a:t>
            </a:r>
            <a:endParaRPr lang="en-PK" sz="1600" b="1" dirty="0">
              <a:solidFill>
                <a:srgbClr val="C00000"/>
              </a:solidFill>
            </a:endParaRPr>
          </a:p>
        </p:txBody>
      </p:sp>
      <p:pic>
        <p:nvPicPr>
          <p:cNvPr id="6" name="Picture 5">
            <a:extLst>
              <a:ext uri="{FF2B5EF4-FFF2-40B4-BE49-F238E27FC236}">
                <a16:creationId xmlns:a16="http://schemas.microsoft.com/office/drawing/2014/main" id="{DEC3FF96-71BD-43F3-8B3B-EFC3CDC8D9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5450" y="485775"/>
            <a:ext cx="3898900" cy="5557838"/>
          </a:xfrm>
          <a:prstGeom prst="rect">
            <a:avLst/>
          </a:prstGeom>
        </p:spPr>
      </p:pic>
    </p:spTree>
    <p:extLst>
      <p:ext uri="{BB962C8B-B14F-4D97-AF65-F5344CB8AC3E}">
        <p14:creationId xmlns:p14="http://schemas.microsoft.com/office/powerpoint/2010/main" val="29947924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1E96DCE-C303-45A0-9B86-5A7B72A46D02}"/>
              </a:ext>
            </a:extLst>
          </p:cNvPr>
          <p:cNvSpPr>
            <a:spLocks noGrp="1"/>
          </p:cNvSpPr>
          <p:nvPr>
            <p:ph type="title"/>
          </p:nvPr>
        </p:nvSpPr>
        <p:spPr>
          <a:xfrm>
            <a:off x="838200" y="365126"/>
            <a:ext cx="10515600" cy="877888"/>
          </a:xfrm>
        </p:spPr>
        <p:txBody>
          <a:bodyPr/>
          <a:lstStyle/>
          <a:p>
            <a:r>
              <a:rPr lang="en-US" b="1" dirty="0">
                <a:latin typeface="Times New Roman" panose="02020603050405020304" pitchFamily="18" charset="0"/>
                <a:cs typeface="Times New Roman" panose="02020603050405020304" pitchFamily="18" charset="0"/>
              </a:rPr>
              <a:t>Other Characters </a:t>
            </a:r>
            <a:endParaRPr lang="en-PK" b="1" dirty="0">
              <a:latin typeface="Times New Roman" panose="02020603050405020304" pitchFamily="18" charset="0"/>
              <a:cs typeface="Times New Roman" panose="02020603050405020304" pitchFamily="18" charset="0"/>
            </a:endParaRPr>
          </a:p>
        </p:txBody>
      </p:sp>
      <p:sp>
        <p:nvSpPr>
          <p:cNvPr id="7" name="Content Placeholder 6">
            <a:extLst>
              <a:ext uri="{FF2B5EF4-FFF2-40B4-BE49-F238E27FC236}">
                <a16:creationId xmlns:a16="http://schemas.microsoft.com/office/drawing/2014/main" id="{0F12B03F-3449-42B1-BB2A-285EB3246082}"/>
              </a:ext>
            </a:extLst>
          </p:cNvPr>
          <p:cNvSpPr>
            <a:spLocks noGrp="1"/>
          </p:cNvSpPr>
          <p:nvPr>
            <p:ph idx="1"/>
          </p:nvPr>
        </p:nvSpPr>
        <p:spPr>
          <a:xfrm>
            <a:off x="838200" y="1100138"/>
            <a:ext cx="10515600" cy="5392736"/>
          </a:xfrm>
        </p:spPr>
        <p:txBody>
          <a:bodyPr>
            <a:normAutofit/>
          </a:bodyPr>
          <a:lstStyle/>
          <a:p>
            <a:r>
              <a:rPr lang="en-US" sz="2400" dirty="0"/>
              <a:t>Princess </a:t>
            </a:r>
            <a:r>
              <a:rPr lang="en-US" sz="2400" dirty="0" err="1"/>
              <a:t>Gurdafarid</a:t>
            </a:r>
            <a:r>
              <a:rPr lang="en-US" sz="2400" dirty="0"/>
              <a:t>:  Daughter of </a:t>
            </a:r>
            <a:r>
              <a:rPr lang="en-US" sz="2400" dirty="0" err="1"/>
              <a:t>Gazdaham</a:t>
            </a:r>
            <a:r>
              <a:rPr lang="en-US" sz="2400" dirty="0"/>
              <a:t>, Brave trained warrior who does not get respect she deserves for her battle skills, because she is a woman. She tests Sohrab's skills while bravely defending the white castle. </a:t>
            </a:r>
          </a:p>
          <a:p>
            <a:r>
              <a:rPr lang="en-US" sz="2400" dirty="0" err="1"/>
              <a:t>Gustahem</a:t>
            </a:r>
            <a:r>
              <a:rPr lang="en-US" sz="2400" dirty="0"/>
              <a:t>: Father of </a:t>
            </a:r>
            <a:r>
              <a:rPr lang="en-US" sz="2400" dirty="0" err="1"/>
              <a:t>Gurdafarid</a:t>
            </a:r>
            <a:r>
              <a:rPr lang="en-US" sz="2400" dirty="0"/>
              <a:t>, he is the one who sent letter to the Sha that Sohrab </a:t>
            </a:r>
            <a:r>
              <a:rPr lang="en-US" sz="2400" dirty="0" err="1"/>
              <a:t>iscoming</a:t>
            </a:r>
            <a:r>
              <a:rPr lang="en-US" sz="2400" dirty="0"/>
              <a:t>.</a:t>
            </a:r>
          </a:p>
          <a:p>
            <a:r>
              <a:rPr lang="en-US" sz="2400" dirty="0" err="1"/>
              <a:t>Ormouzd</a:t>
            </a:r>
            <a:r>
              <a:rPr lang="en-US" sz="2400" dirty="0"/>
              <a:t>: The god who gave strength to </a:t>
            </a:r>
            <a:r>
              <a:rPr lang="en-US" sz="2400" dirty="0" err="1"/>
              <a:t>Rostam</a:t>
            </a:r>
            <a:r>
              <a:rPr lang="en-US" sz="2400" dirty="0"/>
              <a:t>.</a:t>
            </a:r>
          </a:p>
          <a:p>
            <a:r>
              <a:rPr lang="en-US" sz="2400" dirty="0" err="1"/>
              <a:t>Hooman</a:t>
            </a:r>
            <a:r>
              <a:rPr lang="en-US" sz="2400" dirty="0"/>
              <a:t>; </a:t>
            </a:r>
            <a:r>
              <a:rPr lang="en-US" sz="2400" dirty="0" err="1"/>
              <a:t>Afrasiyab</a:t>
            </a:r>
            <a:r>
              <a:rPr lang="en-US" sz="2400" dirty="0"/>
              <a:t> warrior who accompanied Sohrab in his journey.</a:t>
            </a:r>
          </a:p>
          <a:p>
            <a:r>
              <a:rPr lang="en-US" sz="2400" dirty="0" err="1"/>
              <a:t>Hujir</a:t>
            </a:r>
            <a:r>
              <a:rPr lang="en-US" sz="2400" dirty="0"/>
              <a:t>: The guardian of the white palace. </a:t>
            </a:r>
          </a:p>
          <a:p>
            <a:r>
              <a:rPr lang="en-US" sz="2400" dirty="0" err="1"/>
              <a:t>Geew</a:t>
            </a:r>
            <a:r>
              <a:rPr lang="en-US" sz="2400" dirty="0"/>
              <a:t> The </a:t>
            </a:r>
            <a:r>
              <a:rPr lang="en-US" sz="2400" dirty="0" err="1"/>
              <a:t>sonofGoodarz</a:t>
            </a:r>
            <a:r>
              <a:rPr lang="en-US" sz="2400" dirty="0"/>
              <a:t>, he is the first person who commanded by the Sha to look for </a:t>
            </a:r>
            <a:r>
              <a:rPr lang="en-US" sz="2400" dirty="0" err="1"/>
              <a:t>Rostam</a:t>
            </a:r>
            <a:r>
              <a:rPr lang="en-US" sz="2400" dirty="0"/>
              <a:t>.</a:t>
            </a:r>
          </a:p>
          <a:p>
            <a:r>
              <a:rPr lang="en-US" sz="2400" dirty="0" err="1"/>
              <a:t>Goodarz</a:t>
            </a:r>
            <a:r>
              <a:rPr lang="en-US" sz="2400" dirty="0"/>
              <a:t> He is the messenger. He is the one who encourage </a:t>
            </a:r>
            <a:r>
              <a:rPr lang="en-US" sz="2400" dirty="0" err="1"/>
              <a:t>Rostam</a:t>
            </a:r>
            <a:r>
              <a:rPr lang="en-US" sz="2400" dirty="0"/>
              <a:t> to led the war against </a:t>
            </a:r>
            <a:r>
              <a:rPr lang="en-US" sz="2400" dirty="0" err="1"/>
              <a:t>theTurks</a:t>
            </a:r>
            <a:r>
              <a:rPr lang="en-US" sz="2400" dirty="0"/>
              <a:t>.</a:t>
            </a:r>
          </a:p>
          <a:p>
            <a:r>
              <a:rPr lang="en-US" sz="2400" dirty="0" err="1"/>
              <a:t>Zindeh</a:t>
            </a:r>
            <a:r>
              <a:rPr lang="en-US" sz="2400" dirty="0"/>
              <a:t>: Brother of </a:t>
            </a:r>
            <a:r>
              <a:rPr lang="en-US" sz="2400" dirty="0" err="1"/>
              <a:t>Tahmine</a:t>
            </a:r>
            <a:r>
              <a:rPr lang="en-US" sz="2400" dirty="0"/>
              <a:t> who accompanied </a:t>
            </a:r>
            <a:r>
              <a:rPr lang="en-US" sz="2400" dirty="0" err="1"/>
              <a:t>Sohrabin</a:t>
            </a:r>
            <a:r>
              <a:rPr lang="en-US" sz="2400" dirty="0"/>
              <a:t> his journey</a:t>
            </a:r>
          </a:p>
          <a:p>
            <a:endParaRPr lang="en-PK" dirty="0"/>
          </a:p>
        </p:txBody>
      </p:sp>
    </p:spTree>
    <p:extLst>
      <p:ext uri="{BB962C8B-B14F-4D97-AF65-F5344CB8AC3E}">
        <p14:creationId xmlns:p14="http://schemas.microsoft.com/office/powerpoint/2010/main" val="2669910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867B127-A5AA-48B5-BDAB-20898717E04C}"/>
              </a:ext>
            </a:extLst>
          </p:cNvPr>
          <p:cNvSpPr>
            <a:spLocks noGrp="1"/>
          </p:cNvSpPr>
          <p:nvPr>
            <p:ph type="title"/>
          </p:nvPr>
        </p:nvSpPr>
        <p:spPr>
          <a:xfrm>
            <a:off x="838200" y="365126"/>
            <a:ext cx="10515600" cy="877888"/>
          </a:xfrm>
        </p:spPr>
        <p:txBody>
          <a:bodyPr/>
          <a:lstStyle/>
          <a:p>
            <a:r>
              <a:rPr lang="en-US" b="1" dirty="0">
                <a:latin typeface="Times New Roman" panose="02020603050405020304" pitchFamily="18" charset="0"/>
                <a:cs typeface="Times New Roman" panose="02020603050405020304" pitchFamily="18" charset="0"/>
              </a:rPr>
              <a:t>Illustrations </a:t>
            </a:r>
            <a:endParaRPr lang="en-PK" b="1" dirty="0">
              <a:latin typeface="Times New Roman" panose="02020603050405020304" pitchFamily="18" charset="0"/>
              <a:cs typeface="Times New Roman" panose="02020603050405020304" pitchFamily="18" charset="0"/>
            </a:endParaRPr>
          </a:p>
        </p:txBody>
      </p:sp>
      <p:pic>
        <p:nvPicPr>
          <p:cNvPr id="9" name="Content Placeholder 8">
            <a:extLst>
              <a:ext uri="{FF2B5EF4-FFF2-40B4-BE49-F238E27FC236}">
                <a16:creationId xmlns:a16="http://schemas.microsoft.com/office/drawing/2014/main" id="{0B679C29-FEED-442A-BEB1-6082951EA24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14463" y="1422401"/>
            <a:ext cx="3308413" cy="4933949"/>
          </a:xfrm>
        </p:spPr>
      </p:pic>
      <p:pic>
        <p:nvPicPr>
          <p:cNvPr id="11" name="Content Placeholder 10">
            <a:extLst>
              <a:ext uri="{FF2B5EF4-FFF2-40B4-BE49-F238E27FC236}">
                <a16:creationId xmlns:a16="http://schemas.microsoft.com/office/drawing/2014/main" id="{BBFB72D9-25BE-4F44-A70C-D5BA97CC440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96000" y="1243014"/>
            <a:ext cx="3446902" cy="5113336"/>
          </a:xfrm>
        </p:spPr>
      </p:pic>
      <p:sp>
        <p:nvSpPr>
          <p:cNvPr id="4" name="Footer Placeholder 3">
            <a:extLst>
              <a:ext uri="{FF2B5EF4-FFF2-40B4-BE49-F238E27FC236}">
                <a16:creationId xmlns:a16="http://schemas.microsoft.com/office/drawing/2014/main" id="{2C90879F-CBEC-4A41-BB93-243D6C8889F1}"/>
              </a:ext>
            </a:extLst>
          </p:cNvPr>
          <p:cNvSpPr>
            <a:spLocks noGrp="1"/>
          </p:cNvSpPr>
          <p:nvPr>
            <p:ph type="ftr" sz="quarter" idx="11"/>
          </p:nvPr>
        </p:nvSpPr>
        <p:spPr/>
        <p:txBody>
          <a:bodyPr/>
          <a:lstStyle/>
          <a:p>
            <a:endParaRPr lang="en-PK"/>
          </a:p>
        </p:txBody>
      </p:sp>
    </p:spTree>
    <p:extLst>
      <p:ext uri="{BB962C8B-B14F-4D97-AF65-F5344CB8AC3E}">
        <p14:creationId xmlns:p14="http://schemas.microsoft.com/office/powerpoint/2010/main" val="1851992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A1BBFDF1-DEC9-47D6-A730-F996D3D797EE}"/>
              </a:ext>
            </a:extLst>
          </p:cNvPr>
          <p:cNvSpPr>
            <a:spLocks noGrp="1"/>
          </p:cNvSpPr>
          <p:nvPr>
            <p:ph type="title"/>
          </p:nvPr>
        </p:nvSpPr>
        <p:spPr>
          <a:xfrm>
            <a:off x="838200" y="365126"/>
            <a:ext cx="10515600" cy="649288"/>
          </a:xfrm>
        </p:spPr>
        <p:txBody>
          <a:bodyPr>
            <a:normAutofit fontScale="90000"/>
          </a:bodyPr>
          <a:lstStyle/>
          <a:p>
            <a:endParaRPr lang="en-PK" dirty="0"/>
          </a:p>
        </p:txBody>
      </p:sp>
      <p:pic>
        <p:nvPicPr>
          <p:cNvPr id="15" name="Content Placeholder 14">
            <a:extLst>
              <a:ext uri="{FF2B5EF4-FFF2-40B4-BE49-F238E27FC236}">
                <a16:creationId xmlns:a16="http://schemas.microsoft.com/office/drawing/2014/main" id="{221B60C7-CEAF-40E2-B716-A8F5385C3D7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743075" y="1271588"/>
            <a:ext cx="2971800" cy="5084762"/>
          </a:xfrm>
        </p:spPr>
      </p:pic>
      <p:pic>
        <p:nvPicPr>
          <p:cNvPr id="17" name="Content Placeholder 16">
            <a:extLst>
              <a:ext uri="{FF2B5EF4-FFF2-40B4-BE49-F238E27FC236}">
                <a16:creationId xmlns:a16="http://schemas.microsoft.com/office/drawing/2014/main" id="{BA2AE852-B5CF-4C05-A6B7-C10039EB05F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729413" y="1271588"/>
            <a:ext cx="3719512" cy="4827588"/>
          </a:xfrm>
        </p:spPr>
      </p:pic>
      <p:sp>
        <p:nvSpPr>
          <p:cNvPr id="5" name="Footer Placeholder 4">
            <a:extLst>
              <a:ext uri="{FF2B5EF4-FFF2-40B4-BE49-F238E27FC236}">
                <a16:creationId xmlns:a16="http://schemas.microsoft.com/office/drawing/2014/main" id="{11FD8B5D-D184-44A3-8A1D-5611BBDACFA1}"/>
              </a:ext>
            </a:extLst>
          </p:cNvPr>
          <p:cNvSpPr>
            <a:spLocks noGrp="1"/>
          </p:cNvSpPr>
          <p:nvPr>
            <p:ph type="ftr" sz="quarter" idx="11"/>
          </p:nvPr>
        </p:nvSpPr>
        <p:spPr/>
        <p:txBody>
          <a:bodyPr/>
          <a:lstStyle/>
          <a:p>
            <a:endParaRPr lang="en-PK"/>
          </a:p>
        </p:txBody>
      </p:sp>
    </p:spTree>
    <p:extLst>
      <p:ext uri="{BB962C8B-B14F-4D97-AF65-F5344CB8AC3E}">
        <p14:creationId xmlns:p14="http://schemas.microsoft.com/office/powerpoint/2010/main" val="540233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9E9A4-C720-4313-8BE8-EEC7EF1EBA5F}"/>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Content of the Book </a:t>
            </a:r>
            <a:endParaRPr lang="en-PK"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8C9EEF2-BAC1-4661-ACBD-1F75D2BF8C32}"/>
              </a:ext>
            </a:extLst>
          </p:cNvPr>
          <p:cNvSpPr>
            <a:spLocks noGrp="1"/>
          </p:cNvSpPr>
          <p:nvPr>
            <p:ph idx="1"/>
          </p:nvPr>
        </p:nvSpPr>
        <p:spPr/>
        <p:txBody>
          <a:bodyPr/>
          <a:lstStyle/>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The Shahnameh is the world's longest epic poem written by a single poet. It tells mainly the mythical and to some extent the historical past of the Persian Empire from the creation of the world until the Islamic conquest of Persia in the 7th century. Today Iran, Azerbaijan, Afghanistan and the greater region influenced by the Persian culture (such as Georgia, Armenia, Turkey and Dagestan) celebrate this national epic.</a:t>
            </a:r>
          </a:p>
          <a:p>
            <a:endParaRPr lang="en-PK" dirty="0"/>
          </a:p>
        </p:txBody>
      </p:sp>
      <p:sp>
        <p:nvSpPr>
          <p:cNvPr id="4" name="Footer Placeholder 3">
            <a:extLst>
              <a:ext uri="{FF2B5EF4-FFF2-40B4-BE49-F238E27FC236}">
                <a16:creationId xmlns:a16="http://schemas.microsoft.com/office/drawing/2014/main" id="{4A9038A8-2B46-43C9-A8B7-998AD64D3F5B}"/>
              </a:ext>
            </a:extLst>
          </p:cNvPr>
          <p:cNvSpPr>
            <a:spLocks noGrp="1"/>
          </p:cNvSpPr>
          <p:nvPr>
            <p:ph type="ftr" sz="quarter" idx="11"/>
          </p:nvPr>
        </p:nvSpPr>
        <p:spPr/>
        <p:txBody>
          <a:bodyPr/>
          <a:lstStyle/>
          <a:p>
            <a:endParaRPr lang="en-PK"/>
          </a:p>
        </p:txBody>
      </p:sp>
    </p:spTree>
    <p:extLst>
      <p:ext uri="{BB962C8B-B14F-4D97-AF65-F5344CB8AC3E}">
        <p14:creationId xmlns:p14="http://schemas.microsoft.com/office/powerpoint/2010/main" val="1761914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C02DB-9F49-4E7F-BAFA-8CE48CBBFE99}"/>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About the Author: </a:t>
            </a:r>
            <a:r>
              <a:rPr lang="en-US" dirty="0" err="1">
                <a:latin typeface="Times New Roman" panose="02020603050405020304" pitchFamily="18" charset="0"/>
                <a:cs typeface="Times New Roman" panose="02020603050405020304" pitchFamily="18" charset="0"/>
              </a:rPr>
              <a:t>Abolqasem</a:t>
            </a:r>
            <a:r>
              <a:rPr lang="en-US" dirty="0">
                <a:latin typeface="Times New Roman" panose="02020603050405020304" pitchFamily="18" charset="0"/>
                <a:cs typeface="Times New Roman" panose="02020603050405020304" pitchFamily="18" charset="0"/>
              </a:rPr>
              <a:t> Ferdowsi</a:t>
            </a:r>
            <a:br>
              <a:rPr lang="en-US" dirty="0"/>
            </a:br>
            <a:endParaRPr lang="en-PK" dirty="0"/>
          </a:p>
        </p:txBody>
      </p:sp>
      <p:sp>
        <p:nvSpPr>
          <p:cNvPr id="3" name="Content Placeholder 2">
            <a:extLst>
              <a:ext uri="{FF2B5EF4-FFF2-40B4-BE49-F238E27FC236}">
                <a16:creationId xmlns:a16="http://schemas.microsoft.com/office/drawing/2014/main" id="{2B5F5CFB-DCB6-46EB-A380-40055E06DE81}"/>
              </a:ext>
            </a:extLst>
          </p:cNvPr>
          <p:cNvSpPr>
            <a:spLocks noGrp="1"/>
          </p:cNvSpPr>
          <p:nvPr>
            <p:ph sz="half" idx="1"/>
          </p:nvPr>
        </p:nvSpPr>
        <p:spPr/>
        <p:txBody>
          <a:bodyPr>
            <a:normAutofit lnSpcReduction="10000"/>
          </a:bodyPr>
          <a:lstStyle/>
          <a:p>
            <a:r>
              <a:rPr lang="en-US" dirty="0">
                <a:latin typeface="Times New Roman" panose="02020603050405020304" pitchFamily="18" charset="0"/>
                <a:cs typeface="Times New Roman" panose="02020603050405020304" pitchFamily="18" charset="0"/>
              </a:rPr>
              <a:t>Was a highly revered Persian poet and the author of the epic of Shahnameh (the Persian "Book of Kings").</a:t>
            </a:r>
          </a:p>
          <a:p>
            <a:r>
              <a:rPr lang="en-US" dirty="0">
                <a:latin typeface="Times New Roman" panose="02020603050405020304" pitchFamily="18" charset="0"/>
                <a:cs typeface="Times New Roman" panose="02020603050405020304" pitchFamily="18" charset="0"/>
              </a:rPr>
              <a:t>Having drafted the Shahnameh under patronage of the </a:t>
            </a:r>
            <a:r>
              <a:rPr lang="en-US" dirty="0" err="1">
                <a:latin typeface="Times New Roman" panose="02020603050405020304" pitchFamily="18" charset="0"/>
                <a:cs typeface="Times New Roman" panose="02020603050405020304" pitchFamily="18" charset="0"/>
              </a:rPr>
              <a:t>Samanid</a:t>
            </a:r>
            <a:r>
              <a:rPr lang="en-US" dirty="0">
                <a:latin typeface="Times New Roman" panose="02020603050405020304" pitchFamily="18" charset="0"/>
                <a:cs typeface="Times New Roman" panose="02020603050405020304" pitchFamily="18" charset="0"/>
              </a:rPr>
              <a:t> and the Ghaznavid courts of Persia, Ferdowsi is celebrated as one of the most influential Persian poets of all time, and an influential figure in Persian literature.</a:t>
            </a:r>
            <a:endParaRPr lang="en-PK" dirty="0">
              <a:latin typeface="Times New Roman" panose="02020603050405020304" pitchFamily="18"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9290D334-3E93-4456-A983-FFA0DB99C5B3}"/>
              </a:ext>
            </a:extLst>
          </p:cNvPr>
          <p:cNvSpPr>
            <a:spLocks noGrp="1"/>
          </p:cNvSpPr>
          <p:nvPr>
            <p:ph type="ftr" sz="quarter" idx="11"/>
          </p:nvPr>
        </p:nvSpPr>
        <p:spPr>
          <a:xfrm>
            <a:off x="1042988" y="6356350"/>
            <a:ext cx="9895680" cy="365125"/>
          </a:xfrm>
        </p:spPr>
        <p:txBody>
          <a:bodyPr/>
          <a:lstStyle/>
          <a:p>
            <a:pPr algn="l"/>
            <a:r>
              <a:rPr lang="en-US" sz="1400" b="1" dirty="0" err="1">
                <a:solidFill>
                  <a:schemeClr val="tx1"/>
                </a:solidFill>
              </a:rPr>
              <a:t>Abolqasem</a:t>
            </a:r>
            <a:r>
              <a:rPr lang="en-US" sz="1400" b="1" dirty="0">
                <a:solidFill>
                  <a:schemeClr val="tx1"/>
                </a:solidFill>
              </a:rPr>
              <a:t> Ferdowsi </a:t>
            </a:r>
            <a:r>
              <a:rPr lang="en-US" sz="1400" b="1" dirty="0" err="1">
                <a:solidFill>
                  <a:schemeClr val="tx1"/>
                </a:solidFill>
              </a:rPr>
              <a:t>Tusi</a:t>
            </a:r>
            <a:r>
              <a:rPr lang="en-US" sz="1400" b="1" dirty="0">
                <a:solidFill>
                  <a:schemeClr val="tx1"/>
                </a:solidFill>
              </a:rPr>
              <a:t>, The Poet Who Rescued Iran” https://life.toiran.com/?p=710</a:t>
            </a:r>
            <a:endParaRPr lang="en-PK" sz="1400" b="1" dirty="0">
              <a:solidFill>
                <a:schemeClr val="tx1"/>
              </a:solidFill>
            </a:endParaRPr>
          </a:p>
        </p:txBody>
      </p:sp>
      <p:pic>
        <p:nvPicPr>
          <p:cNvPr id="12" name="Content Placeholder 11">
            <a:extLst>
              <a:ext uri="{FF2B5EF4-FFF2-40B4-BE49-F238E27FC236}">
                <a16:creationId xmlns:a16="http://schemas.microsoft.com/office/drawing/2014/main" id="{17633E17-389E-4B55-9223-D14B10425A3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87331" y="1825625"/>
            <a:ext cx="4351338" cy="4351338"/>
          </a:xfrm>
        </p:spPr>
      </p:pic>
    </p:spTree>
    <p:extLst>
      <p:ext uri="{BB962C8B-B14F-4D97-AF65-F5344CB8AC3E}">
        <p14:creationId xmlns:p14="http://schemas.microsoft.com/office/powerpoint/2010/main" val="4182747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CDA84-9CB1-4B76-8EEC-3B5DB83C9E95}"/>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About the Author</a:t>
            </a:r>
            <a:endParaRPr lang="en-PK"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C29C663-25BD-4DD0-9C63-F68BBE3A379C}"/>
              </a:ext>
            </a:extLst>
          </p:cNvPr>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 Ferdowsi was born into a family of Iranian landowners (</a:t>
            </a:r>
            <a:r>
              <a:rPr lang="en-US" dirty="0" err="1">
                <a:latin typeface="Times New Roman" panose="02020603050405020304" pitchFamily="18" charset="0"/>
                <a:cs typeface="Times New Roman" panose="02020603050405020304" pitchFamily="18" charset="0"/>
              </a:rPr>
              <a:t>dehqans</a:t>
            </a:r>
            <a:r>
              <a:rPr lang="en-US" dirty="0">
                <a:latin typeface="Times New Roman" panose="02020603050405020304" pitchFamily="18" charset="0"/>
                <a:cs typeface="Times New Roman" panose="02020603050405020304" pitchFamily="18" charset="0"/>
              </a:rPr>
              <a:t>) in 935 (or 940) C.E. in the village of </a:t>
            </a:r>
            <a:r>
              <a:rPr lang="en-US" dirty="0" err="1">
                <a:latin typeface="Times New Roman" panose="02020603050405020304" pitchFamily="18" charset="0"/>
                <a:cs typeface="Times New Roman" panose="02020603050405020304" pitchFamily="18" charset="0"/>
              </a:rPr>
              <a:t>Paj</a:t>
            </a:r>
            <a:r>
              <a:rPr lang="en-US" dirty="0">
                <a:latin typeface="Times New Roman" panose="02020603050405020304" pitchFamily="18" charset="0"/>
                <a:cs typeface="Times New Roman" panose="02020603050405020304" pitchFamily="18" charset="0"/>
              </a:rPr>
              <a:t>, near the city of Tus, in the Khorasan region of the </a:t>
            </a:r>
            <a:r>
              <a:rPr lang="en-US" dirty="0" err="1">
                <a:latin typeface="Times New Roman" panose="02020603050405020304" pitchFamily="18" charset="0"/>
                <a:cs typeface="Times New Roman" panose="02020603050405020304" pitchFamily="18" charset="0"/>
              </a:rPr>
              <a:t>Samanid</a:t>
            </a:r>
            <a:r>
              <a:rPr lang="en-US" dirty="0">
                <a:latin typeface="Times New Roman" panose="02020603050405020304" pitchFamily="18" charset="0"/>
                <a:cs typeface="Times New Roman" panose="02020603050405020304" pitchFamily="18" charset="0"/>
              </a:rPr>
              <a:t> Empire, currently in the </a:t>
            </a:r>
            <a:r>
              <a:rPr lang="en-US" dirty="0" err="1">
                <a:latin typeface="Times New Roman" panose="02020603050405020304" pitchFamily="18" charset="0"/>
                <a:cs typeface="Times New Roman" panose="02020603050405020304" pitchFamily="18" charset="0"/>
              </a:rPr>
              <a:t>Razavi</a:t>
            </a:r>
            <a:r>
              <a:rPr lang="en-US" dirty="0">
                <a:latin typeface="Times New Roman" panose="02020603050405020304" pitchFamily="18" charset="0"/>
                <a:cs typeface="Times New Roman" panose="02020603050405020304" pitchFamily="18" charset="0"/>
              </a:rPr>
              <a:t> Khorasan Province of northeastern Iran.</a:t>
            </a:r>
          </a:p>
          <a:p>
            <a:pPr marL="0" indent="0">
              <a:buNone/>
            </a:pPr>
            <a:r>
              <a:rPr lang="en-US" dirty="0">
                <a:latin typeface="Times New Roman" panose="02020603050405020304" pitchFamily="18" charset="0"/>
                <a:cs typeface="Times New Roman" panose="02020603050405020304" pitchFamily="18" charset="0"/>
              </a:rPr>
              <a:t>Little is known about Ferdowsi's early life. The poet had a wife, who was probably literate and came from the same </a:t>
            </a:r>
            <a:r>
              <a:rPr lang="en-US" dirty="0" err="1">
                <a:latin typeface="Times New Roman" panose="02020603050405020304" pitchFamily="18" charset="0"/>
                <a:cs typeface="Times New Roman" panose="02020603050405020304" pitchFamily="18" charset="0"/>
              </a:rPr>
              <a:t>dehqan</a:t>
            </a:r>
            <a:r>
              <a:rPr lang="en-US" dirty="0">
                <a:latin typeface="Times New Roman" panose="02020603050405020304" pitchFamily="18" charset="0"/>
                <a:cs typeface="Times New Roman" panose="02020603050405020304" pitchFamily="18" charset="0"/>
              </a:rPr>
              <a:t> class.</a:t>
            </a:r>
          </a:p>
          <a:p>
            <a:pPr marL="0" indent="0">
              <a:buNone/>
            </a:pPr>
            <a:r>
              <a:rPr lang="en-US" dirty="0">
                <a:latin typeface="Times New Roman" panose="02020603050405020304" pitchFamily="18" charset="0"/>
                <a:cs typeface="Times New Roman" panose="02020603050405020304" pitchFamily="18" charset="0"/>
              </a:rPr>
              <a:t>He had a son, who died aged 37, and was mourned by the poet in an elegy which he inserted into the Shahnameh.</a:t>
            </a:r>
          </a:p>
          <a:p>
            <a:pPr marL="0" indent="0">
              <a:buNone/>
            </a:pPr>
            <a:endParaRPr lang="en-PK"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4C8F65C7-43C2-453F-B86B-4BCC4D019EE9}"/>
              </a:ext>
            </a:extLst>
          </p:cNvPr>
          <p:cNvSpPr>
            <a:spLocks noGrp="1"/>
          </p:cNvSpPr>
          <p:nvPr>
            <p:ph type="ftr" sz="quarter" idx="11"/>
          </p:nvPr>
        </p:nvSpPr>
        <p:spPr/>
        <p:txBody>
          <a:bodyPr/>
          <a:lstStyle/>
          <a:p>
            <a:endParaRPr lang="en-PK"/>
          </a:p>
        </p:txBody>
      </p:sp>
    </p:spTree>
    <p:extLst>
      <p:ext uri="{BB962C8B-B14F-4D97-AF65-F5344CB8AC3E}">
        <p14:creationId xmlns:p14="http://schemas.microsoft.com/office/powerpoint/2010/main" val="3824935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F8DB4-24A3-4856-B3F1-23319AC6D634}"/>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Patronage and Contribution</a:t>
            </a:r>
            <a:endParaRPr lang="en-PK"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B19E9FA-E96D-46D6-BFE7-5A1E15B62EBF}"/>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 He received generous patronage from the </a:t>
            </a:r>
            <a:r>
              <a:rPr lang="en-US" dirty="0" err="1">
                <a:latin typeface="Times New Roman" panose="02020603050405020304" pitchFamily="18" charset="0"/>
                <a:cs typeface="Times New Roman" panose="02020603050405020304" pitchFamily="18" charset="0"/>
              </a:rPr>
              <a:t>Samanid</a:t>
            </a:r>
            <a:r>
              <a:rPr lang="en-US" dirty="0">
                <a:latin typeface="Times New Roman" panose="02020603050405020304" pitchFamily="18" charset="0"/>
                <a:cs typeface="Times New Roman" panose="02020603050405020304" pitchFamily="18" charset="0"/>
              </a:rPr>
              <a:t> prince Mansur and completed the first version of the Shahnameh in 994. </a:t>
            </a:r>
          </a:p>
          <a:p>
            <a:r>
              <a:rPr lang="en-US" dirty="0">
                <a:latin typeface="Times New Roman" panose="02020603050405020304" pitchFamily="18" charset="0"/>
                <a:cs typeface="Times New Roman" panose="02020603050405020304" pitchFamily="18" charset="0"/>
              </a:rPr>
              <a:t> 30 years of </a:t>
            </a:r>
            <a:r>
              <a:rPr lang="en-US" dirty="0" err="1">
                <a:latin typeface="Times New Roman" panose="02020603050405020304" pitchFamily="18" charset="0"/>
                <a:cs typeface="Times New Roman" panose="02020603050405020304" pitchFamily="18" charset="0"/>
              </a:rPr>
              <a:t>hardwork</a:t>
            </a:r>
            <a:r>
              <a:rPr lang="en-US" dirty="0">
                <a:latin typeface="Times New Roman" panose="02020603050405020304" pitchFamily="18" charset="0"/>
                <a:cs typeface="Times New Roman" panose="02020603050405020304" pitchFamily="18" charset="0"/>
              </a:rPr>
              <a:t>, Ferdowsi had written60, 000 couplets-</a:t>
            </a:r>
            <a:r>
              <a:rPr lang="en-US" dirty="0" err="1">
                <a:latin typeface="Times New Roman" panose="02020603050405020304" pitchFamily="18" charset="0"/>
                <a:cs typeface="Times New Roman" panose="02020603050405020304" pitchFamily="18" charset="0"/>
              </a:rPr>
              <a:t>Shahname</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In the darkest moments of Iran’s history when Persia had been conquered, first by the Arabs who brought Islam, and later by barbarians from central Asia, one man sets out to revive its past and keep the Persian language and culture alive. Ferdowsi is credited with preserving the Persian language. </a:t>
            </a:r>
          </a:p>
          <a:p>
            <a:endParaRPr lang="en-PK" dirty="0"/>
          </a:p>
        </p:txBody>
      </p:sp>
      <p:sp>
        <p:nvSpPr>
          <p:cNvPr id="4" name="Footer Placeholder 3">
            <a:extLst>
              <a:ext uri="{FF2B5EF4-FFF2-40B4-BE49-F238E27FC236}">
                <a16:creationId xmlns:a16="http://schemas.microsoft.com/office/drawing/2014/main" id="{F9DAEEF6-5CC2-44F4-BA96-D663AE2FD279}"/>
              </a:ext>
            </a:extLst>
          </p:cNvPr>
          <p:cNvSpPr>
            <a:spLocks noGrp="1"/>
          </p:cNvSpPr>
          <p:nvPr>
            <p:ph type="ftr" sz="quarter" idx="11"/>
          </p:nvPr>
        </p:nvSpPr>
        <p:spPr/>
        <p:txBody>
          <a:bodyPr/>
          <a:lstStyle/>
          <a:p>
            <a:endParaRPr lang="en-PK"/>
          </a:p>
        </p:txBody>
      </p:sp>
    </p:spTree>
    <p:extLst>
      <p:ext uri="{BB962C8B-B14F-4D97-AF65-F5344CB8AC3E}">
        <p14:creationId xmlns:p14="http://schemas.microsoft.com/office/powerpoint/2010/main" val="1553401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FDC82-A7A3-45D5-BF32-3F909AB5E92A}"/>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Preservation of Language </a:t>
            </a:r>
            <a:endParaRPr lang="en-PK"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AC81B51-993D-4091-85FF-6FCD5FD52042}"/>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Arguably the most important work of Iranian literature, Ferdowsi’s epic poem Shahnameh was written without a single word of Arabic. He is therefore credited with saving the Persian language from becoming Arabic after the Islamic conquest. In fact, when asked why present-day Egypt speaks Arabic instead of Coptic, a prominent Egyptian historian stated matter-of-factly, “Because we had no Ferdowsi.”</a:t>
            </a:r>
          </a:p>
          <a:p>
            <a:endParaRPr lang="en-US" dirty="0"/>
          </a:p>
          <a:p>
            <a:r>
              <a:rPr lang="en-US" dirty="0"/>
              <a:t> </a:t>
            </a:r>
            <a:endParaRPr lang="en-PK" dirty="0"/>
          </a:p>
        </p:txBody>
      </p:sp>
      <p:sp>
        <p:nvSpPr>
          <p:cNvPr id="4" name="Footer Placeholder 3">
            <a:extLst>
              <a:ext uri="{FF2B5EF4-FFF2-40B4-BE49-F238E27FC236}">
                <a16:creationId xmlns:a16="http://schemas.microsoft.com/office/drawing/2014/main" id="{C4F231FB-FBF6-47F0-BA8F-E3C7A5C90D6B}"/>
              </a:ext>
            </a:extLst>
          </p:cNvPr>
          <p:cNvSpPr>
            <a:spLocks noGrp="1"/>
          </p:cNvSpPr>
          <p:nvPr>
            <p:ph type="ftr" sz="quarter" idx="11"/>
          </p:nvPr>
        </p:nvSpPr>
        <p:spPr/>
        <p:txBody>
          <a:bodyPr/>
          <a:lstStyle/>
          <a:p>
            <a:endParaRPr lang="en-PK"/>
          </a:p>
        </p:txBody>
      </p:sp>
    </p:spTree>
    <p:extLst>
      <p:ext uri="{BB962C8B-B14F-4D97-AF65-F5344CB8AC3E}">
        <p14:creationId xmlns:p14="http://schemas.microsoft.com/office/powerpoint/2010/main" val="3594529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928AC-1F15-4677-87D2-B68149B38EDE}"/>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Quote by the Author </a:t>
            </a:r>
            <a:endParaRPr lang="en-PK"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87EB79E-476E-44BC-96A6-8CD846E5A1BA}"/>
              </a:ext>
            </a:extLst>
          </p:cNvPr>
          <p:cNvSpPr>
            <a:spLocks noGrp="1"/>
          </p:cNvSpPr>
          <p:nvPr>
            <p:ph idx="1"/>
          </p:nvPr>
        </p:nvSpPr>
        <p:spPr/>
        <p:txBody>
          <a:bodyPr>
            <a:normAutofit lnSpcReduction="10000"/>
          </a:bodyPr>
          <a:lstStyle/>
          <a:p>
            <a:r>
              <a:rPr lang="en-US" dirty="0">
                <a:latin typeface="Times New Roman" panose="02020603050405020304" pitchFamily="18" charset="0"/>
                <a:cs typeface="Times New Roman" panose="02020603050405020304" pitchFamily="18" charset="0"/>
              </a:rPr>
              <a:t>It is true that it was Ferdowsi, with a single great book, who preserved the Persian language, history and mythology from being erased.</a:t>
            </a:r>
          </a:p>
          <a:p>
            <a:r>
              <a:rPr lang="en-US" dirty="0">
                <a:latin typeface="Times New Roman" panose="02020603050405020304" pitchFamily="18" charset="0"/>
                <a:cs typeface="Times New Roman" panose="02020603050405020304" pitchFamily="18" charset="0"/>
              </a:rPr>
              <a:t>Ferdowsi concludes the Shahnameh by writing:</a:t>
            </a:r>
          </a:p>
          <a:p>
            <a:r>
              <a:rPr lang="en-US" dirty="0">
                <a:latin typeface="Times New Roman" panose="02020603050405020304" pitchFamily="18" charset="0"/>
                <a:cs typeface="Times New Roman" panose="02020603050405020304" pitchFamily="18" charset="0"/>
              </a:rPr>
              <a:t>Much I have suffered in these thirty years,</a:t>
            </a:r>
          </a:p>
          <a:p>
            <a:r>
              <a:rPr lang="en-US" dirty="0">
                <a:latin typeface="Times New Roman" panose="02020603050405020304" pitchFamily="18" charset="0"/>
                <a:cs typeface="Times New Roman" panose="02020603050405020304" pitchFamily="18" charset="0"/>
              </a:rPr>
              <a:t>I have revived the Ajam with my verse</a:t>
            </a:r>
          </a:p>
          <a:p>
            <a:r>
              <a:rPr lang="en-US" dirty="0">
                <a:latin typeface="Times New Roman" panose="02020603050405020304" pitchFamily="18" charset="0"/>
                <a:cs typeface="Times New Roman" panose="02020603050405020304" pitchFamily="18" charset="0"/>
              </a:rPr>
              <a:t>I will not die then alive in the world,</a:t>
            </a:r>
          </a:p>
          <a:p>
            <a:r>
              <a:rPr lang="en-US" dirty="0">
                <a:latin typeface="Times New Roman" panose="02020603050405020304" pitchFamily="18" charset="0"/>
                <a:cs typeface="Times New Roman" panose="02020603050405020304" pitchFamily="18" charset="0"/>
              </a:rPr>
              <a:t>For I have spread the seed of the word</a:t>
            </a:r>
          </a:p>
          <a:p>
            <a:r>
              <a:rPr lang="en-US" dirty="0">
                <a:latin typeface="Times New Roman" panose="02020603050405020304" pitchFamily="18" charset="0"/>
                <a:cs typeface="Times New Roman" panose="02020603050405020304" pitchFamily="18" charset="0"/>
              </a:rPr>
              <a:t>Whoever has sense, path and faith,</a:t>
            </a:r>
          </a:p>
          <a:p>
            <a:r>
              <a:rPr lang="en-US" dirty="0">
                <a:latin typeface="Times New Roman" panose="02020603050405020304" pitchFamily="18" charset="0"/>
                <a:cs typeface="Times New Roman" panose="02020603050405020304" pitchFamily="18" charset="0"/>
              </a:rPr>
              <a:t>After my death will send me praise.</a:t>
            </a:r>
            <a:endParaRPr lang="en-PK"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7B43DE8-53BE-4D62-9D94-23DC500D3297}"/>
              </a:ext>
            </a:extLst>
          </p:cNvPr>
          <p:cNvSpPr>
            <a:spLocks noGrp="1"/>
          </p:cNvSpPr>
          <p:nvPr>
            <p:ph type="ftr" sz="quarter" idx="11"/>
          </p:nvPr>
        </p:nvSpPr>
        <p:spPr>
          <a:xfrm>
            <a:off x="985837" y="6176964"/>
            <a:ext cx="10258426" cy="544512"/>
          </a:xfrm>
        </p:spPr>
        <p:txBody>
          <a:bodyPr/>
          <a:lstStyle/>
          <a:p>
            <a:pPr algn="l"/>
            <a:r>
              <a:rPr lang="en-US" sz="1400" b="1" dirty="0">
                <a:solidFill>
                  <a:schemeClr val="tx1"/>
                </a:solidFill>
              </a:rPr>
              <a:t>https://www.youtube.com/watch?time_continue=8&amp;v=UKraYWZiwko&amp;feature=emb_title</a:t>
            </a:r>
            <a:endParaRPr lang="en-PK" sz="1400" b="1" dirty="0">
              <a:solidFill>
                <a:schemeClr val="tx1"/>
              </a:solidFill>
            </a:endParaRPr>
          </a:p>
        </p:txBody>
      </p:sp>
    </p:spTree>
    <p:extLst>
      <p:ext uri="{BB962C8B-B14F-4D97-AF65-F5344CB8AC3E}">
        <p14:creationId xmlns:p14="http://schemas.microsoft.com/office/powerpoint/2010/main" val="3066096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94198-A5DD-4389-85A5-4FB40ACF5C25}"/>
              </a:ext>
            </a:extLst>
          </p:cNvPr>
          <p:cNvSpPr>
            <a:spLocks noGrp="1"/>
          </p:cNvSpPr>
          <p:nvPr>
            <p:ph type="title"/>
          </p:nvPr>
        </p:nvSpPr>
        <p:spPr/>
        <p:txBody>
          <a:bodyPr>
            <a:normAutofit fontScale="90000"/>
          </a:bodyPr>
          <a:lstStyle/>
          <a:p>
            <a:br>
              <a:rPr lang="en-US" b="1" dirty="0">
                <a:latin typeface="Times New Roman" panose="02020603050405020304" pitchFamily="18" charset="0"/>
                <a:cs typeface="Times New Roman" panose="02020603050405020304" pitchFamily="18" charset="0"/>
              </a:rPr>
            </a:br>
            <a:r>
              <a:rPr lang="en-US" b="1" dirty="0" err="1">
                <a:latin typeface="Times New Roman" panose="02020603050405020304" pitchFamily="18" charset="0"/>
                <a:cs typeface="Times New Roman" panose="02020603050405020304" pitchFamily="18" charset="0"/>
              </a:rPr>
              <a:t>Rostam</a:t>
            </a:r>
            <a:r>
              <a:rPr lang="en-US" b="1" dirty="0">
                <a:latin typeface="Times New Roman" panose="02020603050405020304" pitchFamily="18" charset="0"/>
                <a:cs typeface="Times New Roman" panose="02020603050405020304" pitchFamily="18" charset="0"/>
              </a:rPr>
              <a:t> and Sohrab</a:t>
            </a:r>
            <a:br>
              <a:rPr lang="en-US" dirty="0"/>
            </a:br>
            <a:endParaRPr lang="en-PK" dirty="0"/>
          </a:p>
        </p:txBody>
      </p:sp>
      <p:sp>
        <p:nvSpPr>
          <p:cNvPr id="3" name="Content Placeholder 2">
            <a:extLst>
              <a:ext uri="{FF2B5EF4-FFF2-40B4-BE49-F238E27FC236}">
                <a16:creationId xmlns:a16="http://schemas.microsoft.com/office/drawing/2014/main" id="{F1FA161F-F9D1-4787-8825-B6B381E23887}"/>
              </a:ext>
            </a:extLst>
          </p:cNvPr>
          <p:cNvSpPr>
            <a:spLocks noGrp="1"/>
          </p:cNvSpPr>
          <p:nvPr>
            <p:ph idx="1"/>
          </p:nvPr>
        </p:nvSpPr>
        <p:spPr/>
        <p:txBody>
          <a:bodyPr/>
          <a:lstStyle/>
          <a:p>
            <a:r>
              <a:rPr lang="en-US" dirty="0"/>
              <a:t>The story of </a:t>
            </a:r>
            <a:r>
              <a:rPr lang="en-US" dirty="0" err="1"/>
              <a:t>Rostam</a:t>
            </a:r>
            <a:r>
              <a:rPr lang="en-US" dirty="0"/>
              <a:t> and Sohrab is a legend from Zoroastrian mythology popularized by the 11th century Persian poet </a:t>
            </a:r>
            <a:r>
              <a:rPr lang="en-US" dirty="0" err="1"/>
              <a:t>Abolqasem</a:t>
            </a:r>
            <a:r>
              <a:rPr lang="en-US" dirty="0"/>
              <a:t> Ferdowsi in his great </a:t>
            </a:r>
            <a:r>
              <a:rPr lang="en-US" dirty="0">
                <a:solidFill>
                  <a:srgbClr val="C00000"/>
                </a:solidFill>
              </a:rPr>
              <a:t>epic</a:t>
            </a:r>
            <a:r>
              <a:rPr lang="en-US" dirty="0"/>
              <a:t> Shahnameh.</a:t>
            </a:r>
          </a:p>
          <a:p>
            <a:r>
              <a:rPr lang="en-US" dirty="0"/>
              <a:t>"Sohrab and </a:t>
            </a:r>
            <a:r>
              <a:rPr lang="en-US" dirty="0" err="1"/>
              <a:t>Rostam</a:t>
            </a:r>
            <a:r>
              <a:rPr lang="en-US" dirty="0"/>
              <a:t>" is a poem by the 19th century English poet and famous literary critic Matthew Arnold (1822-1888). It was written in1853</a:t>
            </a:r>
          </a:p>
          <a:p>
            <a:r>
              <a:rPr lang="en-US" dirty="0"/>
              <a:t>The epic tale is structured around the mythical and historical reign of 50 Kings. This story is basically of four generations, of fathers and sons, courage and skill, love and honor, war and grief. This theme of fathers and sons recurs throughout the epic. </a:t>
            </a:r>
            <a:endParaRPr lang="en-PK" dirty="0"/>
          </a:p>
        </p:txBody>
      </p:sp>
      <p:sp>
        <p:nvSpPr>
          <p:cNvPr id="4" name="Footer Placeholder 3">
            <a:extLst>
              <a:ext uri="{FF2B5EF4-FFF2-40B4-BE49-F238E27FC236}">
                <a16:creationId xmlns:a16="http://schemas.microsoft.com/office/drawing/2014/main" id="{04F1396B-E553-4B66-9020-FBB5A227B4A9}"/>
              </a:ext>
            </a:extLst>
          </p:cNvPr>
          <p:cNvSpPr>
            <a:spLocks noGrp="1"/>
          </p:cNvSpPr>
          <p:nvPr>
            <p:ph type="ftr" sz="quarter" idx="11"/>
          </p:nvPr>
        </p:nvSpPr>
        <p:spPr>
          <a:xfrm>
            <a:off x="1185863" y="6176964"/>
            <a:ext cx="9929812" cy="544512"/>
          </a:xfrm>
        </p:spPr>
        <p:txBody>
          <a:bodyPr/>
          <a:lstStyle/>
          <a:p>
            <a:pPr algn="l"/>
            <a:r>
              <a:rPr lang="en-US" sz="1400" b="1" dirty="0">
                <a:solidFill>
                  <a:srgbClr val="C00000"/>
                </a:solidFill>
              </a:rPr>
              <a:t>a long poem, typically one derived from ancient oral tradition, narrating the deeds and adventures of heroic or legendary figures or the past history of a nation</a:t>
            </a:r>
            <a:endParaRPr lang="en-PK" sz="1400" b="1" dirty="0">
              <a:solidFill>
                <a:srgbClr val="C00000"/>
              </a:solidFill>
            </a:endParaRPr>
          </a:p>
        </p:txBody>
      </p:sp>
    </p:spTree>
    <p:extLst>
      <p:ext uri="{BB962C8B-B14F-4D97-AF65-F5344CB8AC3E}">
        <p14:creationId xmlns:p14="http://schemas.microsoft.com/office/powerpoint/2010/main" val="7569208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TotalTime>
  <Words>1424</Words>
  <Application>Microsoft Office PowerPoint</Application>
  <PresentationFormat>Widescreen</PresentationFormat>
  <Paragraphs>84</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Times New Roman</vt:lpstr>
      <vt:lpstr>Office Theme</vt:lpstr>
      <vt:lpstr>         Course title –---- History of Islamic Art Course Code – BHIA-307 Program name – BS Fine Arts            Session – 2017-2021 Semester – 6th                   Instructor – Shumaila Islam </vt:lpstr>
      <vt:lpstr>Introduction</vt:lpstr>
      <vt:lpstr>Content of the Book </vt:lpstr>
      <vt:lpstr>About the Author: Abolqasem Ferdowsi </vt:lpstr>
      <vt:lpstr>About the Author</vt:lpstr>
      <vt:lpstr>Patronage and Contribution</vt:lpstr>
      <vt:lpstr>Preservation of Language </vt:lpstr>
      <vt:lpstr>Quote by the Author </vt:lpstr>
      <vt:lpstr> Rostam and Sohrab </vt:lpstr>
      <vt:lpstr>An illustrated leaf of the book</vt:lpstr>
      <vt:lpstr>Division of the Book </vt:lpstr>
      <vt:lpstr>Characterization</vt:lpstr>
      <vt:lpstr>Raqsh </vt:lpstr>
      <vt:lpstr>Zal </vt:lpstr>
      <vt:lpstr>Afrasiab</vt:lpstr>
      <vt:lpstr>Kai-Kawous </vt:lpstr>
      <vt:lpstr>Rudabeh</vt:lpstr>
      <vt:lpstr>Tahmineh</vt:lpstr>
      <vt:lpstr>Sohrab</vt:lpstr>
      <vt:lpstr>Other Characters </vt:lpstr>
      <vt:lpstr>Illustrations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Course title –---- History of Islamic Art Course Code – BHIA-307 Program name – BS Fine Arts            Session – 2017-2021 Semester – 6th                   Instructor – Shumaila Islam </dc:title>
  <dc:creator>shumaila islam</dc:creator>
  <cp:lastModifiedBy>shumaila islam</cp:lastModifiedBy>
  <cp:revision>110</cp:revision>
  <dcterms:created xsi:type="dcterms:W3CDTF">2020-04-07T15:49:04Z</dcterms:created>
  <dcterms:modified xsi:type="dcterms:W3CDTF">2020-04-07T18:11:13Z</dcterms:modified>
</cp:coreProperties>
</file>