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77" r:id="rId7"/>
    <p:sldId id="261" r:id="rId8"/>
    <p:sldId id="278" r:id="rId9"/>
    <p:sldId id="262" r:id="rId10"/>
    <p:sldId id="263" r:id="rId11"/>
    <p:sldId id="279" r:id="rId12"/>
    <p:sldId id="264" r:id="rId13"/>
    <p:sldId id="265" r:id="rId14"/>
    <p:sldId id="266" r:id="rId15"/>
    <p:sldId id="267" r:id="rId16"/>
    <p:sldId id="280" r:id="rId17"/>
    <p:sldId id="268" r:id="rId18"/>
    <p:sldId id="269" r:id="rId19"/>
    <p:sldId id="270" r:id="rId20"/>
    <p:sldId id="281" r:id="rId21"/>
    <p:sldId id="271" r:id="rId22"/>
    <p:sldId id="272" r:id="rId23"/>
    <p:sldId id="273" r:id="rId24"/>
    <p:sldId id="282" r:id="rId25"/>
    <p:sldId id="274" r:id="rId26"/>
    <p:sldId id="275" r:id="rId27"/>
    <p:sldId id="283" r:id="rId28"/>
    <p:sldId id="276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1A8F-9B89-4871-A622-E9A5BF3BA129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1A8F-9B89-4871-A622-E9A5BF3BA129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822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1A8F-9B89-4871-A622-E9A5BF3BA129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789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1A8F-9B89-4871-A622-E9A5BF3BA129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7842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1A8F-9B89-4871-A622-E9A5BF3BA129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49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1A8F-9B89-4871-A622-E9A5BF3BA129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90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1A8F-9B89-4871-A622-E9A5BF3BA129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516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1A8F-9B89-4871-A622-E9A5BF3BA129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3446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1A8F-9B89-4871-A622-E9A5BF3BA129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29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1A8F-9B89-4871-A622-E9A5BF3BA129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284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1A8F-9B89-4871-A622-E9A5BF3BA129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11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1A8F-9B89-4871-A622-E9A5BF3BA129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1A8F-9B89-4871-A622-E9A5BF3BA129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153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1A8F-9B89-4871-A622-E9A5BF3BA129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59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1A8F-9B89-4871-A622-E9A5BF3BA129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456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1A8F-9B89-4871-A622-E9A5BF3BA129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87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1A8F-9B89-4871-A622-E9A5BF3BA129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69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0901A8F-9B89-4871-A622-E9A5BF3BA129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057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2805112"/>
          </a:xfrm>
        </p:spPr>
        <p:txBody>
          <a:bodyPr/>
          <a:lstStyle/>
          <a:p>
            <a:pPr algn="ctr"/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Motivation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Drive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8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Refers to Motivational tension, or arousal, that energizes behavior to fulfill a need.</a:t>
            </a:r>
          </a:p>
          <a:p>
            <a:pPr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			OR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Drive is an internal state of tension that motivates an organism to engage in activities that should reduce this tension.</a:t>
            </a:r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3581400"/>
          </a:xfrm>
        </p:spPr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Water(biological requirement)             produces thirst (drive)          Eating (goal directed behavior).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5715000" y="19050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2743200" y="24384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Arousal theory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49808"/>
          </a:xfrm>
        </p:spPr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belief that we try to maintain certain levels of stimulation and activity increasing or reducing them as necessary.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As with the drive reduction model, this model suggests that if our stimulation and activity levels become too high, we try to reduce them. </a:t>
            </a:r>
          </a:p>
          <a:p>
            <a:pPr algn="just">
              <a:lnSpc>
                <a:spcPct val="110000"/>
              </a:lnSpc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But, in contrast to the drive-reduction model, the arousal model also suggests that if levels of stimulation and activity are too low, we will try to increase them by seeking stimulation.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So, the goal is not to reduce a drive but rather to maintain or even increase the level of excitement or arousal. 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For instance, some behaviors seem to be motivated by nothing more than curiosity, such as rushing to check e-mail messages. Similarly, many people pursue thrilling activities such as riding a roller coaster. </a:t>
            </a:r>
          </a:p>
          <a:p>
            <a:pPr algn="just"/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45208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sz="5800" dirty="0" smtClean="0">
                <a:latin typeface="Times New Roman" pitchFamily="18" charset="0"/>
                <a:cs typeface="Times New Roman" pitchFamily="18" charset="0"/>
              </a:rPr>
              <a:t>Such behaviors certainly don’t suggest that people seek to reduce all drives as drive-reduction approaches would indicate.</a:t>
            </a:r>
          </a:p>
          <a:p>
            <a:pPr algn="just">
              <a:lnSpc>
                <a:spcPct val="120000"/>
              </a:lnSpc>
            </a:pPr>
            <a:endParaRPr lang="en-US" sz="5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5800" dirty="0" smtClean="0">
                <a:latin typeface="Times New Roman" pitchFamily="18" charset="0"/>
                <a:cs typeface="Times New Roman" pitchFamily="18" charset="0"/>
              </a:rPr>
              <a:t>In both cases, rather than seeking to reduce an underlying drive, people  appear to be motivated to increase their overall level of stimulation and activity.</a:t>
            </a:r>
          </a:p>
          <a:p>
            <a:pPr algn="just">
              <a:lnSpc>
                <a:spcPct val="120000"/>
              </a:lnSpc>
            </a:pPr>
            <a:endParaRPr lang="en-US" sz="5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35608"/>
          </a:xfrm>
        </p:spPr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people who participate in daredevil sports, high-stakes gamblers, and criminals who pull off high-risk robberies may be exhibiting a particularly high need for arousal.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Psychoanalytic theory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According to Freud there are two basic drives: Eros (life instinct) and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Thanatos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(death instinct).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sz="5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300" dirty="0" smtClean="0">
                <a:latin typeface="Times New Roman" pitchFamily="18" charset="0"/>
                <a:cs typeface="Times New Roman" pitchFamily="18" charset="0"/>
              </a:rPr>
              <a:t>Eros</a:t>
            </a:r>
            <a:br>
              <a:rPr lang="en-US" sz="5300" dirty="0" smtClean="0">
                <a:latin typeface="Times New Roman" pitchFamily="18" charset="0"/>
                <a:cs typeface="Times New Roman" pitchFamily="18" charset="0"/>
              </a:rPr>
            </a:br>
            <a:endParaRPr lang="en-US" sz="5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It deals with basic survival, pleasure and reproduction.</a:t>
            </a:r>
          </a:p>
          <a:p>
            <a:pPr algn="just"/>
            <a:endParaRPr lang="en-US" sz="3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It is important for sustaining the life of individual as well as the continuation of the species.</a:t>
            </a:r>
          </a:p>
          <a:p>
            <a:pPr algn="just"/>
            <a:endParaRPr lang="en-US" sz="3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Behavior associated with this drive includes love, cooperation and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prosocial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actions.</a:t>
            </a:r>
          </a:p>
          <a:p>
            <a:pPr algn="just"/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23106"/>
          </a:xfrm>
        </p:spPr>
        <p:txBody>
          <a:bodyPr>
            <a:noAutofit/>
          </a:bodyPr>
          <a:lstStyle/>
          <a:p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Thanatos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People hold an unconscious desire to die, but that wish is largely tempered by the life drive.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Evidence of death drive is self destructive behavior such as suicide, suicidal wishes, attraction to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alcohal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and narcotics, craving for rest and sleep.</a:t>
            </a:r>
          </a:p>
          <a:p>
            <a:pPr algn="just">
              <a:lnSpc>
                <a:spcPct val="120000"/>
              </a:lnSpc>
              <a:buNone/>
            </a:pPr>
            <a:endParaRPr lang="en-US" sz="3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 smtClean="0">
                <a:latin typeface="Times New Roman" pitchFamily="18" charset="0"/>
                <a:cs typeface="Times New Roman" pitchFamily="18" charset="0"/>
              </a:rPr>
              <a:t>Definition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factors that direct and energize the behavior of humans and other organisms.      		</a:t>
            </a:r>
          </a:p>
          <a:p>
            <a:pPr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			OR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Motivation refers to goal-directed behavior.</a:t>
            </a:r>
          </a:p>
          <a:p>
            <a:pPr algn="just"/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1148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Sometimes it is directed away from ourselves in the form of aggression, cruelty, violence and murder</a:t>
            </a:r>
            <a:endParaRPr lang="en-US" sz="3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Humanistic theory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Maslow’s model places motivational needs in a hierarchy and suggests that if  lower level needs go unmet, we can not strive for higher level needs.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Lower- order needs are physiological and safety needs.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Higher-order needs are the needs for love and a sense of belonging, esteem, cognitive, aesthetic and self-actualization.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 pyramid can represent the model with the more basic needs at the bottom and the higher-level needs at the top.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477000"/>
          </a:xfrm>
        </p:spPr>
        <p:txBody>
          <a:bodyPr>
            <a:normAutofit/>
          </a:bodyPr>
          <a:lstStyle/>
          <a:p>
            <a:pPr marL="806958" indent="-742950"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 Physiological needs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basic needs are primary drives: needs for water, food, sleep, sex, and the like. To move up the hierarchy, a person must first meet these basic physiological needs.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806958" indent="-742950"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2. Safety needs 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It comes next in the hierarchy; Maslow suggests that people need a safe, secure environment in order to function effectively.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3. Love and belongingness 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These needs include the needs to obtain and give affection and to be a contributing member of some group or society.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4. Self esteem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After fulfilling these needs, a person strives for esteem . Esteem relates to the need to develop a sense of self-worth by recognizing that others know and value one’s competence.</a:t>
            </a:r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  <a:buNone/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5. Cognitive needs: </a:t>
            </a:r>
          </a:p>
          <a:p>
            <a:pPr algn="just">
              <a:lnSpc>
                <a:spcPct val="110000"/>
              </a:lnSpc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Includes acquiring knowledge and understanding of work, behavior and people.</a:t>
            </a:r>
          </a:p>
          <a:p>
            <a:pPr algn="just">
              <a:lnSpc>
                <a:spcPct val="110000"/>
              </a:lnSpc>
            </a:pPr>
            <a:endParaRPr lang="en-US" sz="3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None/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6. Aesthetic needs</a:t>
            </a:r>
          </a:p>
          <a:p>
            <a:pPr algn="just">
              <a:lnSpc>
                <a:spcPct val="110000"/>
              </a:lnSpc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Refers to appreciating beauty.</a:t>
            </a:r>
          </a:p>
          <a:p>
            <a:pPr algn="just">
              <a:lnSpc>
                <a:spcPct val="110000"/>
              </a:lnSpc>
            </a:pPr>
            <a:endParaRPr lang="en-US" sz="3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None/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7. Self actualization</a:t>
            </a:r>
          </a:p>
          <a:p>
            <a:pPr algn="just">
              <a:lnSpc>
                <a:spcPct val="110000"/>
              </a:lnSpc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A state of self fulfillment in which people realize their highest potential in their own unique way.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21408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 parent with excellent nurturing skills who raises a family, a teacher who year after year creates an environment that maximizes students’ opportunities for success, and an artist who realizes his creative potential all may be self-actualized.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11808"/>
          </a:xfrm>
        </p:spPr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 short, achieving self-actualization reduces the striving for greater fulfillment and provides a sense of satisfaction with the current state of affairs.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69008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According to Maslow people try to achieve need for self actualization throughout their lives but few people can achieve full self-actualization because obstacles such as hunger, thirst, financial problems and safety issues takes our focus away from maximum psychological growth.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8. Transcendence</a:t>
            </a:r>
          </a:p>
          <a:p>
            <a:r>
              <a:rPr lang="en-US" dirty="0" smtClean="0"/>
              <a:t>Helping others to become self </a:t>
            </a:r>
            <a:r>
              <a:rPr lang="en-US" dirty="0" smtClean="0"/>
              <a:t>actualized</a:t>
            </a:r>
          </a:p>
          <a:p>
            <a:r>
              <a:rPr lang="en-US" smtClean="0"/>
              <a:t>Spirituality </a:t>
            </a:r>
            <a:r>
              <a:rPr lang="en-US" dirty="0" smtClean="0"/>
              <a:t>and </a:t>
            </a:r>
            <a:r>
              <a:rPr lang="en-US" dirty="0"/>
              <a:t>R</a:t>
            </a:r>
            <a:r>
              <a:rPr lang="en-US" dirty="0" smtClean="0"/>
              <a:t>eligiosity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Motives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78408"/>
          </a:xfrm>
        </p:spPr>
        <p:txBody>
          <a:bodyPr/>
          <a:lstStyle/>
          <a:p>
            <a:pPr>
              <a:buNone/>
            </a:pPr>
            <a:r>
              <a:rPr lang="en-US" b="1" i="1" dirty="0" smtClean="0"/>
              <a:t> 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Refers to needs, wants, interests, and desires that propel people in certain directions.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Motives can be biological or social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Theories of Motivation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Instinct theory</a:t>
            </a:r>
          </a:p>
          <a:p>
            <a:r>
              <a:rPr lang="en-US" dirty="0" smtClean="0"/>
              <a:t>Drive reduction theory</a:t>
            </a:r>
          </a:p>
          <a:p>
            <a:r>
              <a:rPr lang="en-US" dirty="0" smtClean="0"/>
              <a:t>Arousal theory</a:t>
            </a:r>
          </a:p>
          <a:p>
            <a:r>
              <a:rPr lang="en-US" dirty="0" smtClean="0"/>
              <a:t>Psychoanalytic theory</a:t>
            </a:r>
          </a:p>
          <a:p>
            <a:r>
              <a:rPr lang="en-US" dirty="0" smtClean="0"/>
              <a:t>Humanistic theory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80306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Instinct theory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4800600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According to instinct approaches to motivation, people and animals are born preprogrammed with sets of behaviors essential to their survival.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692808"/>
          </a:xfrm>
        </p:spPr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Instincts refers to inborn patterns of behavior that are biologically determined rather than learned.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Those instincts provide the energy that channels behavior in appropriate directions.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7912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Spider never saw a web before, never witnessed its creation, it would still know how to create one.( the answer is biology. All creatures are born with specific innate knowledge about how to survive.)</a:t>
            </a:r>
          </a:p>
          <a:p>
            <a:pPr algn="just">
              <a:lnSpc>
                <a:spcPct val="120000"/>
              </a:lnSpc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45208"/>
          </a:xfrm>
        </p:spPr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Humans have same types of innate tendencies.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Babies are born with a unique ability that allows them to survive; they are born with the ability to cry. Without this, how would others know when to feed the baby, or when he/she wanted attention?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Drive-reduction theory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Suggesting that a lack of a basic biological requirement produces a drive to obtain that requirement.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Water (biological requirement) produces thirst (drive).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83</TotalTime>
  <Words>987</Words>
  <Application>Microsoft Office PowerPoint</Application>
  <PresentationFormat>On-screen Show (4:3)</PresentationFormat>
  <Paragraphs>95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Century Gothic</vt:lpstr>
      <vt:lpstr>Times New Roman</vt:lpstr>
      <vt:lpstr>Wingdings 3</vt:lpstr>
      <vt:lpstr>Ion</vt:lpstr>
      <vt:lpstr>Motivation </vt:lpstr>
      <vt:lpstr>Definition </vt:lpstr>
      <vt:lpstr>Motives</vt:lpstr>
      <vt:lpstr>Theories of Motivation</vt:lpstr>
      <vt:lpstr>Instinct theory </vt:lpstr>
      <vt:lpstr>PowerPoint Presentation</vt:lpstr>
      <vt:lpstr>PowerPoint Presentation</vt:lpstr>
      <vt:lpstr>PowerPoint Presentation</vt:lpstr>
      <vt:lpstr>Drive-reduction theory</vt:lpstr>
      <vt:lpstr> Drive  </vt:lpstr>
      <vt:lpstr>PowerPoint Presentation</vt:lpstr>
      <vt:lpstr>Arousal theory</vt:lpstr>
      <vt:lpstr>PowerPoint Presentation</vt:lpstr>
      <vt:lpstr>PowerPoint Presentation</vt:lpstr>
      <vt:lpstr>PowerPoint Presentation</vt:lpstr>
      <vt:lpstr>PowerPoint Presentation</vt:lpstr>
      <vt:lpstr>Psychoanalytic theory </vt:lpstr>
      <vt:lpstr> Eros </vt:lpstr>
      <vt:lpstr>Thanatos</vt:lpstr>
      <vt:lpstr>PowerPoint Presentation</vt:lpstr>
      <vt:lpstr>Humanistic theory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</dc:title>
  <dc:creator>nOMi</dc:creator>
  <cp:lastModifiedBy>Ali G</cp:lastModifiedBy>
  <cp:revision>22</cp:revision>
  <dcterms:created xsi:type="dcterms:W3CDTF">2013-12-21T12:17:19Z</dcterms:created>
  <dcterms:modified xsi:type="dcterms:W3CDTF">2018-12-07T04:20:06Z</dcterms:modified>
</cp:coreProperties>
</file>