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5" r:id="rId18"/>
    <p:sldId id="273" r:id="rId19"/>
    <p:sldId id="274" r:id="rId20"/>
    <p:sldId id="277" r:id="rId21"/>
    <p:sldId id="278" r:id="rId22"/>
    <p:sldId id="279" r:id="rId23"/>
    <p:sldId id="282" r:id="rId24"/>
    <p:sldId id="283"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A7A9E8-9ACD-4321-9146-147578864B66}" type="datetimeFigureOut">
              <a:rPr lang="en-US" smtClean="0"/>
              <a:pPr/>
              <a:t>20-Jun-21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7D03C-073A-4DD9-AF25-833A98EC19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635C89-FDE8-440F-A95F-60003DC649C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EBDCF29-5C05-49AD-B52A-A6A8DEEA07C6}" type="datetimeFigureOut">
              <a:rPr lang="en-US" smtClean="0"/>
              <a:pPr/>
              <a:t>20-Jun-21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50E8A2B-F306-4FD4-A2A0-D34B2A3A48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DCF29-5C05-49AD-B52A-A6A8DEEA07C6}" type="datetimeFigureOut">
              <a:rPr lang="en-US" smtClean="0"/>
              <a:pPr/>
              <a:t>20-Jun-21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DCF29-5C05-49AD-B52A-A6A8DEEA07C6}" type="datetimeFigureOut">
              <a:rPr lang="en-US" smtClean="0"/>
              <a:pPr/>
              <a:t>20-Jun-21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DCF29-5C05-49AD-B52A-A6A8DEEA07C6}" type="datetimeFigureOut">
              <a:rPr lang="en-US" smtClean="0"/>
              <a:pPr/>
              <a:t>20-Jun-21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BDCF29-5C05-49AD-B52A-A6A8DEEA07C6}" type="datetimeFigureOut">
              <a:rPr lang="en-US" smtClean="0"/>
              <a:pPr/>
              <a:t>20-Jun-21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8A2B-F306-4FD4-A2A0-D34B2A3A48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BDCF29-5C05-49AD-B52A-A6A8DEEA07C6}" type="datetimeFigureOut">
              <a:rPr lang="en-US" smtClean="0"/>
              <a:pPr/>
              <a:t>20-Jun-21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BDCF29-5C05-49AD-B52A-A6A8DEEA07C6}" type="datetimeFigureOut">
              <a:rPr lang="en-US" smtClean="0"/>
              <a:pPr/>
              <a:t>20-Jun-21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BDCF29-5C05-49AD-B52A-A6A8DEEA07C6}" type="datetimeFigureOut">
              <a:rPr lang="en-US" smtClean="0"/>
              <a:pPr/>
              <a:t>20-Jun-21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DCF29-5C05-49AD-B52A-A6A8DEEA07C6}" type="datetimeFigureOut">
              <a:rPr lang="en-US" smtClean="0"/>
              <a:pPr/>
              <a:t>20-Jun-21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BDCF29-5C05-49AD-B52A-A6A8DEEA07C6}" type="datetimeFigureOut">
              <a:rPr lang="en-US" smtClean="0"/>
              <a:pPr/>
              <a:t>20-Jun-21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E8A2B-F306-4FD4-A2A0-D34B2A3A48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BDCF29-5C05-49AD-B52A-A6A8DEEA07C6}" type="datetimeFigureOut">
              <a:rPr lang="en-US" smtClean="0"/>
              <a:pPr/>
              <a:t>20-Jun-21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50E8A2B-F306-4FD4-A2A0-D34B2A3A48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BDCF29-5C05-49AD-B52A-A6A8DEEA07C6}" type="datetimeFigureOut">
              <a:rPr lang="en-US" smtClean="0"/>
              <a:pPr/>
              <a:t>20-Jun-21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50E8A2B-F306-4FD4-A2A0-D34B2A3A48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Different aspects of Human nature and their relations </a:t>
            </a:r>
            <a:endParaRPr lang="en-US" dirty="0"/>
          </a:p>
        </p:txBody>
      </p:sp>
      <p:sp>
        <p:nvSpPr>
          <p:cNvPr id="3" name="Subtitle 2"/>
          <p:cNvSpPr>
            <a:spLocks noGrp="1"/>
          </p:cNvSpPr>
          <p:nvPr>
            <p:ph type="subTitle" idx="1"/>
          </p:nvPr>
        </p:nvSpPr>
        <p:spPr/>
        <p:txBody>
          <a:bodyPr/>
          <a:lstStyle/>
          <a:p>
            <a:r>
              <a:rPr lang="en-US" dirty="0" smtClean="0"/>
              <a:t>Prepared by </a:t>
            </a:r>
          </a:p>
          <a:p>
            <a:r>
              <a:rPr lang="en-US" dirty="0" smtClean="0"/>
              <a:t>Hafiz Muhammad </a:t>
            </a:r>
            <a:r>
              <a:rPr lang="en-US" dirty="0" err="1" smtClean="0"/>
              <a:t>Zeeshan</a:t>
            </a:r>
            <a:r>
              <a:rPr lang="en-US" dirty="0" smtClean="0"/>
              <a:t> </a:t>
            </a:r>
            <a:r>
              <a:rPr lang="en-US" dirty="0" err="1" smtClean="0"/>
              <a:t>Iqbal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fontScale="92500" lnSpcReduction="20000"/>
          </a:bodyPr>
          <a:lstStyle/>
          <a:p>
            <a:pPr>
              <a:buNone/>
            </a:pPr>
            <a:r>
              <a:rPr lang="en-US" dirty="0" smtClean="0"/>
              <a:t>3. </a:t>
            </a:r>
            <a:r>
              <a:rPr lang="en-US" b="1" dirty="0" smtClean="0"/>
              <a:t>Ambivalent relationships:  </a:t>
            </a:r>
            <a:r>
              <a:rPr lang="en-US" dirty="0" smtClean="0"/>
              <a:t>Ambivalence is another way a child may be insecurely attached to his parents. </a:t>
            </a:r>
          </a:p>
          <a:p>
            <a:pPr>
              <a:buNone/>
            </a:pPr>
            <a:endParaRPr lang="en-US" dirty="0" smtClean="0"/>
          </a:p>
          <a:p>
            <a:r>
              <a:rPr lang="en-US" dirty="0" smtClean="0"/>
              <a:t>Child notice what behavior got their parents’ attention in the past and use it over and over. </a:t>
            </a:r>
          </a:p>
          <a:p>
            <a:endParaRPr lang="en-US" dirty="0" smtClean="0"/>
          </a:p>
          <a:p>
            <a:r>
              <a:rPr lang="en-US" dirty="0" smtClean="0"/>
              <a:t>Children are always looking for that feeling of security.</a:t>
            </a:r>
          </a:p>
          <a:p>
            <a:pPr>
              <a:buNone/>
            </a:pPr>
            <a:endParaRPr lang="en-US" dirty="0" smtClean="0"/>
          </a:p>
          <a:p>
            <a:pPr>
              <a:buNone/>
            </a:pPr>
            <a:r>
              <a:rPr lang="en-US" dirty="0" smtClean="0"/>
              <a:t>4. </a:t>
            </a:r>
            <a:r>
              <a:rPr lang="en-US" b="1" dirty="0" smtClean="0"/>
              <a:t>Disorganized relationships</a:t>
            </a:r>
            <a:r>
              <a:rPr lang="en-US" dirty="0" smtClean="0"/>
              <a:t>: - Disorganized children don’t know what to expect from their parents. </a:t>
            </a:r>
          </a:p>
          <a:p>
            <a:pPr>
              <a:buNone/>
            </a:pPr>
            <a:endParaRPr lang="en-US" dirty="0" smtClean="0"/>
          </a:p>
          <a:p>
            <a:r>
              <a:rPr lang="en-US" dirty="0" smtClean="0"/>
              <a:t>Children with relationships learns to predict how his parent will react, whether it is positive or negative. </a:t>
            </a:r>
          </a:p>
          <a:p>
            <a:endParaRPr lang="en-US" dirty="0" smtClean="0"/>
          </a:p>
          <a:p>
            <a:r>
              <a:rPr lang="en-US" dirty="0" smtClean="0"/>
              <a:t>Child also learns that doing certain things will make their parents do certain things.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fontScale="92500"/>
          </a:bodyPr>
          <a:lstStyle/>
          <a:p>
            <a:r>
              <a:rPr lang="en-US" b="1" dirty="0" smtClean="0"/>
              <a:t>Parenting</a:t>
            </a:r>
            <a:r>
              <a:rPr lang="en-US" dirty="0" smtClean="0"/>
              <a:t>- It is the process of promoting and supporting the physical, emotional, social, and intellectual development of a child from infancy to adulthood.</a:t>
            </a:r>
          </a:p>
          <a:p>
            <a:endParaRPr lang="en-US" dirty="0" smtClean="0"/>
          </a:p>
          <a:p>
            <a:r>
              <a:rPr lang="en-US" dirty="0" smtClean="0"/>
              <a:t>Parenting styles- It means a psychological construct representing standard strategies that parents use in their child rearing.</a:t>
            </a:r>
          </a:p>
          <a:p>
            <a:endParaRPr lang="en-US" dirty="0" smtClean="0"/>
          </a:p>
          <a:p>
            <a:pPr>
              <a:buNone/>
            </a:pPr>
            <a:r>
              <a:rPr lang="en-US" b="1" dirty="0" smtClean="0"/>
              <a:t>Parenting styles</a:t>
            </a:r>
          </a:p>
          <a:p>
            <a:pPr marL="624078" indent="-514350">
              <a:buAutoNum type="arabicPeriod"/>
            </a:pPr>
            <a:r>
              <a:rPr lang="en-US" dirty="0" smtClean="0"/>
              <a:t>Authoritarian</a:t>
            </a:r>
          </a:p>
          <a:p>
            <a:pPr marL="624078" indent="-514350">
              <a:buAutoNum type="arabicPeriod"/>
            </a:pPr>
            <a:r>
              <a:rPr lang="en-US" dirty="0" smtClean="0"/>
              <a:t> Authoritative</a:t>
            </a:r>
          </a:p>
          <a:p>
            <a:pPr marL="624078" indent="-514350">
              <a:buAutoNum type="arabicPeriod"/>
            </a:pPr>
            <a:r>
              <a:rPr lang="en-US" dirty="0" smtClean="0"/>
              <a:t>Permissive/Indulgent</a:t>
            </a:r>
          </a:p>
          <a:p>
            <a:pPr marL="624078" indent="-514350">
              <a:buAutoNum type="arabicPeriod"/>
            </a:pPr>
            <a:r>
              <a:rPr lang="en-US" dirty="0" smtClean="0"/>
              <a:t> Detached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lnSpcReduction="10000"/>
          </a:bodyPr>
          <a:lstStyle/>
          <a:p>
            <a:pPr>
              <a:buNone/>
            </a:pPr>
            <a:r>
              <a:rPr lang="en-US" b="1" dirty="0" smtClean="0"/>
              <a:t>1. Authoritarian Parents </a:t>
            </a:r>
          </a:p>
          <a:p>
            <a:r>
              <a:rPr lang="en-US" dirty="0" smtClean="0"/>
              <a:t>The parent is demanding but not responsive.</a:t>
            </a:r>
          </a:p>
          <a:p>
            <a:r>
              <a:rPr lang="en-US" dirty="0" smtClean="0"/>
              <a:t>Authoritarian parents are rigid in their rules; they expect absolute obedience from the child without any questioning. </a:t>
            </a:r>
          </a:p>
          <a:p>
            <a:r>
              <a:rPr lang="en-US" dirty="0" smtClean="0"/>
              <a:t>Authoritarian parents are strict disciplinarians.</a:t>
            </a:r>
          </a:p>
          <a:p>
            <a:endParaRPr lang="en-US" dirty="0" smtClean="0"/>
          </a:p>
          <a:p>
            <a:pPr>
              <a:buNone/>
            </a:pPr>
            <a:r>
              <a:rPr lang="en-US" b="1" dirty="0" smtClean="0"/>
              <a:t>2. Authoritative</a:t>
            </a:r>
          </a:p>
          <a:p>
            <a:r>
              <a:rPr lang="en-US" dirty="0" smtClean="0"/>
              <a:t>Authoritative parents show respect for the opinions of their children.</a:t>
            </a:r>
          </a:p>
          <a:p>
            <a:r>
              <a:rPr lang="en-US" dirty="0" smtClean="0"/>
              <a:t> Authoritative parents are both responsive and demanding; they are firm, but they discipline with love and affection, rather than power.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a:buNone/>
            </a:pPr>
            <a:r>
              <a:rPr lang="en-US" b="1" dirty="0" smtClean="0"/>
              <a:t>3. Permissive/Indulgent:</a:t>
            </a:r>
          </a:p>
          <a:p>
            <a:r>
              <a:rPr lang="en-US" dirty="0" smtClean="0"/>
              <a:t>Permissive (indulgent) parents have little or no control over the behavior of their children. </a:t>
            </a:r>
          </a:p>
          <a:p>
            <a:r>
              <a:rPr lang="en-US" dirty="0" smtClean="0"/>
              <a:t>Indulgent parents are responsive but not especially demanding. </a:t>
            </a:r>
          </a:p>
          <a:p>
            <a:r>
              <a:rPr lang="en-US" dirty="0" smtClean="0"/>
              <a:t>They have few expectations of their children and impose little or inconsistent discipline. </a:t>
            </a:r>
          </a:p>
          <a:p>
            <a:r>
              <a:rPr lang="en-US" dirty="0" smtClean="0"/>
              <a:t>There are empty threats of punishment without setting limits.</a:t>
            </a:r>
          </a:p>
          <a:p>
            <a:pPr>
              <a:buNone/>
            </a:pPr>
            <a:r>
              <a:rPr lang="en-US" b="1" dirty="0" smtClean="0"/>
              <a:t>4. Detached:</a:t>
            </a:r>
          </a:p>
          <a:p>
            <a:r>
              <a:rPr lang="en-US" dirty="0" smtClean="0"/>
              <a:t>Detached parents are neither responsive nor demanding. They may be careless or unaware of the child's needs for affection and discipline.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685800"/>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en-US" dirty="0" smtClean="0"/>
              <a:t> Interpersonal attraction</a:t>
            </a:r>
            <a:endParaRPr lang="en-US" dirty="0"/>
          </a:p>
        </p:txBody>
      </p:sp>
      <p:sp>
        <p:nvSpPr>
          <p:cNvPr id="3" name="Content Placeholder 2"/>
          <p:cNvSpPr>
            <a:spLocks noGrp="1"/>
          </p:cNvSpPr>
          <p:nvPr>
            <p:ph idx="1"/>
          </p:nvPr>
        </p:nvSpPr>
        <p:spPr>
          <a:xfrm>
            <a:off x="457200" y="1752600"/>
            <a:ext cx="8229600" cy="4800600"/>
          </a:xfrm>
        </p:spPr>
        <p:txBody>
          <a:bodyPr>
            <a:normAutofit fontScale="77500" lnSpcReduction="20000"/>
          </a:bodyPr>
          <a:lstStyle/>
          <a:p>
            <a:endParaRPr lang="en-US" sz="2800" dirty="0" smtClean="0"/>
          </a:p>
          <a:p>
            <a:r>
              <a:rPr lang="en-US" sz="2800" dirty="0" smtClean="0"/>
              <a:t>Attraction is broader than simple sexual attraction.</a:t>
            </a:r>
          </a:p>
          <a:p>
            <a:endParaRPr lang="en-US" sz="2800" dirty="0" smtClean="0"/>
          </a:p>
          <a:p>
            <a:r>
              <a:rPr lang="en-US" sz="2800" dirty="0" smtClean="0"/>
              <a:t>Attraction also encompasses the feeling of liking towards friends and having positive thoughts towards others.</a:t>
            </a:r>
          </a:p>
          <a:p>
            <a:endParaRPr lang="en-US" sz="2800" dirty="0" smtClean="0"/>
          </a:p>
          <a:p>
            <a:r>
              <a:rPr lang="en-US" sz="2800" dirty="0" smtClean="0"/>
              <a:t>Two </a:t>
            </a:r>
            <a:r>
              <a:rPr lang="en-US" sz="2800" dirty="0"/>
              <a:t>forms of interpersonal attractions are friendship and love</a:t>
            </a:r>
            <a:r>
              <a:rPr lang="en-US" sz="2800" dirty="0" smtClean="0"/>
              <a:t>.</a:t>
            </a:r>
          </a:p>
          <a:p>
            <a:endParaRPr lang="en-US" sz="2800" dirty="0" smtClean="0"/>
          </a:p>
          <a:p>
            <a:pPr>
              <a:buNone/>
            </a:pPr>
            <a:r>
              <a:rPr lang="en-US" sz="2800" b="1" dirty="0" smtClean="0"/>
              <a:t>Definition </a:t>
            </a:r>
          </a:p>
          <a:p>
            <a:r>
              <a:rPr lang="en-US" sz="2800" dirty="0" smtClean="0"/>
              <a:t>Interpersonal attraction is defined as the evaluation one person makes of another along a dimension that ranges from strong liking to dislike. Barren &amp; Byrne, (2000</a:t>
            </a:r>
            <a:r>
              <a:rPr lang="en-US" dirty="0" smtClean="0"/>
              <a:t>)</a:t>
            </a:r>
          </a:p>
          <a:p>
            <a:pPr>
              <a:buNone/>
            </a:pP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Attraction </a:t>
            </a:r>
            <a:r>
              <a:rPr lang="en-US" b="1" dirty="0"/>
              <a:t>depends </a:t>
            </a:r>
            <a:r>
              <a:rPr lang="en-US" b="1" dirty="0" smtClean="0"/>
              <a:t>on:</a:t>
            </a:r>
          </a:p>
          <a:p>
            <a:r>
              <a:rPr lang="en-US" dirty="0" smtClean="0"/>
              <a:t>The </a:t>
            </a:r>
            <a:r>
              <a:rPr lang="en-US" dirty="0"/>
              <a:t>person who is doing the evaluation </a:t>
            </a:r>
            <a:r>
              <a:rPr lang="en-US" dirty="0" smtClean="0"/>
              <a:t>;</a:t>
            </a:r>
          </a:p>
          <a:p>
            <a:r>
              <a:rPr lang="en-US" dirty="0" smtClean="0"/>
              <a:t>The </a:t>
            </a:r>
            <a:r>
              <a:rPr lang="en-US" dirty="0"/>
              <a:t>similarities and differences between the evaluator and the person </a:t>
            </a:r>
            <a:r>
              <a:rPr lang="en-US" dirty="0" smtClean="0"/>
              <a:t>evaluated;</a:t>
            </a:r>
          </a:p>
          <a:p>
            <a:r>
              <a:rPr lang="en-US" dirty="0" smtClean="0"/>
              <a:t>The </a:t>
            </a:r>
            <a:r>
              <a:rPr lang="en-US" dirty="0"/>
              <a:t>situational context in which they are interacting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of intimacy </a:t>
            </a:r>
            <a:endParaRPr lang="en-US" dirty="0"/>
          </a:p>
        </p:txBody>
      </p:sp>
      <p:sp>
        <p:nvSpPr>
          <p:cNvPr id="3" name="Content Placeholder 2"/>
          <p:cNvSpPr>
            <a:spLocks noGrp="1"/>
          </p:cNvSpPr>
          <p:nvPr>
            <p:ph idx="1"/>
          </p:nvPr>
        </p:nvSpPr>
        <p:spPr/>
        <p:txBody>
          <a:bodyPr/>
          <a:lstStyle/>
          <a:p>
            <a:r>
              <a:rPr lang="en-US" dirty="0"/>
              <a:t>The need for affiliation – a desire to establish and maintain relationships with others.(</a:t>
            </a:r>
            <a:r>
              <a:rPr lang="en-US" dirty="0" err="1"/>
              <a:t>Wongs</a:t>
            </a:r>
            <a:r>
              <a:rPr lang="en-US" dirty="0"/>
              <a:t> &amp; </a:t>
            </a:r>
            <a:r>
              <a:rPr lang="en-US" dirty="0" err="1" smtClean="0"/>
              <a:t>Csikzentimihalyi</a:t>
            </a:r>
            <a:r>
              <a:rPr lang="en-US" dirty="0" smtClean="0"/>
              <a:t>, 1991)</a:t>
            </a:r>
          </a:p>
          <a:p>
            <a:pPr>
              <a:buNone/>
            </a:pPr>
            <a:r>
              <a:rPr lang="en-US" b="1" dirty="0" smtClean="0"/>
              <a:t>Affiliation provides</a:t>
            </a:r>
          </a:p>
          <a:p>
            <a:r>
              <a:rPr lang="en-US" dirty="0" smtClean="0"/>
              <a:t>Emotional support</a:t>
            </a:r>
          </a:p>
          <a:p>
            <a:r>
              <a:rPr lang="en-US" dirty="0" smtClean="0"/>
              <a:t>Attention</a:t>
            </a:r>
          </a:p>
          <a:p>
            <a:r>
              <a:rPr lang="en-US" dirty="0" smtClean="0"/>
              <a:t>Opportunities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09600"/>
          </a:xfrm>
        </p:spPr>
        <p:txBody>
          <a:bodyPr>
            <a:normAutofit fontScale="90000"/>
          </a:bodyPr>
          <a:lstStyle/>
          <a:p>
            <a:r>
              <a:rPr lang="en-US" dirty="0" smtClean="0"/>
              <a:t>Intimacy </a:t>
            </a:r>
            <a:endParaRPr lang="en-US" dirty="0"/>
          </a:p>
        </p:txBody>
      </p:sp>
      <p:sp>
        <p:nvSpPr>
          <p:cNvPr id="3" name="Content Placeholder 2"/>
          <p:cNvSpPr>
            <a:spLocks noGrp="1"/>
          </p:cNvSpPr>
          <p:nvPr>
            <p:ph idx="1"/>
          </p:nvPr>
        </p:nvSpPr>
        <p:spPr>
          <a:xfrm>
            <a:off x="457200" y="1524000"/>
            <a:ext cx="8229600" cy="5050536"/>
          </a:xfrm>
        </p:spPr>
        <p:txBody>
          <a:bodyPr>
            <a:normAutofit fontScale="85000" lnSpcReduction="20000"/>
          </a:bodyPr>
          <a:lstStyle/>
          <a:p>
            <a:r>
              <a:rPr lang="en-US" dirty="0" smtClean="0"/>
              <a:t>Largely when we use the word intimacy or intimate we refer specifically to a close sexual relationship. </a:t>
            </a:r>
          </a:p>
          <a:p>
            <a:endParaRPr lang="en-US" dirty="0" smtClean="0"/>
          </a:p>
          <a:p>
            <a:r>
              <a:rPr lang="en-US" dirty="0" smtClean="0"/>
              <a:t>The concept of intimacy, however, is much broader. It varies in meaning from one relationship to another </a:t>
            </a:r>
          </a:p>
          <a:p>
            <a:endParaRPr lang="en-US" dirty="0" smtClean="0"/>
          </a:p>
          <a:p>
            <a:pPr>
              <a:buNone/>
            </a:pPr>
            <a:r>
              <a:rPr lang="en-US" dirty="0" smtClean="0"/>
              <a:t>Intimacy may include: </a:t>
            </a:r>
          </a:p>
          <a:p>
            <a:r>
              <a:rPr lang="en-US" dirty="0" smtClean="0"/>
              <a:t>Disclosing secrets/sharing feelings (</a:t>
            </a:r>
            <a:r>
              <a:rPr lang="en-US" dirty="0" err="1" smtClean="0"/>
              <a:t>JoHari</a:t>
            </a:r>
            <a:r>
              <a:rPr lang="en-US" dirty="0" smtClean="0"/>
              <a:t> Window)</a:t>
            </a:r>
          </a:p>
          <a:p>
            <a:r>
              <a:rPr lang="en-US" dirty="0" smtClean="0"/>
              <a:t>Spending time together </a:t>
            </a:r>
          </a:p>
          <a:p>
            <a:r>
              <a:rPr lang="en-US" dirty="0" smtClean="0"/>
              <a:t>Having sexual intercourse </a:t>
            </a:r>
          </a:p>
          <a:p>
            <a:pPr>
              <a:buNone/>
            </a:pPr>
            <a:endParaRPr lang="en-US" dirty="0" smtClean="0"/>
          </a:p>
          <a:p>
            <a:pPr>
              <a:buNone/>
            </a:pPr>
            <a:r>
              <a:rPr lang="en-US" dirty="0" smtClean="0"/>
              <a:t>Intimacy has several dimensions including:</a:t>
            </a:r>
          </a:p>
          <a:p>
            <a:r>
              <a:rPr lang="en-US" dirty="0" smtClean="0"/>
              <a:t>Physical </a:t>
            </a:r>
          </a:p>
          <a:p>
            <a:r>
              <a:rPr lang="en-US" dirty="0" smtClean="0"/>
              <a:t>Intellectual </a:t>
            </a:r>
          </a:p>
          <a:p>
            <a:r>
              <a:rPr lang="en-US" dirty="0" smtClean="0"/>
              <a:t>Emotional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Reason for building close relationship</a:t>
            </a:r>
            <a:endParaRPr lang="en-US" dirty="0"/>
          </a:p>
        </p:txBody>
      </p:sp>
      <p:sp>
        <p:nvSpPr>
          <p:cNvPr id="3" name="Content Placeholder 2"/>
          <p:cNvSpPr>
            <a:spLocks noGrp="1"/>
          </p:cNvSpPr>
          <p:nvPr>
            <p:ph idx="1"/>
          </p:nvPr>
        </p:nvSpPr>
        <p:spPr/>
        <p:txBody>
          <a:bodyPr/>
          <a:lstStyle/>
          <a:p>
            <a:r>
              <a:rPr lang="en-US" dirty="0" smtClean="0"/>
              <a:t>The </a:t>
            </a:r>
            <a:r>
              <a:rPr lang="en-US" dirty="0"/>
              <a:t>need for intimacy- a desire for close and affectionate relationships in which personal information is disclosed and sharing occurs (</a:t>
            </a:r>
            <a:r>
              <a:rPr lang="en-US" dirty="0" err="1"/>
              <a:t>MacAdams</a:t>
            </a:r>
            <a:r>
              <a:rPr lang="en-US" dirty="0"/>
              <a:t>, 1982</a:t>
            </a:r>
            <a:r>
              <a:rPr lang="en-US" dirty="0" smtClean="0"/>
              <a:t>)</a:t>
            </a:r>
          </a:p>
          <a:p>
            <a:endParaRPr lang="en-US" dirty="0"/>
          </a:p>
          <a:p>
            <a:r>
              <a:rPr lang="en-US" dirty="0" smtClean="0"/>
              <a:t>Intimacy </a:t>
            </a:r>
            <a:r>
              <a:rPr lang="en-US" dirty="0"/>
              <a:t>with friends and lovers involves sharing and disclosing personal information</a:t>
            </a: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r>
              <a:rPr lang="en-US" sz="2800" b="1" dirty="0" smtClean="0">
                <a:solidFill>
                  <a:srgbClr val="FF0000"/>
                </a:solidFill>
              </a:rPr>
              <a:t>Emotions that block us from forming relationships</a:t>
            </a:r>
            <a:endParaRPr lang="en-US" sz="2800" b="1"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pPr>
              <a:buNone/>
            </a:pPr>
            <a:r>
              <a:rPr lang="en-US" b="1" dirty="0" smtClean="0"/>
              <a:t>Loneliness </a:t>
            </a:r>
          </a:p>
          <a:p>
            <a:pPr>
              <a:buNone/>
            </a:pPr>
            <a:r>
              <a:rPr lang="en-US" dirty="0"/>
              <a:t>	</a:t>
            </a:r>
            <a:r>
              <a:rPr lang="en-US" dirty="0" smtClean="0"/>
              <a:t>It </a:t>
            </a:r>
            <a:r>
              <a:rPr lang="en-US" dirty="0"/>
              <a:t>is a subjective experience and not dependent on the number of people we have surrounding </a:t>
            </a:r>
            <a:r>
              <a:rPr lang="en-US" dirty="0" smtClean="0"/>
              <a:t>us.</a:t>
            </a:r>
          </a:p>
          <a:p>
            <a:pPr>
              <a:buNone/>
            </a:pPr>
            <a:r>
              <a:rPr lang="en-US" dirty="0"/>
              <a:t>	</a:t>
            </a:r>
            <a:r>
              <a:rPr lang="en-US" dirty="0" smtClean="0"/>
              <a:t>Our </a:t>
            </a:r>
            <a:r>
              <a:rPr lang="en-US" dirty="0"/>
              <a:t>feelings of loneliness are strongly influenced by how we evaluate our personal relationship </a:t>
            </a:r>
            <a:endParaRPr lang="en-US" dirty="0" smtClean="0"/>
          </a:p>
          <a:p>
            <a:pPr>
              <a:buNone/>
            </a:pPr>
            <a:endParaRPr lang="en-US" dirty="0" smtClean="0"/>
          </a:p>
          <a:p>
            <a:pPr>
              <a:buNone/>
            </a:pPr>
            <a:r>
              <a:rPr lang="en-US" b="1" dirty="0" smtClean="0"/>
              <a:t>Social Anxiety </a:t>
            </a:r>
          </a:p>
          <a:p>
            <a:r>
              <a:rPr lang="en-US" dirty="0" smtClean="0"/>
              <a:t>Is a feeling of discomfort that arises from a person’s expectations of negative encounters with others (Leary, 1983). Tendencies include: </a:t>
            </a:r>
          </a:p>
          <a:p>
            <a:endParaRPr lang="en-US" dirty="0" smtClean="0"/>
          </a:p>
          <a:p>
            <a:r>
              <a:rPr lang="en-US" dirty="0" smtClean="0"/>
              <a:t>sensitivity and fearfulness of disapproval and criticism</a:t>
            </a:r>
          </a:p>
          <a:p>
            <a:r>
              <a:rPr lang="en-US" dirty="0" smtClean="0"/>
              <a:t>Fore see negative outcomes to anticipated social interactions which arouses anxiety </a:t>
            </a:r>
          </a:p>
          <a:p>
            <a:r>
              <a:rPr lang="en-US" dirty="0" smtClean="0"/>
              <a:t>Fear of being evaluated by others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a:buNone/>
            </a:pPr>
            <a:r>
              <a:rPr lang="en-US" b="1" dirty="0" smtClean="0"/>
              <a:t>Personality </a:t>
            </a:r>
          </a:p>
          <a:p>
            <a:r>
              <a:rPr lang="en-US" dirty="0" smtClean="0"/>
              <a:t> Personality refers to individual differences in characteristic patterns of thinking, feeling and behaving. </a:t>
            </a:r>
          </a:p>
          <a:p>
            <a:r>
              <a:rPr lang="en-US" dirty="0" smtClean="0"/>
              <a:t>The sum total of ways in which an individual reacts to and interacts with others.</a:t>
            </a:r>
          </a:p>
          <a:p>
            <a:endParaRPr lang="en-US" dirty="0" smtClean="0"/>
          </a:p>
          <a:p>
            <a:pPr marL="624078" indent="-514350">
              <a:buAutoNum type="arabicPeriod"/>
            </a:pPr>
            <a:r>
              <a:rPr lang="en-US" dirty="0" smtClean="0"/>
              <a:t>Openness to experience</a:t>
            </a:r>
          </a:p>
          <a:p>
            <a:pPr marL="624078" indent="-514350">
              <a:buAutoNum type="arabicPeriod"/>
            </a:pPr>
            <a:r>
              <a:rPr lang="en-US" dirty="0" smtClean="0"/>
              <a:t>Conscientiousness</a:t>
            </a:r>
          </a:p>
          <a:p>
            <a:pPr marL="624078" indent="-514350">
              <a:buAutoNum type="arabicPeriod"/>
            </a:pPr>
            <a:r>
              <a:rPr lang="en-US" dirty="0" smtClean="0"/>
              <a:t>Extroversion </a:t>
            </a:r>
          </a:p>
          <a:p>
            <a:pPr marL="624078" indent="-514350">
              <a:buAutoNum type="arabicPeriod"/>
            </a:pPr>
            <a:r>
              <a:rPr lang="en-US" dirty="0" smtClean="0"/>
              <a:t>Agreeableness </a:t>
            </a:r>
          </a:p>
          <a:p>
            <a:pPr marL="624078" indent="-514350">
              <a:buAutoNum type="arabicPeriod"/>
            </a:pPr>
            <a:r>
              <a:rPr lang="en-US" dirty="0" smtClean="0"/>
              <a:t>Neuroticism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762000"/>
          </a:xfrm>
        </p:spPr>
        <p:txBody>
          <a:bodyPr>
            <a:normAutofit fontScale="90000"/>
          </a:bodyPr>
          <a:lstStyle/>
          <a:p>
            <a:r>
              <a:rPr lang="en-US" b="1" dirty="0" smtClean="0">
                <a:solidFill>
                  <a:srgbClr val="00B050"/>
                </a:solidFill>
              </a:rPr>
              <a:t>Factors that influence attraction </a:t>
            </a:r>
            <a:endParaRPr lang="en-US" b="1" dirty="0">
              <a:solidFill>
                <a:srgbClr val="00B050"/>
              </a:solidFill>
            </a:endParaRPr>
          </a:p>
        </p:txBody>
      </p:sp>
      <p:sp>
        <p:nvSpPr>
          <p:cNvPr id="3" name="Content Placeholder 2"/>
          <p:cNvSpPr>
            <a:spLocks noGrp="1"/>
          </p:cNvSpPr>
          <p:nvPr>
            <p:ph idx="1"/>
          </p:nvPr>
        </p:nvSpPr>
        <p:spPr/>
        <p:txBody>
          <a:bodyPr/>
          <a:lstStyle/>
          <a:p>
            <a:pPr>
              <a:buNone/>
            </a:pPr>
            <a:endParaRPr lang="en-US" b="1" dirty="0" smtClean="0"/>
          </a:p>
          <a:p>
            <a:pPr>
              <a:buNone/>
            </a:pPr>
            <a:r>
              <a:rPr lang="en-US" b="1" dirty="0" smtClean="0"/>
              <a:t>Physical proximity </a:t>
            </a:r>
          </a:p>
          <a:p>
            <a:r>
              <a:rPr lang="en-US" dirty="0" smtClean="0"/>
              <a:t>physical proximity  </a:t>
            </a:r>
            <a:r>
              <a:rPr lang="en-US" dirty="0"/>
              <a:t>is an important determinant of attraction, especially at the beginning of relationship, it facilitate</a:t>
            </a:r>
            <a:r>
              <a:rPr lang="en-US" dirty="0" smtClean="0"/>
              <a:t>:</a:t>
            </a:r>
          </a:p>
          <a:p>
            <a:endParaRPr lang="en-US" dirty="0" smtClean="0"/>
          </a:p>
          <a:p>
            <a:r>
              <a:rPr lang="en-US" b="1" i="1" dirty="0" smtClean="0"/>
              <a:t>Familiarity</a:t>
            </a:r>
            <a:r>
              <a:rPr lang="en-US" dirty="0"/>
              <a:t>: constant exposure to the </a:t>
            </a:r>
            <a:r>
              <a:rPr lang="en-US" dirty="0" smtClean="0"/>
              <a:t>person</a:t>
            </a:r>
          </a:p>
          <a:p>
            <a:r>
              <a:rPr lang="en-US" b="1" i="1" dirty="0" smtClean="0"/>
              <a:t>Opportunity </a:t>
            </a:r>
            <a:r>
              <a:rPr lang="en-US" b="1" i="1" dirty="0"/>
              <a:t>for interaction</a:t>
            </a:r>
            <a:r>
              <a:rPr lang="en-US" dirty="0"/>
              <a:t>: Increase chance for attraction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64936"/>
          </a:xfrm>
        </p:spPr>
        <p:txBody>
          <a:bodyPr>
            <a:normAutofit fontScale="77500" lnSpcReduction="20000"/>
          </a:bodyPr>
          <a:lstStyle/>
          <a:p>
            <a:pPr>
              <a:buNone/>
            </a:pPr>
            <a:r>
              <a:rPr lang="en-US" b="1" dirty="0" smtClean="0"/>
              <a:t>Similarity</a:t>
            </a:r>
          </a:p>
          <a:p>
            <a:r>
              <a:rPr lang="en-US" dirty="0" smtClean="0"/>
              <a:t>Similarity in attitude, beliefs, interest, personality and even physical appearance strongly influences the likelihood of interpersonal attraction, not in number of similar attitudes but the proportion and importance of similar attitudes</a:t>
            </a:r>
            <a:endParaRPr lang="en-US" b="1" dirty="0" smtClean="0"/>
          </a:p>
          <a:p>
            <a:pPr>
              <a:buNone/>
            </a:pPr>
            <a:endParaRPr lang="en-US" b="1" dirty="0" smtClean="0"/>
          </a:p>
          <a:p>
            <a:pPr>
              <a:buNone/>
            </a:pPr>
            <a:r>
              <a:rPr lang="en-US" b="1" dirty="0" smtClean="0"/>
              <a:t>Complementary</a:t>
            </a:r>
          </a:p>
          <a:p>
            <a:r>
              <a:rPr lang="en-US" dirty="0" smtClean="0"/>
              <a:t>When each partner’s characteristics satisfy the other’s needs (opposite attracts).Partner agree that one will exercise control over certain areas(money) and the other will take the lead in different ones (house decor)</a:t>
            </a:r>
          </a:p>
          <a:p>
            <a:endParaRPr lang="en-US" dirty="0" smtClean="0"/>
          </a:p>
          <a:p>
            <a:pPr>
              <a:buNone/>
            </a:pPr>
            <a:r>
              <a:rPr lang="en-US" b="1" dirty="0" smtClean="0"/>
              <a:t>Reciprocal attraction</a:t>
            </a:r>
            <a:endParaRPr lang="en-US" dirty="0" smtClean="0"/>
          </a:p>
          <a:p>
            <a:r>
              <a:rPr lang="en-US" dirty="0" smtClean="0"/>
              <a:t>We are attracted to people who we believe are attracted to us Conversely, there are people who don’t like who like you ( and vice versa) Reciprocal liking builds attractiveness and people who approve of us bolster our feeling of self esteem.</a:t>
            </a:r>
          </a:p>
          <a:p>
            <a:endParaRPr lang="en-US" dirty="0" smtClean="0"/>
          </a:p>
          <a:p>
            <a:pPr>
              <a:buNone/>
            </a:pPr>
            <a:r>
              <a:rPr lang="en-US" b="1" dirty="0" smtClean="0"/>
              <a:t>Competence</a:t>
            </a:r>
          </a:p>
          <a:p>
            <a:r>
              <a:rPr lang="en-US" dirty="0" smtClean="0"/>
              <a:t>We like to around those who are skilled talented, or intelligent probably because we hope display their level of talent, have their skill.</a:t>
            </a:r>
          </a:p>
          <a:p>
            <a:pPr>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77500" lnSpcReduction="20000"/>
          </a:bodyPr>
          <a:lstStyle/>
          <a:p>
            <a:pPr>
              <a:buNone/>
            </a:pPr>
            <a:r>
              <a:rPr lang="en-US" b="1" dirty="0"/>
              <a:t>Physical </a:t>
            </a:r>
            <a:r>
              <a:rPr lang="en-US" b="1" dirty="0" smtClean="0"/>
              <a:t>attractiveness</a:t>
            </a:r>
            <a:endParaRPr lang="en-US" b="1" dirty="0"/>
          </a:p>
          <a:p>
            <a:r>
              <a:rPr lang="en-US" dirty="0" smtClean="0"/>
              <a:t>Research </a:t>
            </a:r>
            <a:r>
              <a:rPr lang="en-US" dirty="0"/>
              <a:t>show that we find physical attractive people more appealing than attractive people at least on initial contact(</a:t>
            </a:r>
            <a:r>
              <a:rPr lang="en-US" dirty="0" err="1"/>
              <a:t>Eagly</a:t>
            </a:r>
            <a:r>
              <a:rPr lang="en-US" dirty="0"/>
              <a:t>, et al 1991</a:t>
            </a:r>
            <a:r>
              <a:rPr lang="en-US" dirty="0" smtClean="0"/>
              <a:t>).</a:t>
            </a:r>
          </a:p>
          <a:p>
            <a:pPr>
              <a:buNone/>
            </a:pPr>
            <a:endParaRPr lang="en-US" dirty="0" smtClean="0"/>
          </a:p>
          <a:p>
            <a:pPr>
              <a:buNone/>
            </a:pPr>
            <a:r>
              <a:rPr lang="en-US" b="1" i="1" dirty="0" smtClean="0"/>
              <a:t>Dimensions </a:t>
            </a:r>
            <a:r>
              <a:rPr lang="en-US" b="1" i="1" dirty="0"/>
              <a:t>of physical </a:t>
            </a:r>
            <a:r>
              <a:rPr lang="en-US" b="1" i="1" dirty="0" smtClean="0"/>
              <a:t>attractiveness </a:t>
            </a:r>
          </a:p>
          <a:p>
            <a:endParaRPr lang="en-US" dirty="0" smtClean="0"/>
          </a:p>
          <a:p>
            <a:r>
              <a:rPr lang="en-US" dirty="0" smtClean="0"/>
              <a:t>Facial </a:t>
            </a:r>
            <a:r>
              <a:rPr lang="en-US" dirty="0"/>
              <a:t>expression- facially attractive people are seen (perceived as warm, honest</a:t>
            </a:r>
            <a:r>
              <a:rPr lang="en-US" dirty="0" smtClean="0"/>
              <a:t>).</a:t>
            </a:r>
          </a:p>
          <a:p>
            <a:r>
              <a:rPr lang="en-US" dirty="0" smtClean="0"/>
              <a:t>Physique- </a:t>
            </a:r>
            <a:r>
              <a:rPr lang="en-US" dirty="0"/>
              <a:t>we hold notion of which bodily attributes are attractive</a:t>
            </a:r>
            <a:r>
              <a:rPr lang="en-US" dirty="0" smtClean="0"/>
              <a:t>.</a:t>
            </a:r>
          </a:p>
          <a:p>
            <a:pPr>
              <a:buNone/>
            </a:pPr>
            <a:endParaRPr lang="en-US" dirty="0" smtClean="0"/>
          </a:p>
          <a:p>
            <a:endParaRPr lang="en-US" dirty="0" smtClean="0"/>
          </a:p>
          <a:p>
            <a:pPr>
              <a:buNone/>
            </a:pPr>
            <a:r>
              <a:rPr lang="en-US" b="1" dirty="0" smtClean="0"/>
              <a:t>Disclosure</a:t>
            </a:r>
          </a:p>
          <a:p>
            <a:r>
              <a:rPr lang="en-US" dirty="0" smtClean="0"/>
              <a:t>Revealing important information about yourself gives another the opportunity to how similar you are, which can build liking.</a:t>
            </a:r>
          </a:p>
          <a:p>
            <a:endParaRPr lang="en-US" dirty="0" smtClean="0"/>
          </a:p>
          <a:p>
            <a:r>
              <a:rPr lang="en-US" dirty="0" smtClean="0"/>
              <a:t>Not all disclosure leads to liking. If sharing is poorly timed, results can be negative.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liking</a:t>
            </a:r>
            <a:endParaRPr lang="en-US" dirty="0"/>
          </a:p>
        </p:txBody>
      </p:sp>
      <p:sp>
        <p:nvSpPr>
          <p:cNvPr id="3" name="Content Placeholder 2"/>
          <p:cNvSpPr>
            <a:spLocks noGrp="1"/>
          </p:cNvSpPr>
          <p:nvPr>
            <p:ph idx="1"/>
          </p:nvPr>
        </p:nvSpPr>
        <p:spPr/>
        <p:txBody>
          <a:bodyPr>
            <a:normAutofit lnSpcReduction="10000"/>
          </a:bodyPr>
          <a:lstStyle/>
          <a:p>
            <a:r>
              <a:rPr lang="en-US" dirty="0"/>
              <a:t>How much we like someone is determined by three factors</a:t>
            </a:r>
            <a:r>
              <a:rPr lang="en-US" dirty="0" smtClean="0"/>
              <a:t>:</a:t>
            </a:r>
          </a:p>
          <a:p>
            <a:endParaRPr lang="en-US" dirty="0"/>
          </a:p>
          <a:p>
            <a:r>
              <a:rPr lang="en-US" dirty="0" smtClean="0"/>
              <a:t>The </a:t>
            </a:r>
            <a:r>
              <a:rPr lang="en-US" dirty="0"/>
              <a:t>greater the proportion of similar attitude, the more they like each other</a:t>
            </a:r>
            <a:r>
              <a:rPr lang="en-US" dirty="0" smtClean="0"/>
              <a:t>, Shared </a:t>
            </a:r>
            <a:r>
              <a:rPr lang="en-US" dirty="0"/>
              <a:t>activity become an important influence on our liking for another person as we spend time with them</a:t>
            </a:r>
            <a:r>
              <a:rPr lang="en-US" dirty="0" smtClean="0"/>
              <a:t>, </a:t>
            </a:r>
          </a:p>
          <a:p>
            <a:endParaRPr lang="en-US" dirty="0" smtClean="0"/>
          </a:p>
          <a:p>
            <a:r>
              <a:rPr lang="en-US" dirty="0" smtClean="0"/>
              <a:t>Reciprocal </a:t>
            </a:r>
            <a:r>
              <a:rPr lang="en-US" dirty="0"/>
              <a:t>liking (we like those who like us). As we experience positive feedback from another person, it increase our liking for them.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endParaRPr lang="en-US" dirty="0" smtClean="0"/>
          </a:p>
          <a:p>
            <a:endParaRPr lang="en-US" dirty="0" smtClean="0"/>
          </a:p>
          <a:p>
            <a:r>
              <a:rPr lang="en-US" b="1" dirty="0" smtClean="0"/>
              <a:t>Attraction and similarity </a:t>
            </a:r>
            <a:endParaRPr lang="en-US" b="1" dirty="0"/>
          </a:p>
          <a:p>
            <a:pPr>
              <a:buNone/>
            </a:pPr>
            <a:r>
              <a:rPr lang="en-US" dirty="0" smtClean="0"/>
              <a:t>	Similarity </a:t>
            </a:r>
            <a:r>
              <a:rPr lang="en-US" dirty="0"/>
              <a:t>in attitudes and tastes is a key contributor to initial attraction, friendship and love relationship. However women appear to place a greater emphasis than men do on attitude similarity as a determinant of attraction</a:t>
            </a:r>
            <a:r>
              <a:rPr lang="en-US" dirty="0" smtClean="0"/>
              <a:t>.</a:t>
            </a:r>
          </a:p>
          <a:p>
            <a:pPr>
              <a:buNone/>
            </a:pPr>
            <a:endParaRPr lang="en-US" dirty="0" smtClean="0"/>
          </a:p>
          <a:p>
            <a:r>
              <a:rPr lang="en-US" dirty="0" smtClean="0"/>
              <a:t> Men </a:t>
            </a:r>
            <a:r>
              <a:rPr lang="en-US" dirty="0"/>
              <a:t>seem to value attitude similarity in terms of sexuality rather than religious attitudes whereas women find religious attitudinal similarity to be more important.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a:buNone/>
            </a:pPr>
            <a:r>
              <a:rPr lang="en-US" b="1" dirty="0" smtClean="0"/>
              <a:t>Proximity and reciprocity </a:t>
            </a:r>
          </a:p>
          <a:p>
            <a:r>
              <a:rPr lang="en-US" dirty="0" smtClean="0"/>
              <a:t>We </a:t>
            </a:r>
            <a:r>
              <a:rPr lang="en-US" dirty="0"/>
              <a:t>tend to develop relationships with individuals in close proximity to us. This make sense as we are more likely to interacts with individuals in close proximity</a:t>
            </a:r>
            <a:r>
              <a:rPr lang="en-US" dirty="0" smtClean="0"/>
              <a:t>. </a:t>
            </a:r>
          </a:p>
          <a:p>
            <a:pPr>
              <a:buNone/>
            </a:pPr>
            <a:endParaRPr lang="en-US" dirty="0" smtClean="0"/>
          </a:p>
          <a:p>
            <a:r>
              <a:rPr lang="en-US" dirty="0" smtClean="0"/>
              <a:t>People </a:t>
            </a:r>
            <a:r>
              <a:rPr lang="en-US" dirty="0"/>
              <a:t>who live closer together also tend to have similar attitude</a:t>
            </a:r>
            <a:r>
              <a:rPr lang="en-US" dirty="0" smtClean="0"/>
              <a:t>.</a:t>
            </a:r>
          </a:p>
          <a:p>
            <a:endParaRPr lang="en-US" dirty="0" smtClean="0"/>
          </a:p>
          <a:p>
            <a:r>
              <a:rPr lang="en-US" dirty="0" smtClean="0"/>
              <a:t>Reciprocity</a:t>
            </a:r>
            <a:r>
              <a:rPr lang="en-US" dirty="0"/>
              <a:t>: The tendency to return feelings and attitudes that are expressed about 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fontScale="92500" lnSpcReduction="10000"/>
          </a:bodyPr>
          <a:lstStyle/>
          <a:p>
            <a:r>
              <a:rPr lang="en-US" b="1" dirty="0" smtClean="0"/>
              <a:t>Openness to experience </a:t>
            </a:r>
          </a:p>
          <a:p>
            <a:endParaRPr lang="en-US" b="1" dirty="0" smtClean="0"/>
          </a:p>
          <a:p>
            <a:r>
              <a:rPr lang="en-US" dirty="0" smtClean="0"/>
              <a:t>It is one of the "Big Five" personality factors which means being creative and open to new ideas.</a:t>
            </a:r>
          </a:p>
          <a:p>
            <a:pPr>
              <a:buNone/>
            </a:pPr>
            <a:endParaRPr lang="en-US" dirty="0" smtClean="0"/>
          </a:p>
          <a:p>
            <a:r>
              <a:rPr lang="en-US" dirty="0" smtClean="0"/>
              <a:t> This factor indicates how open mind a person is. They have creative thinking and have Flexible attitude</a:t>
            </a:r>
          </a:p>
          <a:p>
            <a:pPr>
              <a:buNone/>
            </a:pPr>
            <a:endParaRPr lang="en-US" dirty="0" smtClean="0"/>
          </a:p>
          <a:p>
            <a:r>
              <a:rPr lang="en-US" dirty="0" smtClean="0"/>
              <a:t>Having unusual ideas and art </a:t>
            </a:r>
          </a:p>
          <a:p>
            <a:r>
              <a:rPr lang="en-US" dirty="0" smtClean="0"/>
              <a:t> Imaginative</a:t>
            </a:r>
          </a:p>
          <a:p>
            <a:r>
              <a:rPr lang="en-US" dirty="0" smtClean="0"/>
              <a:t> Creative </a:t>
            </a:r>
          </a:p>
          <a:p>
            <a:r>
              <a:rPr lang="en-US" dirty="0" smtClean="0"/>
              <a:t> Daring and take risk </a:t>
            </a:r>
          </a:p>
          <a:p>
            <a:r>
              <a:rPr lang="en-US" dirty="0" smtClean="0"/>
              <a:t> Open to new and different ideas </a:t>
            </a:r>
          </a:p>
          <a:p>
            <a:r>
              <a:rPr lang="en-US" dirty="0" smtClean="0"/>
              <a:t> Flexible Attitude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lstStyle/>
          <a:p>
            <a:r>
              <a:rPr lang="en-US" b="1" dirty="0" smtClean="0"/>
              <a:t>Conscientiousness</a:t>
            </a:r>
            <a:r>
              <a:rPr lang="en-US" dirty="0" smtClean="0"/>
              <a:t> is used to describe the degree to which person is organized, how discipline he or she is and can also describe how careful a person is in certain situation.</a:t>
            </a:r>
          </a:p>
          <a:p>
            <a:endParaRPr lang="en-US" dirty="0" smtClean="0"/>
          </a:p>
          <a:p>
            <a:r>
              <a:rPr lang="en-US" dirty="0" smtClean="0"/>
              <a:t>Hard working </a:t>
            </a:r>
          </a:p>
          <a:p>
            <a:r>
              <a:rPr lang="en-US" dirty="0" smtClean="0"/>
              <a:t>Neat and systematic</a:t>
            </a:r>
          </a:p>
          <a:p>
            <a:r>
              <a:rPr lang="en-US" dirty="0" smtClean="0"/>
              <a:t> Perfectionists </a:t>
            </a:r>
          </a:p>
          <a:p>
            <a:r>
              <a:rPr lang="en-US" dirty="0" smtClean="0"/>
              <a:t>Highly dependable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r>
              <a:rPr lang="en-US" b="1" dirty="0" smtClean="0"/>
              <a:t>Extraversion</a:t>
            </a:r>
            <a:r>
              <a:rPr lang="en-US" dirty="0" smtClean="0"/>
              <a:t> is defined as a behavior where someone enjoys being around people more than being alone. An example of extraversion is when someone always likes to be around people and enjoys being the center of attention.</a:t>
            </a:r>
          </a:p>
          <a:p>
            <a:endParaRPr lang="en-US" dirty="0" smtClean="0"/>
          </a:p>
          <a:p>
            <a:r>
              <a:rPr lang="en-US" dirty="0" smtClean="0"/>
              <a:t>Highly involved in social situation </a:t>
            </a:r>
          </a:p>
          <a:p>
            <a:r>
              <a:rPr lang="en-US" dirty="0" smtClean="0"/>
              <a:t>Talkative </a:t>
            </a:r>
          </a:p>
          <a:p>
            <a:r>
              <a:rPr lang="en-US" dirty="0" smtClean="0"/>
              <a:t>Assertive </a:t>
            </a:r>
          </a:p>
          <a:p>
            <a:r>
              <a:rPr lang="en-US" dirty="0" smtClean="0"/>
              <a:t>Active </a:t>
            </a:r>
          </a:p>
          <a:p>
            <a:r>
              <a:rPr lang="en-US" dirty="0" smtClean="0"/>
              <a:t>Energetic People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r>
              <a:rPr lang="en-US" b="1" dirty="0" smtClean="0"/>
              <a:t>Agreeableness. </a:t>
            </a:r>
            <a:r>
              <a:rPr lang="en-US" dirty="0" smtClean="0"/>
              <a:t>Someone with agreeableness factor is good natured cooperative and trusting. Have an optimistic view of human nature, Get along well with others, Difficulty delivering bad news, Can’t give criticism, Can’t stand up for themselves to others</a:t>
            </a:r>
          </a:p>
          <a:p>
            <a:endParaRPr lang="en-US" dirty="0" smtClean="0"/>
          </a:p>
          <a:p>
            <a:r>
              <a:rPr lang="en-US" dirty="0" smtClean="0"/>
              <a:t>Warm and Helpful </a:t>
            </a:r>
          </a:p>
          <a:p>
            <a:r>
              <a:rPr lang="en-US" dirty="0" smtClean="0"/>
              <a:t> Friendly </a:t>
            </a:r>
          </a:p>
          <a:p>
            <a:r>
              <a:rPr lang="en-US" dirty="0" smtClean="0"/>
              <a:t>Put aside their own interests </a:t>
            </a:r>
          </a:p>
          <a:p>
            <a:r>
              <a:rPr lang="en-US" dirty="0" smtClean="0"/>
              <a:t>Cooperative and Generous </a:t>
            </a:r>
          </a:p>
          <a:p>
            <a:r>
              <a:rPr lang="en-US" dirty="0" smtClean="0"/>
              <a:t> Control their negative emotions Persons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r>
              <a:rPr lang="en-US" b="1" dirty="0" smtClean="0"/>
              <a:t>Neuroticism.</a:t>
            </a:r>
            <a:r>
              <a:rPr lang="en-US" dirty="0" smtClean="0"/>
              <a:t> is the tendency to experience negative emotions, such as anger, anxiety, or depression. It is sometimes called emotional instability.</a:t>
            </a:r>
          </a:p>
          <a:p>
            <a:endParaRPr lang="en-US" dirty="0" smtClean="0"/>
          </a:p>
          <a:p>
            <a:r>
              <a:rPr lang="en-US" dirty="0" smtClean="0"/>
              <a:t> Anxiety </a:t>
            </a:r>
          </a:p>
          <a:p>
            <a:r>
              <a:rPr lang="en-US" dirty="0" smtClean="0"/>
              <a:t> Self consciousness </a:t>
            </a:r>
          </a:p>
          <a:p>
            <a:r>
              <a:rPr lang="en-US" dirty="0" smtClean="0"/>
              <a:t> Depression </a:t>
            </a:r>
          </a:p>
          <a:p>
            <a:r>
              <a:rPr lang="en-US" dirty="0" smtClean="0"/>
              <a:t> Impulsiveness </a:t>
            </a:r>
          </a:p>
          <a:p>
            <a:r>
              <a:rPr lang="en-US" dirty="0" smtClean="0"/>
              <a:t>Angry hostility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pPr algn="ctr"/>
            <a:r>
              <a:rPr lang="en-US" dirty="0" smtClean="0"/>
              <a:t>Parents child relation</a:t>
            </a:r>
            <a:endParaRPr lang="en-US" dirty="0"/>
          </a:p>
        </p:txBody>
      </p:sp>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Parents are usually the first people a child learns to trust. Parents and families are the most important people </a:t>
            </a:r>
            <a:r>
              <a:rPr lang="en-US" dirty="0" smtClean="0"/>
              <a:t>in </a:t>
            </a:r>
            <a:r>
              <a:rPr lang="en-US" dirty="0" smtClean="0"/>
              <a:t>children’s lives. The many different relationships people form over the course of the life span, the relationship between parent and child is among the most important.</a:t>
            </a:r>
          </a:p>
          <a:p>
            <a:endParaRPr lang="en-US" dirty="0" smtClean="0"/>
          </a:p>
          <a:p>
            <a:r>
              <a:rPr lang="en-US" dirty="0" smtClean="0"/>
              <a:t>The parent-child relationship consists of a combination of behaviors, feelings, and expectations that are unique to a particular parent and a particular child. The relationship involves the full extent of a Childs development.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lnSpcReduction="10000"/>
          </a:bodyPr>
          <a:lstStyle/>
          <a:p>
            <a:r>
              <a:rPr lang="en-US" b="1" dirty="0" smtClean="0"/>
              <a:t>There are mainly four categories of parent child relationship.</a:t>
            </a:r>
          </a:p>
          <a:p>
            <a:pPr>
              <a:buNone/>
            </a:pPr>
            <a:endParaRPr lang="en-US" dirty="0" smtClean="0"/>
          </a:p>
          <a:p>
            <a:pPr marL="624078" indent="-514350">
              <a:buAutoNum type="arabicPeriod"/>
            </a:pPr>
            <a:r>
              <a:rPr lang="en-US" b="1" dirty="0" smtClean="0"/>
              <a:t>Secure relationships</a:t>
            </a:r>
            <a:r>
              <a:rPr lang="en-US" dirty="0" smtClean="0"/>
              <a:t>: - This is the strongest type of attachment. A child in this category feels he can depend on his parent or provider. He knows that person will be there when he needs support.</a:t>
            </a:r>
          </a:p>
          <a:p>
            <a:pPr marL="624078" indent="-514350">
              <a:buAutoNum type="arabicPeriod"/>
            </a:pPr>
            <a:endParaRPr lang="en-US" dirty="0" smtClean="0"/>
          </a:p>
          <a:p>
            <a:pPr marL="624078" indent="-514350">
              <a:buAutoNum type="arabicPeriod"/>
            </a:pPr>
            <a:r>
              <a:rPr lang="en-US" b="1" dirty="0" smtClean="0"/>
              <a:t>Avoidant relationships</a:t>
            </a:r>
            <a:r>
              <a:rPr lang="en-US" dirty="0" smtClean="0"/>
              <a:t>:  Avoidant children have learned that depending on parents won’t get them that secure feeling they want, so child learn to take care of themselves. Avoidant children may seem too independent and usually do not build strong relationships.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1451</Words>
  <Application>Microsoft Office PowerPoint</Application>
  <PresentationFormat>On-screen Show (4:3)</PresentationFormat>
  <Paragraphs>195</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Different aspects of Human nature and their relations </vt:lpstr>
      <vt:lpstr>Slide 2</vt:lpstr>
      <vt:lpstr>Slide 3</vt:lpstr>
      <vt:lpstr>Slide 4</vt:lpstr>
      <vt:lpstr>Slide 5</vt:lpstr>
      <vt:lpstr>Slide 6</vt:lpstr>
      <vt:lpstr>Slide 7</vt:lpstr>
      <vt:lpstr>Parents child relation</vt:lpstr>
      <vt:lpstr>Slide 9</vt:lpstr>
      <vt:lpstr>Slide 10</vt:lpstr>
      <vt:lpstr>Slide 11</vt:lpstr>
      <vt:lpstr>Slide 12</vt:lpstr>
      <vt:lpstr>Slide 13</vt:lpstr>
      <vt:lpstr> Interpersonal attraction</vt:lpstr>
      <vt:lpstr>Slide 15</vt:lpstr>
      <vt:lpstr>The need of intimacy </vt:lpstr>
      <vt:lpstr>Intimacy </vt:lpstr>
      <vt:lpstr>Reason for building close relationship</vt:lpstr>
      <vt:lpstr>Emotions that block us from forming relationships</vt:lpstr>
      <vt:lpstr>Factors that influence attraction </vt:lpstr>
      <vt:lpstr>Slide 21</vt:lpstr>
      <vt:lpstr>Slide 22</vt:lpstr>
      <vt:lpstr>Determinants of liking</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aspects of Human nature and their relations </dc:title>
  <dc:creator>abc</dc:creator>
  <cp:lastModifiedBy>abc</cp:lastModifiedBy>
  <cp:revision>2</cp:revision>
  <dcterms:created xsi:type="dcterms:W3CDTF">2021-06-20T16:35:53Z</dcterms:created>
  <dcterms:modified xsi:type="dcterms:W3CDTF">2021-06-20T16:57:56Z</dcterms:modified>
</cp:coreProperties>
</file>