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050CFEC-8C8C-4A4A-95F5-6792F14AF7AB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1D3FF3-7648-4891-BDA2-0644431CA65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CFEC-8C8C-4A4A-95F5-6792F14AF7AB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D3FF3-7648-4891-BDA2-0644431CA6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050CFEC-8C8C-4A4A-95F5-6792F14AF7AB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D1D3FF3-7648-4891-BDA2-0644431CA65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CFEC-8C8C-4A4A-95F5-6792F14AF7AB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1D3FF3-7648-4891-BDA2-0644431CA65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CFEC-8C8C-4A4A-95F5-6792F14AF7AB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D1D3FF3-7648-4891-BDA2-0644431CA65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050CFEC-8C8C-4A4A-95F5-6792F14AF7AB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D1D3FF3-7648-4891-BDA2-0644431CA65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050CFEC-8C8C-4A4A-95F5-6792F14AF7AB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D1D3FF3-7648-4891-BDA2-0644431CA65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CFEC-8C8C-4A4A-95F5-6792F14AF7AB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1D3FF3-7648-4891-BDA2-0644431CA6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CFEC-8C8C-4A4A-95F5-6792F14AF7AB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1D3FF3-7648-4891-BDA2-0644431CA6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CFEC-8C8C-4A4A-95F5-6792F14AF7AB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1D3FF3-7648-4891-BDA2-0644431CA65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050CFEC-8C8C-4A4A-95F5-6792F14AF7AB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D1D3FF3-7648-4891-BDA2-0644431CA65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050CFEC-8C8C-4A4A-95F5-6792F14AF7AB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D1D3FF3-7648-4891-BDA2-0644431CA65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Campaign: </a:t>
            </a:r>
            <a:r>
              <a:rPr lang="en-US" cap="none" dirty="0" smtClean="0"/>
              <a:t>Its Techniques and Advantages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Topic 13</a:t>
            </a:r>
          </a:p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Course instructor: Ms. </a:t>
            </a:r>
            <a:r>
              <a:rPr lang="en-US" dirty="0" err="1" smtClean="0">
                <a:solidFill>
                  <a:schemeClr val="bg2">
                    <a:lumMod val="75000"/>
                  </a:schemeClr>
                </a:solidFill>
              </a:rPr>
              <a:t>Zowaina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75000"/>
                  </a:schemeClr>
                </a:solidFill>
              </a:rPr>
              <a:t>Azhar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Sub-stage 1: Situation Analysis</a:t>
            </a:r>
          </a:p>
          <a:p>
            <a:pPr lvl="1"/>
            <a:r>
              <a:rPr lang="en-US" dirty="0" smtClean="0"/>
              <a:t>How severe is the problem, or great the opportunity?</a:t>
            </a:r>
          </a:p>
          <a:p>
            <a:pPr lvl="1"/>
            <a:r>
              <a:rPr lang="en-US" dirty="0" smtClean="0"/>
              <a:t>What has created the problem or opportunity?</a:t>
            </a:r>
          </a:p>
          <a:p>
            <a:pPr lvl="1"/>
            <a:r>
              <a:rPr lang="en-US" dirty="0" smtClean="0"/>
              <a:t>What efforts were made to introduce the ides or to achieve the desired results?</a:t>
            </a:r>
          </a:p>
          <a:p>
            <a:pPr lvl="1"/>
            <a:r>
              <a:rPr lang="en-US" dirty="0" smtClean="0"/>
              <a:t>What were the net results produced by those efforts?</a:t>
            </a:r>
            <a:endParaRPr lang="en-US" dirty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Sub-stage 2: Audience Analysis</a:t>
            </a:r>
          </a:p>
          <a:p>
            <a:pPr lvl="1"/>
            <a:r>
              <a:rPr lang="en-US" dirty="0" smtClean="0"/>
              <a:t>How many audience would be targeted?</a:t>
            </a:r>
          </a:p>
          <a:p>
            <a:pPr lvl="1"/>
            <a:r>
              <a:rPr lang="en-US" dirty="0" smtClean="0"/>
              <a:t>What is the location of the audience?</a:t>
            </a:r>
          </a:p>
          <a:p>
            <a:pPr lvl="1"/>
            <a:r>
              <a:rPr lang="en-US" dirty="0" smtClean="0"/>
              <a:t>What are the major characteristics?</a:t>
            </a:r>
          </a:p>
          <a:p>
            <a:pPr lvl="1"/>
            <a:r>
              <a:rPr lang="en-US" dirty="0" smtClean="0"/>
              <a:t>How much do they know about the topic?</a:t>
            </a:r>
          </a:p>
          <a:p>
            <a:pPr lvl="1"/>
            <a:r>
              <a:rPr lang="en-US" dirty="0" smtClean="0"/>
              <a:t>How interested they are in the topic?</a:t>
            </a:r>
          </a:p>
          <a:p>
            <a:pPr lvl="1"/>
            <a:r>
              <a:rPr lang="en-US" dirty="0" smtClean="0"/>
              <a:t>what are their feelings and opinion about the topic?</a:t>
            </a:r>
          </a:p>
          <a:p>
            <a:pPr lvl="1"/>
            <a:r>
              <a:rPr lang="en-US" dirty="0" smtClean="0"/>
              <a:t>What are their goals related to the topic?</a:t>
            </a:r>
          </a:p>
          <a:p>
            <a:pPr lvl="1"/>
            <a:r>
              <a:rPr lang="en-US" dirty="0" smtClean="0"/>
              <a:t>To what sources do, or would, they normally go for information about the topic?</a:t>
            </a:r>
          </a:p>
          <a:p>
            <a:pPr lvl="1"/>
            <a:r>
              <a:rPr lang="en-US" dirty="0" smtClean="0"/>
              <a:t>What groups and organizations are important to them?</a:t>
            </a:r>
          </a:p>
          <a:p>
            <a:pPr lvl="1"/>
            <a:r>
              <a:rPr lang="en-US" dirty="0" smtClean="0"/>
              <a:t>What mass media they?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Sub-stage 3: Sponsor Analysis</a:t>
            </a:r>
          </a:p>
          <a:p>
            <a:pPr lvl="1"/>
            <a:r>
              <a:rPr lang="en-US" dirty="0" smtClean="0"/>
              <a:t>What is the importance of the topic for DSC?</a:t>
            </a:r>
          </a:p>
          <a:p>
            <a:pPr lvl="1"/>
            <a:r>
              <a:rPr lang="en-US" dirty="0" smtClean="0"/>
              <a:t>How urgent is the matter from DSC point of view?</a:t>
            </a:r>
          </a:p>
          <a:p>
            <a:pPr lvl="1"/>
            <a:r>
              <a:rPr lang="en-US" dirty="0" smtClean="0"/>
              <a:t>How much priority will the matter receive within DSC?</a:t>
            </a:r>
          </a:p>
          <a:p>
            <a:pPr lvl="1"/>
            <a:r>
              <a:rPr lang="en-US" dirty="0" smtClean="0"/>
              <a:t>What resources are available to work on the program?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3: Formulation of the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10 various dimensions</a:t>
            </a:r>
          </a:p>
          <a:p>
            <a:r>
              <a:rPr lang="en-US" dirty="0" smtClean="0"/>
              <a:t>Plan according to mentioned dimensions</a:t>
            </a:r>
            <a:endParaRPr lang="en-US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6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6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Methods to use</a:t>
            </a:r>
          </a:p>
          <a:p>
            <a:pPr lvl="1"/>
            <a:r>
              <a:rPr lang="en-US" dirty="0" smtClean="0"/>
              <a:t>Choose from all available means of communication channels</a:t>
            </a:r>
          </a:p>
          <a:p>
            <a:pPr lvl="1"/>
            <a:r>
              <a:rPr lang="en-US" dirty="0" smtClean="0"/>
              <a:t>Identify messages to be communicated</a:t>
            </a:r>
          </a:p>
          <a:p>
            <a:pPr lvl="1"/>
            <a:r>
              <a:rPr lang="en-US" dirty="0" smtClean="0"/>
              <a:t>Describe amount and format of material</a:t>
            </a:r>
          </a:p>
          <a:p>
            <a:pPr lvl="1"/>
            <a:r>
              <a:rPr lang="en-US" dirty="0" smtClean="0"/>
              <a:t>Select schedule</a:t>
            </a:r>
          </a:p>
          <a:p>
            <a:pPr lvl="1"/>
            <a:r>
              <a:rPr lang="en-US" dirty="0" smtClean="0"/>
              <a:t>Choose ways of getting feedback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Timing the campaign</a:t>
            </a:r>
          </a:p>
          <a:p>
            <a:pPr lvl="1"/>
            <a:r>
              <a:rPr lang="en-US" dirty="0" smtClean="0"/>
              <a:t>Choose and begin the campaign at the best time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Using slogans and symbols</a:t>
            </a:r>
          </a:p>
          <a:p>
            <a:pPr lvl="1"/>
            <a:r>
              <a:rPr lang="en-US" dirty="0" smtClean="0"/>
              <a:t>Make effective, interesting and catchy slogans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Pre-testing messages</a:t>
            </a:r>
          </a:p>
          <a:p>
            <a:pPr lvl="1"/>
            <a:r>
              <a:rPr lang="en-US" dirty="0" smtClean="0"/>
              <a:t>Before using any campaign material, pre-test on limited amount of audience members</a:t>
            </a:r>
            <a:endParaRPr lang="en-US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Selecting media and methods</a:t>
            </a:r>
          </a:p>
          <a:p>
            <a:pPr lvl="1"/>
            <a:r>
              <a:rPr lang="en-US" dirty="0" smtClean="0"/>
              <a:t>Try to use multiple media campaign </a:t>
            </a:r>
          </a:p>
          <a:p>
            <a:endParaRPr lang="en-US" dirty="0" smtClean="0"/>
          </a:p>
          <a:p>
            <a:r>
              <a:rPr lang="en-US" dirty="0" smtClean="0"/>
              <a:t>Providing channels for information-seeking</a:t>
            </a:r>
          </a:p>
          <a:p>
            <a:pPr lvl="1"/>
            <a:r>
              <a:rPr lang="en-US" dirty="0" smtClean="0"/>
              <a:t>Cassettes, equipments etc</a:t>
            </a:r>
          </a:p>
          <a:p>
            <a:endParaRPr lang="en-US" dirty="0" smtClean="0"/>
          </a:p>
          <a:p>
            <a:r>
              <a:rPr lang="en-US" dirty="0" smtClean="0"/>
              <a:t>Involving people</a:t>
            </a:r>
          </a:p>
          <a:p>
            <a:pPr lvl="1"/>
            <a:r>
              <a:rPr lang="en-US" dirty="0" smtClean="0"/>
              <a:t>Community leader, public official, media representative, professional, experts etc</a:t>
            </a:r>
            <a:endParaRPr lang="en-US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Pacing the campaign</a:t>
            </a:r>
          </a:p>
          <a:p>
            <a:pPr lvl="1"/>
            <a:r>
              <a:rPr lang="en-US" dirty="0" smtClean="0"/>
              <a:t>Decide the continuity of the campaign</a:t>
            </a:r>
          </a:p>
          <a:p>
            <a:pPr lvl="1"/>
            <a:r>
              <a:rPr lang="en-US" dirty="0" smtClean="0"/>
              <a:t>Convey message in cluster</a:t>
            </a:r>
          </a:p>
          <a:p>
            <a:pPr lvl="1"/>
            <a:r>
              <a:rPr lang="en-US" dirty="0" smtClean="0"/>
              <a:t>Consider peaks, lows and averages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Using calendars and work charts</a:t>
            </a:r>
          </a:p>
          <a:p>
            <a:pPr lvl="1"/>
            <a:r>
              <a:rPr lang="en-US" dirty="0" smtClean="0"/>
              <a:t>Calendar-when each communication method will be used during particular period</a:t>
            </a:r>
          </a:p>
          <a:p>
            <a:pPr lvl="1"/>
            <a:r>
              <a:rPr lang="en-US" dirty="0" smtClean="0"/>
              <a:t>Work charts-each activity that must be carried out before</a:t>
            </a:r>
            <a:endParaRPr lang="en-US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Evaluating the campaign</a:t>
            </a:r>
          </a:p>
          <a:p>
            <a:pPr lvl="1"/>
            <a:r>
              <a:rPr lang="en-US" dirty="0" smtClean="0"/>
              <a:t>Post-campaign research</a:t>
            </a:r>
          </a:p>
          <a:p>
            <a:pPr lvl="1"/>
            <a:r>
              <a:rPr lang="en-US" dirty="0" smtClean="0"/>
              <a:t>Adequacy of resources</a:t>
            </a:r>
          </a:p>
          <a:p>
            <a:pPr lvl="1"/>
            <a:r>
              <a:rPr lang="en-US" dirty="0" smtClean="0"/>
              <a:t>Degree to which deadlines are being met</a:t>
            </a:r>
          </a:p>
          <a:p>
            <a:pPr lvl="1"/>
            <a:r>
              <a:rPr lang="en-US" dirty="0" smtClean="0"/>
              <a:t>Cooperation with partner organization</a:t>
            </a:r>
          </a:p>
          <a:p>
            <a:pPr lvl="1"/>
            <a:r>
              <a:rPr lang="en-US" dirty="0" smtClean="0"/>
              <a:t>Extent to which media organizations are using material</a:t>
            </a:r>
          </a:p>
          <a:p>
            <a:pPr lvl="1"/>
            <a:r>
              <a:rPr lang="en-US" dirty="0" smtClean="0"/>
              <a:t>Amount that is used</a:t>
            </a:r>
          </a:p>
          <a:p>
            <a:pPr lvl="1"/>
            <a:r>
              <a:rPr lang="en-US" dirty="0" smtClean="0"/>
              <a:t>ETC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153400" cy="990600"/>
          </a:xfrm>
        </p:spPr>
        <p:txBody>
          <a:bodyPr/>
          <a:lstStyle/>
          <a:p>
            <a:pPr algn="ctr"/>
            <a:r>
              <a:rPr lang="en-US" dirty="0" smtClean="0"/>
              <a:t>Thank You!</a:t>
            </a:r>
            <a:endParaRPr lang="en-US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smtClean="0"/>
              <a:t>Campaign involves coordinated use of different methods of communication and education, aimed at focusing attention on a particular problem and its solution over a period of time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Charity campaign, sale campaign, political campaign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Also known as ‘self-help campaign’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Information and education to improve people’s lives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Campaign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smtClean="0"/>
              <a:t>Only way to handle large and complex programs of public information and education</a:t>
            </a:r>
          </a:p>
          <a:p>
            <a:pPr algn="just"/>
            <a:r>
              <a:rPr lang="en-US" dirty="0" smtClean="0"/>
              <a:t>Makes use of resources effectively</a:t>
            </a:r>
          </a:p>
          <a:p>
            <a:pPr algn="just"/>
            <a:r>
              <a:rPr lang="en-US" dirty="0" smtClean="0"/>
              <a:t>Makes use of combination of methods</a:t>
            </a:r>
          </a:p>
          <a:p>
            <a:pPr algn="just"/>
            <a:r>
              <a:rPr lang="en-US" dirty="0" smtClean="0"/>
              <a:t>Produces a schedule of coordinated activities</a:t>
            </a:r>
          </a:p>
          <a:p>
            <a:pPr algn="just"/>
            <a:r>
              <a:rPr lang="en-US" dirty="0" smtClean="0"/>
              <a:t>Reaches more members of intended audience</a:t>
            </a:r>
          </a:p>
          <a:p>
            <a:pPr algn="just"/>
            <a:r>
              <a:rPr lang="en-US" dirty="0" smtClean="0"/>
              <a:t>Provides wider change of understanding</a:t>
            </a:r>
            <a:endParaRPr lang="en-US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0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use a campaign?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Topic is important to the audience and organization</a:t>
            </a:r>
          </a:p>
          <a:p>
            <a:endParaRPr lang="en-US" dirty="0" smtClean="0"/>
          </a:p>
          <a:p>
            <a:r>
              <a:rPr lang="en-US" dirty="0" smtClean="0"/>
              <a:t>Variety of communication methods will be needed</a:t>
            </a:r>
          </a:p>
          <a:p>
            <a:endParaRPr lang="en-US" dirty="0" smtClean="0"/>
          </a:p>
          <a:p>
            <a:r>
              <a:rPr lang="en-US" dirty="0" smtClean="0"/>
              <a:t>Education effort is complete and large scale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9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900"/>
                            </p:stCondLst>
                            <p:childTnLst>
                              <p:par>
                                <p:cTn id="1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900"/>
                            </p:stCondLst>
                            <p:childTnLst>
                              <p:par>
                                <p:cTn id="2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the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Three stages:</a:t>
            </a:r>
          </a:p>
          <a:p>
            <a:pPr lvl="1"/>
            <a:r>
              <a:rPr lang="en-US" dirty="0" smtClean="0"/>
              <a:t>Stage 1: Identification of Objectives</a:t>
            </a:r>
          </a:p>
          <a:p>
            <a:pPr lvl="1"/>
            <a:r>
              <a:rPr lang="en-US" dirty="0" smtClean="0"/>
              <a:t>Stage 2: Analysis</a:t>
            </a:r>
          </a:p>
          <a:p>
            <a:pPr lvl="1"/>
            <a:r>
              <a:rPr lang="en-US" dirty="0" smtClean="0"/>
              <a:t>Stage 3: Formulation of the Plan</a:t>
            </a:r>
            <a:endParaRPr lang="en-US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6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8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Stage 1: Identification of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Three important objectives:</a:t>
            </a:r>
          </a:p>
          <a:p>
            <a:pPr lvl="1"/>
            <a:r>
              <a:rPr lang="en-US" dirty="0" smtClean="0"/>
              <a:t>Specify the kind of change desired or introduce the new ides</a:t>
            </a:r>
          </a:p>
          <a:p>
            <a:pPr lvl="1"/>
            <a:r>
              <a:rPr lang="en-US" dirty="0" smtClean="0"/>
              <a:t>Pinpoint the intended audience</a:t>
            </a:r>
          </a:p>
          <a:p>
            <a:pPr lvl="1"/>
            <a:r>
              <a:rPr lang="en-US" dirty="0" smtClean="0"/>
              <a:t>State the period of time involved</a:t>
            </a:r>
            <a:endParaRPr 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2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2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2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2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2: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General questions:</a:t>
            </a:r>
          </a:p>
          <a:p>
            <a:r>
              <a:rPr lang="en-US" dirty="0" smtClean="0"/>
              <a:t>How familiar is the topic to the intended audience?</a:t>
            </a:r>
          </a:p>
          <a:p>
            <a:r>
              <a:rPr lang="en-US" dirty="0" smtClean="0"/>
              <a:t>How easy is it to see and describe?</a:t>
            </a:r>
          </a:p>
          <a:p>
            <a:r>
              <a:rPr lang="en-US" dirty="0" smtClean="0"/>
              <a:t>How readily can it be demonstrated?</a:t>
            </a:r>
          </a:p>
          <a:p>
            <a:r>
              <a:rPr lang="en-US" dirty="0" smtClean="0"/>
              <a:t>How strong or weak is the </a:t>
            </a:r>
            <a:r>
              <a:rPr lang="en-US" dirty="0" smtClean="0"/>
              <a:t>s</a:t>
            </a:r>
            <a:r>
              <a:rPr lang="en-US" dirty="0" smtClean="0"/>
              <a:t>cientific base for it?</a:t>
            </a:r>
          </a:p>
          <a:p>
            <a:r>
              <a:rPr lang="en-US" dirty="0" smtClean="0"/>
              <a:t>To what extent does it agree or conflict with the current values and experiences of the audience?</a:t>
            </a:r>
          </a:p>
          <a:p>
            <a:endParaRPr lang="en-US" dirty="0" smtClean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4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4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4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4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4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4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Three sub-stages of analysis:</a:t>
            </a:r>
          </a:p>
          <a:p>
            <a:pPr lvl="1"/>
            <a:r>
              <a:rPr lang="en-US" dirty="0" smtClean="0"/>
              <a:t>Sub-stage 1: Situation Analysis</a:t>
            </a:r>
          </a:p>
          <a:p>
            <a:pPr lvl="1"/>
            <a:r>
              <a:rPr lang="en-US" dirty="0" smtClean="0"/>
              <a:t>Sub-stage 2: Audience Analysis</a:t>
            </a:r>
          </a:p>
          <a:p>
            <a:pPr lvl="1"/>
            <a:r>
              <a:rPr lang="en-US" dirty="0" smtClean="0"/>
              <a:t>Sub-stage 3: Sponsor Analysis</a:t>
            </a:r>
            <a:endParaRPr lang="en-US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83</TotalTime>
  <Words>674</Words>
  <Application>Microsoft Office PowerPoint</Application>
  <PresentationFormat>On-screen Show (4:3)</PresentationFormat>
  <Paragraphs>117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Median</vt:lpstr>
      <vt:lpstr>Campaign: Its Techniques and Advantages</vt:lpstr>
      <vt:lpstr>Definition</vt:lpstr>
      <vt:lpstr>Explanation</vt:lpstr>
      <vt:lpstr>Advantages of Campaign</vt:lpstr>
      <vt:lpstr>When to use a campaign?</vt:lpstr>
      <vt:lpstr>Creating the Plan</vt:lpstr>
      <vt:lpstr>Stage 1: Identification of Objectives</vt:lpstr>
      <vt:lpstr>Stage 2: Analysis</vt:lpstr>
      <vt:lpstr>Continued…</vt:lpstr>
      <vt:lpstr>Continued…</vt:lpstr>
      <vt:lpstr>Continued…</vt:lpstr>
      <vt:lpstr>Continued…</vt:lpstr>
      <vt:lpstr>Stage 3: Formulation of the Plan</vt:lpstr>
      <vt:lpstr>Continued…</vt:lpstr>
      <vt:lpstr>Continued…</vt:lpstr>
      <vt:lpstr>Continued…</vt:lpstr>
      <vt:lpstr>Continued…</vt:lpstr>
      <vt:lpstr>Continued…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Campaign: Its Techniques and Advantages</dc:title>
  <dc:creator>4Bro</dc:creator>
  <cp:lastModifiedBy>4Bro</cp:lastModifiedBy>
  <cp:revision>42</cp:revision>
  <dcterms:created xsi:type="dcterms:W3CDTF">2020-11-06T05:17:10Z</dcterms:created>
  <dcterms:modified xsi:type="dcterms:W3CDTF">2020-11-06T06:40:18Z</dcterms:modified>
</cp:coreProperties>
</file>