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6" r:id="rId2"/>
    <p:sldId id="259" r:id="rId3"/>
    <p:sldId id="260" r:id="rId4"/>
    <p:sldId id="586" r:id="rId5"/>
    <p:sldId id="261" r:id="rId6"/>
    <p:sldId id="292" r:id="rId7"/>
    <p:sldId id="262" r:id="rId8"/>
    <p:sldId id="589" r:id="rId9"/>
    <p:sldId id="263" r:id="rId10"/>
    <p:sldId id="602" r:id="rId11"/>
    <p:sldId id="598" r:id="rId12"/>
    <p:sldId id="267" r:id="rId13"/>
    <p:sldId id="268" r:id="rId14"/>
    <p:sldId id="284" r:id="rId15"/>
    <p:sldId id="611" r:id="rId16"/>
    <p:sldId id="269" r:id="rId17"/>
    <p:sldId id="603" r:id="rId18"/>
    <p:sldId id="604" r:id="rId19"/>
    <p:sldId id="270" r:id="rId20"/>
    <p:sldId id="608" r:id="rId21"/>
    <p:sldId id="606" r:id="rId22"/>
    <p:sldId id="609" r:id="rId23"/>
    <p:sldId id="610" r:id="rId24"/>
    <p:sldId id="271" r:id="rId25"/>
    <p:sldId id="272" r:id="rId26"/>
    <p:sldId id="273" r:id="rId27"/>
    <p:sldId id="275" r:id="rId28"/>
    <p:sldId id="276" r:id="rId29"/>
    <p:sldId id="277" r:id="rId30"/>
    <p:sldId id="278" r:id="rId31"/>
    <p:sldId id="285" r:id="rId32"/>
    <p:sldId id="279" r:id="rId33"/>
    <p:sldId id="297" r:id="rId34"/>
    <p:sldId id="299" r:id="rId35"/>
    <p:sldId id="286" r:id="rId36"/>
    <p:sldId id="298" r:id="rId37"/>
    <p:sldId id="288" r:id="rId38"/>
    <p:sldId id="289" r:id="rId39"/>
    <p:sldId id="291" r:id="rId40"/>
    <p:sldId id="293" r:id="rId41"/>
    <p:sldId id="294" r:id="rId42"/>
    <p:sldId id="290" r:id="rId43"/>
    <p:sldId id="283" r:id="rId44"/>
    <p:sldId id="30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Sharp"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84"/>
    <p:restoredTop sz="87237" autoAdjust="0"/>
  </p:normalViewPr>
  <p:slideViewPr>
    <p:cSldViewPr>
      <p:cViewPr varScale="1">
        <p:scale>
          <a:sx n="61" d="100"/>
          <a:sy n="61" d="100"/>
        </p:scale>
        <p:origin x="672" y="68"/>
      </p:cViewPr>
      <p:guideLst>
        <p:guide orient="horz" pos="2160"/>
        <p:guide pos="2880"/>
      </p:guideLst>
    </p:cSldViewPr>
  </p:slideViewPr>
  <p:outlineViewPr>
    <p:cViewPr>
      <p:scale>
        <a:sx n="33" d="100"/>
        <a:sy n="33" d="100"/>
      </p:scale>
      <p:origin x="0" y="-12336"/>
    </p:cViewPr>
  </p:outlineViewPr>
  <p:notesTextViewPr>
    <p:cViewPr>
      <p:scale>
        <a:sx n="1" d="1"/>
        <a:sy n="1" d="1"/>
      </p:scale>
      <p:origin x="0" y="0"/>
    </p:cViewPr>
  </p:notesTextViewPr>
  <p:sorterViewPr>
    <p:cViewPr>
      <p:scale>
        <a:sx n="66" d="100"/>
        <a:sy n="66" d="100"/>
      </p:scale>
      <p:origin x="0" y="1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B2BF90-99B2-4202-92DF-19479BF58EE9}" type="datetimeFigureOut">
              <a:rPr lang="en-GB" smtClean="0"/>
              <a:t>30/03/2020</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55A965-49CD-492E-84BE-5EB2A9CC3DBD}" type="slidenum">
              <a:rPr lang="en-GB" smtClean="0"/>
              <a:t>‹#›</a:t>
            </a:fld>
            <a:endParaRPr lang="en-GB" dirty="0"/>
          </a:p>
        </p:txBody>
      </p:sp>
    </p:spTree>
    <p:extLst>
      <p:ext uri="{BB962C8B-B14F-4D97-AF65-F5344CB8AC3E}">
        <p14:creationId xmlns:p14="http://schemas.microsoft.com/office/powerpoint/2010/main" val="14793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51F7D5C-5A52-1342-9815-7C0E8532FFD4}" type="slidenum">
              <a:rPr lang="en-GB"/>
              <a:pPr/>
              <a:t>2</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1E55EE5-A0E6-584F-AD79-05AE9DCC70F8}" type="slidenum">
              <a:rPr lang="en-GB"/>
              <a:pPr/>
              <a:t>12</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433A5B4-9929-C04F-ACFC-E857EE2B1CB2}" type="slidenum">
              <a:rPr lang="en-GB"/>
              <a:pPr/>
              <a:t>13</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637544E-4619-EA46-92EC-04DC7E0B9749}" type="slidenum">
              <a:rPr lang="en-GB"/>
              <a:pPr/>
              <a:t>16</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3X5 cards</a:t>
            </a:r>
          </a:p>
        </p:txBody>
      </p:sp>
      <p:sp>
        <p:nvSpPr>
          <p:cNvPr id="4" name="Slide Number Placeholder 3"/>
          <p:cNvSpPr>
            <a:spLocks noGrp="1"/>
          </p:cNvSpPr>
          <p:nvPr>
            <p:ph type="sldNum" sz="quarter" idx="10"/>
          </p:nvPr>
        </p:nvSpPr>
        <p:spPr/>
        <p:txBody>
          <a:bodyPr/>
          <a:lstStyle/>
          <a:p>
            <a:fld id="{D1447F01-CFF0-3143-944C-186A02A37E68}"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18</a:t>
            </a:fld>
            <a:endParaRPr lang="en-GB" dirty="0"/>
          </a:p>
        </p:txBody>
      </p:sp>
    </p:spTree>
    <p:extLst>
      <p:ext uri="{BB962C8B-B14F-4D97-AF65-F5344CB8AC3E}">
        <p14:creationId xmlns:p14="http://schemas.microsoft.com/office/powerpoint/2010/main" val="309770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CF90F08-F3DB-2A4F-8DAC-F1A7E37FEBB2}" type="slidenum">
              <a:rPr lang="en-GB"/>
              <a:pPr/>
              <a:t>19</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4EE1D1-2196-CD49-B745-9015ABBBE322}" type="slidenum">
              <a:rPr lang="en-US"/>
              <a:pPr/>
              <a:t>20</a:t>
            </a:fld>
            <a:endParaRPr lang="en-US"/>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r>
              <a:rPr lang="en-US"/>
              <a:t>I don’t love this example b/c they used some tools to make the prototype look more fancy.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72936-B575-6042-9D56-F7184E3430BD}" type="slidenum">
              <a:rPr lang="en-US"/>
              <a:pPr/>
              <a:t>21</a:t>
            </a:fld>
            <a:endParaRPr lang="en-US"/>
          </a:p>
        </p:txBody>
      </p:sp>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4C60A-14D8-7642-A70F-9A93F6269E94}" type="slidenum">
              <a:rPr lang="en-US"/>
              <a:pPr/>
              <a:t>22</a:t>
            </a:fld>
            <a:endParaRPr lang="en-US"/>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13FD47-468E-C74E-AEA0-FFCF4FDBDF2A}" type="slidenum">
              <a:rPr lang="en-US"/>
              <a:pPr/>
              <a:t>23</a:t>
            </a:fld>
            <a:endParaRPr lang="en-US"/>
          </a:p>
        </p:txBody>
      </p:sp>
      <p:sp>
        <p:nvSpPr>
          <p:cNvPr id="707586" name="Rectangle 2"/>
          <p:cNvSpPr>
            <a:spLocks noGrp="1" noRot="1" noChangeAspect="1" noChangeArrowheads="1" noTextEdit="1"/>
          </p:cNvSpPr>
          <p:nvPr>
            <p:ph type="sldImg"/>
          </p:nvPr>
        </p:nvSpPr>
        <p:spPr>
          <a:ln/>
        </p:spPr>
      </p:sp>
      <p:sp>
        <p:nvSpPr>
          <p:cNvPr id="70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9F9056B7-6436-714F-9F94-7F3036021D4C}" type="slidenum">
              <a:rPr lang="en-GB"/>
              <a:pPr/>
              <a:t>3</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75B8DE4-554A-1C4A-8BD1-18CEE9F912C4}" type="slidenum">
              <a:rPr lang="en-GB"/>
              <a:pPr/>
              <a:t>24</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95C8254-051F-F942-9F89-1D8E579A61D1}" type="slidenum">
              <a:rPr lang="en-GB"/>
              <a:pPr/>
              <a:t>25</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75BDD2F-BFCE-4F4D-BB46-2794B19143F9}" type="slidenum">
              <a:rPr lang="en-GB"/>
              <a:pPr/>
              <a:t>26</a:t>
            </a:fld>
            <a:endParaRPr lang="en-GB" dirty="0"/>
          </a:p>
        </p:txBody>
      </p:sp>
      <p:sp>
        <p:nvSpPr>
          <p:cNvPr id="2" name="Notes Placeholder 1">
            <a:extLst>
              <a:ext uri="{FF2B5EF4-FFF2-40B4-BE49-F238E27FC236}">
                <a16:creationId xmlns:a16="http://schemas.microsoft.com/office/drawing/2014/main" id="{9D8C0470-5B52-4F32-AD34-12AF1B0F4F94}"/>
              </a:ext>
            </a:extLst>
          </p:cNvPr>
          <p:cNvSpPr>
            <a:spLocks noGrp="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C0D4AAF-AA7E-C447-A79C-597FD7B121BA}" type="slidenum">
              <a:rPr lang="en-GB"/>
              <a:pPr/>
              <a:t>27</a:t>
            </a:fld>
            <a:endParaRPr lang="en-GB" dirty="0"/>
          </a:p>
        </p:txBody>
      </p:sp>
      <p:sp>
        <p:nvSpPr>
          <p:cNvPr id="2" name="Notes Placeholder 1">
            <a:extLst>
              <a:ext uri="{FF2B5EF4-FFF2-40B4-BE49-F238E27FC236}">
                <a16:creationId xmlns:a16="http://schemas.microsoft.com/office/drawing/2014/main" id="{F503BBF3-EED0-40D2-8D1E-FB5413EF70F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understand and share the feelings of another.</a:t>
            </a:r>
          </a:p>
          <a:p>
            <a:r>
              <a:rPr lang="en-US" sz="1200" b="0" i="0" kern="1200" dirty="0">
                <a:solidFill>
                  <a:schemeClr val="tx1"/>
                </a:solidFill>
                <a:effectLst/>
                <a:latin typeface="+mn-lt"/>
                <a:ea typeface="+mn-ea"/>
                <a:cs typeface="+mn-cs"/>
              </a:rPr>
              <a:t>contextual interviews, interpretation sessions and the Wall Walk</a:t>
            </a:r>
            <a:r>
              <a:rPr lang="en-US" dirty="0"/>
              <a:t> </a:t>
            </a:r>
            <a:br>
              <a:rPr lang="en-US" dirty="0"/>
            </a:b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988F5D4-AC30-704A-8C16-C129465EBE09}" type="slidenum">
              <a:rPr lang="en-GB"/>
              <a:pPr/>
              <a:t>28</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34A4C14-AFE7-5F4A-98AB-BE2A6E362C54}" type="slidenum">
              <a:rPr lang="en-GB"/>
              <a:pPr/>
              <a:t>29</a:t>
            </a:fld>
            <a:endParaRPr lang="en-GB" dirty="0"/>
          </a:p>
        </p:txBody>
      </p:sp>
      <p:sp>
        <p:nvSpPr>
          <p:cNvPr id="2" name="Notes Placeholder 1">
            <a:extLst>
              <a:ext uri="{FF2B5EF4-FFF2-40B4-BE49-F238E27FC236}">
                <a16:creationId xmlns:a16="http://schemas.microsoft.com/office/drawing/2014/main" id="{930D71D3-67F7-48D4-9643-0B7CF97FF4C1}"/>
              </a:ext>
            </a:extLst>
          </p:cNvPr>
          <p:cNvSpPr>
            <a:spLocks noGrp="1"/>
          </p:cNvSpPr>
          <p:nvPr>
            <p:ph type="body" idx="1"/>
          </p:nvPr>
        </p:nvSpPr>
        <p:spPr/>
        <p:txBody>
          <a:bodyPr/>
          <a:lstStyle/>
          <a:p>
            <a:r>
              <a:rPr lang="en-US" dirty="0"/>
              <a:t>Tangible – sensor based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1B3FE34-E7CA-4D40-B5DC-9F386AEE12B3}" type="slidenum">
              <a:rPr lang="en-GB"/>
              <a:pPr/>
              <a:t>30</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E375319-6F9B-7446-AD1F-693D0AB4557A}" type="slidenum">
              <a:rPr lang="en-GB"/>
              <a:pPr/>
              <a:t>32</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E375319-6F9B-7446-AD1F-693D0AB4557A}" type="slidenum">
              <a:rPr lang="en-GB"/>
              <a:pPr/>
              <a:t>33</a:t>
            </a:fld>
            <a:endParaRPr lang="en-GB" dirty="0"/>
          </a:p>
        </p:txBody>
      </p:sp>
    </p:spTree>
    <p:extLst>
      <p:ext uri="{BB962C8B-B14F-4D97-AF65-F5344CB8AC3E}">
        <p14:creationId xmlns:p14="http://schemas.microsoft.com/office/powerpoint/2010/main" val="652986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E375319-6F9B-7446-AD1F-693D0AB4557A}" type="slidenum">
              <a:rPr lang="en-GB"/>
              <a:pPr/>
              <a:t>34</a:t>
            </a:fld>
            <a:endParaRPr lang="en-GB" dirty="0"/>
          </a:p>
        </p:txBody>
      </p:sp>
    </p:spTree>
    <p:extLst>
      <p:ext uri="{BB962C8B-B14F-4D97-AF65-F5344CB8AC3E}">
        <p14:creationId xmlns:p14="http://schemas.microsoft.com/office/powerpoint/2010/main" val="175953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A3CE8-62FE-E84B-89A1-B4E0AF46C7AC}" type="slidenum">
              <a:rPr lang="en-US"/>
              <a:pPr/>
              <a:t>4</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38</a:t>
            </a:fld>
            <a:endParaRPr lang="en-GB" dirty="0"/>
          </a:p>
        </p:txBody>
      </p:sp>
    </p:spTree>
    <p:extLst>
      <p:ext uri="{BB962C8B-B14F-4D97-AF65-F5344CB8AC3E}">
        <p14:creationId xmlns:p14="http://schemas.microsoft.com/office/powerpoint/2010/main" val="105304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40</a:t>
            </a:fld>
            <a:endParaRPr lang="en-GB" dirty="0"/>
          </a:p>
        </p:txBody>
      </p:sp>
    </p:spTree>
    <p:extLst>
      <p:ext uri="{BB962C8B-B14F-4D97-AF65-F5344CB8AC3E}">
        <p14:creationId xmlns:p14="http://schemas.microsoft.com/office/powerpoint/2010/main" val="3680916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09B74D7-F0AA-5041-8CC8-FAD0F779960D}" type="slidenum">
              <a:rPr lang="en-GB"/>
              <a:pPr/>
              <a:t>43</a:t>
            </a:fld>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09B74D7-F0AA-5041-8CC8-FAD0F779960D}" type="slidenum">
              <a:rPr lang="en-GB"/>
              <a:pPr/>
              <a:t>44</a:t>
            </a:fld>
            <a:endParaRPr lang="en-GB" dirty="0"/>
          </a:p>
        </p:txBody>
      </p:sp>
    </p:spTree>
    <p:extLst>
      <p:ext uri="{BB962C8B-B14F-4D97-AF65-F5344CB8AC3E}">
        <p14:creationId xmlns:p14="http://schemas.microsoft.com/office/powerpoint/2010/main" val="225468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9BE74F2-18B1-4E4A-AC6B-A1A9A3C4D1B1}" type="slidenum">
              <a:rPr lang="en-GB"/>
              <a:pPr/>
              <a:t>5</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9BE74F2-18B1-4E4A-AC6B-A1A9A3C4D1B1}" type="slidenum">
              <a:rPr lang="en-GB"/>
              <a:pPr/>
              <a:t>6</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1C129A7-11F6-E848-A017-B3ADE823FDAA}" type="slidenum">
              <a:rPr lang="en-GB"/>
              <a:pPr/>
              <a:t>7</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61D712-F528-1844-96C7-EBCB02B6B107}" type="slidenum">
              <a:rPr lang="en-US"/>
              <a:pPr/>
              <a:t>8</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9145EF2-425F-354C-99CB-6988621212AB}" type="slidenum">
              <a:rPr lang="en-GB"/>
              <a:pPr/>
              <a:t>9</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50EA3E-2CFC-4A41-8198-8D9E9440772A}" type="slidenum">
              <a:rPr lang="en-US"/>
              <a:pPr/>
              <a:t>11</a:t>
            </a:fld>
            <a:endParaRPr lang="en-US"/>
          </a:p>
        </p:txBody>
      </p:sp>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r>
              <a:rPr lang="en-US"/>
              <a:t>Difference between storyboard - site map: site map on stickynotes which can be rearranged to explore the link structure of this webpage.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1528635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368491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714383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0"/>
          </p:nvPr>
        </p:nvSpPr>
        <p:spPr>
          <a:xfrm>
            <a:off x="2987675" y="6381750"/>
            <a:ext cx="2895600" cy="476250"/>
          </a:xfrm>
        </p:spPr>
        <p:txBody>
          <a:bodyPr/>
          <a:lstStyle>
            <a:lvl1pPr>
              <a:defRPr/>
            </a:lvl1pPr>
          </a:lstStyle>
          <a:p>
            <a:r>
              <a:rPr lang="en-GB" dirty="0"/>
              <a:t>www.id-book.com</a:t>
            </a:r>
          </a:p>
        </p:txBody>
      </p:sp>
      <p:sp>
        <p:nvSpPr>
          <p:cNvPr id="7" name="Date Placeholder 6"/>
          <p:cNvSpPr>
            <a:spLocks noGrp="1"/>
          </p:cNvSpPr>
          <p:nvPr>
            <p:ph type="dt" sz="half" idx="11"/>
          </p:nvPr>
        </p:nvSpPr>
        <p:spPr>
          <a:xfrm>
            <a:off x="179388" y="6381750"/>
            <a:ext cx="2133600" cy="476250"/>
          </a:xfrm>
        </p:spPr>
        <p:txBody>
          <a:bodyPr/>
          <a:lstStyle>
            <a:lvl1pPr>
              <a:defRPr/>
            </a:lvl1pPr>
          </a:lstStyle>
          <a:p>
            <a:endParaRPr lang="en-GB" dirty="0"/>
          </a:p>
        </p:txBody>
      </p:sp>
    </p:spTree>
    <p:extLst>
      <p:ext uri="{BB962C8B-B14F-4D97-AF65-F5344CB8AC3E}">
        <p14:creationId xmlns:p14="http://schemas.microsoft.com/office/powerpoint/2010/main" val="99046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59341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30861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dirty="0"/>
              <a:t>www.id-book.com</a:t>
            </a:r>
          </a:p>
        </p:txBody>
      </p:sp>
      <p:sp>
        <p:nvSpPr>
          <p:cNvPr id="7" name="Slide Number Placeholder 6"/>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14723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r>
              <a:rPr lang="en-GB" dirty="0"/>
              <a:t>www.id-book.com</a:t>
            </a:r>
          </a:p>
        </p:txBody>
      </p:sp>
      <p:sp>
        <p:nvSpPr>
          <p:cNvPr id="9" name="Slide Number Placeholder 8"/>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09104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www.id-book.com</a:t>
            </a:r>
          </a:p>
        </p:txBody>
      </p:sp>
      <p:sp>
        <p:nvSpPr>
          <p:cNvPr id="5" name="Slide Number Placeholder 4"/>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407614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en-GB" dirty="0"/>
              <a:t>www.id-book.com</a:t>
            </a:r>
          </a:p>
        </p:txBody>
      </p:sp>
      <p:sp>
        <p:nvSpPr>
          <p:cNvPr id="4" name="Slide Number Placeholder 3"/>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123699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dirty="0"/>
              <a:t>www.id-book.com</a:t>
            </a:r>
          </a:p>
        </p:txBody>
      </p:sp>
      <p:sp>
        <p:nvSpPr>
          <p:cNvPr id="7" name="Slide Number Placeholder 6"/>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2540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dirty="0"/>
              <a:t>www.id-book.com</a:t>
            </a:r>
          </a:p>
        </p:txBody>
      </p:sp>
      <p:sp>
        <p:nvSpPr>
          <p:cNvPr id="7" name="Slide Number Placeholder 6"/>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79049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r>
              <a:rPr lang="en-GB" dirty="0"/>
              <a:t>www.id-book.com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fld id="{A7EA2D8D-44E5-43C4-BBA1-AE3E32EF0894}" type="slidenum">
              <a:rPr lang="en-GB" smtClean="0"/>
              <a:pPr/>
              <a:t>‹#›</a:t>
            </a:fld>
            <a:endParaRPr lang="en-GB" dirty="0"/>
          </a:p>
        </p:txBody>
      </p:sp>
      <p:sp>
        <p:nvSpPr>
          <p:cNvPr id="7" name="Rectangle 6"/>
          <p:cNvSpPr/>
          <p:nvPr userDrawn="1"/>
        </p:nvSpPr>
        <p:spPr>
          <a:xfrm>
            <a:off x="0" y="0"/>
            <a:ext cx="9144000" cy="6858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419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accent6">
              <a:lumMod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iberation Sans" panose="020B0604020202020204" pitchFamily="34" charset="0"/>
          <a:ea typeface="Liberation Sans" panose="020B0604020202020204" pitchFamily="34" charset="0"/>
          <a:cs typeface="Liberation Sans"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7030A0"/>
          </a:solidFill>
          <a:latin typeface="Liberation Sans" panose="020B0604020202020204" pitchFamily="34" charset="0"/>
          <a:ea typeface="Liberation Sans" panose="020B0604020202020204" pitchFamily="34" charset="0"/>
          <a:cs typeface="Liberation Sans"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lego.com/" TargetMode="External"/><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lsevier.com/books-and-journals/morgan-kaufmann" TargetMode="External"/><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s://makeymakey.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microbit.org/guide/features" TargetMode="External"/><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computerhistory.org/revolution/mobile-computing/18/321/164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arch2o.com/" TargetMode="External"/><Relationship Id="rId4" Type="http://schemas.openxmlformats.org/officeDocument/2006/relationships/hyperlink" Target="https://www.thingiverse.com/thing:392115"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153" y="4594864"/>
            <a:ext cx="8324874" cy="1785104"/>
          </a:xfrm>
          <a:prstGeom prst="rect">
            <a:avLst/>
          </a:prstGeom>
          <a:noFill/>
        </p:spPr>
        <p:txBody>
          <a:bodyPr wrap="square" rtlCol="0">
            <a:spAutoFit/>
          </a:bodyPr>
          <a:lstStyle/>
          <a:p>
            <a:pPr algn="ctr"/>
            <a:r>
              <a:rPr lang="en-GB" sz="3200" dirty="0">
                <a:solidFill>
                  <a:schemeClr val="accent6">
                    <a:lumMod val="75000"/>
                  </a:schemeClr>
                </a:solidFill>
                <a:latin typeface="Liberation Sans" panose="020B0604020202020204" pitchFamily="34" charset="0"/>
                <a:ea typeface="Liberation Sans" panose="020B0604020202020204" pitchFamily="34" charset="0"/>
                <a:cs typeface="Liberation Sans" panose="020B0604020202020204" pitchFamily="34" charset="0"/>
              </a:rPr>
              <a:t>Chapter 12</a:t>
            </a:r>
            <a:br>
              <a:rPr lang="en-GB" sz="3200" dirty="0">
                <a:solidFill>
                  <a:schemeClr val="accent6">
                    <a:lumMod val="75000"/>
                  </a:schemeClr>
                </a:solidFill>
                <a:latin typeface="Liberation Sans" panose="020B0604020202020204" pitchFamily="34" charset="0"/>
                <a:ea typeface="Liberation Sans" panose="020B0604020202020204" pitchFamily="34" charset="0"/>
                <a:cs typeface="Liberation Sans" panose="020B0604020202020204" pitchFamily="34" charset="0"/>
              </a:rPr>
            </a:br>
            <a:endParaRPr lang="en-GB" sz="1400" dirty="0">
              <a:solidFill>
                <a:schemeClr val="accent6">
                  <a:lumMod val="75000"/>
                </a:schemeClr>
              </a:solidFill>
              <a:latin typeface="Liberation Sans" panose="020B0604020202020204" pitchFamily="34" charset="0"/>
              <a:ea typeface="Liberation Sans" panose="020B0604020202020204" pitchFamily="34" charset="0"/>
              <a:cs typeface="Liberation Sans" panose="020B0604020202020204" pitchFamily="34" charset="0"/>
            </a:endParaRPr>
          </a:p>
          <a:p>
            <a:pPr algn="ctr"/>
            <a:r>
              <a:rPr lang="en-GB" sz="3200" dirty="0">
                <a:solidFill>
                  <a:schemeClr val="accent6">
                    <a:lumMod val="75000"/>
                  </a:schemeClr>
                </a:solidFill>
                <a:latin typeface="Liberation Sans" panose="020B0604020202020204" pitchFamily="34" charset="0"/>
                <a:ea typeface="Liberation Sans" panose="020B0604020202020204" pitchFamily="34" charset="0"/>
                <a:cs typeface="Liberation Sans" panose="020B0604020202020204" pitchFamily="34" charset="0"/>
              </a:rPr>
              <a:t>DESIGN, PROTOTYPING and CONSTRUCTION</a:t>
            </a:r>
          </a:p>
        </p:txBody>
      </p:sp>
      <p:pic>
        <p:nvPicPr>
          <p:cNvPr id="5" name="Picture 4" descr="Cover of the book Interaction Design, Fifth Edition">
            <a:extLst>
              <a:ext uri="{FF2B5EF4-FFF2-40B4-BE49-F238E27FC236}">
                <a16:creationId xmlns:a16="http://schemas.microsoft.com/office/drawing/2014/main" id="{4D4079E1-8050-3C4C-B298-E44C5D305C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575" t="2693" r="1964" b="2693"/>
          <a:stretch/>
        </p:blipFill>
        <p:spPr>
          <a:xfrm>
            <a:off x="2975527" y="547785"/>
            <a:ext cx="3192946" cy="4004712"/>
          </a:xfrm>
          <a:prstGeom prst="rect">
            <a:avLst/>
          </a:prstGeom>
        </p:spPr>
      </p:pic>
    </p:spTree>
    <p:extLst>
      <p:ext uri="{BB962C8B-B14F-4D97-AF65-F5344CB8AC3E}">
        <p14:creationId xmlns:p14="http://schemas.microsoft.com/office/powerpoint/2010/main" val="147118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Different types of prototypes</a:t>
            </a:r>
          </a:p>
        </p:txBody>
      </p:sp>
      <p:sp>
        <p:nvSpPr>
          <p:cNvPr id="4" name="Content Placeholder 3"/>
          <p:cNvSpPr>
            <a:spLocks noGrp="1"/>
          </p:cNvSpPr>
          <p:nvPr>
            <p:ph idx="1"/>
          </p:nvPr>
        </p:nvSpPr>
        <p:spPr/>
        <p:txBody>
          <a:bodyPr/>
          <a:lstStyle/>
          <a:p>
            <a:r>
              <a:rPr lang="en-US" dirty="0"/>
              <a:t>Fidelity: High vs. low</a:t>
            </a:r>
          </a:p>
          <a:p>
            <a:r>
              <a:rPr lang="en-US" dirty="0"/>
              <a:t>Scope: Horizontal vs. vertical</a:t>
            </a:r>
          </a:p>
          <a:p>
            <a:r>
              <a:rPr lang="en-US" dirty="0"/>
              <a:t>Materials: Paper, PowerPoint, screen…</a:t>
            </a:r>
          </a:p>
        </p:txBody>
      </p:sp>
    </p:spTree>
    <p:extLst>
      <p:ext uri="{BB962C8B-B14F-4D97-AF65-F5344CB8AC3E}">
        <p14:creationId xmlns:p14="http://schemas.microsoft.com/office/powerpoint/2010/main" val="213222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lIns="64291" tIns="32146" rIns="64291" bIns="32146"/>
          <a:lstStyle/>
          <a:p>
            <a:r>
              <a:rPr lang="en-US"/>
              <a:t>Fidelity</a:t>
            </a:r>
          </a:p>
        </p:txBody>
      </p:sp>
      <p:sp>
        <p:nvSpPr>
          <p:cNvPr id="645123" name="Rectangle 3"/>
          <p:cNvSpPr>
            <a:spLocks noGrp="1" noChangeArrowheads="1"/>
          </p:cNvSpPr>
          <p:nvPr>
            <p:ph idx="1"/>
          </p:nvPr>
        </p:nvSpPr>
        <p:spPr/>
        <p:txBody>
          <a:bodyPr lIns="64291" tIns="32146" rIns="64291" bIns="32146"/>
          <a:lstStyle/>
          <a:p>
            <a:r>
              <a:rPr lang="en-US" dirty="0">
                <a:solidFill>
                  <a:srgbClr val="000000"/>
                </a:solidFill>
              </a:rPr>
              <a:t>Designers create prototypes at </a:t>
            </a:r>
            <a:r>
              <a:rPr lang="en-US" b="1" i="1" dirty="0">
                <a:solidFill>
                  <a:srgbClr val="000000"/>
                </a:solidFill>
              </a:rPr>
              <a:t>multiple levels of detail</a:t>
            </a:r>
            <a:r>
              <a:rPr lang="en-US" dirty="0">
                <a:solidFill>
                  <a:srgbClr val="000000"/>
                </a:solidFill>
              </a:rPr>
              <a:t>,</a:t>
            </a:r>
            <a:r>
              <a:rPr lang="en-US" b="1" i="1" dirty="0">
                <a:solidFill>
                  <a:srgbClr val="000000"/>
                </a:solidFill>
              </a:rPr>
              <a:t> </a:t>
            </a:r>
            <a:r>
              <a:rPr lang="en-US" dirty="0">
                <a:solidFill>
                  <a:srgbClr val="000000"/>
                </a:solidFill>
              </a:rPr>
              <a:t>or</a:t>
            </a:r>
            <a:r>
              <a:rPr lang="en-US" b="1" i="1" dirty="0">
                <a:solidFill>
                  <a:srgbClr val="000000"/>
                </a:solidFill>
              </a:rPr>
              <a:t> Fidelity</a:t>
            </a:r>
          </a:p>
          <a:p>
            <a:r>
              <a:rPr lang="en-US" dirty="0"/>
              <a:t>Example: Web sites are iteratively refined at all levels of detail</a:t>
            </a:r>
          </a:p>
        </p:txBody>
      </p:sp>
      <p:pic>
        <p:nvPicPr>
          <p:cNvPr id="645124" name="Picture 4" descr="Picture 2"/>
          <p:cNvPicPr>
            <a:picLocks noChangeAspect="1" noChangeArrowheads="1"/>
          </p:cNvPicPr>
          <p:nvPr/>
        </p:nvPicPr>
        <p:blipFill>
          <a:blip r:embed="rId3"/>
          <a:srcRect/>
          <a:stretch>
            <a:fillRect/>
          </a:stretch>
        </p:blipFill>
        <p:spPr bwMode="auto">
          <a:xfrm>
            <a:off x="2735834" y="4022825"/>
            <a:ext cx="1332756" cy="1265783"/>
          </a:xfrm>
          <a:prstGeom prst="rect">
            <a:avLst/>
          </a:prstGeom>
          <a:noFill/>
          <a:ln w="9525">
            <a:solidFill>
              <a:schemeClr val="tx1"/>
            </a:solidFill>
            <a:miter lim="800000"/>
            <a:headEnd/>
            <a:tailEnd/>
          </a:ln>
        </p:spPr>
      </p:pic>
      <p:pic>
        <p:nvPicPr>
          <p:cNvPr id="645125" name="Picture 5" descr="Picture 3"/>
          <p:cNvPicPr>
            <a:picLocks noChangeAspect="1" noChangeArrowheads="1"/>
          </p:cNvPicPr>
          <p:nvPr/>
        </p:nvPicPr>
        <p:blipFill>
          <a:blip r:embed="rId4"/>
          <a:srcRect/>
          <a:stretch>
            <a:fillRect/>
          </a:stretch>
        </p:blipFill>
        <p:spPr bwMode="auto">
          <a:xfrm>
            <a:off x="4733851" y="3983757"/>
            <a:ext cx="1284758" cy="1616273"/>
          </a:xfrm>
          <a:prstGeom prst="rect">
            <a:avLst/>
          </a:prstGeom>
          <a:noFill/>
          <a:ln w="9525">
            <a:solidFill>
              <a:schemeClr val="tx1"/>
            </a:solidFill>
            <a:miter lim="800000"/>
            <a:headEnd/>
            <a:tailEnd/>
          </a:ln>
        </p:spPr>
      </p:pic>
      <p:pic>
        <p:nvPicPr>
          <p:cNvPr id="645126" name="Picture 6" descr="Picture 4"/>
          <p:cNvPicPr>
            <a:picLocks noChangeAspect="1" noChangeArrowheads="1"/>
          </p:cNvPicPr>
          <p:nvPr/>
        </p:nvPicPr>
        <p:blipFill>
          <a:blip r:embed="rId5"/>
          <a:srcRect/>
          <a:stretch>
            <a:fillRect/>
          </a:stretch>
        </p:blipFill>
        <p:spPr bwMode="auto">
          <a:xfrm>
            <a:off x="6539880" y="3992687"/>
            <a:ext cx="1607344" cy="1081608"/>
          </a:xfrm>
          <a:prstGeom prst="rect">
            <a:avLst/>
          </a:prstGeom>
          <a:noFill/>
          <a:ln w="9525">
            <a:solidFill>
              <a:schemeClr val="tx1"/>
            </a:solidFill>
            <a:miter lim="800000"/>
            <a:headEnd/>
            <a:tailEnd/>
          </a:ln>
        </p:spPr>
      </p:pic>
      <p:pic>
        <p:nvPicPr>
          <p:cNvPr id="645127" name="Picture 7" descr="Picture 1"/>
          <p:cNvPicPr>
            <a:picLocks noChangeAspect="1" noChangeArrowheads="1"/>
          </p:cNvPicPr>
          <p:nvPr/>
        </p:nvPicPr>
        <p:blipFill>
          <a:blip r:embed="rId6"/>
          <a:srcRect/>
          <a:stretch>
            <a:fillRect/>
          </a:stretch>
        </p:blipFill>
        <p:spPr bwMode="auto">
          <a:xfrm>
            <a:off x="753443" y="4022824"/>
            <a:ext cx="1226715" cy="1362894"/>
          </a:xfrm>
          <a:prstGeom prst="rect">
            <a:avLst/>
          </a:prstGeom>
          <a:noFill/>
          <a:ln w="9525">
            <a:solidFill>
              <a:schemeClr val="tx1"/>
            </a:solidFill>
            <a:miter lim="800000"/>
            <a:headEnd/>
            <a:tailEnd/>
          </a:ln>
        </p:spPr>
      </p:pic>
      <p:sp>
        <p:nvSpPr>
          <p:cNvPr id="645128" name="Rectangle 8"/>
          <p:cNvSpPr>
            <a:spLocks noChangeArrowheads="1"/>
          </p:cNvSpPr>
          <p:nvPr/>
        </p:nvSpPr>
        <p:spPr bwMode="auto">
          <a:xfrm>
            <a:off x="539131" y="3540621"/>
            <a:ext cx="1498301" cy="434252"/>
          </a:xfrm>
          <a:prstGeom prst="rect">
            <a:avLst/>
          </a:prstGeom>
          <a:noFill/>
          <a:ln w="9525">
            <a:noFill/>
            <a:miter lim="800000"/>
            <a:headEnd/>
            <a:tailEnd/>
          </a:ln>
        </p:spPr>
        <p:txBody>
          <a:bodyPr wrap="none" lIns="64291" tIns="32146" rIns="64291" bIns="32146">
            <a:prstTxWarp prst="textNoShape">
              <a:avLst/>
            </a:prstTxWarp>
            <a:spAutoFit/>
          </a:bodyPr>
          <a:lstStyle/>
          <a:p>
            <a:pPr algn="l" eaLnBrk="0" hangingPunct="0"/>
            <a:r>
              <a:rPr lang="en-US" sz="2400" dirty="0">
                <a:latin typeface="Arial" charset="0"/>
                <a:ea typeface="ＭＳ Ｐゴシック" charset="-128"/>
                <a:cs typeface="ＭＳ Ｐゴシック" charset="-128"/>
              </a:rPr>
              <a:t>Site Maps</a:t>
            </a:r>
          </a:p>
        </p:txBody>
      </p:sp>
      <p:sp>
        <p:nvSpPr>
          <p:cNvPr id="645129" name="Rectangle 9"/>
          <p:cNvSpPr>
            <a:spLocks noChangeArrowheads="1"/>
          </p:cNvSpPr>
          <p:nvPr/>
        </p:nvSpPr>
        <p:spPr bwMode="auto">
          <a:xfrm>
            <a:off x="2522637" y="3559597"/>
            <a:ext cx="1789246" cy="434252"/>
          </a:xfrm>
          <a:prstGeom prst="rect">
            <a:avLst/>
          </a:prstGeom>
          <a:noFill/>
          <a:ln w="9525">
            <a:noFill/>
            <a:miter lim="800000"/>
            <a:headEnd/>
            <a:tailEnd/>
          </a:ln>
        </p:spPr>
        <p:txBody>
          <a:bodyPr wrap="none" lIns="64291" tIns="32146" rIns="64291" bIns="32146">
            <a:prstTxWarp prst="textNoShape">
              <a:avLst/>
            </a:prstTxWarp>
            <a:spAutoFit/>
          </a:bodyPr>
          <a:lstStyle/>
          <a:p>
            <a:pPr algn="l" eaLnBrk="0" hangingPunct="0"/>
            <a:r>
              <a:rPr lang="en-US" sz="2400" dirty="0">
                <a:latin typeface="Arial" charset="0"/>
                <a:ea typeface="ＭＳ Ｐゴシック" charset="-128"/>
                <a:cs typeface="ＭＳ Ｐゴシック" charset="-128"/>
              </a:rPr>
              <a:t>Storyboards</a:t>
            </a:r>
          </a:p>
        </p:txBody>
      </p:sp>
      <p:sp>
        <p:nvSpPr>
          <p:cNvPr id="645130" name="Rectangle 10"/>
          <p:cNvSpPr>
            <a:spLocks noChangeArrowheads="1"/>
          </p:cNvSpPr>
          <p:nvPr/>
        </p:nvSpPr>
        <p:spPr bwMode="auto">
          <a:xfrm>
            <a:off x="4530701" y="3540621"/>
            <a:ext cx="1720568" cy="434252"/>
          </a:xfrm>
          <a:prstGeom prst="rect">
            <a:avLst/>
          </a:prstGeom>
          <a:noFill/>
          <a:ln w="9525">
            <a:noFill/>
            <a:miter lim="800000"/>
            <a:headEnd/>
            <a:tailEnd/>
          </a:ln>
        </p:spPr>
        <p:txBody>
          <a:bodyPr wrap="none" lIns="64291" tIns="32146" rIns="64291" bIns="32146">
            <a:prstTxWarp prst="textNoShape">
              <a:avLst/>
            </a:prstTxWarp>
            <a:spAutoFit/>
          </a:bodyPr>
          <a:lstStyle/>
          <a:p>
            <a:pPr algn="l" eaLnBrk="0" hangingPunct="0"/>
            <a:r>
              <a:rPr lang="en-US" sz="2400" dirty="0">
                <a:latin typeface="Arial" charset="0"/>
                <a:ea typeface="ＭＳ Ｐゴシック" charset="-128"/>
                <a:cs typeface="ＭＳ Ｐゴシック" charset="-128"/>
              </a:rPr>
              <a:t>Schematics</a:t>
            </a:r>
          </a:p>
        </p:txBody>
      </p:sp>
      <p:sp>
        <p:nvSpPr>
          <p:cNvPr id="645131" name="Rectangle 11"/>
          <p:cNvSpPr>
            <a:spLocks noChangeArrowheads="1"/>
          </p:cNvSpPr>
          <p:nvPr/>
        </p:nvSpPr>
        <p:spPr bwMode="auto">
          <a:xfrm>
            <a:off x="6643688" y="3536156"/>
            <a:ext cx="1463887" cy="434252"/>
          </a:xfrm>
          <a:prstGeom prst="rect">
            <a:avLst/>
          </a:prstGeom>
          <a:noFill/>
          <a:ln w="9525">
            <a:noFill/>
            <a:miter lim="800000"/>
            <a:headEnd/>
            <a:tailEnd/>
          </a:ln>
        </p:spPr>
        <p:txBody>
          <a:bodyPr wrap="none" lIns="64291" tIns="32146" rIns="64291" bIns="32146">
            <a:prstTxWarp prst="textNoShape">
              <a:avLst/>
            </a:prstTxWarp>
            <a:spAutoFit/>
          </a:bodyPr>
          <a:lstStyle/>
          <a:p>
            <a:pPr algn="l" eaLnBrk="0" hangingPunct="0"/>
            <a:r>
              <a:rPr lang="en-US" sz="2400" dirty="0">
                <a:latin typeface="Arial" charset="0"/>
                <a:ea typeface="ＭＳ Ｐゴシック" charset="-128"/>
                <a:cs typeface="ＭＳ Ｐゴシック" charset="-128"/>
              </a:rPr>
              <a:t>Mock-ups</a:t>
            </a:r>
          </a:p>
        </p:txBody>
      </p:sp>
      <p:sp>
        <p:nvSpPr>
          <p:cNvPr id="645132" name="Rectangle 12"/>
          <p:cNvSpPr>
            <a:spLocks/>
          </p:cNvSpPr>
          <p:nvPr/>
        </p:nvSpPr>
        <p:spPr bwMode="auto">
          <a:xfrm>
            <a:off x="765721" y="5946056"/>
            <a:ext cx="565854" cy="341919"/>
          </a:xfrm>
          <a:prstGeom prst="rect">
            <a:avLst/>
          </a:prstGeom>
          <a:noFill/>
          <a:ln w="25400">
            <a:noFill/>
            <a:miter lim="800000"/>
            <a:headEnd/>
            <a:tailEnd/>
          </a:ln>
          <a:effectLst/>
        </p:spPr>
        <p:txBody>
          <a:bodyPr wrap="none" lIns="64291" tIns="32146" rIns="64291" bIns="32146">
            <a:prstTxWarp prst="textNoShape">
              <a:avLst/>
            </a:prstTxWarp>
            <a:spAutoFit/>
          </a:bodyPr>
          <a:lstStyle/>
          <a:p>
            <a:r>
              <a:rPr lang="en-US"/>
              <a:t>Low</a:t>
            </a:r>
          </a:p>
        </p:txBody>
      </p:sp>
      <p:sp>
        <p:nvSpPr>
          <p:cNvPr id="645133" name="Rectangle 13"/>
          <p:cNvSpPr>
            <a:spLocks/>
          </p:cNvSpPr>
          <p:nvPr/>
        </p:nvSpPr>
        <p:spPr bwMode="auto">
          <a:xfrm>
            <a:off x="7661672" y="5893594"/>
            <a:ext cx="637489" cy="341919"/>
          </a:xfrm>
          <a:prstGeom prst="rect">
            <a:avLst/>
          </a:prstGeom>
          <a:noFill/>
          <a:ln w="25400">
            <a:noFill/>
            <a:miter lim="800000"/>
            <a:headEnd/>
            <a:tailEnd/>
          </a:ln>
          <a:effectLst/>
        </p:spPr>
        <p:txBody>
          <a:bodyPr wrap="none" lIns="64291" tIns="32146" rIns="64291" bIns="32146">
            <a:prstTxWarp prst="textNoShape">
              <a:avLst/>
            </a:prstTxWarp>
            <a:spAutoFit/>
          </a:bodyPr>
          <a:lstStyle/>
          <a:p>
            <a:r>
              <a:rPr lang="en-US"/>
              <a:t>High</a:t>
            </a:r>
          </a:p>
        </p:txBody>
      </p:sp>
      <p:sp>
        <p:nvSpPr>
          <p:cNvPr id="645134" name="Line 14"/>
          <p:cNvSpPr>
            <a:spLocks noChangeShapeType="1"/>
          </p:cNvSpPr>
          <p:nvPr/>
        </p:nvSpPr>
        <p:spPr bwMode="auto">
          <a:xfrm>
            <a:off x="1500188" y="6215063"/>
            <a:ext cx="6054328" cy="0"/>
          </a:xfrm>
          <a:prstGeom prst="line">
            <a:avLst/>
          </a:prstGeom>
          <a:noFill/>
          <a:ln w="53975">
            <a:solidFill>
              <a:schemeClr val="tx1"/>
            </a:solidFill>
            <a:round/>
            <a:headEnd/>
            <a:tailEnd type="triangle" w="med" len="med"/>
          </a:ln>
          <a:effectLst/>
        </p:spPr>
        <p:txBody>
          <a:bodyPr wrap="none" lIns="64291" tIns="32146" rIns="64291" bIns="32146" anchor="ctr">
            <a:prstTxWarp prst="textNoShape">
              <a:avLst/>
            </a:prstTxWarp>
          </a:bodyPr>
          <a:lstStyle/>
          <a:p>
            <a:endParaRPr lang="en-US"/>
          </a:p>
        </p:txBody>
      </p:sp>
      <p:sp>
        <p:nvSpPr>
          <p:cNvPr id="645135" name="Line 15"/>
          <p:cNvSpPr>
            <a:spLocks noChangeShapeType="1"/>
          </p:cNvSpPr>
          <p:nvPr/>
        </p:nvSpPr>
        <p:spPr bwMode="auto">
          <a:xfrm>
            <a:off x="1285875" y="6054328"/>
            <a:ext cx="0" cy="0"/>
          </a:xfrm>
          <a:prstGeom prst="line">
            <a:avLst/>
          </a:prstGeom>
          <a:noFill/>
          <a:ln w="25400">
            <a:noFill/>
            <a:round/>
            <a:headEnd/>
            <a:tailEnd type="triangle" w="med" len="med"/>
          </a:ln>
          <a:effectLst/>
        </p:spPr>
        <p:txBody>
          <a:bodyPr wrap="none" lIns="64291" tIns="32146" rIns="64291" bIns="32146" anchor="ctr">
            <a:prstTxWarp prst="textNoShape">
              <a:avLst/>
            </a:prstTxWarp>
          </a:bodyPr>
          <a:lstStyle/>
          <a:p>
            <a:endParaRPr lang="en-US"/>
          </a:p>
        </p:txBody>
      </p:sp>
      <p:sp>
        <p:nvSpPr>
          <p:cNvPr id="645139" name="Rectangle 19"/>
          <p:cNvSpPr>
            <a:spLocks/>
          </p:cNvSpPr>
          <p:nvPr/>
        </p:nvSpPr>
        <p:spPr bwMode="auto">
          <a:xfrm>
            <a:off x="3727029" y="5764113"/>
            <a:ext cx="912103" cy="341919"/>
          </a:xfrm>
          <a:prstGeom prst="rect">
            <a:avLst/>
          </a:prstGeom>
          <a:noFill/>
          <a:ln w="25400">
            <a:noFill/>
            <a:miter lim="800000"/>
            <a:headEnd/>
            <a:tailEnd/>
          </a:ln>
          <a:effectLst/>
        </p:spPr>
        <p:txBody>
          <a:bodyPr wrap="none" lIns="64291" tIns="32146" rIns="64291" bIns="32146">
            <a:prstTxWarp prst="textNoShape">
              <a:avLst/>
            </a:prstTxWarp>
            <a:spAutoFit/>
          </a:bodyPr>
          <a:lstStyle/>
          <a:p>
            <a:r>
              <a:rPr lang="en-US"/>
              <a:t>Fidelity</a:t>
            </a:r>
          </a:p>
        </p:txBody>
      </p:sp>
    </p:spTree>
    <p:extLst>
      <p:ext uri="{BB962C8B-B14F-4D97-AF65-F5344CB8AC3E}">
        <p14:creationId xmlns:p14="http://schemas.microsoft.com/office/powerpoint/2010/main" val="20335742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6"/>
          <p:cNvSpPr>
            <a:spLocks noGrp="1" noChangeArrowheads="1"/>
          </p:cNvSpPr>
          <p:nvPr>
            <p:ph type="title"/>
          </p:nvPr>
        </p:nvSpPr>
        <p:spPr>
          <a:xfrm>
            <a:off x="1562361" y="462699"/>
            <a:ext cx="6019278"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Low-fidelity Prototyping</a:t>
            </a:r>
          </a:p>
        </p:txBody>
      </p:sp>
      <p:sp>
        <p:nvSpPr>
          <p:cNvPr id="15367" name="Rectangle 7"/>
          <p:cNvSpPr>
            <a:spLocks noGrp="1" noChangeArrowheads="1"/>
          </p:cNvSpPr>
          <p:nvPr>
            <p:ph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Autofit/>
          </a:bodyPr>
          <a:lstStyle/>
          <a:p>
            <a:pPr marL="355600" indent="-355600" eaLnBrk="0" hangingPunct="0">
              <a:spcBef>
                <a:spcPts val="600"/>
              </a:spcBef>
              <a:buFontTx/>
              <a:buChar char="•"/>
            </a:pPr>
            <a:r>
              <a:rPr lang="en-US" noProof="0" dirty="0">
                <a:latin typeface="Liberation Sans"/>
              </a:rPr>
              <a:t>Uses a medium which is unlike the final medium, for example, paper or cardboard</a:t>
            </a:r>
            <a:endParaRPr lang="en-US" sz="1400" noProof="0" dirty="0">
              <a:latin typeface="Liberation Sans"/>
            </a:endParaRPr>
          </a:p>
          <a:p>
            <a:pPr marL="355600" indent="-355600" eaLnBrk="0" hangingPunct="0">
              <a:spcBef>
                <a:spcPts val="600"/>
              </a:spcBef>
              <a:buFontTx/>
              <a:buChar char="•"/>
            </a:pPr>
            <a:r>
              <a:rPr lang="en-US" noProof="0" dirty="0">
                <a:latin typeface="Liberation Sans"/>
              </a:rPr>
              <a:t>Is quick, cheap, and easily changed</a:t>
            </a:r>
            <a:endParaRPr lang="en-US" sz="1400" noProof="0" dirty="0">
              <a:latin typeface="Liberation Sans"/>
            </a:endParaRPr>
          </a:p>
          <a:p>
            <a:pPr marL="355600" indent="-355600" eaLnBrk="0" hangingPunct="0">
              <a:spcBef>
                <a:spcPts val="600"/>
              </a:spcBef>
              <a:buFontTx/>
              <a:buChar char="•"/>
            </a:pPr>
            <a:r>
              <a:rPr lang="en-US" noProof="0" dirty="0">
                <a:latin typeface="Liberation Sans"/>
              </a:rPr>
              <a:t>Examples:</a:t>
            </a:r>
          </a:p>
          <a:p>
            <a:pPr lvl="1" indent="-342900" eaLnBrk="0" hangingPunct="0">
              <a:spcBef>
                <a:spcPts val="600"/>
              </a:spcBef>
              <a:buFont typeface="Wingdings" pitchFamily="2" charset="2"/>
              <a:buChar char="§"/>
            </a:pPr>
            <a:r>
              <a:rPr lang="en-US" noProof="0" dirty="0">
                <a:solidFill>
                  <a:schemeClr val="tx1"/>
                </a:solidFill>
                <a:latin typeface="Liberation Sans"/>
              </a:rPr>
              <a:t>Sketches of screens, task sequences, and so on</a:t>
            </a:r>
          </a:p>
          <a:p>
            <a:pPr lvl="1" indent="-342900" eaLnBrk="0" hangingPunct="0">
              <a:spcBef>
                <a:spcPts val="600"/>
              </a:spcBef>
              <a:buFont typeface="Wingdings" pitchFamily="2" charset="2"/>
              <a:buChar char="§"/>
            </a:pPr>
            <a:r>
              <a:rPr lang="en-US" altLang="ja-JP" noProof="0" dirty="0">
                <a:solidFill>
                  <a:schemeClr val="tx1"/>
                </a:solidFill>
                <a:latin typeface="Liberation Sans"/>
              </a:rPr>
              <a:t>‘P</a:t>
            </a:r>
            <a:r>
              <a:rPr lang="en-US" noProof="0" dirty="0">
                <a:solidFill>
                  <a:schemeClr val="tx1"/>
                </a:solidFill>
                <a:latin typeface="Liberation Sans"/>
              </a:rPr>
              <a:t>ost-it</a:t>
            </a:r>
            <a:r>
              <a:rPr lang="en-US" altLang="ja-JP" noProof="0" dirty="0">
                <a:solidFill>
                  <a:schemeClr val="tx1"/>
                </a:solidFill>
                <a:latin typeface="Liberation Sans"/>
              </a:rPr>
              <a:t>’</a:t>
            </a:r>
            <a:r>
              <a:rPr lang="en-US" noProof="0" dirty="0">
                <a:solidFill>
                  <a:schemeClr val="tx1"/>
                </a:solidFill>
                <a:latin typeface="Liberation Sans"/>
              </a:rPr>
              <a:t> notes</a:t>
            </a:r>
          </a:p>
          <a:p>
            <a:pPr lvl="1" indent="-342900" eaLnBrk="0" hangingPunct="0">
              <a:spcBef>
                <a:spcPts val="600"/>
              </a:spcBef>
              <a:buFont typeface="Wingdings" pitchFamily="2" charset="2"/>
              <a:buChar char="§"/>
            </a:pPr>
            <a:r>
              <a:rPr lang="en-US" noProof="0" dirty="0">
                <a:solidFill>
                  <a:schemeClr val="tx1"/>
                </a:solidFill>
                <a:latin typeface="Liberation Sans"/>
              </a:rPr>
              <a:t>Storyboards</a:t>
            </a:r>
          </a:p>
          <a:p>
            <a:pPr lvl="1" indent="-342900" eaLnBrk="0" hangingPunct="0">
              <a:spcBef>
                <a:spcPts val="600"/>
              </a:spcBef>
              <a:buFont typeface="Wingdings" pitchFamily="2" charset="2"/>
              <a:buChar char="§"/>
            </a:pPr>
            <a:r>
              <a:rPr lang="en-US" altLang="ja-JP" noProof="0" dirty="0">
                <a:solidFill>
                  <a:schemeClr val="tx1"/>
                </a:solidFill>
                <a:latin typeface="Liberation Sans"/>
              </a:rPr>
              <a:t>‘</a:t>
            </a:r>
            <a:r>
              <a:rPr lang="en-US" noProof="0" dirty="0">
                <a:solidFill>
                  <a:schemeClr val="tx1"/>
                </a:solidFill>
                <a:latin typeface="Liberation Sans"/>
              </a:rPr>
              <a:t>Wizard-of-Oz</a:t>
            </a:r>
            <a:r>
              <a:rPr lang="en-US" altLang="ja-JP" noProof="0" dirty="0">
                <a:solidFill>
                  <a:schemeClr val="tx1"/>
                </a:solidFill>
                <a:latin typeface="Liberation Sans"/>
              </a:rPr>
              <a:t>’</a:t>
            </a:r>
            <a:r>
              <a:rPr lang="en-US" noProof="0" dirty="0">
                <a:solidFill>
                  <a:schemeClr val="tx1"/>
                </a:solidFill>
                <a:latin typeface="Liberation Sans"/>
              </a:rPr>
              <a:t>	</a:t>
            </a:r>
            <a:endParaRPr lang="en-US" sz="3200" noProof="0" dirty="0">
              <a:solidFill>
                <a:schemeClr val="tx1"/>
              </a:solidFill>
              <a:latin typeface="Liberation Sans"/>
            </a:endParaRPr>
          </a:p>
          <a:p>
            <a:endParaRPr lang="en-US" sz="3600" noProof="0" dirty="0">
              <a:latin typeface="Liberation Sans"/>
            </a:endParaRPr>
          </a:p>
        </p:txBody>
      </p:sp>
      <p:sp>
        <p:nvSpPr>
          <p:cNvPr id="9" name="Footer Placeholder 3"/>
          <p:cNvSpPr>
            <a:spLocks noGrp="1"/>
          </p:cNvSpPr>
          <p:nvPr>
            <p:ph type="ftr" sz="quarter" idx="11"/>
          </p:nvPr>
        </p:nvSpPr>
        <p:spPr/>
        <p:txBody>
          <a:bodyPr/>
          <a:lstStyle/>
          <a:p>
            <a:r>
              <a:rPr lang="en-GB" sz="1000" dirty="0">
                <a:solidFill>
                  <a:schemeClr val="accent6">
                    <a:lumMod val="75000"/>
                  </a:schemeClr>
                </a:solidFill>
                <a:latin typeface="Liberation Sans"/>
              </a:rPr>
              <a:t>www.id-book.com</a:t>
            </a:r>
          </a:p>
        </p:txBody>
      </p:sp>
      <p:sp>
        <p:nvSpPr>
          <p:cNvPr id="15362"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5363"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5364"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5365"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12</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36029190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a:xfrm>
            <a:off x="4139952" y="6361946"/>
            <a:ext cx="2133600" cy="365125"/>
          </a:xfrm>
        </p:spPr>
        <p:txBody>
          <a:bodyPr/>
          <a:lstStyle/>
          <a:p>
            <a:r>
              <a:rPr lang="en-GB" sz="1000" dirty="0">
                <a:solidFill>
                  <a:schemeClr val="accent6">
                    <a:lumMod val="75000"/>
                  </a:schemeClr>
                </a:solidFill>
                <a:latin typeface="Liberation Sans"/>
              </a:rPr>
              <a:t>www.id-book.com</a:t>
            </a:r>
          </a:p>
        </p:txBody>
      </p:sp>
      <p:sp>
        <p:nvSpPr>
          <p:cNvPr id="16386"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6387"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6388"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6389"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6390" name="Rectangle 6"/>
          <p:cNvSpPr>
            <a:spLocks noGrp="1" noChangeArrowheads="1"/>
          </p:cNvSpPr>
          <p:nvPr>
            <p:ph type="title"/>
          </p:nvPr>
        </p:nvSpPr>
        <p:spPr>
          <a:xfrm>
            <a:off x="2961752" y="351574"/>
            <a:ext cx="3226845"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Storyboards</a:t>
            </a:r>
          </a:p>
        </p:txBody>
      </p:sp>
      <p:sp>
        <p:nvSpPr>
          <p:cNvPr id="16391" name="Rectangle 7"/>
          <p:cNvSpPr>
            <a:spLocks noGrp="1" noChangeArrowheads="1"/>
          </p:cNvSpPr>
          <p:nvPr>
            <p:ph type="body" idx="1"/>
          </p:nvPr>
        </p:nvSpPr>
        <p:spPr>
          <a:xfrm>
            <a:off x="914400" y="1066800"/>
            <a:ext cx="6962775" cy="4876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noProof="0" dirty="0">
              <a:solidFill>
                <a:srgbClr val="000000"/>
              </a:solidFill>
              <a:latin typeface="Liberation Sans"/>
            </a:endParaRPr>
          </a:p>
          <a:p>
            <a:endParaRPr lang="en-US" noProof="0" dirty="0">
              <a:latin typeface="Liberation Sans"/>
            </a:endParaRPr>
          </a:p>
        </p:txBody>
      </p:sp>
      <p:sp>
        <p:nvSpPr>
          <p:cNvPr id="16392" name="Rectangle 8"/>
          <p:cNvSpPr>
            <a:spLocks noChangeArrowheads="1"/>
          </p:cNvSpPr>
          <p:nvPr/>
        </p:nvSpPr>
        <p:spPr bwMode="auto">
          <a:xfrm>
            <a:off x="633413" y="1524000"/>
            <a:ext cx="7772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55600" indent="-355600" eaLnBrk="0" hangingPunct="0">
              <a:spcBef>
                <a:spcPts val="600"/>
              </a:spcBef>
              <a:buFontTx/>
              <a:buChar char="•"/>
            </a:pPr>
            <a:r>
              <a:rPr lang="en-GB" sz="3200" dirty="0">
                <a:latin typeface="Liberation Sans"/>
              </a:rPr>
              <a:t>It is a series of sketches showing how a user might progress through a task using the product</a:t>
            </a:r>
            <a:endParaRPr lang="en-US" sz="2800" dirty="0">
              <a:latin typeface="Liberation Sans"/>
            </a:endParaRPr>
          </a:p>
          <a:p>
            <a:pPr marL="355600" indent="-355600" eaLnBrk="0" hangingPunct="0">
              <a:spcBef>
                <a:spcPts val="2400"/>
              </a:spcBef>
              <a:buFontTx/>
              <a:buChar char="•"/>
            </a:pPr>
            <a:r>
              <a:rPr lang="en-GB" sz="3200" dirty="0">
                <a:latin typeface="Liberation Sans"/>
              </a:rPr>
              <a:t>Often used with scenarios, bringing in more detail and a chance to role play</a:t>
            </a: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13</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18310934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88" y="188640"/>
            <a:ext cx="8229600" cy="1143000"/>
          </a:xfrm>
        </p:spPr>
        <p:txBody>
          <a:bodyPr/>
          <a:lstStyle/>
          <a:p>
            <a:r>
              <a:rPr lang="en-US" noProof="0" dirty="0"/>
              <a:t>Example storyboard</a:t>
            </a:r>
          </a:p>
        </p:txBody>
      </p:sp>
      <p:sp>
        <p:nvSpPr>
          <p:cNvPr id="5" name="Footer Placeholder 4"/>
          <p:cNvSpPr>
            <a:spLocks noGrp="1"/>
          </p:cNvSpPr>
          <p:nvPr>
            <p:ph type="ftr" sz="quarter" idx="11"/>
          </p:nvPr>
        </p:nvSpPr>
        <p:spPr/>
        <p:txBody>
          <a:bodyPr/>
          <a:lstStyle/>
          <a:p>
            <a:r>
              <a:rPr lang="en-GB" sz="1000" dirty="0">
                <a:solidFill>
                  <a:schemeClr val="accent6">
                    <a:lumMod val="75000"/>
                  </a:schemeClr>
                </a:solidFill>
              </a:rPr>
              <a:t>www.id-book.com</a:t>
            </a:r>
          </a:p>
        </p:txBody>
      </p:sp>
      <p:sp>
        <p:nvSpPr>
          <p:cNvPr id="6" name="Slide Number Placeholder 5"/>
          <p:cNvSpPr>
            <a:spLocks noGrp="1"/>
          </p:cNvSpPr>
          <p:nvPr>
            <p:ph type="sldNum" sz="quarter" idx="12"/>
          </p:nvPr>
        </p:nvSpPr>
        <p:spPr/>
        <p:txBody>
          <a:bodyPr/>
          <a:lstStyle/>
          <a:p>
            <a:fld id="{A7EA2D8D-44E5-43C4-BBA1-AE3E32EF0894}" type="slidenum">
              <a:rPr lang="en-GB" sz="1000" smtClean="0">
                <a:solidFill>
                  <a:schemeClr val="accent6">
                    <a:lumMod val="75000"/>
                  </a:schemeClr>
                </a:solidFill>
              </a:rPr>
              <a:t>14</a:t>
            </a:fld>
            <a:endParaRPr lang="en-GB" sz="1000" dirty="0">
              <a:solidFill>
                <a:schemeClr val="accent6">
                  <a:lumMod val="75000"/>
                </a:schemeClr>
              </a:solidFill>
            </a:endParaRPr>
          </a:p>
        </p:txBody>
      </p:sp>
      <p:pic>
        <p:nvPicPr>
          <p:cNvPr id="4" name="Picture 3" descr="Cartoon representation of the storyboard for a mobile device to explore ancient sites such as The Acropolis.">
            <a:extLst>
              <a:ext uri="{FF2B5EF4-FFF2-40B4-BE49-F238E27FC236}">
                <a16:creationId xmlns:a16="http://schemas.microsoft.com/office/drawing/2014/main" id="{98FB80B3-DD11-EA4C-9C4E-2AA6EA5F9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556792"/>
            <a:ext cx="6990095" cy="3672408"/>
          </a:xfrm>
          <a:prstGeom prst="rect">
            <a:avLst/>
          </a:prstGeom>
        </p:spPr>
      </p:pic>
    </p:spTree>
    <p:extLst>
      <p:ext uri="{BB962C8B-B14F-4D97-AF65-F5344CB8AC3E}">
        <p14:creationId xmlns:p14="http://schemas.microsoft.com/office/powerpoint/2010/main" val="99583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5BC0-2059-4B28-AE78-B522E73B8E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B9F5BC-63D2-4B92-B8D2-304FFAC9FFD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7C3BB62-529F-4BD8-9182-399D1682628A}"/>
              </a:ext>
            </a:extLst>
          </p:cNvPr>
          <p:cNvSpPr>
            <a:spLocks noGrp="1"/>
          </p:cNvSpPr>
          <p:nvPr>
            <p:ph type="ftr" sz="quarter" idx="11"/>
          </p:nvPr>
        </p:nvSpPr>
        <p:spPr/>
        <p:txBody>
          <a:bodyPr/>
          <a:lstStyle/>
          <a:p>
            <a:r>
              <a:rPr lang="en-GB"/>
              <a:t>www.id-book.com</a:t>
            </a:r>
            <a:endParaRPr lang="en-GB" dirty="0"/>
          </a:p>
        </p:txBody>
      </p:sp>
      <p:sp>
        <p:nvSpPr>
          <p:cNvPr id="5" name="Slide Number Placeholder 4">
            <a:extLst>
              <a:ext uri="{FF2B5EF4-FFF2-40B4-BE49-F238E27FC236}">
                <a16:creationId xmlns:a16="http://schemas.microsoft.com/office/drawing/2014/main" id="{77A6DEE7-EB2E-4F10-AE7A-3A6E619D3D27}"/>
              </a:ext>
            </a:extLst>
          </p:cNvPr>
          <p:cNvSpPr>
            <a:spLocks noGrp="1"/>
          </p:cNvSpPr>
          <p:nvPr>
            <p:ph type="sldNum" sz="quarter" idx="12"/>
          </p:nvPr>
        </p:nvSpPr>
        <p:spPr/>
        <p:txBody>
          <a:bodyPr/>
          <a:lstStyle/>
          <a:p>
            <a:fld id="{A7EA2D8D-44E5-43C4-BBA1-AE3E32EF0894}" type="slidenum">
              <a:rPr lang="en-GB" smtClean="0"/>
              <a:t>15</a:t>
            </a:fld>
            <a:endParaRPr lang="en-GB" dirty="0"/>
          </a:p>
        </p:txBody>
      </p:sp>
      <p:pic>
        <p:nvPicPr>
          <p:cNvPr id="6" name="Picture 5">
            <a:extLst>
              <a:ext uri="{FF2B5EF4-FFF2-40B4-BE49-F238E27FC236}">
                <a16:creationId xmlns:a16="http://schemas.microsoft.com/office/drawing/2014/main" id="{C14639EF-C4E8-46BF-8A89-CD4846F6B061}"/>
              </a:ext>
            </a:extLst>
          </p:cNvPr>
          <p:cNvPicPr>
            <a:picLocks noChangeAspect="1"/>
          </p:cNvPicPr>
          <p:nvPr/>
        </p:nvPicPr>
        <p:blipFill>
          <a:blip r:embed="rId2"/>
          <a:stretch>
            <a:fillRect/>
          </a:stretch>
        </p:blipFill>
        <p:spPr>
          <a:xfrm>
            <a:off x="623887" y="757237"/>
            <a:ext cx="7896225" cy="5343525"/>
          </a:xfrm>
          <a:prstGeom prst="rect">
            <a:avLst/>
          </a:prstGeom>
        </p:spPr>
      </p:pic>
    </p:spTree>
    <p:extLst>
      <p:ext uri="{BB962C8B-B14F-4D97-AF65-F5344CB8AC3E}">
        <p14:creationId xmlns:p14="http://schemas.microsoft.com/office/powerpoint/2010/main" val="1995016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0"/>
          </p:nvPr>
        </p:nvSpPr>
        <p:spPr/>
        <p:txBody>
          <a:bodyPr/>
          <a:lstStyle/>
          <a:p>
            <a:r>
              <a:rPr lang="en-GB" sz="1000" dirty="0">
                <a:solidFill>
                  <a:schemeClr val="accent6">
                    <a:lumMod val="75000"/>
                  </a:schemeClr>
                </a:solidFill>
                <a:latin typeface="Liberation Sans"/>
              </a:rPr>
              <a:t>www.id-book.com</a:t>
            </a:r>
          </a:p>
        </p:txBody>
      </p:sp>
      <p:sp>
        <p:nvSpPr>
          <p:cNvPr id="17410"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7411"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7412"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7413"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7414" name="Rectangle 6"/>
          <p:cNvSpPr>
            <a:spLocks noGrp="1" noChangeArrowheads="1"/>
          </p:cNvSpPr>
          <p:nvPr>
            <p:ph type="title"/>
          </p:nvPr>
        </p:nvSpPr>
        <p:spPr>
          <a:xfrm>
            <a:off x="3240706" y="188640"/>
            <a:ext cx="2662588"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Sketching</a:t>
            </a:r>
          </a:p>
        </p:txBody>
      </p:sp>
      <p:sp>
        <p:nvSpPr>
          <p:cNvPr id="17415" name="Rectangle 7"/>
          <p:cNvSpPr>
            <a:spLocks noGrp="1" noChangeArrowheads="1"/>
          </p:cNvSpPr>
          <p:nvPr>
            <p:ph type="body" sz="half" idx="1"/>
          </p:nvPr>
        </p:nvSpPr>
        <p:spPr>
          <a:xfrm>
            <a:off x="457200" y="1600200"/>
            <a:ext cx="4040188" cy="4525963"/>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sz="2800" noProof="0" dirty="0">
              <a:solidFill>
                <a:srgbClr val="000000"/>
              </a:solidFill>
              <a:latin typeface="Liberation Sans"/>
            </a:endParaRPr>
          </a:p>
          <a:p>
            <a:endParaRPr lang="en-US" sz="2800" noProof="0" dirty="0">
              <a:latin typeface="Liberation Sans"/>
            </a:endParaRPr>
          </a:p>
        </p:txBody>
      </p:sp>
      <p:sp>
        <p:nvSpPr>
          <p:cNvPr id="17417" name="Rectangle 9"/>
          <p:cNvSpPr>
            <a:spLocks noChangeArrowheads="1"/>
          </p:cNvSpPr>
          <p:nvPr/>
        </p:nvSpPr>
        <p:spPr bwMode="auto">
          <a:xfrm>
            <a:off x="611468" y="980728"/>
            <a:ext cx="7771839"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55600" indent="-355600" eaLnBrk="0" hangingPunct="0">
              <a:spcBef>
                <a:spcPts val="600"/>
              </a:spcBef>
              <a:buFontTx/>
              <a:buChar char="•"/>
            </a:pPr>
            <a:r>
              <a:rPr lang="en-GB" sz="2800" dirty="0">
                <a:latin typeface="Liberation Sans"/>
              </a:rPr>
              <a:t>Low-fidelity prototyping often relies on sketching</a:t>
            </a:r>
          </a:p>
          <a:p>
            <a:pPr marL="355600" indent="-355600" eaLnBrk="0" hangingPunct="0">
              <a:spcBef>
                <a:spcPts val="600"/>
              </a:spcBef>
              <a:buFontTx/>
              <a:buChar char="•"/>
            </a:pPr>
            <a:r>
              <a:rPr lang="en-GB" sz="2800" dirty="0">
                <a:latin typeface="Liberation Sans"/>
              </a:rPr>
              <a:t>Don</a:t>
            </a:r>
            <a:r>
              <a:rPr lang="ja-JP" altLang="en-GB" sz="2800">
                <a:latin typeface="Liberation Sans"/>
              </a:rPr>
              <a:t>’</a:t>
            </a:r>
            <a:r>
              <a:rPr lang="en-GB" sz="2800" dirty="0">
                <a:latin typeface="Liberation Sans"/>
              </a:rPr>
              <a:t>t be inhibited about drawing ability — Practice simple symbols</a:t>
            </a:r>
          </a:p>
          <a:p>
            <a:pPr marL="355600" indent="-355600" eaLnBrk="0" hangingPunct="0">
              <a:spcBef>
                <a:spcPts val="600"/>
              </a:spcBef>
              <a:buFontTx/>
              <a:buChar char="•"/>
            </a:pPr>
            <a:endParaRPr lang="en-GB" sz="2800" dirty="0">
              <a:latin typeface="Liberation Sans"/>
            </a:endParaRPr>
          </a:p>
          <a:p>
            <a:pPr marL="355600" indent="-355600" eaLnBrk="0" hangingPunct="0">
              <a:spcBef>
                <a:spcPts val="600"/>
              </a:spcBef>
            </a:pPr>
            <a:r>
              <a:rPr lang="en-GB" sz="2800" dirty="0">
                <a:latin typeface="Liberation Sans"/>
              </a:rPr>
              <a:t> 		</a:t>
            </a:r>
            <a:endParaRPr lang="en-US" sz="2800" dirty="0">
              <a:latin typeface="Liberation Sans"/>
            </a:endParaRPr>
          </a:p>
        </p:txBody>
      </p:sp>
      <p:sp>
        <p:nvSpPr>
          <p:cNvPr id="17418" name="Rectangle 10"/>
          <p:cNvSpPr>
            <a:spLocks noChangeArrowheads="1"/>
          </p:cNvSpPr>
          <p:nvPr/>
        </p:nvSpPr>
        <p:spPr bwMode="auto">
          <a:xfrm>
            <a:off x="633413" y="4343400"/>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eaLnBrk="0" hangingPunct="0">
              <a:spcBef>
                <a:spcPts val="600"/>
              </a:spcBef>
            </a:pPr>
            <a:endParaRPr lang="en-GB" sz="2400" dirty="0">
              <a:latin typeface="Liberation Sans"/>
            </a:endParaRPr>
          </a:p>
          <a:p>
            <a:pPr eaLnBrk="0" hangingPunct="0">
              <a:spcBef>
                <a:spcPts val="600"/>
              </a:spcBef>
              <a:buFontTx/>
              <a:buChar char="•"/>
            </a:pPr>
            <a:endParaRPr lang="en-GB" sz="2400" dirty="0">
              <a:latin typeface="Liberation Sans"/>
            </a:endParaRPr>
          </a:p>
          <a:p>
            <a:pPr eaLnBrk="0" hangingPunct="0">
              <a:spcBef>
                <a:spcPts val="600"/>
              </a:spcBef>
              <a:buFontTx/>
              <a:buChar char="•"/>
            </a:pPr>
            <a:endParaRPr lang="en-GB" sz="2400" dirty="0">
              <a:latin typeface="Liberation Sans"/>
            </a:endParaRPr>
          </a:p>
          <a:p>
            <a:pPr eaLnBrk="0" hangingPunct="0">
              <a:spcBef>
                <a:spcPts val="600"/>
              </a:spcBef>
              <a:buFontTx/>
              <a:buChar char="•"/>
            </a:pPr>
            <a:endParaRPr lang="en-GB" sz="2400" dirty="0">
              <a:latin typeface="Liberation Sans"/>
            </a:endParaRPr>
          </a:p>
          <a:p>
            <a:pPr eaLnBrk="0" hangingPunct="0">
              <a:spcBef>
                <a:spcPts val="600"/>
              </a:spcBef>
            </a:pPr>
            <a:r>
              <a:rPr lang="en-GB" sz="2400" dirty="0">
                <a:latin typeface="Liberation Sans"/>
              </a:rPr>
              <a:t> 		</a:t>
            </a:r>
            <a:endParaRPr lang="en-US" sz="2400" dirty="0">
              <a:latin typeface="Liberation Sans"/>
            </a:endParaRPr>
          </a:p>
        </p:txBody>
      </p:sp>
      <p:sp>
        <p:nvSpPr>
          <p:cNvPr id="4" name="TextBox 3"/>
          <p:cNvSpPr txBox="1"/>
          <p:nvPr/>
        </p:nvSpPr>
        <p:spPr>
          <a:xfrm>
            <a:off x="8484832" y="6477000"/>
            <a:ext cx="360040" cy="246221"/>
          </a:xfrm>
          <a:prstGeom prst="rect">
            <a:avLst/>
          </a:prstGeom>
          <a:noFill/>
        </p:spPr>
        <p:txBody>
          <a:bodyPr wrap="square" rtlCol="0">
            <a:spAutoFit/>
          </a:bodyPr>
          <a:lstStyle/>
          <a:p>
            <a:r>
              <a:rPr lang="en-GB" sz="1000" dirty="0">
                <a:solidFill>
                  <a:schemeClr val="accent6">
                    <a:lumMod val="75000"/>
                  </a:schemeClr>
                </a:solidFill>
                <a:latin typeface="Liberation Sans"/>
              </a:rPr>
              <a:t>14</a:t>
            </a:r>
          </a:p>
        </p:txBody>
      </p:sp>
      <p:pic>
        <p:nvPicPr>
          <p:cNvPr id="6" name="Picture 5" descr="Cartoon representation of low-fidelity prototyping.">
            <a:extLst>
              <a:ext uri="{FF2B5EF4-FFF2-40B4-BE49-F238E27FC236}">
                <a16:creationId xmlns:a16="http://schemas.microsoft.com/office/drawing/2014/main" id="{B664FC3B-1648-944E-A54A-FE2B022A2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571" y="3047181"/>
            <a:ext cx="5288857" cy="3108224"/>
          </a:xfrm>
          <a:prstGeom prst="rect">
            <a:avLst/>
          </a:prstGeom>
        </p:spPr>
      </p:pic>
    </p:spTree>
    <p:extLst>
      <p:ext uri="{BB962C8B-B14F-4D97-AF65-F5344CB8AC3E}">
        <p14:creationId xmlns:p14="http://schemas.microsoft.com/office/powerpoint/2010/main" val="26289434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tools do I need?</a:t>
            </a:r>
          </a:p>
        </p:txBody>
      </p:sp>
      <p:sp>
        <p:nvSpPr>
          <p:cNvPr id="3" name="Subtitle 2"/>
          <p:cNvSpPr>
            <a:spLocks noGrp="1"/>
          </p:cNvSpPr>
          <p:nvPr>
            <p:ph type="subTitle" idx="1"/>
          </p:nvPr>
        </p:nvSpPr>
        <p:spPr/>
        <p:txBody>
          <a:bodyPr/>
          <a:lstStyle/>
          <a:p>
            <a:r>
              <a:rPr lang="en-US" dirty="0"/>
              <a:t>Suggestions?</a:t>
            </a:r>
          </a:p>
        </p:txBody>
      </p:sp>
    </p:spTree>
    <p:extLst>
      <p:ext uri="{BB962C8B-B14F-4D97-AF65-F5344CB8AC3E}">
        <p14:creationId xmlns:p14="http://schemas.microsoft.com/office/powerpoint/2010/main" val="4051185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this device?</a:t>
            </a:r>
          </a:p>
        </p:txBody>
      </p:sp>
      <p:pic>
        <p:nvPicPr>
          <p:cNvPr id="3" name="Picture 2"/>
          <p:cNvPicPr>
            <a:picLocks noChangeAspect="1"/>
          </p:cNvPicPr>
          <p:nvPr/>
        </p:nvPicPr>
        <p:blipFill>
          <a:blip r:embed="rId3"/>
          <a:stretch>
            <a:fillRect/>
          </a:stretch>
        </p:blipFill>
        <p:spPr>
          <a:xfrm>
            <a:off x="1397000" y="1343024"/>
            <a:ext cx="6794500" cy="5095875"/>
          </a:xfrm>
          <a:prstGeom prst="rect">
            <a:avLst/>
          </a:prstGeom>
        </p:spPr>
      </p:pic>
    </p:spTree>
    <p:extLst>
      <p:ext uri="{BB962C8B-B14F-4D97-AF65-F5344CB8AC3E}">
        <p14:creationId xmlns:p14="http://schemas.microsoft.com/office/powerpoint/2010/main" val="259767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p:cNvSpPr>
            <a:spLocks noGrp="1"/>
          </p:cNvSpPr>
          <p:nvPr>
            <p:ph type="ftr" sz="quarter" idx="10"/>
          </p:nvPr>
        </p:nvSpPr>
        <p:spPr/>
        <p:txBody>
          <a:bodyPr/>
          <a:lstStyle/>
          <a:p>
            <a:r>
              <a:rPr lang="en-GB" sz="1000" dirty="0">
                <a:solidFill>
                  <a:schemeClr val="accent6">
                    <a:lumMod val="75000"/>
                  </a:schemeClr>
                </a:solidFill>
                <a:latin typeface="Liberation Sans"/>
              </a:rPr>
              <a:t>www.id-book.com</a:t>
            </a:r>
          </a:p>
        </p:txBody>
      </p:sp>
      <p:sp>
        <p:nvSpPr>
          <p:cNvPr id="18434"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8435"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8437"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8438" name="Rectangle 6"/>
          <p:cNvSpPr>
            <a:spLocks noGrp="1" noChangeArrowheads="1"/>
          </p:cNvSpPr>
          <p:nvPr>
            <p:ph type="title"/>
          </p:nvPr>
        </p:nvSpPr>
        <p:spPr/>
        <p:txBody>
          <a:bodyPr/>
          <a:lstStyle/>
          <a:p>
            <a:r>
              <a:rPr lang="en-US" sz="4400" noProof="0" dirty="0">
                <a:latin typeface="Liberation Sans"/>
              </a:rPr>
              <a:t>Prototyping with index cards</a:t>
            </a:r>
          </a:p>
        </p:txBody>
      </p:sp>
      <p:sp>
        <p:nvSpPr>
          <p:cNvPr id="18439" name="Rectangle 7"/>
          <p:cNvSpPr>
            <a:spLocks noGrp="1" noChangeArrowheads="1"/>
          </p:cNvSpPr>
          <p:nvPr>
            <p:ph type="body" sz="half" idx="1"/>
          </p:nvPr>
        </p:nvSpPr>
        <p:spPr>
          <a:xfrm>
            <a:off x="457200" y="1600200"/>
            <a:ext cx="4040188" cy="4525963"/>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sz="2800" noProof="0" dirty="0">
              <a:solidFill>
                <a:srgbClr val="000000"/>
              </a:solidFill>
              <a:latin typeface="Liberation Sans"/>
            </a:endParaRPr>
          </a:p>
          <a:p>
            <a:endParaRPr lang="en-US" sz="2800" noProof="0" dirty="0">
              <a:latin typeface="Liberation Sans"/>
            </a:endParaRPr>
          </a:p>
        </p:txBody>
      </p:sp>
      <p:sp>
        <p:nvSpPr>
          <p:cNvPr id="18440" name="Rectangle 8"/>
          <p:cNvSpPr>
            <a:spLocks noChangeArrowheads="1"/>
          </p:cNvSpPr>
          <p:nvPr/>
        </p:nvSpPr>
        <p:spPr bwMode="auto">
          <a:xfrm>
            <a:off x="4211960" y="1539875"/>
            <a:ext cx="3888431"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lvl="1" indent="-271463" eaLnBrk="0" hangingPunct="0">
              <a:spcBef>
                <a:spcPts val="600"/>
              </a:spcBef>
              <a:buFontTx/>
              <a:buChar char="•"/>
            </a:pPr>
            <a:r>
              <a:rPr lang="en-GB" sz="2800" dirty="0">
                <a:latin typeface="Liberation Sans"/>
              </a:rPr>
              <a:t>Index cards (3 x 5 inches) </a:t>
            </a:r>
          </a:p>
          <a:p>
            <a:pPr lvl="1" indent="-271463" eaLnBrk="0" hangingPunct="0">
              <a:spcBef>
                <a:spcPts val="2400"/>
              </a:spcBef>
              <a:buFontTx/>
              <a:buChar char="•"/>
            </a:pPr>
            <a:r>
              <a:rPr lang="en-GB" sz="2800" dirty="0">
                <a:latin typeface="Liberation Sans"/>
              </a:rPr>
              <a:t>Each card represents </a:t>
            </a:r>
            <a:br>
              <a:rPr lang="en-GB" sz="2800" dirty="0">
                <a:latin typeface="Liberation Sans"/>
              </a:rPr>
            </a:br>
            <a:r>
              <a:rPr lang="en-GB" sz="2800" dirty="0">
                <a:latin typeface="Liberation Sans"/>
              </a:rPr>
              <a:t>one element of interaction</a:t>
            </a:r>
          </a:p>
          <a:p>
            <a:pPr lvl="1" indent="-271463" eaLnBrk="0" hangingPunct="0">
              <a:spcBef>
                <a:spcPts val="2400"/>
              </a:spcBef>
              <a:buFontTx/>
              <a:buChar char="•"/>
            </a:pPr>
            <a:r>
              <a:rPr lang="en-GB" sz="2800" dirty="0">
                <a:latin typeface="Liberation Sans"/>
              </a:rPr>
              <a:t>In evaluation, can step through the cards</a:t>
            </a:r>
            <a:endParaRPr lang="en-US" sz="2800" dirty="0">
              <a:latin typeface="Liberation Sans"/>
            </a:endParaRPr>
          </a:p>
        </p:txBody>
      </p:sp>
      <p:sp>
        <p:nvSpPr>
          <p:cNvPr id="2" name="TextBox 1"/>
          <p:cNvSpPr txBox="1"/>
          <p:nvPr/>
        </p:nvSpPr>
        <p:spPr>
          <a:xfrm>
            <a:off x="8316416" y="6459379"/>
            <a:ext cx="576064" cy="246221"/>
          </a:xfrm>
          <a:prstGeom prst="rect">
            <a:avLst/>
          </a:prstGeom>
          <a:noFill/>
        </p:spPr>
        <p:txBody>
          <a:bodyPr wrap="square" rtlCol="0">
            <a:spAutoFit/>
          </a:bodyPr>
          <a:lstStyle/>
          <a:p>
            <a:r>
              <a:rPr lang="en-GB" sz="1000" dirty="0">
                <a:solidFill>
                  <a:schemeClr val="accent6">
                    <a:lumMod val="75000"/>
                  </a:schemeClr>
                </a:solidFill>
                <a:latin typeface="Liberation Sans"/>
              </a:rPr>
              <a:t>15</a:t>
            </a:r>
          </a:p>
        </p:txBody>
      </p:sp>
      <p:pic>
        <p:nvPicPr>
          <p:cNvPr id="6" name="Picture 5" descr="Screenshot of cards 1–3 of a card-based prototype for the travel organizer.">
            <a:extLst>
              <a:ext uri="{FF2B5EF4-FFF2-40B4-BE49-F238E27FC236}">
                <a16:creationId xmlns:a16="http://schemas.microsoft.com/office/drawing/2014/main" id="{CC199B5B-06D1-DB47-AA8A-70754ED8C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29" y="1550988"/>
            <a:ext cx="2575260" cy="4625344"/>
          </a:xfrm>
          <a:prstGeom prst="rect">
            <a:avLst/>
          </a:prstGeom>
        </p:spPr>
      </p:pic>
    </p:spTree>
    <p:extLst>
      <p:ext uri="{BB962C8B-B14F-4D97-AF65-F5344CB8AC3E}">
        <p14:creationId xmlns:p14="http://schemas.microsoft.com/office/powerpoint/2010/main" val="20058070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Grp="1" noChangeArrowheads="1"/>
          </p:cNvSpPr>
          <p:nvPr>
            <p:ph type="title"/>
          </p:nvPr>
        </p:nvSpPr>
        <p:spPr>
          <a:xfrm>
            <a:off x="457200" y="462699"/>
            <a:ext cx="8229600" cy="766877"/>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r>
              <a:rPr lang="en-US" sz="4400" noProof="0" dirty="0">
                <a:latin typeface="Liberation Sans"/>
              </a:rPr>
              <a:t>Overview </a:t>
            </a:r>
          </a:p>
        </p:txBody>
      </p:sp>
      <p:sp>
        <p:nvSpPr>
          <p:cNvPr id="9223" name="Rectangle 7"/>
          <p:cNvSpPr>
            <a:spLocks noGrp="1" noChangeArrowheads="1"/>
          </p:cNvSpPr>
          <p:nvPr>
            <p:ph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lnSpcReduction="10000"/>
          </a:bodyPr>
          <a:lstStyle/>
          <a:p>
            <a:pPr marL="141288" indent="-355600" eaLnBrk="0" hangingPunct="0">
              <a:buFontTx/>
              <a:buChar char="•"/>
            </a:pPr>
            <a:r>
              <a:rPr lang="en-US" noProof="0" dirty="0">
                <a:latin typeface="Liberation Sans"/>
              </a:rPr>
              <a:t>Prototyping</a:t>
            </a:r>
          </a:p>
          <a:p>
            <a:pPr marL="141288" indent="-355600" eaLnBrk="0" hangingPunct="0">
              <a:spcBef>
                <a:spcPts val="2400"/>
              </a:spcBef>
              <a:buFontTx/>
              <a:buChar char="•"/>
            </a:pPr>
            <a:r>
              <a:rPr lang="en-US" noProof="0" dirty="0">
                <a:latin typeface="Liberation Sans"/>
              </a:rPr>
              <a:t>Conceptual design </a:t>
            </a:r>
          </a:p>
          <a:p>
            <a:pPr marL="141288" indent="-355600" eaLnBrk="0" hangingPunct="0">
              <a:spcBef>
                <a:spcPts val="2400"/>
              </a:spcBef>
              <a:buFontTx/>
              <a:buChar char="•"/>
            </a:pPr>
            <a:r>
              <a:rPr lang="en-US" noProof="0" dirty="0">
                <a:latin typeface="Liberation Sans"/>
              </a:rPr>
              <a:t>Concrete design</a:t>
            </a:r>
          </a:p>
          <a:p>
            <a:pPr marL="141288" indent="-355600" eaLnBrk="0" hangingPunct="0">
              <a:spcBef>
                <a:spcPts val="2400"/>
              </a:spcBef>
              <a:buFontTx/>
              <a:buChar char="•"/>
            </a:pPr>
            <a:r>
              <a:rPr lang="en-US" noProof="0" dirty="0">
                <a:latin typeface="Liberation Sans"/>
              </a:rPr>
              <a:t>Using scenarios</a:t>
            </a:r>
          </a:p>
          <a:p>
            <a:pPr marL="141288" indent="-355600" eaLnBrk="0" hangingPunct="0">
              <a:spcBef>
                <a:spcPts val="2400"/>
              </a:spcBef>
              <a:buFontTx/>
              <a:buChar char="•"/>
            </a:pPr>
            <a:r>
              <a:rPr lang="en-US" noProof="0" dirty="0">
                <a:latin typeface="Liberation Sans"/>
              </a:rPr>
              <a:t>Generating prototypes</a:t>
            </a:r>
          </a:p>
          <a:p>
            <a:pPr marL="141288" indent="-355600" eaLnBrk="0" hangingPunct="0">
              <a:spcBef>
                <a:spcPts val="2400"/>
              </a:spcBef>
              <a:buFontTx/>
              <a:buChar char="•"/>
            </a:pPr>
            <a:r>
              <a:rPr lang="en-US" noProof="0" dirty="0">
                <a:latin typeface="Liberation Sans"/>
              </a:rPr>
              <a:t>Construction</a:t>
            </a:r>
          </a:p>
          <a:p>
            <a:endParaRPr lang="en-US" noProof="0" dirty="0">
              <a:latin typeface="Liberation Sans"/>
            </a:endParaRPr>
          </a:p>
        </p:txBody>
      </p:sp>
      <p:sp>
        <p:nvSpPr>
          <p:cNvPr id="11" name="Footer Placeholder 3"/>
          <p:cNvSpPr>
            <a:spLocks noGrp="1"/>
          </p:cNvSpPr>
          <p:nvPr>
            <p:ph type="ftr" sz="quarter" idx="11"/>
          </p:nvPr>
        </p:nvSpPr>
        <p:spPr/>
        <p:txBody>
          <a:bodyPr/>
          <a:lstStyle/>
          <a:p>
            <a:r>
              <a:rPr lang="en-GB" sz="1000" dirty="0">
                <a:solidFill>
                  <a:schemeClr val="accent6">
                    <a:lumMod val="75000"/>
                  </a:schemeClr>
                </a:solidFill>
                <a:latin typeface="Liberation Sans"/>
              </a:rPr>
              <a:t>www.id-book.com</a:t>
            </a:r>
          </a:p>
        </p:txBody>
      </p:sp>
      <p:sp>
        <p:nvSpPr>
          <p:cNvPr id="9218"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9219"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9220"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9221" name="Rectangle 5"/>
          <p:cNvSpPr>
            <a:spLocks noChangeArrowheads="1"/>
          </p:cNvSpPr>
          <p:nvPr/>
        </p:nvSpPr>
        <p:spPr bwMode="auto">
          <a:xfrm>
            <a:off x="309562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9224" name="Text Box 8"/>
          <p:cNvSpPr txBox="1">
            <a:spLocks noChangeArrowheads="1"/>
          </p:cNvSpPr>
          <p:nvPr/>
        </p:nvSpPr>
        <p:spPr bwMode="auto">
          <a:xfrm>
            <a:off x="1462088" y="135572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57150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714500">
              <a:defRPr>
                <a:solidFill>
                  <a:schemeClr val="tx1"/>
                </a:solidFill>
                <a:latin typeface="Arial" charset="0"/>
                <a:ea typeface="ＭＳ Ｐゴシック" charset="0"/>
              </a:defRPr>
            </a:lvl4pPr>
            <a:lvl5pPr marL="2286000">
              <a:defRPr>
                <a:solidFill>
                  <a:schemeClr val="tx1"/>
                </a:solidFill>
                <a:latin typeface="Arial" charset="0"/>
                <a:ea typeface="ＭＳ Ｐゴシック" charset="0"/>
              </a:defRPr>
            </a:lvl5pPr>
            <a:lvl6pPr marL="2743200" fontAlgn="base">
              <a:spcBef>
                <a:spcPct val="0"/>
              </a:spcBef>
              <a:spcAft>
                <a:spcPct val="0"/>
              </a:spcAft>
              <a:defRPr>
                <a:solidFill>
                  <a:schemeClr val="tx1"/>
                </a:solidFill>
                <a:latin typeface="Arial" charset="0"/>
                <a:ea typeface="ＭＳ Ｐゴシック" charset="0"/>
              </a:defRPr>
            </a:lvl6pPr>
            <a:lvl7pPr marL="3200400" fontAlgn="base">
              <a:spcBef>
                <a:spcPct val="0"/>
              </a:spcBef>
              <a:spcAft>
                <a:spcPct val="0"/>
              </a:spcAft>
              <a:defRPr>
                <a:solidFill>
                  <a:schemeClr val="tx1"/>
                </a:solidFill>
                <a:latin typeface="Arial" charset="0"/>
                <a:ea typeface="ＭＳ Ｐゴシック" charset="0"/>
              </a:defRPr>
            </a:lvl7pPr>
            <a:lvl8pPr marL="3657600" fontAlgn="base">
              <a:spcBef>
                <a:spcPct val="0"/>
              </a:spcBef>
              <a:spcAft>
                <a:spcPct val="0"/>
              </a:spcAft>
              <a:defRPr>
                <a:solidFill>
                  <a:schemeClr val="tx1"/>
                </a:solidFill>
                <a:latin typeface="Arial" charset="0"/>
                <a:ea typeface="ＭＳ Ｐゴシック" charset="0"/>
              </a:defRPr>
            </a:lvl8pPr>
            <a:lvl9pPr marL="4114800" fontAlgn="base">
              <a:spcBef>
                <a:spcPct val="0"/>
              </a:spcBef>
              <a:spcAft>
                <a:spcPct val="0"/>
              </a:spcAft>
              <a:defRPr>
                <a:solidFill>
                  <a:schemeClr val="tx1"/>
                </a:solidFill>
                <a:latin typeface="Arial" charset="0"/>
                <a:ea typeface="ＭＳ Ｐゴシック" charset="0"/>
              </a:defRPr>
            </a:lvl9pPr>
          </a:lstStyle>
          <a:p>
            <a:pPr eaLnBrk="0" hangingPunct="0"/>
            <a:endParaRPr lang="en-US" sz="1600" b="1" dirty="0">
              <a:latin typeface="Liberation Sans"/>
            </a:endParaRPr>
          </a:p>
        </p:txBody>
      </p:sp>
      <p:sp>
        <p:nvSpPr>
          <p:cNvPr id="9225" name="Rectangle 9"/>
          <p:cNvSpPr>
            <a:spLocks noChangeArrowheads="1"/>
          </p:cNvSpPr>
          <p:nvPr/>
        </p:nvSpPr>
        <p:spPr bwMode="auto">
          <a:xfrm>
            <a:off x="323528" y="764704"/>
            <a:ext cx="766603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eaLnBrk="0" hangingPunct="0">
              <a:buFontTx/>
              <a:buChar char="•"/>
            </a:pPr>
            <a:endParaRPr lang="en-GB" sz="2800" dirty="0">
              <a:latin typeface="Liberation Sans"/>
            </a:endParaRPr>
          </a:p>
          <a:p>
            <a:pPr eaLnBrk="0" hangingPunct="0">
              <a:buFontTx/>
              <a:buChar char="•"/>
            </a:pPr>
            <a:endParaRPr lang="en-GB" sz="2800" dirty="0">
              <a:latin typeface="Liberation Sans"/>
            </a:endParaRPr>
          </a:p>
          <a:p>
            <a:pPr eaLnBrk="0" hangingPunct="0">
              <a:buFontTx/>
              <a:buChar char="•"/>
            </a:pPr>
            <a:endParaRPr lang="en-US" sz="2800" dirty="0">
              <a:latin typeface="Liberation Sans"/>
            </a:endParaRPr>
          </a:p>
          <a:p>
            <a:pPr eaLnBrk="0" hangingPunct="0"/>
            <a:endParaRPr lang="en-US" sz="2800" dirty="0">
              <a:latin typeface="Liberation Sans"/>
            </a:endParaRPr>
          </a:p>
          <a:p>
            <a:pPr eaLnBrk="0" hangingPunct="0"/>
            <a:endParaRPr lang="en-US" sz="2800" dirty="0">
              <a:latin typeface="Liberation Sans"/>
            </a:endParaRPr>
          </a:p>
          <a:p>
            <a:pPr eaLnBrk="0" hangingPunct="0"/>
            <a:endParaRPr lang="en-US" sz="2800" dirty="0">
              <a:latin typeface="Liberation Sans"/>
            </a:endParaRPr>
          </a:p>
        </p:txBody>
      </p:sp>
      <p:graphicFrame>
        <p:nvGraphicFramePr>
          <p:cNvPr id="9226" name="Object 10">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28076176"/>
              </p:ext>
            </p:extLst>
          </p:nvPr>
        </p:nvGraphicFramePr>
        <p:xfrm>
          <a:off x="6732240" y="1600200"/>
          <a:ext cx="1818506" cy="4238788"/>
        </p:xfrm>
        <a:graphic>
          <a:graphicData uri="http://schemas.openxmlformats.org/presentationml/2006/ole">
            <mc:AlternateContent xmlns:mc="http://schemas.openxmlformats.org/markup-compatibility/2006">
              <mc:Choice xmlns:v="urn:schemas-microsoft-com:vml" Requires="v">
                <p:oleObj spid="_x0000_s1106" name="Clip" r:id="rId4" imgW="1857600" imgH="3995640" progId="MS_ClipArt_Gallery.5">
                  <p:embed/>
                </p:oleObj>
              </mc:Choice>
              <mc:Fallback>
                <p:oleObj name="Clip" r:id="rId4" imgW="1857600" imgH="399564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1600200"/>
                        <a:ext cx="1818506" cy="4238788"/>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2</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73385868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p:txBody>
          <a:bodyPr lIns="64291" tIns="32146" rIns="64291" bIns="32146"/>
          <a:lstStyle/>
          <a:p>
            <a:r>
              <a:rPr lang="en-US"/>
              <a:t>Index Cards (Example)</a:t>
            </a:r>
          </a:p>
        </p:txBody>
      </p:sp>
      <p:sp>
        <p:nvSpPr>
          <p:cNvPr id="653315" name="Rectangle 3"/>
          <p:cNvSpPr>
            <a:spLocks noGrp="1" noChangeArrowheads="1"/>
          </p:cNvSpPr>
          <p:nvPr>
            <p:ph idx="1"/>
          </p:nvPr>
        </p:nvSpPr>
        <p:spPr/>
        <p:txBody>
          <a:bodyPr lIns="64291" tIns="32146" rIns="64291" bIns="32146"/>
          <a:lstStyle/>
          <a:p>
            <a:r>
              <a:rPr lang="en-US"/>
              <a:t>Include enough detail for users to interact with the prototype</a:t>
            </a:r>
          </a:p>
        </p:txBody>
      </p:sp>
      <p:pic>
        <p:nvPicPr>
          <p:cNvPr id="6" name="Picture 5"/>
          <p:cNvPicPr>
            <a:picLocks noChangeAspect="1"/>
          </p:cNvPicPr>
          <p:nvPr/>
        </p:nvPicPr>
        <p:blipFill>
          <a:blip r:embed="rId3"/>
          <a:stretch>
            <a:fillRect/>
          </a:stretch>
        </p:blipFill>
        <p:spPr>
          <a:xfrm>
            <a:off x="520700" y="2844800"/>
            <a:ext cx="3810000" cy="2921000"/>
          </a:xfrm>
          <a:prstGeom prst="rect">
            <a:avLst/>
          </a:prstGeom>
        </p:spPr>
      </p:pic>
      <p:pic>
        <p:nvPicPr>
          <p:cNvPr id="7" name="Picture 6"/>
          <p:cNvPicPr>
            <a:picLocks noChangeAspect="1"/>
          </p:cNvPicPr>
          <p:nvPr/>
        </p:nvPicPr>
        <p:blipFill>
          <a:blip r:embed="rId4"/>
          <a:stretch>
            <a:fillRect/>
          </a:stretch>
        </p:blipFill>
        <p:spPr>
          <a:xfrm>
            <a:off x="4995672" y="2844800"/>
            <a:ext cx="3810000" cy="2921000"/>
          </a:xfrm>
          <a:prstGeom prst="rect">
            <a:avLst/>
          </a:prstGeom>
        </p:spPr>
      </p:pic>
    </p:spTree>
    <p:extLst>
      <p:ext uri="{BB962C8B-B14F-4D97-AF65-F5344CB8AC3E}">
        <p14:creationId xmlns:p14="http://schemas.microsoft.com/office/powerpoint/2010/main" val="281356863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lIns="64291" tIns="32146" rIns="64291" bIns="32146"/>
          <a:lstStyle/>
          <a:p>
            <a:r>
              <a:rPr lang="en-US" dirty="0"/>
              <a:t>Useful Low Fidelity Tools</a:t>
            </a:r>
          </a:p>
        </p:txBody>
      </p:sp>
      <p:sp>
        <p:nvSpPr>
          <p:cNvPr id="670723" name="Rectangle 3"/>
          <p:cNvSpPr>
            <a:spLocks noGrp="1" noChangeArrowheads="1"/>
          </p:cNvSpPr>
          <p:nvPr>
            <p:ph idx="1"/>
          </p:nvPr>
        </p:nvSpPr>
        <p:spPr>
          <a:xfrm>
            <a:off x="457200" y="1156213"/>
            <a:ext cx="4847034" cy="4954651"/>
          </a:xfrm>
        </p:spPr>
        <p:txBody>
          <a:bodyPr lIns="64291" tIns="32146" rIns="64291" bIns="32146"/>
          <a:lstStyle/>
          <a:p>
            <a:r>
              <a:rPr lang="en-US" sz="2400" dirty="0"/>
              <a:t>Large, heavy, white paper</a:t>
            </a:r>
          </a:p>
          <a:p>
            <a:r>
              <a:rPr lang="en-US" sz="2400" dirty="0"/>
              <a:t>Index cards</a:t>
            </a:r>
          </a:p>
          <a:p>
            <a:r>
              <a:rPr lang="en-US" sz="2400" dirty="0"/>
              <a:t>Tape, stick glue, correction tape</a:t>
            </a:r>
          </a:p>
          <a:p>
            <a:r>
              <a:rPr lang="en-US" sz="2400" dirty="0"/>
              <a:t>Pens &amp; markers (many colors and sizes)</a:t>
            </a:r>
          </a:p>
          <a:p>
            <a:r>
              <a:rPr lang="en-US" sz="2400" dirty="0"/>
              <a:t>Large sheet of foam core, poster board, butcher paper</a:t>
            </a:r>
          </a:p>
          <a:p>
            <a:r>
              <a:rPr lang="en-US" sz="2400" dirty="0"/>
              <a:t>Scissors, X-</a:t>
            </a:r>
            <a:r>
              <a:rPr lang="en-US" sz="2400" dirty="0" err="1"/>
              <a:t>acto</a:t>
            </a:r>
            <a:r>
              <a:rPr lang="en-US" sz="2400" dirty="0"/>
              <a:t> knives</a:t>
            </a:r>
          </a:p>
          <a:p>
            <a:r>
              <a:rPr lang="en-US" sz="2400" dirty="0"/>
              <a:t>Band-aids</a:t>
            </a:r>
          </a:p>
        </p:txBody>
      </p:sp>
      <p:sp>
        <p:nvSpPr>
          <p:cNvPr id="670725" name="Rectangle 5"/>
          <p:cNvSpPr>
            <a:spLocks/>
          </p:cNvSpPr>
          <p:nvPr/>
        </p:nvSpPr>
        <p:spPr bwMode="auto">
          <a:xfrm>
            <a:off x="5304234" y="5699373"/>
            <a:ext cx="3643313" cy="618918"/>
          </a:xfrm>
          <a:prstGeom prst="rect">
            <a:avLst/>
          </a:prstGeom>
          <a:noFill/>
          <a:ln w="25400">
            <a:noFill/>
            <a:miter lim="800000"/>
            <a:headEnd/>
            <a:tailEnd/>
          </a:ln>
          <a:effectLst/>
        </p:spPr>
        <p:txBody>
          <a:bodyPr lIns="64291" tIns="32146" rIns="64291" bIns="32146">
            <a:prstTxWarp prst="textNoShape">
              <a:avLst/>
            </a:prstTxWarp>
            <a:spAutoFit/>
          </a:bodyPr>
          <a:lstStyle/>
          <a:p>
            <a:r>
              <a:rPr lang="en-US" i="1">
                <a:solidFill>
                  <a:schemeClr val="accent2"/>
                </a:solidFill>
              </a:rPr>
              <a:t>Explore your local art store for supplies!</a:t>
            </a:r>
          </a:p>
        </p:txBody>
      </p:sp>
      <p:pic>
        <p:nvPicPr>
          <p:cNvPr id="670727" name="Picture 7"/>
          <p:cNvPicPr>
            <a:picLocks noChangeAspect="1"/>
          </p:cNvPicPr>
          <p:nvPr/>
        </p:nvPicPr>
        <p:blipFill>
          <a:blip r:embed="rId3"/>
          <a:srcRect/>
          <a:stretch>
            <a:fillRect/>
          </a:stretch>
        </p:blipFill>
        <p:spPr bwMode="auto">
          <a:xfrm>
            <a:off x="5411390" y="3848695"/>
            <a:ext cx="1669852" cy="1669852"/>
          </a:xfrm>
          <a:prstGeom prst="rect">
            <a:avLst/>
          </a:prstGeom>
          <a:noFill/>
          <a:ln w="25400">
            <a:noFill/>
            <a:miter lim="800000"/>
            <a:headEnd/>
            <a:tailEnd/>
          </a:ln>
          <a:effectLst/>
        </p:spPr>
      </p:pic>
      <p:pic>
        <p:nvPicPr>
          <p:cNvPr id="670728" name="Picture 8"/>
          <p:cNvPicPr>
            <a:picLocks noChangeAspect="1"/>
          </p:cNvPicPr>
          <p:nvPr/>
        </p:nvPicPr>
        <p:blipFill>
          <a:blip r:embed="rId4"/>
          <a:srcRect/>
          <a:stretch>
            <a:fillRect/>
          </a:stretch>
        </p:blipFill>
        <p:spPr bwMode="auto">
          <a:xfrm>
            <a:off x="5384602" y="1473399"/>
            <a:ext cx="1380753" cy="2223492"/>
          </a:xfrm>
          <a:prstGeom prst="rect">
            <a:avLst/>
          </a:prstGeom>
          <a:noFill/>
          <a:ln w="25400">
            <a:noFill/>
            <a:miter lim="800000"/>
            <a:headEnd/>
            <a:tailEnd/>
          </a:ln>
          <a:effectLst/>
        </p:spPr>
      </p:pic>
      <p:pic>
        <p:nvPicPr>
          <p:cNvPr id="670724" name="Picture 4"/>
          <p:cNvPicPr>
            <a:picLocks noChangeAspect="1"/>
          </p:cNvPicPr>
          <p:nvPr/>
        </p:nvPicPr>
        <p:blipFill>
          <a:blip r:embed="rId5"/>
          <a:srcRect t="6000"/>
          <a:stretch>
            <a:fillRect/>
          </a:stretch>
        </p:blipFill>
        <p:spPr bwMode="auto">
          <a:xfrm flipH="1">
            <a:off x="6429375" y="1424285"/>
            <a:ext cx="2464594" cy="2165449"/>
          </a:xfrm>
          <a:prstGeom prst="rect">
            <a:avLst/>
          </a:prstGeom>
          <a:noFill/>
          <a:ln w="25400">
            <a:noFill/>
            <a:miter lim="800000"/>
            <a:headEnd/>
            <a:tailEnd/>
          </a:ln>
          <a:effectLst/>
        </p:spPr>
      </p:pic>
      <p:pic>
        <p:nvPicPr>
          <p:cNvPr id="670726" name="Picture 6"/>
          <p:cNvPicPr>
            <a:picLocks noChangeAspect="1"/>
          </p:cNvPicPr>
          <p:nvPr/>
        </p:nvPicPr>
        <p:blipFill>
          <a:blip r:embed="rId6"/>
          <a:srcRect/>
          <a:stretch>
            <a:fillRect/>
          </a:stretch>
        </p:blipFill>
        <p:spPr bwMode="auto">
          <a:xfrm>
            <a:off x="7018734" y="3482578"/>
            <a:ext cx="1898675" cy="2187773"/>
          </a:xfrm>
          <a:prstGeom prst="rect">
            <a:avLst/>
          </a:prstGeom>
          <a:noFill/>
          <a:ln w="25400">
            <a:noFill/>
            <a:miter lim="800000"/>
            <a:headEnd/>
            <a:tailEnd/>
          </a:ln>
          <a:effectLst/>
        </p:spPr>
      </p:pic>
    </p:spTree>
    <p:extLst>
      <p:ext uri="{BB962C8B-B14F-4D97-AF65-F5344CB8AC3E}">
        <p14:creationId xmlns:p14="http://schemas.microsoft.com/office/powerpoint/2010/main" val="39336979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p:txBody>
          <a:bodyPr lIns="64291" tIns="32146" rIns="64291" bIns="32146"/>
          <a:lstStyle/>
          <a:p>
            <a:r>
              <a:rPr lang="en-US" dirty="0"/>
              <a:t>Make a Low Fidelity Prototype</a:t>
            </a:r>
          </a:p>
        </p:txBody>
      </p:sp>
      <p:sp>
        <p:nvSpPr>
          <p:cNvPr id="662531" name="Rectangle 3"/>
          <p:cNvSpPr>
            <a:spLocks noGrp="1" noChangeArrowheads="1"/>
          </p:cNvSpPr>
          <p:nvPr>
            <p:ph idx="1"/>
          </p:nvPr>
        </p:nvSpPr>
        <p:spPr>
          <a:xfrm>
            <a:off x="457200" y="1171512"/>
            <a:ext cx="4900612" cy="4954651"/>
          </a:xfrm>
        </p:spPr>
        <p:txBody>
          <a:bodyPr lIns="64291" tIns="32146" rIns="64291" bIns="32146"/>
          <a:lstStyle/>
          <a:p>
            <a:pPr>
              <a:buNone/>
            </a:pPr>
            <a:r>
              <a:rPr lang="en-US" dirty="0"/>
              <a:t>Once you like your layout, you can focus on details of the design</a:t>
            </a:r>
          </a:p>
          <a:p>
            <a:pPr lvl="1"/>
            <a:r>
              <a:rPr lang="en-US" dirty="0"/>
              <a:t>example data values, menu content, buttons, labels, etc</a:t>
            </a:r>
          </a:p>
          <a:p>
            <a:pPr lvl="1"/>
            <a:r>
              <a:rPr lang="en-US" dirty="0"/>
              <a:t>More specific layout of interface objects</a:t>
            </a:r>
          </a:p>
          <a:p>
            <a:pPr lvl="1"/>
            <a:r>
              <a:rPr lang="en-US" dirty="0"/>
              <a:t>You can even annotate your paper prototype!</a:t>
            </a:r>
          </a:p>
        </p:txBody>
      </p:sp>
      <p:pic>
        <p:nvPicPr>
          <p:cNvPr id="662532" name="Picture 4" descr="Picture 9"/>
          <p:cNvPicPr>
            <a:picLocks noChangeAspect="1" noChangeArrowheads="1"/>
          </p:cNvPicPr>
          <p:nvPr/>
        </p:nvPicPr>
        <p:blipFill>
          <a:blip r:embed="rId3"/>
          <a:srcRect/>
          <a:stretch>
            <a:fillRect/>
          </a:stretch>
        </p:blipFill>
        <p:spPr bwMode="auto">
          <a:xfrm>
            <a:off x="5357812" y="1446610"/>
            <a:ext cx="3522762" cy="4822031"/>
          </a:xfrm>
          <a:prstGeom prst="rect">
            <a:avLst/>
          </a:prstGeom>
          <a:noFill/>
        </p:spPr>
      </p:pic>
    </p:spTree>
    <p:extLst>
      <p:ext uri="{BB962C8B-B14F-4D97-AF65-F5344CB8AC3E}">
        <p14:creationId xmlns:p14="http://schemas.microsoft.com/office/powerpoint/2010/main" val="6027812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lIns="64291" tIns="32146" rIns="64291" bIns="32146">
            <a:normAutofit/>
          </a:bodyPr>
          <a:lstStyle/>
          <a:p>
            <a:r>
              <a:rPr lang="en-US" dirty="0"/>
              <a:t>Fancier Low Fidelity Prototypes</a:t>
            </a:r>
          </a:p>
        </p:txBody>
      </p:sp>
      <p:sp>
        <p:nvSpPr>
          <p:cNvPr id="665603" name="Rectangle 3"/>
          <p:cNvSpPr>
            <a:spLocks noGrp="1" noChangeArrowheads="1"/>
          </p:cNvSpPr>
          <p:nvPr>
            <p:ph idx="1"/>
          </p:nvPr>
        </p:nvSpPr>
        <p:spPr>
          <a:xfrm>
            <a:off x="457200" y="1171512"/>
            <a:ext cx="3775472" cy="4954651"/>
          </a:xfrm>
        </p:spPr>
        <p:txBody>
          <a:bodyPr lIns="64291" tIns="32146" rIns="64291" bIns="32146">
            <a:normAutofit/>
          </a:bodyPr>
          <a:lstStyle/>
          <a:p>
            <a:pPr>
              <a:lnSpc>
                <a:spcPct val="70000"/>
              </a:lnSpc>
              <a:buNone/>
            </a:pPr>
            <a:r>
              <a:rPr lang="en-US" sz="2800" dirty="0"/>
              <a:t>Once the details are ironed out, you can create your interface “toolkit”</a:t>
            </a:r>
          </a:p>
          <a:p>
            <a:pPr lvl="1">
              <a:lnSpc>
                <a:spcPct val="70000"/>
              </a:lnSpc>
            </a:pPr>
            <a:r>
              <a:rPr lang="en-US" sz="2000" dirty="0"/>
              <a:t>Cut out each of the components (</a:t>
            </a:r>
            <a:r>
              <a:rPr lang="en-US" sz="2000" dirty="0" err="1"/>
              <a:t>windows,dialogs,menus,etc</a:t>
            </a:r>
            <a:r>
              <a:rPr lang="en-US" sz="2000" dirty="0"/>
              <a:t>) into it’s own window</a:t>
            </a:r>
          </a:p>
          <a:p>
            <a:pPr>
              <a:lnSpc>
                <a:spcPct val="70000"/>
              </a:lnSpc>
            </a:pPr>
            <a:endParaRPr lang="en-US" sz="2800" dirty="0"/>
          </a:p>
          <a:p>
            <a:pPr>
              <a:lnSpc>
                <a:spcPct val="70000"/>
              </a:lnSpc>
            </a:pPr>
            <a:r>
              <a:rPr lang="en-US" sz="2800" dirty="0"/>
              <a:t>These can be used to dynamically simulate the </a:t>
            </a:r>
            <a:r>
              <a:rPr lang="en-US" sz="2800" b="1" dirty="0">
                <a:solidFill>
                  <a:schemeClr val="hlink"/>
                </a:solidFill>
              </a:rPr>
              <a:t>entire</a:t>
            </a:r>
            <a:r>
              <a:rPr lang="en-US" sz="2800" dirty="0"/>
              <a:t> interface following a storyboard, or flow.</a:t>
            </a:r>
          </a:p>
        </p:txBody>
      </p:sp>
      <p:pic>
        <p:nvPicPr>
          <p:cNvPr id="665604" name="Picture 4" descr="Picture 1"/>
          <p:cNvPicPr>
            <a:picLocks noChangeAspect="1" noChangeArrowheads="1"/>
          </p:cNvPicPr>
          <p:nvPr/>
        </p:nvPicPr>
        <p:blipFill>
          <a:blip r:embed="rId3"/>
          <a:srcRect/>
          <a:stretch>
            <a:fillRect/>
          </a:stretch>
        </p:blipFill>
        <p:spPr bwMode="auto">
          <a:xfrm>
            <a:off x="4232672" y="1553766"/>
            <a:ext cx="4554141" cy="3422303"/>
          </a:xfrm>
          <a:prstGeom prst="rect">
            <a:avLst/>
          </a:prstGeom>
          <a:noFill/>
        </p:spPr>
      </p:pic>
    </p:spTree>
    <p:extLst>
      <p:ext uri="{BB962C8B-B14F-4D97-AF65-F5344CB8AC3E}">
        <p14:creationId xmlns:p14="http://schemas.microsoft.com/office/powerpoint/2010/main" val="38168467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3"/>
          <p:cNvSpPr>
            <a:spLocks noGrp="1"/>
          </p:cNvSpPr>
          <p:nvPr>
            <p:ph type="ftr" sz="quarter" idx="10"/>
          </p:nvPr>
        </p:nvSpPr>
        <p:spPr>
          <a:xfrm>
            <a:off x="3907119" y="6438900"/>
            <a:ext cx="2133600" cy="365125"/>
          </a:xfrm>
        </p:spPr>
        <p:txBody>
          <a:bodyPr/>
          <a:lstStyle/>
          <a:p>
            <a:r>
              <a:rPr lang="en-GB" sz="1000" dirty="0">
                <a:solidFill>
                  <a:schemeClr val="accent6">
                    <a:lumMod val="75000"/>
                  </a:schemeClr>
                </a:solidFill>
                <a:latin typeface="Liberation Sans"/>
              </a:rPr>
              <a:t>www.id-book.com</a:t>
            </a:r>
          </a:p>
        </p:txBody>
      </p:sp>
      <p:sp>
        <p:nvSpPr>
          <p:cNvPr id="19458"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59"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60"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61"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62" name="Rectangle 6"/>
          <p:cNvSpPr>
            <a:spLocks noGrp="1" noChangeArrowheads="1"/>
          </p:cNvSpPr>
          <p:nvPr>
            <p:ph type="title"/>
          </p:nvPr>
        </p:nvSpPr>
        <p:spPr>
          <a:xfrm>
            <a:off x="1218517" y="116632"/>
            <a:ext cx="6706965"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‘Wizard-of-Oz’ prototyping</a:t>
            </a:r>
          </a:p>
        </p:txBody>
      </p:sp>
      <p:sp>
        <p:nvSpPr>
          <p:cNvPr id="19464" name="Rectangle 8"/>
          <p:cNvSpPr>
            <a:spLocks noChangeArrowheads="1"/>
          </p:cNvSpPr>
          <p:nvPr/>
        </p:nvSpPr>
        <p:spPr bwMode="auto">
          <a:xfrm>
            <a:off x="749300" y="1036093"/>
            <a:ext cx="7843837" cy="26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55600" indent="-355600" eaLnBrk="0" hangingPunct="0">
              <a:buFontTx/>
              <a:buChar char="•"/>
            </a:pPr>
            <a:r>
              <a:rPr lang="en-US" sz="2400" dirty="0">
                <a:latin typeface="Liberation Sans"/>
              </a:rPr>
              <a:t>The user thinks they are interacting with a computer, but a human is responding to output rather than the system</a:t>
            </a:r>
          </a:p>
          <a:p>
            <a:pPr marL="355600" indent="-355600" eaLnBrk="0" hangingPunct="0">
              <a:buFontTx/>
              <a:buChar char="•"/>
            </a:pPr>
            <a:endParaRPr lang="en-US" sz="800" dirty="0">
              <a:latin typeface="Liberation Sans"/>
            </a:endParaRPr>
          </a:p>
          <a:p>
            <a:pPr marL="355600" indent="-355600" eaLnBrk="0" hangingPunct="0">
              <a:buFontTx/>
              <a:buChar char="•"/>
            </a:pPr>
            <a:r>
              <a:rPr lang="en-US" sz="2400" dirty="0">
                <a:latin typeface="Liberation Sans"/>
              </a:rPr>
              <a:t>Usually done early in design to understand users’ expectations</a:t>
            </a:r>
          </a:p>
          <a:p>
            <a:pPr marL="355600" indent="-355600" eaLnBrk="0" hangingPunct="0">
              <a:buFontTx/>
              <a:buChar char="•"/>
            </a:pPr>
            <a:endParaRPr lang="en-US" sz="800" dirty="0">
              <a:latin typeface="Liberation Sans"/>
            </a:endParaRPr>
          </a:p>
          <a:p>
            <a:pPr marL="355600" indent="-355600" eaLnBrk="0" hangingPunct="0">
              <a:buFontTx/>
              <a:buChar char="•"/>
            </a:pPr>
            <a:r>
              <a:rPr lang="en-US" sz="2400" dirty="0">
                <a:latin typeface="Liberation Sans"/>
              </a:rPr>
              <a:t>What is ‘wrong’ with this approach?</a:t>
            </a:r>
          </a:p>
          <a:p>
            <a:pPr marL="355600" indent="-355600" algn="ctr" eaLnBrk="0" hangingPunct="0"/>
            <a:endParaRPr lang="en-US" sz="2400" dirty="0">
              <a:latin typeface="Liberation Sans"/>
            </a:endParaRPr>
          </a:p>
        </p:txBody>
      </p:sp>
      <p:sp>
        <p:nvSpPr>
          <p:cNvPr id="19465" name="Rectangle 9"/>
          <p:cNvSpPr>
            <a:spLocks noChangeArrowheads="1"/>
          </p:cNvSpPr>
          <p:nvPr/>
        </p:nvSpPr>
        <p:spPr bwMode="auto">
          <a:xfrm>
            <a:off x="2828925" y="4640262"/>
            <a:ext cx="726636" cy="6175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66" name="Rectangle 10" descr="Caroon illustration of Wizard-of-Oz prototyping concept."/>
          <p:cNvSpPr>
            <a:spLocks noChangeArrowheads="1"/>
          </p:cNvSpPr>
          <p:nvPr/>
        </p:nvSpPr>
        <p:spPr bwMode="auto">
          <a:xfrm>
            <a:off x="1687513" y="3733800"/>
            <a:ext cx="3729037" cy="2286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67" name="Rectangle 11"/>
          <p:cNvSpPr>
            <a:spLocks noChangeArrowheads="1"/>
          </p:cNvSpPr>
          <p:nvPr/>
        </p:nvSpPr>
        <p:spPr bwMode="auto">
          <a:xfrm>
            <a:off x="5697538" y="4495800"/>
            <a:ext cx="703262" cy="533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68" name="Text Box 12"/>
          <p:cNvSpPr txBox="1">
            <a:spLocks noChangeArrowheads="1"/>
          </p:cNvSpPr>
          <p:nvPr/>
        </p:nvSpPr>
        <p:spPr bwMode="auto">
          <a:xfrm>
            <a:off x="2813050" y="4724400"/>
            <a:ext cx="7425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57150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714500">
              <a:defRPr>
                <a:solidFill>
                  <a:schemeClr val="tx1"/>
                </a:solidFill>
                <a:latin typeface="Arial" charset="0"/>
                <a:ea typeface="ＭＳ Ｐゴシック" charset="0"/>
              </a:defRPr>
            </a:lvl4pPr>
            <a:lvl5pPr marL="2286000">
              <a:defRPr>
                <a:solidFill>
                  <a:schemeClr val="tx1"/>
                </a:solidFill>
                <a:latin typeface="Arial" charset="0"/>
                <a:ea typeface="ＭＳ Ｐゴシック" charset="0"/>
              </a:defRPr>
            </a:lvl5pPr>
            <a:lvl6pPr marL="2743200" fontAlgn="base">
              <a:spcBef>
                <a:spcPct val="0"/>
              </a:spcBef>
              <a:spcAft>
                <a:spcPct val="0"/>
              </a:spcAft>
              <a:defRPr>
                <a:solidFill>
                  <a:schemeClr val="tx1"/>
                </a:solidFill>
                <a:latin typeface="Arial" charset="0"/>
                <a:ea typeface="ＭＳ Ｐゴシック" charset="0"/>
              </a:defRPr>
            </a:lvl6pPr>
            <a:lvl7pPr marL="3200400" fontAlgn="base">
              <a:spcBef>
                <a:spcPct val="0"/>
              </a:spcBef>
              <a:spcAft>
                <a:spcPct val="0"/>
              </a:spcAft>
              <a:defRPr>
                <a:solidFill>
                  <a:schemeClr val="tx1"/>
                </a:solidFill>
                <a:latin typeface="Arial" charset="0"/>
                <a:ea typeface="ＭＳ Ｐゴシック" charset="0"/>
              </a:defRPr>
            </a:lvl7pPr>
            <a:lvl8pPr marL="3657600" fontAlgn="base">
              <a:spcBef>
                <a:spcPct val="0"/>
              </a:spcBef>
              <a:spcAft>
                <a:spcPct val="0"/>
              </a:spcAft>
              <a:defRPr>
                <a:solidFill>
                  <a:schemeClr val="tx1"/>
                </a:solidFill>
                <a:latin typeface="Arial" charset="0"/>
                <a:ea typeface="ＭＳ Ｐゴシック" charset="0"/>
              </a:defRPr>
            </a:lvl8pPr>
            <a:lvl9pPr marL="4114800" fontAlgn="base">
              <a:spcBef>
                <a:spcPct val="0"/>
              </a:spcBef>
              <a:spcAft>
                <a:spcPct val="0"/>
              </a:spcAft>
              <a:defRPr>
                <a:solidFill>
                  <a:schemeClr val="tx1"/>
                </a:solidFill>
                <a:latin typeface="Arial" charset="0"/>
                <a:ea typeface="ＭＳ Ｐゴシック" charset="0"/>
              </a:defRPr>
            </a:lvl9pPr>
          </a:lstStyle>
          <a:p>
            <a:pPr eaLnBrk="0" hangingPunct="0"/>
            <a:r>
              <a:rPr lang="en-GB" sz="800" b="1" dirty="0">
                <a:latin typeface="Liberation Sans"/>
              </a:rPr>
              <a:t>&gt;Blurb blurb</a:t>
            </a:r>
          </a:p>
          <a:p>
            <a:pPr eaLnBrk="0" hangingPunct="0"/>
            <a:r>
              <a:rPr lang="en-GB" sz="800" b="1" dirty="0">
                <a:latin typeface="Liberation Sans"/>
              </a:rPr>
              <a:t>&gt;Do this</a:t>
            </a:r>
          </a:p>
          <a:p>
            <a:pPr eaLnBrk="0" hangingPunct="0"/>
            <a:r>
              <a:rPr lang="en-GB" sz="800" b="1" dirty="0">
                <a:latin typeface="Liberation Sans"/>
              </a:rPr>
              <a:t>&gt;Why?</a:t>
            </a:r>
          </a:p>
        </p:txBody>
      </p:sp>
      <p:sp>
        <p:nvSpPr>
          <p:cNvPr id="19469" name="Oval 13"/>
          <p:cNvSpPr>
            <a:spLocks noChangeArrowheads="1"/>
          </p:cNvSpPr>
          <p:nvPr/>
        </p:nvSpPr>
        <p:spPr bwMode="auto">
          <a:xfrm>
            <a:off x="1970088" y="4648200"/>
            <a:ext cx="211137" cy="2286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0" name="Line 14"/>
          <p:cNvSpPr>
            <a:spLocks noChangeShapeType="1"/>
          </p:cNvSpPr>
          <p:nvPr/>
        </p:nvSpPr>
        <p:spPr bwMode="auto">
          <a:xfrm>
            <a:off x="2109788" y="487680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1" name="Line 15"/>
          <p:cNvSpPr>
            <a:spLocks noChangeShapeType="1"/>
          </p:cNvSpPr>
          <p:nvPr/>
        </p:nvSpPr>
        <p:spPr bwMode="auto">
          <a:xfrm>
            <a:off x="2109788" y="5105400"/>
            <a:ext cx="2809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2" name="Line 16"/>
          <p:cNvSpPr>
            <a:spLocks noChangeShapeType="1"/>
          </p:cNvSpPr>
          <p:nvPr/>
        </p:nvSpPr>
        <p:spPr bwMode="auto">
          <a:xfrm>
            <a:off x="2109788" y="510540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3" name="Line 17"/>
          <p:cNvSpPr>
            <a:spLocks noChangeShapeType="1"/>
          </p:cNvSpPr>
          <p:nvPr/>
        </p:nvSpPr>
        <p:spPr bwMode="auto">
          <a:xfrm>
            <a:off x="2109788" y="5334000"/>
            <a:ext cx="3524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4" name="Line 18"/>
          <p:cNvSpPr>
            <a:spLocks noChangeShapeType="1"/>
          </p:cNvSpPr>
          <p:nvPr/>
        </p:nvSpPr>
        <p:spPr bwMode="auto">
          <a:xfrm>
            <a:off x="2462213" y="5334000"/>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5" name="AutoShape 19"/>
          <p:cNvSpPr>
            <a:spLocks noChangeArrowheads="1"/>
          </p:cNvSpPr>
          <p:nvPr/>
        </p:nvSpPr>
        <p:spPr bwMode="auto">
          <a:xfrm>
            <a:off x="2320925" y="5029200"/>
            <a:ext cx="492125" cy="228600"/>
          </a:xfrm>
          <a:prstGeom prst="parallelogram">
            <a:avLst>
              <a:gd name="adj" fmla="val 53819"/>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6" name="Line 20"/>
          <p:cNvSpPr>
            <a:spLocks noChangeShapeType="1"/>
          </p:cNvSpPr>
          <p:nvPr/>
        </p:nvSpPr>
        <p:spPr bwMode="auto">
          <a:xfrm>
            <a:off x="2462213" y="5105400"/>
            <a:ext cx="211137"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7" name="Line 21"/>
          <p:cNvSpPr>
            <a:spLocks noChangeShapeType="1"/>
          </p:cNvSpPr>
          <p:nvPr/>
        </p:nvSpPr>
        <p:spPr bwMode="auto">
          <a:xfrm>
            <a:off x="2462213" y="5181600"/>
            <a:ext cx="211137"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78" name="Text Box 22"/>
          <p:cNvSpPr txBox="1">
            <a:spLocks noChangeArrowheads="1"/>
          </p:cNvSpPr>
          <p:nvPr/>
        </p:nvSpPr>
        <p:spPr bwMode="auto">
          <a:xfrm>
            <a:off x="1954213" y="3897313"/>
            <a:ext cx="7264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57150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714500">
              <a:defRPr>
                <a:solidFill>
                  <a:schemeClr val="tx1"/>
                </a:solidFill>
                <a:latin typeface="Arial" charset="0"/>
                <a:ea typeface="ＭＳ Ｐゴシック" charset="0"/>
              </a:defRPr>
            </a:lvl4pPr>
            <a:lvl5pPr marL="2286000">
              <a:defRPr>
                <a:solidFill>
                  <a:schemeClr val="tx1"/>
                </a:solidFill>
                <a:latin typeface="Arial" charset="0"/>
                <a:ea typeface="ＭＳ Ｐゴシック" charset="0"/>
              </a:defRPr>
            </a:lvl5pPr>
            <a:lvl6pPr marL="2743200" fontAlgn="base">
              <a:spcBef>
                <a:spcPct val="0"/>
              </a:spcBef>
              <a:spcAft>
                <a:spcPct val="0"/>
              </a:spcAft>
              <a:defRPr>
                <a:solidFill>
                  <a:schemeClr val="tx1"/>
                </a:solidFill>
                <a:latin typeface="Arial" charset="0"/>
                <a:ea typeface="ＭＳ Ｐゴシック" charset="0"/>
              </a:defRPr>
            </a:lvl6pPr>
            <a:lvl7pPr marL="3200400" fontAlgn="base">
              <a:spcBef>
                <a:spcPct val="0"/>
              </a:spcBef>
              <a:spcAft>
                <a:spcPct val="0"/>
              </a:spcAft>
              <a:defRPr>
                <a:solidFill>
                  <a:schemeClr val="tx1"/>
                </a:solidFill>
                <a:latin typeface="Arial" charset="0"/>
                <a:ea typeface="ＭＳ Ｐゴシック" charset="0"/>
              </a:defRPr>
            </a:lvl7pPr>
            <a:lvl8pPr marL="3657600" fontAlgn="base">
              <a:spcBef>
                <a:spcPct val="0"/>
              </a:spcBef>
              <a:spcAft>
                <a:spcPct val="0"/>
              </a:spcAft>
              <a:defRPr>
                <a:solidFill>
                  <a:schemeClr val="tx1"/>
                </a:solidFill>
                <a:latin typeface="Arial" charset="0"/>
                <a:ea typeface="ＭＳ Ｐゴシック" charset="0"/>
              </a:defRPr>
            </a:lvl8pPr>
            <a:lvl9pPr marL="4114800" fontAlgn="base">
              <a:spcBef>
                <a:spcPct val="0"/>
              </a:spcBef>
              <a:spcAft>
                <a:spcPct val="0"/>
              </a:spcAft>
              <a:defRPr>
                <a:solidFill>
                  <a:schemeClr val="tx1"/>
                </a:solidFill>
                <a:latin typeface="Arial" charset="0"/>
                <a:ea typeface="ＭＳ Ｐゴシック" charset="0"/>
              </a:defRPr>
            </a:lvl9pPr>
          </a:lstStyle>
          <a:p>
            <a:pPr eaLnBrk="0" hangingPunct="0"/>
            <a:r>
              <a:rPr lang="en-GB" sz="2000" dirty="0">
                <a:latin typeface="Liberation Sans"/>
              </a:rPr>
              <a:t>User</a:t>
            </a:r>
          </a:p>
        </p:txBody>
      </p:sp>
      <p:sp>
        <p:nvSpPr>
          <p:cNvPr id="19479" name="Oval 23"/>
          <p:cNvSpPr>
            <a:spLocks noChangeArrowheads="1"/>
          </p:cNvSpPr>
          <p:nvPr/>
        </p:nvSpPr>
        <p:spPr bwMode="auto">
          <a:xfrm>
            <a:off x="6753225" y="4267200"/>
            <a:ext cx="280988" cy="3048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0" name="Line 24"/>
          <p:cNvSpPr>
            <a:spLocks noChangeShapeType="1"/>
          </p:cNvSpPr>
          <p:nvPr/>
        </p:nvSpPr>
        <p:spPr bwMode="auto">
          <a:xfrm>
            <a:off x="6892925" y="4572000"/>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1" name="AutoShape 25"/>
          <p:cNvSpPr>
            <a:spLocks noChangeArrowheads="1"/>
          </p:cNvSpPr>
          <p:nvPr/>
        </p:nvSpPr>
        <p:spPr bwMode="auto">
          <a:xfrm rot="-8824957">
            <a:off x="6400800" y="4800600"/>
            <a:ext cx="492125" cy="228600"/>
          </a:xfrm>
          <a:prstGeom prst="parallelogram">
            <a:avLst>
              <a:gd name="adj" fmla="val 53819"/>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2" name="Line 26"/>
          <p:cNvSpPr>
            <a:spLocks noChangeShapeType="1"/>
          </p:cNvSpPr>
          <p:nvPr/>
        </p:nvSpPr>
        <p:spPr bwMode="auto">
          <a:xfrm flipH="1">
            <a:off x="6681788" y="4724400"/>
            <a:ext cx="211137"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3" name="Line 27"/>
          <p:cNvSpPr>
            <a:spLocks noChangeShapeType="1"/>
          </p:cNvSpPr>
          <p:nvPr/>
        </p:nvSpPr>
        <p:spPr bwMode="auto">
          <a:xfrm>
            <a:off x="6611938" y="4876800"/>
            <a:ext cx="141287" cy="762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4" name="Line 28"/>
          <p:cNvSpPr>
            <a:spLocks noChangeShapeType="1"/>
          </p:cNvSpPr>
          <p:nvPr/>
        </p:nvSpPr>
        <p:spPr bwMode="auto">
          <a:xfrm>
            <a:off x="6611938" y="4953000"/>
            <a:ext cx="141287" cy="762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5" name="Line 29"/>
          <p:cNvSpPr>
            <a:spLocks noChangeShapeType="1"/>
          </p:cNvSpPr>
          <p:nvPr/>
        </p:nvSpPr>
        <p:spPr bwMode="auto">
          <a:xfrm>
            <a:off x="6892925" y="487680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6" name="Line 30"/>
          <p:cNvSpPr>
            <a:spLocks noChangeShapeType="1"/>
          </p:cNvSpPr>
          <p:nvPr/>
        </p:nvSpPr>
        <p:spPr bwMode="auto">
          <a:xfrm flipH="1">
            <a:off x="6542088" y="5105400"/>
            <a:ext cx="3508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7" name="Line 31"/>
          <p:cNvSpPr>
            <a:spLocks noChangeShapeType="1"/>
          </p:cNvSpPr>
          <p:nvPr/>
        </p:nvSpPr>
        <p:spPr bwMode="auto">
          <a:xfrm>
            <a:off x="6542088" y="510540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9488" name="Freeform 32"/>
          <p:cNvSpPr>
            <a:spLocks/>
          </p:cNvSpPr>
          <p:nvPr/>
        </p:nvSpPr>
        <p:spPr bwMode="auto">
          <a:xfrm>
            <a:off x="2965450" y="5029200"/>
            <a:ext cx="3411538" cy="1409700"/>
          </a:xfrm>
          <a:custGeom>
            <a:avLst/>
            <a:gdLst>
              <a:gd name="T0" fmla="*/ 184 w 2328"/>
              <a:gd name="T1" fmla="*/ 96 h 888"/>
              <a:gd name="T2" fmla="*/ 184 w 2328"/>
              <a:gd name="T3" fmla="*/ 768 h 888"/>
              <a:gd name="T4" fmla="*/ 1288 w 2328"/>
              <a:gd name="T5" fmla="*/ 816 h 888"/>
              <a:gd name="T6" fmla="*/ 2200 w 2328"/>
              <a:gd name="T7" fmla="*/ 384 h 888"/>
              <a:gd name="T8" fmla="*/ 2056 w 2328"/>
              <a:gd name="T9" fmla="*/ 0 h 888"/>
            </a:gdLst>
            <a:ahLst/>
            <a:cxnLst>
              <a:cxn ang="0">
                <a:pos x="T0" y="T1"/>
              </a:cxn>
              <a:cxn ang="0">
                <a:pos x="T2" y="T3"/>
              </a:cxn>
              <a:cxn ang="0">
                <a:pos x="T4" y="T5"/>
              </a:cxn>
              <a:cxn ang="0">
                <a:pos x="T6" y="T7"/>
              </a:cxn>
              <a:cxn ang="0">
                <a:pos x="T8" y="T9"/>
              </a:cxn>
            </a:cxnLst>
            <a:rect l="0" t="0" r="r" b="b"/>
            <a:pathLst>
              <a:path w="2328" h="888">
                <a:moveTo>
                  <a:pt x="184" y="96"/>
                </a:moveTo>
                <a:cubicBezTo>
                  <a:pt x="92" y="372"/>
                  <a:pt x="0" y="648"/>
                  <a:pt x="184" y="768"/>
                </a:cubicBezTo>
                <a:cubicBezTo>
                  <a:pt x="368" y="888"/>
                  <a:pt x="952" y="880"/>
                  <a:pt x="1288" y="816"/>
                </a:cubicBezTo>
                <a:cubicBezTo>
                  <a:pt x="1624" y="752"/>
                  <a:pt x="2072" y="520"/>
                  <a:pt x="2200" y="384"/>
                </a:cubicBezTo>
                <a:cubicBezTo>
                  <a:pt x="2328" y="248"/>
                  <a:pt x="2080" y="64"/>
                  <a:pt x="2056"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24</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5249290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6"/>
          <p:cNvSpPr>
            <a:spLocks noGrp="1" noChangeArrowheads="1"/>
          </p:cNvSpPr>
          <p:nvPr>
            <p:ph type="title"/>
          </p:nvPr>
        </p:nvSpPr>
        <p:spPr>
          <a:xfrm>
            <a:off x="1531103" y="462699"/>
            <a:ext cx="6081794"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High-fidelity prototyping</a:t>
            </a:r>
          </a:p>
        </p:txBody>
      </p:sp>
      <p:sp>
        <p:nvSpPr>
          <p:cNvPr id="20487" name="Rectangle 7"/>
          <p:cNvSpPr>
            <a:spLocks noGrp="1" noChangeArrowheads="1"/>
          </p:cNvSpPr>
          <p:nvPr>
            <p:ph idx="1"/>
          </p:nvPr>
        </p:nvSpPr>
        <p:spPr>
          <a:xfrm>
            <a:off x="467544" y="1484784"/>
            <a:ext cx="8229600" cy="4525963"/>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70000" lnSpcReduction="20000"/>
          </a:bodyPr>
          <a:lstStyle/>
          <a:p>
            <a:pPr indent="-271463" eaLnBrk="0" hangingPunct="0">
              <a:lnSpc>
                <a:spcPct val="130000"/>
              </a:lnSpc>
              <a:spcBef>
                <a:spcPts val="600"/>
              </a:spcBef>
              <a:buFontTx/>
              <a:buChar char="•"/>
            </a:pPr>
            <a:r>
              <a:rPr lang="en-US" sz="3600" noProof="0" dirty="0">
                <a:latin typeface="Liberation Sans"/>
              </a:rPr>
              <a:t>Uses materials that you would expect to be in the final product </a:t>
            </a:r>
          </a:p>
          <a:p>
            <a:pPr indent="-271463" eaLnBrk="0" hangingPunct="0">
              <a:lnSpc>
                <a:spcPct val="130000"/>
              </a:lnSpc>
              <a:spcBef>
                <a:spcPts val="1500"/>
              </a:spcBef>
              <a:buFontTx/>
              <a:buChar char="•"/>
            </a:pPr>
            <a:r>
              <a:rPr lang="en-US" sz="3600" noProof="0" dirty="0">
                <a:latin typeface="Liberation Sans"/>
              </a:rPr>
              <a:t>Prototype looks more like the final system than a low-fidelity version </a:t>
            </a:r>
          </a:p>
          <a:p>
            <a:pPr indent="-271463" eaLnBrk="0" hangingPunct="0">
              <a:lnSpc>
                <a:spcPct val="130000"/>
              </a:lnSpc>
              <a:spcBef>
                <a:spcPts val="1500"/>
              </a:spcBef>
              <a:buFontTx/>
              <a:buChar char="•"/>
            </a:pPr>
            <a:r>
              <a:rPr lang="en-US" sz="3600" noProof="0" dirty="0">
                <a:latin typeface="Liberation Sans"/>
              </a:rPr>
              <a:t>High-fidelity prototypes can be developed by integrating existing hardware and software components </a:t>
            </a:r>
          </a:p>
          <a:p>
            <a:pPr indent="-271463" eaLnBrk="0" hangingPunct="0">
              <a:lnSpc>
                <a:spcPct val="130000"/>
              </a:lnSpc>
              <a:spcBef>
                <a:spcPts val="1500"/>
              </a:spcBef>
              <a:buFontTx/>
              <a:buChar char="•"/>
            </a:pPr>
            <a:r>
              <a:rPr lang="en-US" sz="3600" noProof="0" dirty="0">
                <a:latin typeface="Liberation Sans"/>
              </a:rPr>
              <a:t>Danger that users think they have a complete system…see compromises </a:t>
            </a:r>
            <a:r>
              <a:rPr lang="en-US" noProof="0" dirty="0">
                <a:latin typeface="Liberation Sans"/>
              </a:rPr>
              <a:t> 	</a:t>
            </a:r>
          </a:p>
          <a:p>
            <a:endParaRPr lang="en-US" noProof="0" dirty="0">
              <a:latin typeface="Liberation Sans"/>
            </a:endParaRPr>
          </a:p>
          <a:p>
            <a:endParaRPr lang="en-US" noProof="0" dirty="0">
              <a:latin typeface="Liberation Sans"/>
            </a:endParaRPr>
          </a:p>
        </p:txBody>
      </p:sp>
      <p:sp>
        <p:nvSpPr>
          <p:cNvPr id="9" name="Footer Placeholder 3"/>
          <p:cNvSpPr>
            <a:spLocks noGrp="1"/>
          </p:cNvSpPr>
          <p:nvPr>
            <p:ph type="ftr" sz="quarter" idx="11"/>
          </p:nvPr>
        </p:nvSpPr>
        <p:spPr/>
        <p:txBody>
          <a:bodyPr/>
          <a:lstStyle/>
          <a:p>
            <a:r>
              <a:rPr lang="en-GB" sz="1000" dirty="0">
                <a:solidFill>
                  <a:schemeClr val="accent6">
                    <a:lumMod val="75000"/>
                  </a:schemeClr>
                </a:solidFill>
                <a:latin typeface="Liberation Sans"/>
              </a:rPr>
              <a:t>www.id-book.com</a:t>
            </a:r>
          </a:p>
        </p:txBody>
      </p:sp>
      <p:sp>
        <p:nvSpPr>
          <p:cNvPr id="20482"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0483"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0484"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0485"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0488" name="Rectangle 8"/>
          <p:cNvSpPr>
            <a:spLocks noChangeArrowheads="1"/>
          </p:cNvSpPr>
          <p:nvPr/>
        </p:nvSpPr>
        <p:spPr bwMode="auto">
          <a:xfrm>
            <a:off x="2267744" y="2133600"/>
            <a:ext cx="83693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ctr" eaLnBrk="0" hangingPunct="0"/>
            <a:endParaRPr lang="en-US" sz="2800" dirty="0">
              <a:latin typeface="Liberation Sans"/>
            </a:endParaRPr>
          </a:p>
          <a:p>
            <a:pPr algn="ctr" eaLnBrk="0" hangingPunct="0"/>
            <a:endParaRPr lang="en-US" sz="280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25</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5981178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a:xfrm>
            <a:off x="3923928" y="6416675"/>
            <a:ext cx="2133600" cy="365125"/>
          </a:xfrm>
        </p:spPr>
        <p:txBody>
          <a:bodyPr/>
          <a:lstStyle/>
          <a:p>
            <a:r>
              <a:rPr lang="en-GB" sz="1000" dirty="0">
                <a:solidFill>
                  <a:schemeClr val="accent6">
                    <a:lumMod val="75000"/>
                  </a:schemeClr>
                </a:solidFill>
                <a:latin typeface="Liberation Sans"/>
              </a:rPr>
              <a:t>www.id-book.com</a:t>
            </a:r>
          </a:p>
        </p:txBody>
      </p:sp>
      <p:sp>
        <p:nvSpPr>
          <p:cNvPr id="21506"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1507"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1508"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1509"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1510" name="Rectangle 6"/>
          <p:cNvSpPr>
            <a:spLocks noGrp="1" noChangeArrowheads="1"/>
          </p:cNvSpPr>
          <p:nvPr>
            <p:ph type="title"/>
          </p:nvPr>
        </p:nvSpPr>
        <p:spPr>
          <a:xfrm>
            <a:off x="978752" y="351574"/>
            <a:ext cx="7210308"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Compromises in prototyping</a:t>
            </a:r>
          </a:p>
        </p:txBody>
      </p:sp>
      <p:sp>
        <p:nvSpPr>
          <p:cNvPr id="21511" name="Rectangle 7"/>
          <p:cNvSpPr>
            <a:spLocks noGrp="1" noChangeArrowheads="1"/>
          </p:cNvSpPr>
          <p:nvPr>
            <p:ph type="body" idx="1"/>
          </p:nvPr>
        </p:nvSpPr>
        <p:spPr>
          <a:xfrm>
            <a:off x="914400" y="1066800"/>
            <a:ext cx="6962775" cy="4876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noProof="0" dirty="0">
              <a:solidFill>
                <a:srgbClr val="000000"/>
              </a:solidFill>
              <a:latin typeface="Liberation Sans"/>
            </a:endParaRPr>
          </a:p>
          <a:p>
            <a:endParaRPr lang="en-US" noProof="0" dirty="0">
              <a:latin typeface="Liberation Sans"/>
            </a:endParaRPr>
          </a:p>
        </p:txBody>
      </p:sp>
      <p:sp>
        <p:nvSpPr>
          <p:cNvPr id="21512" name="Rectangle 8"/>
          <p:cNvSpPr>
            <a:spLocks noChangeArrowheads="1"/>
          </p:cNvSpPr>
          <p:nvPr/>
        </p:nvSpPr>
        <p:spPr bwMode="auto">
          <a:xfrm>
            <a:off x="633413" y="1273038"/>
            <a:ext cx="8088312" cy="489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eaLnBrk="0" hangingPunct="0">
              <a:spcBef>
                <a:spcPts val="600"/>
              </a:spcBef>
              <a:buFont typeface="Arial"/>
              <a:buChar char="•"/>
            </a:pPr>
            <a:r>
              <a:rPr lang="en-GB" sz="2400" dirty="0">
                <a:latin typeface="Liberation Sans"/>
              </a:rPr>
              <a:t>Prototyping involve compromises</a:t>
            </a:r>
            <a:endParaRPr lang="en-GB" sz="800" dirty="0">
              <a:latin typeface="Liberation Sans"/>
            </a:endParaRPr>
          </a:p>
          <a:p>
            <a:pPr marL="342900" indent="-342900" eaLnBrk="0" hangingPunct="0">
              <a:spcBef>
                <a:spcPts val="600"/>
              </a:spcBef>
              <a:buFont typeface="Arial"/>
              <a:buChar char="•"/>
            </a:pPr>
            <a:r>
              <a:rPr lang="en-GB" sz="2400" dirty="0">
                <a:latin typeface="Liberation Sans"/>
              </a:rPr>
              <a:t>For software-based prototyping, maybe there is a slow response? sketchy icons? limited functionality? </a:t>
            </a:r>
          </a:p>
          <a:p>
            <a:pPr marL="342900" indent="-342900" eaLnBrk="0" hangingPunct="0">
              <a:spcBef>
                <a:spcPts val="600"/>
              </a:spcBef>
              <a:buFont typeface="Arial"/>
              <a:buChar char="•"/>
            </a:pPr>
            <a:r>
              <a:rPr lang="en-GB" sz="2400" dirty="0">
                <a:latin typeface="Liberation Sans"/>
              </a:rPr>
              <a:t>“In the wild” prototypes operational but not necessarily robust</a:t>
            </a:r>
            <a:endParaRPr lang="en-GB" sz="800" dirty="0">
              <a:latin typeface="Liberation Sans"/>
            </a:endParaRPr>
          </a:p>
          <a:p>
            <a:pPr marL="342900" indent="-342900" eaLnBrk="0" hangingPunct="0">
              <a:spcBef>
                <a:spcPts val="600"/>
              </a:spcBef>
              <a:buFont typeface="Arial"/>
              <a:buChar char="•"/>
            </a:pPr>
            <a:r>
              <a:rPr lang="en-GB" sz="2400" dirty="0">
                <a:latin typeface="Liberation Sans"/>
              </a:rPr>
              <a:t>Two common types of compromise:</a:t>
            </a:r>
          </a:p>
          <a:p>
            <a:pPr marL="573088" lvl="1" eaLnBrk="0" hangingPunct="0">
              <a:spcBef>
                <a:spcPts val="600"/>
              </a:spcBef>
            </a:pPr>
            <a:r>
              <a:rPr lang="en-GB" sz="2400" b="1" dirty="0">
                <a:latin typeface="Liberation Sans"/>
              </a:rPr>
              <a:t>Horizontal</a:t>
            </a:r>
            <a:r>
              <a:rPr lang="en-GB" sz="2400" dirty="0">
                <a:latin typeface="Liberation Sans"/>
              </a:rPr>
              <a:t>: Provides a wide range of functions, but with little detail</a:t>
            </a:r>
          </a:p>
          <a:p>
            <a:pPr marL="573088" lvl="1" eaLnBrk="0" hangingPunct="0">
              <a:spcBef>
                <a:spcPts val="600"/>
              </a:spcBef>
            </a:pPr>
            <a:r>
              <a:rPr lang="en-GB" sz="2400" b="1" dirty="0">
                <a:latin typeface="Liberation Sans"/>
              </a:rPr>
              <a:t>Vertical</a:t>
            </a:r>
            <a:r>
              <a:rPr lang="en-GB" sz="2400" dirty="0">
                <a:latin typeface="Liberation Sans"/>
              </a:rPr>
              <a:t>: Provides a lot of detail for only a few functions</a:t>
            </a:r>
            <a:endParaRPr lang="en-GB" sz="800" dirty="0">
              <a:latin typeface="Liberation Sans"/>
            </a:endParaRPr>
          </a:p>
          <a:p>
            <a:pPr marL="342900" indent="-342900" eaLnBrk="0" hangingPunct="0">
              <a:spcBef>
                <a:spcPts val="600"/>
              </a:spcBef>
              <a:buFont typeface="Arial"/>
              <a:buChar char="•"/>
            </a:pPr>
            <a:r>
              <a:rPr lang="en-GB" sz="2400" dirty="0">
                <a:latin typeface="Liberation Sans"/>
              </a:rPr>
              <a:t>Compromises in prototypes must not be ignored. Product needs engineering</a:t>
            </a:r>
          </a:p>
          <a:p>
            <a:pPr marL="185738" indent="-185738" algn="ctr" eaLnBrk="0" hangingPunct="0"/>
            <a:endParaRPr lang="en-US" sz="240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26</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311949997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Grp="1" noChangeArrowheads="1"/>
          </p:cNvSpPr>
          <p:nvPr>
            <p:ph type="title"/>
          </p:nvPr>
        </p:nvSpPr>
        <p:spPr>
          <a:xfrm>
            <a:off x="457200" y="462699"/>
            <a:ext cx="8229600" cy="766877"/>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r>
              <a:rPr lang="en-US" noProof="0" dirty="0">
                <a:latin typeface="Liberation Sans"/>
              </a:rPr>
              <a:t>Conceptual design</a:t>
            </a:r>
          </a:p>
        </p:txBody>
      </p:sp>
      <p:sp>
        <p:nvSpPr>
          <p:cNvPr id="9" name="Footer Placeholder 3"/>
          <p:cNvSpPr>
            <a:spLocks noGrp="1"/>
          </p:cNvSpPr>
          <p:nvPr>
            <p:ph type="ftr" sz="quarter" idx="11"/>
          </p:nvPr>
        </p:nvSpPr>
        <p:spPr/>
        <p:txBody>
          <a:bodyPr/>
          <a:lstStyle/>
          <a:p>
            <a:r>
              <a:rPr lang="en-GB" sz="1000" dirty="0">
                <a:solidFill>
                  <a:schemeClr val="accent6">
                    <a:lumMod val="75000"/>
                  </a:schemeClr>
                </a:solidFill>
                <a:latin typeface="Liberation Sans"/>
              </a:rPr>
              <a:t>www.id-book.com</a:t>
            </a:r>
          </a:p>
        </p:txBody>
      </p:sp>
      <p:sp>
        <p:nvSpPr>
          <p:cNvPr id="23554"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3555"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3556"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3557"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 name="Content Placeholder 1"/>
          <p:cNvSpPr>
            <a:spLocks noGrp="1"/>
          </p:cNvSpPr>
          <p:nvPr>
            <p:ph idx="1"/>
          </p:nvPr>
        </p:nvSpPr>
        <p:spPr>
          <a:xfrm>
            <a:off x="457200" y="1509700"/>
            <a:ext cx="8229600" cy="4741987"/>
          </a:xfrm>
        </p:spPr>
        <p:txBody>
          <a:bodyPr>
            <a:normAutofit fontScale="47500" lnSpcReduction="20000"/>
          </a:bodyPr>
          <a:lstStyle/>
          <a:p>
            <a:pPr eaLnBrk="0" hangingPunct="0">
              <a:lnSpc>
                <a:spcPct val="120000"/>
              </a:lnSpc>
              <a:spcBef>
                <a:spcPts val="600"/>
              </a:spcBef>
            </a:pPr>
            <a:r>
              <a:rPr lang="en-US" altLang="ja-JP" sz="5800" noProof="0" dirty="0">
                <a:latin typeface="Liberation Sans"/>
                <a:cs typeface="Verdana"/>
              </a:rPr>
              <a:t>A conceptual model is an outline of what people can do with a product and what concepts are needed to understand and interact with it</a:t>
            </a:r>
          </a:p>
          <a:p>
            <a:pPr eaLnBrk="0" hangingPunct="0">
              <a:lnSpc>
                <a:spcPct val="120000"/>
              </a:lnSpc>
              <a:spcBef>
                <a:spcPts val="1500"/>
              </a:spcBef>
            </a:pPr>
            <a:r>
              <a:rPr lang="en-US" sz="5800" noProof="0" dirty="0">
                <a:latin typeface="Liberation Sans"/>
                <a:cs typeface="Verdana"/>
              </a:rPr>
              <a:t>Understand problem space and current requirements; empathize with users</a:t>
            </a:r>
          </a:p>
          <a:p>
            <a:pPr eaLnBrk="0" hangingPunct="0">
              <a:lnSpc>
                <a:spcPct val="120000"/>
              </a:lnSpc>
              <a:spcBef>
                <a:spcPts val="1500"/>
              </a:spcBef>
            </a:pPr>
            <a:r>
              <a:rPr lang="en-US" sz="5800" noProof="0" dirty="0">
                <a:latin typeface="Liberation Sans"/>
                <a:cs typeface="Verdana"/>
              </a:rPr>
              <a:t>Creativity and brainstorming techniques</a:t>
            </a:r>
          </a:p>
          <a:p>
            <a:pPr eaLnBrk="0" hangingPunct="0">
              <a:lnSpc>
                <a:spcPct val="120000"/>
              </a:lnSpc>
              <a:spcBef>
                <a:spcPts val="1500"/>
              </a:spcBef>
            </a:pPr>
            <a:r>
              <a:rPr lang="en-US" sz="5800" noProof="0" dirty="0">
                <a:latin typeface="Liberation Sans"/>
              </a:rPr>
              <a:t>Mood board may capture desired feel</a:t>
            </a:r>
          </a:p>
          <a:p>
            <a:pPr eaLnBrk="0" hangingPunct="0">
              <a:lnSpc>
                <a:spcPct val="120000"/>
              </a:lnSpc>
              <a:spcBef>
                <a:spcPts val="1500"/>
              </a:spcBef>
            </a:pPr>
            <a:r>
              <a:rPr lang="en-US" sz="5800" noProof="0" dirty="0">
                <a:latin typeface="Liberation Sans"/>
              </a:rPr>
              <a:t>Consider alternatives: scenarios and prototyping helps</a:t>
            </a:r>
          </a:p>
          <a:p>
            <a:pPr>
              <a:lnSpc>
                <a:spcPct val="120000"/>
              </a:lnSpc>
            </a:pPr>
            <a:endParaRPr lang="en-US" noProof="0" dirty="0">
              <a:latin typeface="Liberation Sans"/>
            </a:endParaRPr>
          </a:p>
        </p:txBody>
      </p:sp>
      <p:sp>
        <p:nvSpPr>
          <p:cNvPr id="3" name="Slide Number Placeholder 2"/>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27</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9516363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4579"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4580"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4581"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4582" name="Rectangle 6"/>
          <p:cNvSpPr>
            <a:spLocks noGrp="1" noChangeArrowheads="1"/>
          </p:cNvSpPr>
          <p:nvPr>
            <p:ph type="title"/>
          </p:nvPr>
        </p:nvSpPr>
        <p:spPr>
          <a:xfrm>
            <a:off x="255346" y="483279"/>
            <a:ext cx="8532786"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Choosing an interface metaphor</a:t>
            </a:r>
          </a:p>
        </p:txBody>
      </p:sp>
      <p:sp>
        <p:nvSpPr>
          <p:cNvPr id="24583" name="Rectangle 7"/>
          <p:cNvSpPr>
            <a:spLocks noGrp="1" noChangeArrowheads="1"/>
          </p:cNvSpPr>
          <p:nvPr>
            <p:ph type="body" idx="1"/>
          </p:nvPr>
        </p:nvSpPr>
        <p:spPr>
          <a:xfrm>
            <a:off x="914400" y="1066800"/>
            <a:ext cx="6962775" cy="4876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noProof="0" dirty="0">
              <a:solidFill>
                <a:srgbClr val="000000"/>
              </a:solidFill>
              <a:latin typeface="Liberation Sans"/>
            </a:endParaRPr>
          </a:p>
          <a:p>
            <a:endParaRPr lang="en-US" noProof="0" dirty="0">
              <a:latin typeface="Liberation Sans"/>
            </a:endParaRPr>
          </a:p>
        </p:txBody>
      </p:sp>
      <p:sp>
        <p:nvSpPr>
          <p:cNvPr id="24584" name="Rectangle 8"/>
          <p:cNvSpPr>
            <a:spLocks noChangeArrowheads="1"/>
          </p:cNvSpPr>
          <p:nvPr/>
        </p:nvSpPr>
        <p:spPr bwMode="auto">
          <a:xfrm>
            <a:off x="773112" y="1433513"/>
            <a:ext cx="784383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271463" indent="-271463" eaLnBrk="0" hangingPunct="0">
              <a:spcBef>
                <a:spcPts val="300"/>
              </a:spcBef>
              <a:buFontTx/>
              <a:buChar char="•"/>
            </a:pPr>
            <a:r>
              <a:rPr lang="en-GB" sz="2400" dirty="0">
                <a:latin typeface="Liberation Sans"/>
              </a:rPr>
              <a:t>Interface metaphors combine familiar knowledge with new knowledge in a way that will help the user understand the product. </a:t>
            </a:r>
            <a:endParaRPr lang="en-GB" sz="800" dirty="0">
              <a:latin typeface="Liberation Sans"/>
            </a:endParaRPr>
          </a:p>
          <a:p>
            <a:pPr marL="271463" indent="-271463" eaLnBrk="0" hangingPunct="0">
              <a:spcBef>
                <a:spcPts val="600"/>
              </a:spcBef>
              <a:buFontTx/>
              <a:buChar char="•"/>
            </a:pPr>
            <a:r>
              <a:rPr lang="en-GB" sz="2400" dirty="0">
                <a:latin typeface="Liberation Sans"/>
              </a:rPr>
              <a:t>Three steps: understand functionality, identify potential problem areas, and generate metaphors</a:t>
            </a:r>
            <a:endParaRPr lang="en-GB" sz="800" dirty="0">
              <a:latin typeface="Liberation Sans"/>
            </a:endParaRPr>
          </a:p>
          <a:p>
            <a:pPr marL="271463" indent="-271463" eaLnBrk="0" hangingPunct="0">
              <a:spcBef>
                <a:spcPts val="600"/>
              </a:spcBef>
              <a:buFontTx/>
              <a:buChar char="•"/>
            </a:pPr>
            <a:r>
              <a:rPr lang="en-GB" sz="2400" dirty="0">
                <a:latin typeface="Liberation Sans"/>
              </a:rPr>
              <a:t>Evaluate metaphors:</a:t>
            </a:r>
            <a:endParaRPr lang="en-GB" sz="800" dirty="0">
              <a:latin typeface="Liberation Sans"/>
            </a:endParaRPr>
          </a:p>
          <a:p>
            <a:pPr marL="630238" lvl="2" indent="-338138" eaLnBrk="0" hangingPunct="0">
              <a:spcBef>
                <a:spcPts val="600"/>
              </a:spcBef>
              <a:buFont typeface="Wingdings" pitchFamily="2" charset="2"/>
              <a:buChar char="§"/>
            </a:pPr>
            <a:r>
              <a:rPr lang="en-GB" sz="2400" dirty="0">
                <a:latin typeface="Liberation Sans"/>
              </a:rPr>
              <a:t>How much structure does it provide?</a:t>
            </a:r>
            <a:endParaRPr lang="en-GB" sz="600" dirty="0">
              <a:latin typeface="Liberation Sans"/>
            </a:endParaRPr>
          </a:p>
          <a:p>
            <a:pPr marL="630238" lvl="2" indent="-338138" eaLnBrk="0" hangingPunct="0">
              <a:spcBef>
                <a:spcPts val="600"/>
              </a:spcBef>
              <a:buFont typeface="Wingdings" pitchFamily="2" charset="2"/>
              <a:buChar char="§"/>
            </a:pPr>
            <a:r>
              <a:rPr lang="en-GB" sz="2400" dirty="0">
                <a:latin typeface="Liberation Sans"/>
              </a:rPr>
              <a:t>How much is relevant to the problem?</a:t>
            </a:r>
            <a:endParaRPr lang="en-GB" sz="600" dirty="0">
              <a:latin typeface="Liberation Sans"/>
            </a:endParaRPr>
          </a:p>
          <a:p>
            <a:pPr marL="630238" lvl="2" indent="-338138" eaLnBrk="0" hangingPunct="0">
              <a:spcBef>
                <a:spcPts val="600"/>
              </a:spcBef>
              <a:buFont typeface="Wingdings" pitchFamily="2" charset="2"/>
              <a:buChar char="§"/>
            </a:pPr>
            <a:r>
              <a:rPr lang="en-GB" sz="2400" dirty="0">
                <a:latin typeface="Liberation Sans"/>
              </a:rPr>
              <a:t>Is it easy to represent?</a:t>
            </a:r>
            <a:endParaRPr lang="en-GB" sz="600" dirty="0">
              <a:latin typeface="Liberation Sans"/>
            </a:endParaRPr>
          </a:p>
          <a:p>
            <a:pPr marL="630238" lvl="2" indent="-338138" eaLnBrk="0" hangingPunct="0">
              <a:spcBef>
                <a:spcPts val="600"/>
              </a:spcBef>
              <a:buFont typeface="Wingdings" pitchFamily="2" charset="2"/>
              <a:buChar char="§"/>
            </a:pPr>
            <a:r>
              <a:rPr lang="en-GB" sz="2400" dirty="0">
                <a:latin typeface="Liberation Sans"/>
              </a:rPr>
              <a:t>Will the audience understand it?</a:t>
            </a:r>
            <a:endParaRPr lang="en-GB" sz="600" dirty="0">
              <a:latin typeface="Liberation Sans"/>
            </a:endParaRPr>
          </a:p>
          <a:p>
            <a:pPr marL="630238" lvl="2" indent="-338138" eaLnBrk="0" hangingPunct="0">
              <a:spcBef>
                <a:spcPts val="600"/>
              </a:spcBef>
              <a:buFont typeface="Wingdings" pitchFamily="2" charset="2"/>
              <a:buChar char="§"/>
            </a:pPr>
            <a:r>
              <a:rPr lang="en-GB" sz="2400" dirty="0">
                <a:latin typeface="Liberation Sans"/>
              </a:rPr>
              <a:t>How extensible is it?</a:t>
            </a:r>
          </a:p>
          <a:p>
            <a:pPr marL="271463" indent="-271463" algn="ctr" eaLnBrk="0" hangingPunct="0"/>
            <a:endParaRPr lang="en-US" sz="240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28</a:t>
            </a:fld>
            <a:endParaRPr lang="en-GB" sz="1000" dirty="0">
              <a:solidFill>
                <a:schemeClr val="accent6">
                  <a:lumMod val="75000"/>
                </a:schemeClr>
              </a:solidFill>
              <a:latin typeface="Liberation Sans"/>
            </a:endParaRPr>
          </a:p>
        </p:txBody>
      </p:sp>
      <p:sp>
        <p:nvSpPr>
          <p:cNvPr id="3" name="Footer Placeholder 2"/>
          <p:cNvSpPr>
            <a:spLocks noGrp="1"/>
          </p:cNvSpPr>
          <p:nvPr>
            <p:ph type="ftr" sz="quarter" idx="11"/>
          </p:nvPr>
        </p:nvSpPr>
        <p:spPr>
          <a:xfrm>
            <a:off x="3247231" y="6348436"/>
            <a:ext cx="2895600" cy="365125"/>
          </a:xfrm>
        </p:spPr>
        <p:txBody>
          <a:bodyPr/>
          <a:lstStyle/>
          <a:p>
            <a:r>
              <a:rPr lang="en-GB" sz="1000" dirty="0">
                <a:solidFill>
                  <a:schemeClr val="accent6">
                    <a:lumMod val="75000"/>
                  </a:schemeClr>
                </a:solidFill>
              </a:rPr>
              <a:t>www.id-book.com</a:t>
            </a:r>
          </a:p>
        </p:txBody>
      </p:sp>
    </p:spTree>
    <p:extLst>
      <p:ext uri="{BB962C8B-B14F-4D97-AF65-F5344CB8AC3E}">
        <p14:creationId xmlns:p14="http://schemas.microsoft.com/office/powerpoint/2010/main" val="93267177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a:xfrm>
            <a:off x="3995936" y="6375732"/>
            <a:ext cx="2133600" cy="365125"/>
          </a:xfrm>
        </p:spPr>
        <p:txBody>
          <a:bodyPr/>
          <a:lstStyle/>
          <a:p>
            <a:r>
              <a:rPr lang="en-GB" sz="1000" dirty="0">
                <a:solidFill>
                  <a:schemeClr val="accent6">
                    <a:lumMod val="75000"/>
                  </a:schemeClr>
                </a:solidFill>
                <a:latin typeface="Liberation Sans"/>
              </a:rPr>
              <a:t>www.id-book.com</a:t>
            </a:r>
          </a:p>
        </p:txBody>
      </p:sp>
      <p:sp>
        <p:nvSpPr>
          <p:cNvPr id="25602"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5603"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5604"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5605"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5606" name="Rectangle 6"/>
          <p:cNvSpPr>
            <a:spLocks noGrp="1" noChangeArrowheads="1"/>
          </p:cNvSpPr>
          <p:nvPr>
            <p:ph type="title"/>
          </p:nvPr>
        </p:nvSpPr>
        <p:spPr>
          <a:xfrm>
            <a:off x="1261579" y="468965"/>
            <a:ext cx="6804248" cy="1443985"/>
          </a:xfrm>
          <a:noFill/>
          <a:ln/>
          <a:extLs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p>
            <a:r>
              <a:rPr lang="en-US" sz="4400" noProof="0" dirty="0">
                <a:latin typeface="Liberation Sans"/>
              </a:rPr>
              <a:t>Considering interaction and interface types</a:t>
            </a:r>
          </a:p>
        </p:txBody>
      </p:sp>
      <p:sp>
        <p:nvSpPr>
          <p:cNvPr id="25607" name="Rectangle 7"/>
          <p:cNvSpPr>
            <a:spLocks noGrp="1" noChangeArrowheads="1"/>
          </p:cNvSpPr>
          <p:nvPr>
            <p:ph type="body" idx="1"/>
          </p:nvPr>
        </p:nvSpPr>
        <p:spPr>
          <a:xfrm>
            <a:off x="703263" y="2020900"/>
            <a:ext cx="7920880" cy="42275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pPr marL="271463" indent="-271463" eaLnBrk="0" hangingPunct="0">
              <a:spcBef>
                <a:spcPts val="300"/>
              </a:spcBef>
              <a:buFontTx/>
              <a:buChar char="•"/>
            </a:pPr>
            <a:r>
              <a:rPr lang="en-US" noProof="0" dirty="0">
                <a:latin typeface="Liberation Sans"/>
              </a:rPr>
              <a:t>Which interaction type?</a:t>
            </a:r>
            <a:endParaRPr lang="en-US" sz="1050" noProof="0" dirty="0">
              <a:latin typeface="Liberation Sans"/>
            </a:endParaRPr>
          </a:p>
          <a:p>
            <a:pPr lvl="1" eaLnBrk="0" hangingPunct="0">
              <a:spcBef>
                <a:spcPts val="300"/>
              </a:spcBef>
              <a:buFont typeface="Wingdings" pitchFamily="2" charset="2"/>
              <a:buChar char="§"/>
            </a:pPr>
            <a:r>
              <a:rPr lang="en-US" noProof="0" dirty="0">
                <a:solidFill>
                  <a:schemeClr val="tx1"/>
                </a:solidFill>
                <a:latin typeface="Liberation Sans"/>
              </a:rPr>
              <a:t>How the user invokes actions</a:t>
            </a:r>
          </a:p>
          <a:p>
            <a:pPr lvl="1" eaLnBrk="0" hangingPunct="0">
              <a:spcBef>
                <a:spcPts val="600"/>
              </a:spcBef>
              <a:buFont typeface="Wingdings" pitchFamily="2" charset="2"/>
              <a:buChar char="§"/>
            </a:pPr>
            <a:r>
              <a:rPr lang="en-US" noProof="0" dirty="0">
                <a:solidFill>
                  <a:schemeClr val="tx1"/>
                </a:solidFill>
                <a:latin typeface="Liberation Sans"/>
              </a:rPr>
              <a:t>Instructing, conversing, manipulating, exploring, or responding</a:t>
            </a:r>
            <a:endParaRPr lang="en-US" sz="3200" noProof="0" dirty="0">
              <a:solidFill>
                <a:schemeClr val="tx1"/>
              </a:solidFill>
              <a:latin typeface="Liberation Sans"/>
            </a:endParaRPr>
          </a:p>
          <a:p>
            <a:pPr marL="271463" indent="-271463" eaLnBrk="0" hangingPunct="0">
              <a:spcBef>
                <a:spcPts val="1200"/>
              </a:spcBef>
              <a:buFontTx/>
              <a:buChar char="•"/>
            </a:pPr>
            <a:r>
              <a:rPr lang="en-US" noProof="0" dirty="0">
                <a:latin typeface="Liberation Sans"/>
              </a:rPr>
              <a:t>Do different interface types provide insight?</a:t>
            </a:r>
            <a:endParaRPr lang="en-US" sz="900" noProof="0" dirty="0">
              <a:latin typeface="Liberation Sans"/>
            </a:endParaRPr>
          </a:p>
          <a:p>
            <a:pPr lvl="1" eaLnBrk="0" hangingPunct="0">
              <a:spcBef>
                <a:spcPts val="600"/>
              </a:spcBef>
              <a:buFont typeface="Wingdings" pitchFamily="2" charset="2"/>
              <a:buChar char="§"/>
            </a:pPr>
            <a:r>
              <a:rPr lang="en-US" noProof="0" dirty="0">
                <a:solidFill>
                  <a:schemeClr val="tx1"/>
                </a:solidFill>
                <a:latin typeface="Liberation Sans"/>
              </a:rPr>
              <a:t>Shareable, tangible, augmented reality, and so forth</a:t>
            </a:r>
          </a:p>
          <a:p>
            <a:pPr lvl="1" eaLnBrk="0" hangingPunct="0">
              <a:spcBef>
                <a:spcPts val="300"/>
              </a:spcBef>
            </a:pPr>
            <a:endParaRPr lang="en-US" noProof="0" dirty="0">
              <a:solidFill>
                <a:schemeClr val="tx1"/>
              </a:solidFill>
              <a:latin typeface="Liberation Sans"/>
            </a:endParaRPr>
          </a:p>
          <a:p>
            <a:endParaRPr lang="en-US" sz="3600" noProof="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29</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10137404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457200" y="462699"/>
            <a:ext cx="8229600" cy="766877"/>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r>
              <a:rPr lang="en-US" noProof="0" dirty="0">
                <a:latin typeface="Liberation Sans"/>
              </a:rPr>
              <a:t>Prototyping</a:t>
            </a:r>
          </a:p>
        </p:txBody>
      </p:sp>
      <p:sp>
        <p:nvSpPr>
          <p:cNvPr id="10247" name="Rectangle 7"/>
          <p:cNvSpPr>
            <a:spLocks noGrp="1" noChangeArrowheads="1"/>
          </p:cNvSpPr>
          <p:nvPr>
            <p:ph idx="1"/>
          </p:nvPr>
        </p:nvSpPr>
        <p:spPr>
          <a:xfrm>
            <a:off x="457200" y="1229576"/>
            <a:ext cx="8229600" cy="4896587"/>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2500" lnSpcReduction="20000"/>
          </a:bodyPr>
          <a:lstStyle/>
          <a:p>
            <a:pPr marL="355600" indent="-355600" eaLnBrk="0" hangingPunct="0">
              <a:lnSpc>
                <a:spcPct val="120000"/>
              </a:lnSpc>
              <a:spcBef>
                <a:spcPts val="600"/>
              </a:spcBef>
              <a:buFontTx/>
              <a:buChar char="•"/>
            </a:pPr>
            <a:r>
              <a:rPr lang="en-US" sz="3500" noProof="0" dirty="0">
                <a:latin typeface="Liberation Sans"/>
              </a:rPr>
              <a:t>What is a prototype? </a:t>
            </a:r>
            <a:endParaRPr lang="en-US" sz="1500" noProof="0" dirty="0">
              <a:latin typeface="Liberation Sans"/>
            </a:endParaRPr>
          </a:p>
          <a:p>
            <a:pPr marL="355600" indent="-355600" eaLnBrk="0" hangingPunct="0">
              <a:lnSpc>
                <a:spcPct val="120000"/>
              </a:lnSpc>
              <a:spcBef>
                <a:spcPts val="600"/>
              </a:spcBef>
              <a:buFontTx/>
              <a:buChar char="•"/>
            </a:pPr>
            <a:r>
              <a:rPr lang="en-US" sz="3500" noProof="0" dirty="0">
                <a:latin typeface="Liberation Sans"/>
              </a:rPr>
              <a:t>Why prototype?</a:t>
            </a:r>
            <a:endParaRPr lang="en-US" sz="1500" noProof="0" dirty="0">
              <a:latin typeface="Liberation Sans"/>
            </a:endParaRPr>
          </a:p>
          <a:p>
            <a:pPr marL="355600" indent="-355600" eaLnBrk="0" hangingPunct="0">
              <a:lnSpc>
                <a:spcPct val="120000"/>
              </a:lnSpc>
              <a:spcBef>
                <a:spcPts val="600"/>
              </a:spcBef>
              <a:buFontTx/>
              <a:buChar char="•"/>
            </a:pPr>
            <a:r>
              <a:rPr lang="en-US" sz="3500" noProof="0" dirty="0">
                <a:latin typeface="Liberation Sans"/>
              </a:rPr>
              <a:t>Different kinds of prototyping</a:t>
            </a:r>
            <a:endParaRPr lang="en-US" sz="1300" noProof="0" dirty="0">
              <a:latin typeface="Liberation Sans"/>
            </a:endParaRPr>
          </a:p>
          <a:p>
            <a:pPr lvl="1" eaLnBrk="0" hangingPunct="0">
              <a:lnSpc>
                <a:spcPct val="120000"/>
              </a:lnSpc>
              <a:spcBef>
                <a:spcPts val="600"/>
              </a:spcBef>
              <a:buFont typeface="Wingdings" pitchFamily="2" charset="2"/>
              <a:buChar char="§"/>
            </a:pPr>
            <a:r>
              <a:rPr lang="en-US" sz="3000" noProof="0" dirty="0">
                <a:solidFill>
                  <a:schemeClr val="tx1"/>
                </a:solidFill>
                <a:latin typeface="Liberation Sans"/>
              </a:rPr>
              <a:t>Low fidelity</a:t>
            </a:r>
            <a:endParaRPr lang="en-US" sz="1000" noProof="0" dirty="0">
              <a:solidFill>
                <a:schemeClr val="tx1"/>
              </a:solidFill>
              <a:latin typeface="Liberation Sans"/>
            </a:endParaRPr>
          </a:p>
          <a:p>
            <a:pPr lvl="1" eaLnBrk="0" hangingPunct="0">
              <a:lnSpc>
                <a:spcPct val="120000"/>
              </a:lnSpc>
              <a:spcBef>
                <a:spcPts val="600"/>
              </a:spcBef>
              <a:buFont typeface="Wingdings" pitchFamily="2" charset="2"/>
              <a:buChar char="§"/>
            </a:pPr>
            <a:r>
              <a:rPr lang="en-US" sz="3000" noProof="0" dirty="0">
                <a:solidFill>
                  <a:schemeClr val="tx1"/>
                </a:solidFill>
                <a:latin typeface="Liberation Sans"/>
              </a:rPr>
              <a:t>High fidelity</a:t>
            </a:r>
            <a:endParaRPr lang="en-US" sz="1100" noProof="0" dirty="0">
              <a:solidFill>
                <a:schemeClr val="tx1"/>
              </a:solidFill>
              <a:latin typeface="Liberation Sans"/>
            </a:endParaRPr>
          </a:p>
          <a:p>
            <a:pPr marL="355600" indent="-355600" eaLnBrk="0" hangingPunct="0">
              <a:lnSpc>
                <a:spcPct val="120000"/>
              </a:lnSpc>
              <a:spcBef>
                <a:spcPts val="600"/>
              </a:spcBef>
              <a:buFontTx/>
              <a:buChar char="•"/>
            </a:pPr>
            <a:r>
              <a:rPr lang="en-US" sz="3500" noProof="0" dirty="0">
                <a:latin typeface="Liberation Sans"/>
              </a:rPr>
              <a:t>Compromises in prototyping</a:t>
            </a:r>
            <a:endParaRPr lang="en-US" sz="1500" noProof="0" dirty="0">
              <a:latin typeface="Liberation Sans"/>
            </a:endParaRPr>
          </a:p>
          <a:p>
            <a:pPr marL="857250" lvl="1" indent="-457200" eaLnBrk="0" hangingPunct="0">
              <a:lnSpc>
                <a:spcPct val="120000"/>
              </a:lnSpc>
              <a:spcBef>
                <a:spcPts val="600"/>
              </a:spcBef>
              <a:buFont typeface="Wingdings" pitchFamily="2" charset="2"/>
              <a:buChar char="§"/>
            </a:pPr>
            <a:r>
              <a:rPr lang="en-US" sz="3000" noProof="0" dirty="0">
                <a:solidFill>
                  <a:schemeClr val="tx1"/>
                </a:solidFill>
                <a:latin typeface="Liberation Sans"/>
              </a:rPr>
              <a:t>Vertical </a:t>
            </a:r>
            <a:endParaRPr lang="en-US" sz="1200" noProof="0" dirty="0">
              <a:solidFill>
                <a:schemeClr val="tx1"/>
              </a:solidFill>
              <a:latin typeface="Liberation Sans"/>
            </a:endParaRPr>
          </a:p>
          <a:p>
            <a:pPr marL="857250" lvl="1" indent="-457200" eaLnBrk="0" hangingPunct="0">
              <a:lnSpc>
                <a:spcPct val="120000"/>
              </a:lnSpc>
              <a:spcBef>
                <a:spcPts val="600"/>
              </a:spcBef>
              <a:buFont typeface="Wingdings" pitchFamily="2" charset="2"/>
              <a:buChar char="§"/>
            </a:pPr>
            <a:r>
              <a:rPr lang="en-US" sz="3000" noProof="0" dirty="0">
                <a:solidFill>
                  <a:schemeClr val="tx1"/>
                </a:solidFill>
                <a:latin typeface="Liberation Sans"/>
              </a:rPr>
              <a:t>Horizontal</a:t>
            </a:r>
            <a:endParaRPr lang="en-US" sz="1500" noProof="0" dirty="0">
              <a:solidFill>
                <a:schemeClr val="tx1"/>
              </a:solidFill>
              <a:latin typeface="Liberation Sans"/>
            </a:endParaRPr>
          </a:p>
          <a:p>
            <a:pPr marL="355600" indent="-355600" eaLnBrk="0" hangingPunct="0">
              <a:lnSpc>
                <a:spcPct val="120000"/>
              </a:lnSpc>
              <a:spcBef>
                <a:spcPts val="600"/>
              </a:spcBef>
              <a:buFontTx/>
              <a:buChar char="•"/>
            </a:pPr>
            <a:r>
              <a:rPr lang="en-US" sz="3500" noProof="0" dirty="0">
                <a:latin typeface="Liberation Sans"/>
              </a:rPr>
              <a:t>Final product needs to be engineered</a:t>
            </a:r>
          </a:p>
          <a:p>
            <a:pPr>
              <a:lnSpc>
                <a:spcPct val="120000"/>
              </a:lnSpc>
            </a:pPr>
            <a:endParaRPr lang="en-US" noProof="0" dirty="0">
              <a:latin typeface="Liberation Sans"/>
            </a:endParaRPr>
          </a:p>
          <a:p>
            <a:pPr>
              <a:lnSpc>
                <a:spcPct val="120000"/>
              </a:lnSpc>
            </a:pPr>
            <a:endParaRPr lang="en-US" noProof="0" dirty="0">
              <a:latin typeface="Liberation Sans"/>
            </a:endParaRPr>
          </a:p>
        </p:txBody>
      </p:sp>
      <p:sp>
        <p:nvSpPr>
          <p:cNvPr id="10" name="Footer Placeholder 3"/>
          <p:cNvSpPr>
            <a:spLocks noGrp="1"/>
          </p:cNvSpPr>
          <p:nvPr>
            <p:ph type="ftr" sz="quarter" idx="11"/>
          </p:nvPr>
        </p:nvSpPr>
        <p:spPr/>
        <p:txBody>
          <a:bodyPr/>
          <a:lstStyle/>
          <a:p>
            <a:r>
              <a:rPr lang="en-GB" sz="1000" dirty="0">
                <a:solidFill>
                  <a:schemeClr val="accent6">
                    <a:lumMod val="75000"/>
                  </a:schemeClr>
                </a:solidFill>
                <a:latin typeface="Liberation Sans"/>
              </a:rPr>
              <a:t>www.id-book.com</a:t>
            </a:r>
          </a:p>
        </p:txBody>
      </p:sp>
      <p:sp>
        <p:nvSpPr>
          <p:cNvPr id="10242"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0243"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0244"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0245"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0248" name="Text Box 8"/>
          <p:cNvSpPr txBox="1">
            <a:spLocks noChangeArrowheads="1"/>
          </p:cNvSpPr>
          <p:nvPr/>
        </p:nvSpPr>
        <p:spPr bwMode="auto">
          <a:xfrm>
            <a:off x="1462088" y="135572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57150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714500">
              <a:defRPr>
                <a:solidFill>
                  <a:schemeClr val="tx1"/>
                </a:solidFill>
                <a:latin typeface="Arial" charset="0"/>
                <a:ea typeface="ＭＳ Ｐゴシック" charset="0"/>
              </a:defRPr>
            </a:lvl4pPr>
            <a:lvl5pPr marL="2286000">
              <a:defRPr>
                <a:solidFill>
                  <a:schemeClr val="tx1"/>
                </a:solidFill>
                <a:latin typeface="Arial" charset="0"/>
                <a:ea typeface="ＭＳ Ｐゴシック" charset="0"/>
              </a:defRPr>
            </a:lvl5pPr>
            <a:lvl6pPr marL="2743200" fontAlgn="base">
              <a:spcBef>
                <a:spcPct val="0"/>
              </a:spcBef>
              <a:spcAft>
                <a:spcPct val="0"/>
              </a:spcAft>
              <a:defRPr>
                <a:solidFill>
                  <a:schemeClr val="tx1"/>
                </a:solidFill>
                <a:latin typeface="Arial" charset="0"/>
                <a:ea typeface="ＭＳ Ｐゴシック" charset="0"/>
              </a:defRPr>
            </a:lvl6pPr>
            <a:lvl7pPr marL="3200400" fontAlgn="base">
              <a:spcBef>
                <a:spcPct val="0"/>
              </a:spcBef>
              <a:spcAft>
                <a:spcPct val="0"/>
              </a:spcAft>
              <a:defRPr>
                <a:solidFill>
                  <a:schemeClr val="tx1"/>
                </a:solidFill>
                <a:latin typeface="Arial" charset="0"/>
                <a:ea typeface="ＭＳ Ｐゴシック" charset="0"/>
              </a:defRPr>
            </a:lvl7pPr>
            <a:lvl8pPr marL="3657600" fontAlgn="base">
              <a:spcBef>
                <a:spcPct val="0"/>
              </a:spcBef>
              <a:spcAft>
                <a:spcPct val="0"/>
              </a:spcAft>
              <a:defRPr>
                <a:solidFill>
                  <a:schemeClr val="tx1"/>
                </a:solidFill>
                <a:latin typeface="Arial" charset="0"/>
                <a:ea typeface="ＭＳ Ｐゴシック" charset="0"/>
              </a:defRPr>
            </a:lvl8pPr>
            <a:lvl9pPr marL="4114800" fontAlgn="base">
              <a:spcBef>
                <a:spcPct val="0"/>
              </a:spcBef>
              <a:spcAft>
                <a:spcPct val="0"/>
              </a:spcAft>
              <a:defRPr>
                <a:solidFill>
                  <a:schemeClr val="tx1"/>
                </a:solidFill>
                <a:latin typeface="Arial" charset="0"/>
                <a:ea typeface="ＭＳ Ｐゴシック" charset="0"/>
              </a:defRPr>
            </a:lvl9pPr>
          </a:lstStyle>
          <a:p>
            <a:pPr eaLnBrk="0" hangingPunct="0"/>
            <a:endParaRPr lang="en-US" sz="1600" b="1" dirty="0">
              <a:latin typeface="Liberation Sans"/>
            </a:endParaRPr>
          </a:p>
        </p:txBody>
      </p:sp>
      <p:sp>
        <p:nvSpPr>
          <p:cNvPr id="10249" name="Rectangle 9"/>
          <p:cNvSpPr>
            <a:spLocks noChangeArrowheads="1"/>
          </p:cNvSpPr>
          <p:nvPr/>
        </p:nvSpPr>
        <p:spPr bwMode="auto">
          <a:xfrm>
            <a:off x="1381125" y="1628775"/>
            <a:ext cx="647223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55600" indent="-355600" eaLnBrk="0" hangingPunct="0">
              <a:spcBef>
                <a:spcPts val="600"/>
              </a:spcBef>
              <a:buFontTx/>
              <a:buChar char="•"/>
            </a:pPr>
            <a:endParaRPr lang="en-GB" sz="280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3</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19009659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a:xfrm>
            <a:off x="3844925" y="6392839"/>
            <a:ext cx="2133600" cy="365125"/>
          </a:xfrm>
        </p:spPr>
        <p:txBody>
          <a:bodyPr/>
          <a:lstStyle/>
          <a:p>
            <a:r>
              <a:rPr lang="en-GB" sz="1000" dirty="0">
                <a:solidFill>
                  <a:schemeClr val="accent6">
                    <a:lumMod val="75000"/>
                  </a:schemeClr>
                </a:solidFill>
                <a:latin typeface="Liberation Sans"/>
              </a:rPr>
              <a:t>www.id-book.com</a:t>
            </a:r>
          </a:p>
        </p:txBody>
      </p:sp>
      <p:sp>
        <p:nvSpPr>
          <p:cNvPr id="26626"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6627"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6628"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6629"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6630" name="Rectangle 6"/>
          <p:cNvSpPr>
            <a:spLocks noGrp="1" noChangeArrowheads="1"/>
          </p:cNvSpPr>
          <p:nvPr>
            <p:ph type="title"/>
          </p:nvPr>
        </p:nvSpPr>
        <p:spPr>
          <a:xfrm>
            <a:off x="435679" y="413130"/>
            <a:ext cx="8318684" cy="643766"/>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3600" noProof="0" dirty="0">
                <a:latin typeface="Liberation Sans"/>
              </a:rPr>
              <a:t>Expanding the initial conceptual model</a:t>
            </a:r>
          </a:p>
        </p:txBody>
      </p:sp>
      <p:sp>
        <p:nvSpPr>
          <p:cNvPr id="26632" name="Rectangle 8"/>
          <p:cNvSpPr>
            <a:spLocks noChangeArrowheads="1"/>
          </p:cNvSpPr>
          <p:nvPr/>
        </p:nvSpPr>
        <p:spPr bwMode="auto">
          <a:xfrm>
            <a:off x="280988" y="1447800"/>
            <a:ext cx="8335962"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271463" indent="-271463" eaLnBrk="0" hangingPunct="0">
              <a:spcBef>
                <a:spcPts val="600"/>
              </a:spcBef>
              <a:buFontTx/>
              <a:buChar char="•"/>
            </a:pPr>
            <a:r>
              <a:rPr lang="en-GB" sz="2800" dirty="0">
                <a:latin typeface="Liberation Sans"/>
              </a:rPr>
              <a:t>What functions will the product perform?</a:t>
            </a:r>
            <a:r>
              <a:rPr lang="en-GB" sz="2800" b="1" dirty="0">
                <a:latin typeface="Liberation Sans"/>
              </a:rPr>
              <a:t> </a:t>
            </a:r>
          </a:p>
          <a:p>
            <a:pPr marL="800100" lvl="1" indent="-342900" eaLnBrk="0" hangingPunct="0">
              <a:spcBef>
                <a:spcPts val="1200"/>
              </a:spcBef>
              <a:buFont typeface="Wingdings" pitchFamily="2" charset="2"/>
              <a:buChar char="§"/>
            </a:pPr>
            <a:r>
              <a:rPr lang="en-GB" sz="2400" dirty="0">
                <a:latin typeface="Liberation Sans"/>
              </a:rPr>
              <a:t>What will the product do and what will the human do?</a:t>
            </a:r>
          </a:p>
          <a:p>
            <a:pPr marL="271463" indent="-271463" eaLnBrk="0" hangingPunct="0">
              <a:spcBef>
                <a:spcPts val="600"/>
              </a:spcBef>
              <a:buFontTx/>
              <a:buChar char="•"/>
            </a:pPr>
            <a:r>
              <a:rPr lang="en-GB" sz="2800" dirty="0">
                <a:latin typeface="Liberation Sans"/>
              </a:rPr>
              <a:t>How are the functions related to each other?</a:t>
            </a:r>
            <a:r>
              <a:rPr lang="en-GB" sz="2800" b="1" dirty="0">
                <a:latin typeface="Liberation Sans"/>
              </a:rPr>
              <a:t> </a:t>
            </a:r>
          </a:p>
          <a:p>
            <a:pPr marL="800100" lvl="1" indent="-342900" eaLnBrk="0" hangingPunct="0">
              <a:spcBef>
                <a:spcPts val="1200"/>
              </a:spcBef>
              <a:buFont typeface="Wingdings" pitchFamily="2" charset="2"/>
              <a:buChar char="§"/>
            </a:pPr>
            <a:r>
              <a:rPr lang="en-GB" sz="2400" dirty="0">
                <a:latin typeface="Liberation Sans"/>
              </a:rPr>
              <a:t>Sequential or parallel?</a:t>
            </a:r>
          </a:p>
          <a:p>
            <a:pPr marL="800100" lvl="1" indent="-342900" eaLnBrk="0" hangingPunct="0">
              <a:spcBef>
                <a:spcPts val="1200"/>
              </a:spcBef>
              <a:buFont typeface="Wingdings" pitchFamily="2" charset="2"/>
              <a:buChar char="§"/>
            </a:pPr>
            <a:r>
              <a:rPr lang="en-GB" sz="2400" dirty="0">
                <a:latin typeface="Liberation Sans"/>
              </a:rPr>
              <a:t>Categorizations, for example, all actions related to privacy on a smartphone</a:t>
            </a:r>
          </a:p>
          <a:p>
            <a:pPr marL="271463" indent="-271463" eaLnBrk="0" hangingPunct="0">
              <a:spcBef>
                <a:spcPts val="600"/>
              </a:spcBef>
              <a:buFontTx/>
              <a:buChar char="•"/>
            </a:pPr>
            <a:r>
              <a:rPr lang="en-GB" sz="2800" dirty="0">
                <a:latin typeface="Liberation Sans"/>
              </a:rPr>
              <a:t>What information is needed?</a:t>
            </a:r>
          </a:p>
          <a:p>
            <a:pPr marL="800100" lvl="1" indent="-342900" eaLnBrk="0" hangingPunct="0">
              <a:spcBef>
                <a:spcPts val="1200"/>
              </a:spcBef>
              <a:buFont typeface="Wingdings" pitchFamily="2" charset="2"/>
              <a:buChar char="§"/>
            </a:pPr>
            <a:r>
              <a:rPr lang="en-GB" sz="2400" dirty="0">
                <a:latin typeface="Liberation Sans"/>
              </a:rPr>
              <a:t>What data is needed to perform the task? </a:t>
            </a:r>
          </a:p>
          <a:p>
            <a:pPr marL="800100" lvl="1" indent="-342900" eaLnBrk="0" hangingPunct="0">
              <a:spcBef>
                <a:spcPts val="1200"/>
              </a:spcBef>
              <a:buFont typeface="Wingdings" pitchFamily="2" charset="2"/>
              <a:buChar char="§"/>
            </a:pPr>
            <a:r>
              <a:rPr lang="en-GB" sz="2400" dirty="0">
                <a:latin typeface="Liberation Sans"/>
              </a:rPr>
              <a:t>How is this data to be transformed by the system?</a:t>
            </a:r>
            <a:r>
              <a:rPr lang="en-GB" sz="2800" dirty="0">
                <a:latin typeface="Liberation Sans"/>
              </a:rPr>
              <a:t> </a:t>
            </a:r>
            <a:endParaRPr lang="en-US" sz="280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30</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37000578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Concrete design</a:t>
            </a:r>
          </a:p>
        </p:txBody>
      </p:sp>
      <p:sp>
        <p:nvSpPr>
          <p:cNvPr id="3" name="Content Placeholder 2"/>
          <p:cNvSpPr>
            <a:spLocks noGrp="1"/>
          </p:cNvSpPr>
          <p:nvPr>
            <p:ph idx="1"/>
          </p:nvPr>
        </p:nvSpPr>
        <p:spPr>
          <a:xfrm>
            <a:off x="755576" y="1393918"/>
            <a:ext cx="8229600" cy="5035698"/>
          </a:xfrm>
        </p:spPr>
        <p:txBody>
          <a:bodyPr>
            <a:normAutofit fontScale="55000" lnSpcReduction="20000"/>
          </a:bodyPr>
          <a:lstStyle/>
          <a:p>
            <a:pPr>
              <a:lnSpc>
                <a:spcPct val="120000"/>
              </a:lnSpc>
            </a:pPr>
            <a:r>
              <a:rPr lang="en-US" sz="4800" noProof="0" dirty="0"/>
              <a:t>Difference between conceptual and concrete is emphasis</a:t>
            </a:r>
          </a:p>
          <a:p>
            <a:pPr>
              <a:lnSpc>
                <a:spcPct val="120000"/>
              </a:lnSpc>
              <a:spcBef>
                <a:spcPts val="900"/>
              </a:spcBef>
            </a:pPr>
            <a:r>
              <a:rPr lang="en-US" sz="4800" noProof="0" dirty="0"/>
              <a:t>Many aspects to concrete design</a:t>
            </a:r>
          </a:p>
          <a:p>
            <a:pPr lvl="1">
              <a:lnSpc>
                <a:spcPct val="120000"/>
              </a:lnSpc>
              <a:buFont typeface="Wingdings" pitchFamily="2" charset="2"/>
              <a:buChar char="§"/>
            </a:pPr>
            <a:r>
              <a:rPr lang="en-US" sz="4400" noProof="0" dirty="0">
                <a:solidFill>
                  <a:schemeClr val="tx1"/>
                </a:solidFill>
              </a:rPr>
              <a:t>Color, icons, buttons, interaction devices, and so on</a:t>
            </a:r>
          </a:p>
          <a:p>
            <a:pPr>
              <a:lnSpc>
                <a:spcPct val="120000"/>
              </a:lnSpc>
            </a:pPr>
            <a:r>
              <a:rPr lang="en-US" sz="4800" noProof="0" dirty="0"/>
              <a:t>User characteristics and context </a:t>
            </a:r>
          </a:p>
          <a:p>
            <a:pPr lvl="1">
              <a:lnSpc>
                <a:spcPct val="120000"/>
              </a:lnSpc>
              <a:buFont typeface="Wingdings" pitchFamily="2" charset="2"/>
              <a:buChar char="§"/>
            </a:pPr>
            <a:r>
              <a:rPr lang="en-US" sz="4400" noProof="0" dirty="0">
                <a:solidFill>
                  <a:schemeClr val="tx1"/>
                </a:solidFill>
              </a:rPr>
              <a:t>Inclusiveness, input, and output modes</a:t>
            </a:r>
            <a:endParaRPr lang="en-US" noProof="0" dirty="0">
              <a:solidFill>
                <a:schemeClr val="tx1"/>
              </a:solidFill>
            </a:endParaRPr>
          </a:p>
          <a:p>
            <a:pPr>
              <a:lnSpc>
                <a:spcPct val="120000"/>
              </a:lnSpc>
            </a:pPr>
            <a:r>
              <a:rPr lang="en-US" sz="4800" noProof="0" dirty="0"/>
              <a:t>Accessibility</a:t>
            </a:r>
          </a:p>
          <a:p>
            <a:pPr lvl="1">
              <a:lnSpc>
                <a:spcPct val="120000"/>
              </a:lnSpc>
              <a:buFont typeface="Wingdings" pitchFamily="2" charset="2"/>
              <a:buChar char="§"/>
            </a:pPr>
            <a:r>
              <a:rPr lang="en-US" sz="4400" noProof="0" dirty="0">
                <a:solidFill>
                  <a:schemeClr val="tx1"/>
                </a:solidFill>
              </a:rPr>
              <a:t>Web Content Accessibility Guidelines</a:t>
            </a:r>
          </a:p>
          <a:p>
            <a:pPr>
              <a:lnSpc>
                <a:spcPct val="120000"/>
              </a:lnSpc>
            </a:pPr>
            <a:r>
              <a:rPr lang="en-US" sz="4800" noProof="0" dirty="0"/>
              <a:t>Cross-cultural design </a:t>
            </a:r>
          </a:p>
          <a:p>
            <a:pPr lvl="1">
              <a:lnSpc>
                <a:spcPct val="120000"/>
              </a:lnSpc>
              <a:buFont typeface="Wingdings" pitchFamily="2" charset="2"/>
              <a:buChar char="§"/>
            </a:pPr>
            <a:r>
              <a:rPr lang="en-US" sz="4400" noProof="0" dirty="0">
                <a:solidFill>
                  <a:schemeClr val="tx1"/>
                </a:solidFill>
              </a:rPr>
              <a:t>Language, colors, icons, and information architecture</a:t>
            </a:r>
          </a:p>
          <a:p>
            <a:pPr lvl="1">
              <a:lnSpc>
                <a:spcPct val="120000"/>
              </a:lnSpc>
              <a:buFont typeface="Wingdings" pitchFamily="2" charset="2"/>
              <a:buChar char="§"/>
            </a:pPr>
            <a:r>
              <a:rPr lang="en-US" sz="4400" noProof="0" dirty="0">
                <a:solidFill>
                  <a:schemeClr val="tx1"/>
                </a:solidFill>
              </a:rPr>
              <a:t>Indigenous knowledge and perspectives </a:t>
            </a:r>
          </a:p>
        </p:txBody>
      </p:sp>
      <p:sp>
        <p:nvSpPr>
          <p:cNvPr id="5" name="Footer Placeholder 4"/>
          <p:cNvSpPr>
            <a:spLocks noGrp="1"/>
          </p:cNvSpPr>
          <p:nvPr>
            <p:ph type="ftr" sz="quarter" idx="11"/>
          </p:nvPr>
        </p:nvSpPr>
        <p:spPr/>
        <p:txBody>
          <a:bodyPr/>
          <a:lstStyle/>
          <a:p>
            <a:r>
              <a:rPr lang="en-GB" sz="1000" dirty="0">
                <a:solidFill>
                  <a:schemeClr val="accent6">
                    <a:lumMod val="75000"/>
                  </a:schemeClr>
                </a:solidFill>
              </a:rPr>
              <a:t>www.id-book.com</a:t>
            </a:r>
          </a:p>
        </p:txBody>
      </p:sp>
      <p:sp>
        <p:nvSpPr>
          <p:cNvPr id="6" name="Slide Number Placeholder 5"/>
          <p:cNvSpPr>
            <a:spLocks noGrp="1"/>
          </p:cNvSpPr>
          <p:nvPr>
            <p:ph type="sldNum" sz="quarter" idx="12"/>
          </p:nvPr>
        </p:nvSpPr>
        <p:spPr/>
        <p:txBody>
          <a:bodyPr/>
          <a:lstStyle/>
          <a:p>
            <a:fld id="{A7EA2D8D-44E5-43C4-BBA1-AE3E32EF0894}" type="slidenum">
              <a:rPr lang="en-GB" sz="1000" smtClean="0">
                <a:solidFill>
                  <a:schemeClr val="accent6">
                    <a:lumMod val="75000"/>
                  </a:schemeClr>
                </a:solidFill>
              </a:rPr>
              <a:t>31</a:t>
            </a:fld>
            <a:endParaRPr lang="en-GB" sz="1000" dirty="0">
              <a:solidFill>
                <a:schemeClr val="accent6">
                  <a:lumMod val="75000"/>
                </a:schemeClr>
              </a:solidFill>
            </a:endParaRPr>
          </a:p>
        </p:txBody>
      </p:sp>
    </p:spTree>
    <p:extLst>
      <p:ext uri="{BB962C8B-B14F-4D97-AF65-F5344CB8AC3E}">
        <p14:creationId xmlns:p14="http://schemas.microsoft.com/office/powerpoint/2010/main" val="3718089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6"/>
          <p:cNvSpPr>
            <a:spLocks noGrp="1" noChangeArrowheads="1"/>
          </p:cNvSpPr>
          <p:nvPr>
            <p:ph type="title"/>
          </p:nvPr>
        </p:nvSpPr>
        <p:spPr>
          <a:xfrm>
            <a:off x="457200" y="524255"/>
            <a:ext cx="8229600" cy="643766"/>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r>
              <a:rPr lang="en-US" sz="3600" noProof="0" dirty="0">
                <a:latin typeface="Liberation Sans"/>
              </a:rPr>
              <a:t>Generating prototypes</a:t>
            </a:r>
          </a:p>
        </p:txBody>
      </p:sp>
      <p:sp>
        <p:nvSpPr>
          <p:cNvPr id="27655" name="Rectangle 7"/>
          <p:cNvSpPr>
            <a:spLocks noGrp="1" noChangeArrowheads="1"/>
          </p:cNvSpPr>
          <p:nvPr>
            <p:ph idx="1"/>
          </p:nvPr>
        </p:nvSpPr>
        <p:spPr>
          <a:xfrm>
            <a:off x="457200" y="1340768"/>
            <a:ext cx="8229600" cy="4907632"/>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2500" lnSpcReduction="10000"/>
          </a:bodyPr>
          <a:lstStyle/>
          <a:p>
            <a:pPr marL="271463" indent="-271463" eaLnBrk="0" hangingPunct="0">
              <a:lnSpc>
                <a:spcPct val="120000"/>
              </a:lnSpc>
              <a:spcBef>
                <a:spcPts val="600"/>
              </a:spcBef>
              <a:buFontTx/>
              <a:buChar char="•"/>
            </a:pPr>
            <a:r>
              <a:rPr lang="en-US" sz="3000" noProof="0" dirty="0">
                <a:latin typeface="Liberation Sans"/>
              </a:rPr>
              <a:t>Generate a storyboard from a scenario</a:t>
            </a:r>
          </a:p>
          <a:p>
            <a:pPr marL="857250" lvl="1" indent="-457200" eaLnBrk="0" hangingPunct="0">
              <a:lnSpc>
                <a:spcPct val="120000"/>
              </a:lnSpc>
              <a:spcBef>
                <a:spcPts val="600"/>
              </a:spcBef>
              <a:buFont typeface="Wingdings" pitchFamily="2" charset="2"/>
              <a:buChar char="§"/>
            </a:pPr>
            <a:r>
              <a:rPr lang="en-US" sz="2600" noProof="0" dirty="0">
                <a:solidFill>
                  <a:schemeClr val="tx1"/>
                </a:solidFill>
                <a:latin typeface="Liberation Sans"/>
              </a:rPr>
              <a:t>Break down scenario into steps</a:t>
            </a:r>
          </a:p>
          <a:p>
            <a:pPr marL="857250" lvl="1" indent="-457200" eaLnBrk="0" hangingPunct="0">
              <a:lnSpc>
                <a:spcPct val="120000"/>
              </a:lnSpc>
              <a:spcBef>
                <a:spcPts val="600"/>
              </a:spcBef>
              <a:buFont typeface="Wingdings" pitchFamily="2" charset="2"/>
              <a:buChar char="§"/>
            </a:pPr>
            <a:r>
              <a:rPr lang="en-US" sz="2600" noProof="0" dirty="0">
                <a:solidFill>
                  <a:schemeClr val="tx1"/>
                </a:solidFill>
                <a:latin typeface="Liberation Sans"/>
              </a:rPr>
              <a:t>Create a scene for each step</a:t>
            </a:r>
          </a:p>
          <a:p>
            <a:pPr marL="271463" indent="-271463" eaLnBrk="0" hangingPunct="0">
              <a:lnSpc>
                <a:spcPct val="120000"/>
              </a:lnSpc>
              <a:spcBef>
                <a:spcPts val="600"/>
              </a:spcBef>
              <a:buFontTx/>
              <a:buChar char="•"/>
            </a:pPr>
            <a:r>
              <a:rPr lang="en-US" sz="3000" noProof="0" dirty="0">
                <a:latin typeface="Liberation Sans"/>
              </a:rPr>
              <a:t>Sketching out a storyboard prompts designers to think about design issues</a:t>
            </a:r>
            <a:endParaRPr lang="en-US" sz="1100" noProof="0" dirty="0">
              <a:latin typeface="Liberation Sans"/>
            </a:endParaRPr>
          </a:p>
          <a:p>
            <a:pPr marL="271463" indent="-271463" eaLnBrk="0" hangingPunct="0">
              <a:lnSpc>
                <a:spcPct val="120000"/>
              </a:lnSpc>
              <a:spcBef>
                <a:spcPts val="600"/>
              </a:spcBef>
              <a:buFontTx/>
              <a:buChar char="•"/>
            </a:pPr>
            <a:r>
              <a:rPr lang="en-US" sz="3000" noProof="0" dirty="0">
                <a:latin typeface="Liberation Sans"/>
              </a:rPr>
              <a:t>Generate a card-based prototype from a storyboard or from a use case</a:t>
            </a:r>
          </a:p>
          <a:p>
            <a:pPr marL="857250" lvl="1" indent="-457200" eaLnBrk="0" hangingPunct="0">
              <a:lnSpc>
                <a:spcPct val="120000"/>
              </a:lnSpc>
              <a:spcBef>
                <a:spcPts val="600"/>
              </a:spcBef>
              <a:buFont typeface="Wingdings" pitchFamily="2" charset="2"/>
              <a:buChar char="§"/>
            </a:pPr>
            <a:r>
              <a:rPr lang="en-US" sz="2600" noProof="0" dirty="0">
                <a:solidFill>
                  <a:schemeClr val="tx1"/>
                </a:solidFill>
                <a:latin typeface="Liberation Sans"/>
              </a:rPr>
              <a:t>Consider each step in use case – what interaction element is needed </a:t>
            </a:r>
          </a:p>
          <a:p>
            <a:pPr marL="857250" lvl="1" indent="-457200" eaLnBrk="0" hangingPunct="0">
              <a:lnSpc>
                <a:spcPct val="120000"/>
              </a:lnSpc>
              <a:spcBef>
                <a:spcPts val="600"/>
              </a:spcBef>
              <a:buFont typeface="Wingdings" pitchFamily="2" charset="2"/>
              <a:buChar char="§"/>
            </a:pPr>
            <a:r>
              <a:rPr lang="en-US" sz="2600" noProof="0" dirty="0">
                <a:solidFill>
                  <a:schemeClr val="tx1"/>
                </a:solidFill>
                <a:latin typeface="Liberation Sans"/>
              </a:rPr>
              <a:t>Draw a card that captures it</a:t>
            </a:r>
          </a:p>
        </p:txBody>
      </p:sp>
      <p:sp>
        <p:nvSpPr>
          <p:cNvPr id="9" name="Footer Placeholder 3"/>
          <p:cNvSpPr>
            <a:spLocks noGrp="1"/>
          </p:cNvSpPr>
          <p:nvPr>
            <p:ph type="ftr" sz="quarter" idx="11"/>
          </p:nvPr>
        </p:nvSpPr>
        <p:spPr/>
        <p:txBody>
          <a:bodyPr/>
          <a:lstStyle/>
          <a:p>
            <a:r>
              <a:rPr lang="en-GB" sz="1000" dirty="0">
                <a:solidFill>
                  <a:schemeClr val="accent6">
                    <a:lumMod val="75000"/>
                  </a:schemeClr>
                </a:solidFill>
                <a:latin typeface="Liberation Sans"/>
              </a:rPr>
              <a:t>www.id-book.com</a:t>
            </a:r>
          </a:p>
        </p:txBody>
      </p:sp>
      <p:sp>
        <p:nvSpPr>
          <p:cNvPr id="27650"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1"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2"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3"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32</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42812992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6"/>
          <p:cNvSpPr>
            <a:spLocks noGrp="1" noChangeArrowheads="1"/>
          </p:cNvSpPr>
          <p:nvPr>
            <p:ph type="title"/>
          </p:nvPr>
        </p:nvSpPr>
        <p:spPr>
          <a:xfrm>
            <a:off x="457200" y="524255"/>
            <a:ext cx="8229600" cy="643766"/>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r>
              <a:rPr lang="en-US" sz="3600" noProof="0" dirty="0">
                <a:latin typeface="Liberation Sans"/>
              </a:rPr>
              <a:t>Generating storyboard</a:t>
            </a:r>
          </a:p>
        </p:txBody>
      </p:sp>
      <p:sp>
        <p:nvSpPr>
          <p:cNvPr id="9" name="Footer Placeholder 3"/>
          <p:cNvSpPr>
            <a:spLocks noGrp="1"/>
          </p:cNvSpPr>
          <p:nvPr>
            <p:ph type="ftr" sz="quarter" idx="11"/>
          </p:nvPr>
        </p:nvSpPr>
        <p:spPr/>
        <p:txBody>
          <a:bodyPr/>
          <a:lstStyle/>
          <a:p>
            <a:r>
              <a:rPr lang="en-GB" sz="1000" dirty="0">
                <a:solidFill>
                  <a:schemeClr val="accent6">
                    <a:lumMod val="75000"/>
                  </a:schemeClr>
                </a:solidFill>
                <a:latin typeface="Liberation Sans"/>
              </a:rPr>
              <a:t>www.id-book.com</a:t>
            </a:r>
          </a:p>
        </p:txBody>
      </p:sp>
      <p:sp>
        <p:nvSpPr>
          <p:cNvPr id="27650"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1"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2"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3"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33</a:t>
            </a:fld>
            <a:endParaRPr lang="en-GB" sz="1000" dirty="0">
              <a:solidFill>
                <a:schemeClr val="accent6">
                  <a:lumMod val="75000"/>
                </a:schemeClr>
              </a:solidFill>
              <a:latin typeface="Liberation Sans"/>
            </a:endParaRPr>
          </a:p>
        </p:txBody>
      </p:sp>
      <p:pic>
        <p:nvPicPr>
          <p:cNvPr id="6" name="Picture 5" descr="Cartoon illustration of the storyboard for the travel organizer.">
            <a:extLst>
              <a:ext uri="{FF2B5EF4-FFF2-40B4-BE49-F238E27FC236}">
                <a16:creationId xmlns:a16="http://schemas.microsoft.com/office/drawing/2014/main" id="{10F4E213-4B63-1F47-827D-AD2459276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412776"/>
            <a:ext cx="6310436" cy="4719343"/>
          </a:xfrm>
          <a:prstGeom prst="rect">
            <a:avLst/>
          </a:prstGeom>
        </p:spPr>
      </p:pic>
    </p:spTree>
    <p:extLst>
      <p:ext uri="{BB962C8B-B14F-4D97-AF65-F5344CB8AC3E}">
        <p14:creationId xmlns:p14="http://schemas.microsoft.com/office/powerpoint/2010/main" val="360414908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6"/>
          <p:cNvSpPr>
            <a:spLocks noGrp="1" noChangeArrowheads="1"/>
          </p:cNvSpPr>
          <p:nvPr>
            <p:ph type="title"/>
          </p:nvPr>
        </p:nvSpPr>
        <p:spPr>
          <a:xfrm>
            <a:off x="457200" y="524255"/>
            <a:ext cx="8229600" cy="643766"/>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r>
              <a:rPr lang="en-US" sz="3600" noProof="0" dirty="0">
                <a:latin typeface="Liberation Sans"/>
              </a:rPr>
              <a:t>Generating card-based prototype</a:t>
            </a:r>
          </a:p>
        </p:txBody>
      </p:sp>
      <p:sp>
        <p:nvSpPr>
          <p:cNvPr id="9" name="Footer Placeholder 3"/>
          <p:cNvSpPr>
            <a:spLocks noGrp="1"/>
          </p:cNvSpPr>
          <p:nvPr>
            <p:ph type="ftr" sz="quarter" idx="11"/>
          </p:nvPr>
        </p:nvSpPr>
        <p:spPr/>
        <p:txBody>
          <a:bodyPr/>
          <a:lstStyle/>
          <a:p>
            <a:r>
              <a:rPr lang="en-GB" sz="1000" dirty="0">
                <a:solidFill>
                  <a:schemeClr val="accent6">
                    <a:lumMod val="75000"/>
                  </a:schemeClr>
                </a:solidFill>
                <a:latin typeface="Liberation Sans"/>
              </a:rPr>
              <a:t>www.id-book.com</a:t>
            </a:r>
          </a:p>
        </p:txBody>
      </p:sp>
      <p:sp>
        <p:nvSpPr>
          <p:cNvPr id="27650"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1"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2"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7653"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34</a:t>
            </a:fld>
            <a:endParaRPr lang="en-GB" sz="1000" dirty="0">
              <a:solidFill>
                <a:schemeClr val="accent6">
                  <a:lumMod val="75000"/>
                </a:schemeClr>
              </a:solidFill>
              <a:latin typeface="Liberation Sans"/>
            </a:endParaRPr>
          </a:p>
        </p:txBody>
      </p:sp>
      <p:pic>
        <p:nvPicPr>
          <p:cNvPr id="4" name="Picture 3" descr="Screenshot of cards 4–6 of a card-based prototype for the travel organizer.">
            <a:extLst>
              <a:ext uri="{FF2B5EF4-FFF2-40B4-BE49-F238E27FC236}">
                <a16:creationId xmlns:a16="http://schemas.microsoft.com/office/drawing/2014/main" id="{2E520B00-EBF4-3743-9146-1899CDD2E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243158"/>
            <a:ext cx="3056724" cy="5446944"/>
          </a:xfrm>
          <a:prstGeom prst="rect">
            <a:avLst/>
          </a:prstGeom>
        </p:spPr>
      </p:pic>
      <p:pic>
        <p:nvPicPr>
          <p:cNvPr id="7" name="Picture 6" descr="Screenshot of cards 1–3 of a card-based prototype for the travel organizer.">
            <a:extLst>
              <a:ext uri="{FF2B5EF4-FFF2-40B4-BE49-F238E27FC236}">
                <a16:creationId xmlns:a16="http://schemas.microsoft.com/office/drawing/2014/main" id="{50D09B4D-12A8-654D-93D4-A0C1AAFC0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591" y="1243158"/>
            <a:ext cx="3032406" cy="5446409"/>
          </a:xfrm>
          <a:prstGeom prst="rect">
            <a:avLst/>
          </a:prstGeom>
        </p:spPr>
      </p:pic>
    </p:spTree>
    <p:extLst>
      <p:ext uri="{BB962C8B-B14F-4D97-AF65-F5344CB8AC3E}">
        <p14:creationId xmlns:p14="http://schemas.microsoft.com/office/powerpoint/2010/main" val="41417446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Explore the user’s experience</a:t>
            </a:r>
          </a:p>
        </p:txBody>
      </p:sp>
      <p:sp>
        <p:nvSpPr>
          <p:cNvPr id="3" name="Text Placeholder 2"/>
          <p:cNvSpPr>
            <a:spLocks noGrp="1"/>
          </p:cNvSpPr>
          <p:nvPr>
            <p:ph type="body" sz="half" idx="1"/>
          </p:nvPr>
        </p:nvSpPr>
        <p:spPr>
          <a:xfrm>
            <a:off x="457200" y="1600200"/>
            <a:ext cx="7715200" cy="4525963"/>
          </a:xfrm>
        </p:spPr>
        <p:txBody>
          <a:bodyPr>
            <a:normAutofit fontScale="92500" lnSpcReduction="10000"/>
          </a:bodyPr>
          <a:lstStyle/>
          <a:p>
            <a:pPr>
              <a:lnSpc>
                <a:spcPct val="110000"/>
              </a:lnSpc>
            </a:pPr>
            <a:r>
              <a:rPr lang="en-US" noProof="0" dirty="0"/>
              <a:t>Use personas, card-based prototypes, or stickies to model the user experience</a:t>
            </a:r>
            <a:endParaRPr lang="en-US" sz="1100" noProof="0" dirty="0"/>
          </a:p>
          <a:p>
            <a:pPr>
              <a:lnSpc>
                <a:spcPct val="110000"/>
              </a:lnSpc>
            </a:pPr>
            <a:r>
              <a:rPr lang="en-US" noProof="0" dirty="0"/>
              <a:t>Visual representation called:</a:t>
            </a:r>
            <a:endParaRPr lang="en-US" sz="1200" noProof="0" dirty="0"/>
          </a:p>
          <a:p>
            <a:pPr lvl="1">
              <a:lnSpc>
                <a:spcPct val="110000"/>
              </a:lnSpc>
              <a:buFont typeface="Wingdings" pitchFamily="2" charset="2"/>
              <a:buChar char="§"/>
            </a:pPr>
            <a:r>
              <a:rPr lang="en-US" noProof="0" dirty="0">
                <a:solidFill>
                  <a:schemeClr val="tx1"/>
                </a:solidFill>
              </a:rPr>
              <a:t>Design map </a:t>
            </a:r>
          </a:p>
          <a:p>
            <a:pPr lvl="1">
              <a:lnSpc>
                <a:spcPct val="110000"/>
              </a:lnSpc>
              <a:buFont typeface="Wingdings" pitchFamily="2" charset="2"/>
              <a:buChar char="§"/>
            </a:pPr>
            <a:r>
              <a:rPr lang="en-US" noProof="0" dirty="0">
                <a:solidFill>
                  <a:schemeClr val="tx1"/>
                </a:solidFill>
              </a:rPr>
              <a:t>Customer or user journey map </a:t>
            </a:r>
          </a:p>
          <a:p>
            <a:pPr lvl="1">
              <a:lnSpc>
                <a:spcPct val="110000"/>
              </a:lnSpc>
              <a:buFont typeface="Wingdings" pitchFamily="2" charset="2"/>
              <a:buChar char="§"/>
            </a:pPr>
            <a:r>
              <a:rPr lang="en-US" noProof="0" dirty="0">
                <a:solidFill>
                  <a:schemeClr val="tx1"/>
                </a:solidFill>
              </a:rPr>
              <a:t>Experience map</a:t>
            </a:r>
            <a:endParaRPr lang="en-US" sz="1200" noProof="0" dirty="0">
              <a:solidFill>
                <a:schemeClr val="tx1"/>
              </a:solidFill>
            </a:endParaRPr>
          </a:p>
          <a:p>
            <a:pPr>
              <a:lnSpc>
                <a:spcPct val="110000"/>
              </a:lnSpc>
            </a:pPr>
            <a:r>
              <a:rPr lang="en-US" noProof="0" dirty="0"/>
              <a:t>Two common representations</a:t>
            </a:r>
            <a:endParaRPr lang="en-US" sz="1300" noProof="0" dirty="0"/>
          </a:p>
          <a:p>
            <a:pPr lvl="1">
              <a:lnSpc>
                <a:spcPct val="110000"/>
              </a:lnSpc>
              <a:buFont typeface="Wingdings" pitchFamily="2" charset="2"/>
              <a:buChar char="§"/>
            </a:pPr>
            <a:r>
              <a:rPr lang="en-US" noProof="0" dirty="0">
                <a:solidFill>
                  <a:schemeClr val="tx1"/>
                </a:solidFill>
              </a:rPr>
              <a:t>Wheel</a:t>
            </a:r>
          </a:p>
          <a:p>
            <a:pPr lvl="1">
              <a:lnSpc>
                <a:spcPct val="110000"/>
              </a:lnSpc>
              <a:buFont typeface="Wingdings" pitchFamily="2" charset="2"/>
              <a:buChar char="§"/>
            </a:pPr>
            <a:r>
              <a:rPr lang="en-US" noProof="0" dirty="0">
                <a:solidFill>
                  <a:schemeClr val="tx1"/>
                </a:solidFill>
              </a:rPr>
              <a:t>Timeline</a:t>
            </a:r>
          </a:p>
          <a:p>
            <a:pPr>
              <a:lnSpc>
                <a:spcPct val="110000"/>
              </a:lnSpc>
            </a:pPr>
            <a:endParaRPr lang="en-US" noProof="0" dirty="0"/>
          </a:p>
        </p:txBody>
      </p:sp>
      <p:sp>
        <p:nvSpPr>
          <p:cNvPr id="6" name="Footer Placeholder 5"/>
          <p:cNvSpPr>
            <a:spLocks noGrp="1"/>
          </p:cNvSpPr>
          <p:nvPr>
            <p:ph type="ftr" sz="quarter" idx="10"/>
          </p:nvPr>
        </p:nvSpPr>
        <p:spPr>
          <a:xfrm>
            <a:off x="3131840" y="6381750"/>
            <a:ext cx="2895600" cy="476250"/>
          </a:xfrm>
        </p:spPr>
        <p:txBody>
          <a:bodyPr/>
          <a:lstStyle/>
          <a:p>
            <a:r>
              <a:rPr lang="en-GB" sz="1000" dirty="0">
                <a:solidFill>
                  <a:schemeClr val="accent6">
                    <a:lumMod val="75000"/>
                  </a:schemeClr>
                </a:solidFill>
              </a:rPr>
              <a:t>www.id-book.com</a:t>
            </a:r>
          </a:p>
        </p:txBody>
      </p:sp>
      <p:sp>
        <p:nvSpPr>
          <p:cNvPr id="4" name="TextBox 3"/>
          <p:cNvSpPr txBox="1"/>
          <p:nvPr/>
        </p:nvSpPr>
        <p:spPr>
          <a:xfrm>
            <a:off x="8495928" y="6475233"/>
            <a:ext cx="648072" cy="400110"/>
          </a:xfrm>
          <a:prstGeom prst="rect">
            <a:avLst/>
          </a:prstGeom>
          <a:noFill/>
        </p:spPr>
        <p:txBody>
          <a:bodyPr wrap="square" rtlCol="0">
            <a:spAutoFit/>
          </a:bodyPr>
          <a:lstStyle/>
          <a:p>
            <a:r>
              <a:rPr lang="en-GB" sz="1000" dirty="0">
                <a:solidFill>
                  <a:schemeClr val="accent6">
                    <a:lumMod val="75000"/>
                  </a:schemeClr>
                </a:solidFill>
                <a:latin typeface="Liberation Sans"/>
              </a:rPr>
              <a:t>27</a:t>
            </a:r>
          </a:p>
          <a:p>
            <a:endParaRPr lang="en-GB" sz="1000" dirty="0">
              <a:latin typeface="Liberation Sans"/>
            </a:endParaRPr>
          </a:p>
        </p:txBody>
      </p:sp>
    </p:spTree>
    <p:extLst>
      <p:ext uri="{BB962C8B-B14F-4D97-AF65-F5344CB8AC3E}">
        <p14:creationId xmlns:p14="http://schemas.microsoft.com/office/powerpoint/2010/main" val="636757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061" y="116776"/>
            <a:ext cx="8229600" cy="863952"/>
          </a:xfrm>
        </p:spPr>
        <p:txBody>
          <a:bodyPr>
            <a:normAutofit fontScale="90000"/>
          </a:bodyPr>
          <a:lstStyle/>
          <a:p>
            <a:r>
              <a:rPr lang="en-US" sz="4000" noProof="0" dirty="0"/>
              <a:t>An experience map drawn as a wheel</a:t>
            </a:r>
          </a:p>
        </p:txBody>
      </p:sp>
      <p:sp>
        <p:nvSpPr>
          <p:cNvPr id="6" name="Footer Placeholder 5"/>
          <p:cNvSpPr>
            <a:spLocks noGrp="1"/>
          </p:cNvSpPr>
          <p:nvPr>
            <p:ph type="ftr" sz="quarter" idx="10"/>
          </p:nvPr>
        </p:nvSpPr>
        <p:spPr/>
        <p:txBody>
          <a:bodyPr/>
          <a:lstStyle/>
          <a:p>
            <a:r>
              <a:rPr lang="en-GB" sz="1000" dirty="0">
                <a:solidFill>
                  <a:schemeClr val="accent6">
                    <a:lumMod val="75000"/>
                  </a:schemeClr>
                </a:solidFill>
              </a:rPr>
              <a:t>www.id-book.com</a:t>
            </a:r>
          </a:p>
        </p:txBody>
      </p:sp>
      <p:pic>
        <p:nvPicPr>
          <p:cNvPr id="9218" name="Picture 2" descr="Screenshot of an experience map using a wheel representation"/>
          <p:cNvPicPr>
            <a:picLocks noChangeAspect="1" noChangeArrowheads="1"/>
          </p:cNvPicPr>
          <p:nvPr/>
        </p:nvPicPr>
        <p:blipFill rotWithShape="1">
          <a:blip r:embed="rId2">
            <a:extLst>
              <a:ext uri="{28A0092B-C50C-407E-A947-70E740481C1C}">
                <a14:useLocalDpi xmlns:a14="http://schemas.microsoft.com/office/drawing/2010/main" val="0"/>
              </a:ext>
            </a:extLst>
          </a:blip>
          <a:srcRect t="-1" b="22330"/>
          <a:stretch/>
        </p:blipFill>
        <p:spPr bwMode="auto">
          <a:xfrm>
            <a:off x="899592" y="1124744"/>
            <a:ext cx="720080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528920" y="6498182"/>
            <a:ext cx="360040" cy="246221"/>
          </a:xfrm>
          <a:prstGeom prst="rect">
            <a:avLst/>
          </a:prstGeom>
          <a:noFill/>
        </p:spPr>
        <p:txBody>
          <a:bodyPr wrap="square" rtlCol="0">
            <a:spAutoFit/>
          </a:bodyPr>
          <a:lstStyle/>
          <a:p>
            <a:r>
              <a:rPr lang="en-GB" sz="1000" dirty="0">
                <a:solidFill>
                  <a:schemeClr val="accent6">
                    <a:lumMod val="75000"/>
                  </a:schemeClr>
                </a:solidFill>
                <a:latin typeface="Liberation Sans"/>
              </a:rPr>
              <a:t>28</a:t>
            </a:r>
          </a:p>
        </p:txBody>
      </p:sp>
      <p:sp>
        <p:nvSpPr>
          <p:cNvPr id="7" name="TextBox 6">
            <a:extLst>
              <a:ext uri="{FF2B5EF4-FFF2-40B4-BE49-F238E27FC236}">
                <a16:creationId xmlns:a16="http://schemas.microsoft.com/office/drawing/2014/main" id="{5CF3D81E-08A1-8740-B415-16E5934DA932}"/>
              </a:ext>
            </a:extLst>
          </p:cNvPr>
          <p:cNvSpPr txBox="1"/>
          <p:nvPr/>
        </p:nvSpPr>
        <p:spPr>
          <a:xfrm>
            <a:off x="899592" y="6026098"/>
            <a:ext cx="1444947" cy="369332"/>
          </a:xfrm>
          <a:prstGeom prst="rect">
            <a:avLst/>
          </a:prstGeom>
          <a:noFill/>
        </p:spPr>
        <p:txBody>
          <a:bodyPr wrap="none" rtlCol="0">
            <a:spAutoFit/>
          </a:bodyPr>
          <a:lstStyle/>
          <a:p>
            <a:r>
              <a:rPr lang="en-US" i="1" dirty="0"/>
              <a:t>Source: </a:t>
            </a:r>
            <a:r>
              <a:rPr lang="en-US" dirty="0">
                <a:hlinkClick r:id="rId3"/>
              </a:rPr>
              <a:t>LEGO</a:t>
            </a:r>
            <a:endParaRPr lang="en-US" dirty="0"/>
          </a:p>
        </p:txBody>
      </p:sp>
    </p:spTree>
    <p:extLst>
      <p:ext uri="{BB962C8B-B14F-4D97-AF65-F5344CB8AC3E}">
        <p14:creationId xmlns:p14="http://schemas.microsoft.com/office/powerpoint/2010/main" val="167350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67" y="260648"/>
            <a:ext cx="8229600" cy="792088"/>
          </a:xfrm>
        </p:spPr>
        <p:txBody>
          <a:bodyPr>
            <a:normAutofit/>
          </a:bodyPr>
          <a:lstStyle/>
          <a:p>
            <a:r>
              <a:rPr lang="en-US" sz="3600" noProof="0" dirty="0"/>
              <a:t>An experience map drawn as a timeline</a:t>
            </a:r>
          </a:p>
        </p:txBody>
      </p:sp>
      <p:sp>
        <p:nvSpPr>
          <p:cNvPr id="6" name="Footer Placeholder 5"/>
          <p:cNvSpPr>
            <a:spLocks noGrp="1"/>
          </p:cNvSpPr>
          <p:nvPr>
            <p:ph type="ftr" sz="quarter" idx="10"/>
          </p:nvPr>
        </p:nvSpPr>
        <p:spPr/>
        <p:txBody>
          <a:bodyPr/>
          <a:lstStyle/>
          <a:p>
            <a:r>
              <a:rPr lang="en-GB" sz="1000" dirty="0">
                <a:solidFill>
                  <a:schemeClr val="accent6">
                    <a:lumMod val="75000"/>
                  </a:schemeClr>
                </a:solidFill>
              </a:rPr>
              <a:t>www.id-book.com</a:t>
            </a:r>
          </a:p>
        </p:txBody>
      </p:sp>
      <p:pic>
        <p:nvPicPr>
          <p:cNvPr id="10242" name="Picture 2" descr="Screenshot of an example timeline design map illustrating how to capture different issues."/>
          <p:cNvPicPr>
            <a:picLocks noChangeAspect="1" noChangeArrowheads="1"/>
          </p:cNvPicPr>
          <p:nvPr/>
        </p:nvPicPr>
        <p:blipFill rotWithShape="1">
          <a:blip r:embed="rId2">
            <a:extLst>
              <a:ext uri="{28A0092B-C50C-407E-A947-70E740481C1C}">
                <a14:useLocalDpi xmlns:a14="http://schemas.microsoft.com/office/drawing/2010/main" val="0"/>
              </a:ext>
            </a:extLst>
          </a:blip>
          <a:srcRect b="16176"/>
          <a:stretch/>
        </p:blipFill>
        <p:spPr bwMode="auto">
          <a:xfrm>
            <a:off x="179512" y="1340768"/>
            <a:ext cx="878431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455728" y="6498614"/>
            <a:ext cx="432048" cy="246221"/>
          </a:xfrm>
          <a:prstGeom prst="rect">
            <a:avLst/>
          </a:prstGeom>
          <a:noFill/>
        </p:spPr>
        <p:txBody>
          <a:bodyPr wrap="square" rtlCol="0">
            <a:spAutoFit/>
          </a:bodyPr>
          <a:lstStyle/>
          <a:p>
            <a:r>
              <a:rPr lang="en-GB" sz="1000" dirty="0">
                <a:solidFill>
                  <a:schemeClr val="accent6">
                    <a:lumMod val="75000"/>
                  </a:schemeClr>
                </a:solidFill>
                <a:latin typeface="Liberation Sans"/>
              </a:rPr>
              <a:t>29</a:t>
            </a:r>
          </a:p>
        </p:txBody>
      </p:sp>
      <p:sp>
        <p:nvSpPr>
          <p:cNvPr id="7" name="TextBox 6">
            <a:extLst>
              <a:ext uri="{FF2B5EF4-FFF2-40B4-BE49-F238E27FC236}">
                <a16:creationId xmlns:a16="http://schemas.microsoft.com/office/drawing/2014/main" id="{3581398E-8F39-5B41-A69C-0EB0B0F6F8A0}"/>
              </a:ext>
            </a:extLst>
          </p:cNvPr>
          <p:cNvSpPr txBox="1"/>
          <p:nvPr/>
        </p:nvSpPr>
        <p:spPr>
          <a:xfrm>
            <a:off x="899592" y="6026098"/>
            <a:ext cx="7280583" cy="369332"/>
          </a:xfrm>
          <a:prstGeom prst="rect">
            <a:avLst/>
          </a:prstGeom>
          <a:noFill/>
        </p:spPr>
        <p:txBody>
          <a:bodyPr wrap="none" rtlCol="0">
            <a:spAutoFit/>
          </a:bodyPr>
          <a:lstStyle/>
          <a:p>
            <a:r>
              <a:rPr lang="en-US" i="1" dirty="0"/>
              <a:t>Source: </a:t>
            </a:r>
            <a:r>
              <a:rPr lang="en-US" dirty="0"/>
              <a:t>Adlin and Pruitt (2010), p134. Used courtesy of </a:t>
            </a:r>
            <a:r>
              <a:rPr lang="en-US" dirty="0">
                <a:hlinkClick r:id="rId3"/>
              </a:rPr>
              <a:t>Morgan Kaufmann</a:t>
            </a:r>
            <a:r>
              <a:rPr lang="en-US" dirty="0"/>
              <a:t>. </a:t>
            </a:r>
          </a:p>
        </p:txBody>
      </p:sp>
    </p:spTree>
    <p:extLst>
      <p:ext uri="{BB962C8B-B14F-4D97-AF65-F5344CB8AC3E}">
        <p14:creationId xmlns:p14="http://schemas.microsoft.com/office/powerpoint/2010/main" val="2269717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dirty="0"/>
              <a:t>Construction: Physical computing</a:t>
            </a:r>
          </a:p>
        </p:txBody>
      </p:sp>
      <p:sp>
        <p:nvSpPr>
          <p:cNvPr id="3" name="Text Placeholder 2"/>
          <p:cNvSpPr>
            <a:spLocks noGrp="1"/>
          </p:cNvSpPr>
          <p:nvPr>
            <p:ph type="body" sz="half" idx="1"/>
          </p:nvPr>
        </p:nvSpPr>
        <p:spPr>
          <a:xfrm>
            <a:off x="457200" y="1600200"/>
            <a:ext cx="8291264" cy="4525963"/>
          </a:xfrm>
        </p:spPr>
        <p:txBody>
          <a:bodyPr>
            <a:normAutofit fontScale="92500"/>
          </a:bodyPr>
          <a:lstStyle/>
          <a:p>
            <a:pPr>
              <a:lnSpc>
                <a:spcPct val="110000"/>
              </a:lnSpc>
            </a:pPr>
            <a:r>
              <a:rPr lang="en-US" noProof="0" dirty="0"/>
              <a:t>Build and code prototypes using electronics</a:t>
            </a:r>
            <a:endParaRPr lang="en-US" sz="1000" noProof="0" dirty="0"/>
          </a:p>
          <a:p>
            <a:pPr>
              <a:lnSpc>
                <a:spcPct val="110000"/>
              </a:lnSpc>
              <a:spcBef>
                <a:spcPts val="900"/>
              </a:spcBef>
            </a:pPr>
            <a:r>
              <a:rPr lang="en-US" noProof="0" dirty="0"/>
              <a:t>Toolkits available include</a:t>
            </a:r>
            <a:endParaRPr lang="en-US" sz="1100" noProof="0" dirty="0"/>
          </a:p>
          <a:p>
            <a:pPr lvl="1">
              <a:lnSpc>
                <a:spcPct val="110000"/>
              </a:lnSpc>
              <a:spcBef>
                <a:spcPts val="800"/>
              </a:spcBef>
              <a:buFont typeface="Wingdings" pitchFamily="2" charset="2"/>
              <a:buChar char="§"/>
            </a:pPr>
            <a:r>
              <a:rPr lang="en-US" noProof="0" dirty="0">
                <a:solidFill>
                  <a:schemeClr val="tx1"/>
                </a:solidFill>
              </a:rPr>
              <a:t>Arduino</a:t>
            </a:r>
            <a:endParaRPr lang="en-US" sz="600" noProof="0" dirty="0">
              <a:solidFill>
                <a:schemeClr val="tx1"/>
              </a:solidFill>
            </a:endParaRPr>
          </a:p>
          <a:p>
            <a:pPr lvl="1">
              <a:lnSpc>
                <a:spcPct val="110000"/>
              </a:lnSpc>
              <a:spcBef>
                <a:spcPts val="800"/>
              </a:spcBef>
              <a:buFont typeface="Wingdings" pitchFamily="2" charset="2"/>
              <a:buChar char="§"/>
            </a:pPr>
            <a:r>
              <a:rPr lang="en-US" noProof="0" dirty="0">
                <a:solidFill>
                  <a:schemeClr val="tx1"/>
                </a:solidFill>
              </a:rPr>
              <a:t>LilyPad (for fabrics)</a:t>
            </a:r>
            <a:endParaRPr lang="en-US" sz="600" noProof="0" dirty="0">
              <a:solidFill>
                <a:schemeClr val="tx1"/>
              </a:solidFill>
            </a:endParaRPr>
          </a:p>
          <a:p>
            <a:pPr lvl="1">
              <a:lnSpc>
                <a:spcPct val="110000"/>
              </a:lnSpc>
              <a:spcBef>
                <a:spcPts val="800"/>
              </a:spcBef>
              <a:buFont typeface="Wingdings" pitchFamily="2" charset="2"/>
              <a:buChar char="§"/>
            </a:pPr>
            <a:r>
              <a:rPr lang="en-US" noProof="0" dirty="0">
                <a:solidFill>
                  <a:schemeClr val="tx1"/>
                </a:solidFill>
              </a:rPr>
              <a:t>Senseboard </a:t>
            </a:r>
          </a:p>
          <a:p>
            <a:pPr lvl="1">
              <a:lnSpc>
                <a:spcPct val="110000"/>
              </a:lnSpc>
              <a:spcBef>
                <a:spcPts val="800"/>
              </a:spcBef>
              <a:buFont typeface="Wingdings" pitchFamily="2" charset="2"/>
              <a:buChar char="§"/>
            </a:pPr>
            <a:r>
              <a:rPr lang="en-US" noProof="0" dirty="0">
                <a:solidFill>
                  <a:schemeClr val="tx1"/>
                </a:solidFill>
              </a:rPr>
              <a:t>BBC micro:bit</a:t>
            </a:r>
          </a:p>
          <a:p>
            <a:pPr lvl="1">
              <a:lnSpc>
                <a:spcPct val="110000"/>
              </a:lnSpc>
              <a:spcBef>
                <a:spcPts val="800"/>
              </a:spcBef>
              <a:buFont typeface="Wingdings" pitchFamily="2" charset="2"/>
              <a:buChar char="§"/>
            </a:pPr>
            <a:r>
              <a:rPr lang="en-US" noProof="0" dirty="0">
                <a:solidFill>
                  <a:schemeClr val="tx1"/>
                </a:solidFill>
              </a:rPr>
              <a:t>MaKey MaKey</a:t>
            </a:r>
            <a:endParaRPr lang="en-US" sz="1100" noProof="0" dirty="0">
              <a:solidFill>
                <a:schemeClr val="tx1"/>
              </a:solidFill>
            </a:endParaRPr>
          </a:p>
          <a:p>
            <a:pPr>
              <a:lnSpc>
                <a:spcPct val="110000"/>
              </a:lnSpc>
              <a:spcBef>
                <a:spcPts val="900"/>
              </a:spcBef>
            </a:pPr>
            <a:r>
              <a:rPr lang="en-US" noProof="0" dirty="0"/>
              <a:t>Designed for use by wide range of people</a:t>
            </a:r>
          </a:p>
        </p:txBody>
      </p:sp>
      <p:sp>
        <p:nvSpPr>
          <p:cNvPr id="6" name="Footer Placeholder 5"/>
          <p:cNvSpPr>
            <a:spLocks noGrp="1"/>
          </p:cNvSpPr>
          <p:nvPr>
            <p:ph type="ftr" sz="quarter" idx="10"/>
          </p:nvPr>
        </p:nvSpPr>
        <p:spPr/>
        <p:txBody>
          <a:bodyPr/>
          <a:lstStyle/>
          <a:p>
            <a:r>
              <a:rPr lang="en-GB" sz="1000" dirty="0">
                <a:solidFill>
                  <a:schemeClr val="accent6">
                    <a:lumMod val="75000"/>
                  </a:schemeClr>
                </a:solidFill>
              </a:rPr>
              <a:t>www.id-book.com</a:t>
            </a:r>
          </a:p>
        </p:txBody>
      </p:sp>
      <p:sp>
        <p:nvSpPr>
          <p:cNvPr id="4" name="TextBox 3"/>
          <p:cNvSpPr txBox="1"/>
          <p:nvPr/>
        </p:nvSpPr>
        <p:spPr>
          <a:xfrm>
            <a:off x="8460432" y="6483532"/>
            <a:ext cx="468052" cy="246221"/>
          </a:xfrm>
          <a:prstGeom prst="rect">
            <a:avLst/>
          </a:prstGeom>
          <a:noFill/>
        </p:spPr>
        <p:txBody>
          <a:bodyPr wrap="square" rtlCol="0">
            <a:spAutoFit/>
          </a:bodyPr>
          <a:lstStyle/>
          <a:p>
            <a:r>
              <a:rPr lang="en-GB" sz="1000" dirty="0">
                <a:solidFill>
                  <a:schemeClr val="accent6">
                    <a:lumMod val="75000"/>
                  </a:schemeClr>
                </a:solidFill>
                <a:latin typeface="Liberation Sans"/>
              </a:rPr>
              <a:t>30</a:t>
            </a:r>
          </a:p>
        </p:txBody>
      </p:sp>
    </p:spTree>
    <p:extLst>
      <p:ext uri="{BB962C8B-B14F-4D97-AF65-F5344CB8AC3E}">
        <p14:creationId xmlns:p14="http://schemas.microsoft.com/office/powerpoint/2010/main" val="5363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normAutofit fontScale="90000"/>
          </a:bodyPr>
          <a:lstStyle/>
          <a:p>
            <a:r>
              <a:rPr lang="en-US" sz="4000" noProof="0" dirty="0"/>
              <a:t>Physical computing kits</a:t>
            </a:r>
          </a:p>
        </p:txBody>
      </p:sp>
      <p:sp>
        <p:nvSpPr>
          <p:cNvPr id="6" name="Footer Placeholder 5"/>
          <p:cNvSpPr>
            <a:spLocks noGrp="1"/>
          </p:cNvSpPr>
          <p:nvPr>
            <p:ph type="ftr" sz="quarter" idx="10"/>
          </p:nvPr>
        </p:nvSpPr>
        <p:spPr/>
        <p:txBody>
          <a:bodyPr/>
          <a:lstStyle/>
          <a:p>
            <a:r>
              <a:rPr lang="en-GB" sz="1000" dirty="0">
                <a:solidFill>
                  <a:schemeClr val="accent6">
                    <a:lumMod val="75000"/>
                  </a:schemeClr>
                </a:solidFill>
              </a:rPr>
              <a:t>www.id-book.com</a:t>
            </a:r>
          </a:p>
        </p:txBody>
      </p:sp>
      <p:pic>
        <p:nvPicPr>
          <p:cNvPr id="11266" name="Picture 2" descr="Photo depicts and Arduino Uno board."/>
          <p:cNvPicPr>
            <a:picLocks noChangeAspect="1" noChangeArrowheads="1"/>
          </p:cNvPicPr>
          <p:nvPr/>
        </p:nvPicPr>
        <p:blipFill rotWithShape="1">
          <a:blip r:embed="rId2">
            <a:extLst>
              <a:ext uri="{28A0092B-C50C-407E-A947-70E740481C1C}">
                <a14:useLocalDpi xmlns:a14="http://schemas.microsoft.com/office/drawing/2010/main" val="0"/>
              </a:ext>
            </a:extLst>
          </a:blip>
          <a:srcRect b="19961"/>
          <a:stretch/>
        </p:blipFill>
        <p:spPr bwMode="auto">
          <a:xfrm>
            <a:off x="1666020" y="1049204"/>
            <a:ext cx="583264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496436" y="6432587"/>
            <a:ext cx="396044" cy="246221"/>
          </a:xfrm>
          <a:prstGeom prst="rect">
            <a:avLst/>
          </a:prstGeom>
          <a:noFill/>
        </p:spPr>
        <p:txBody>
          <a:bodyPr wrap="square" rtlCol="0">
            <a:spAutoFit/>
          </a:bodyPr>
          <a:lstStyle/>
          <a:p>
            <a:r>
              <a:rPr lang="en-GB" sz="1000" dirty="0">
                <a:solidFill>
                  <a:schemeClr val="accent6">
                    <a:lumMod val="75000"/>
                  </a:schemeClr>
                </a:solidFill>
                <a:latin typeface="Liberation Sans"/>
              </a:rPr>
              <a:t>31</a:t>
            </a:r>
          </a:p>
        </p:txBody>
      </p:sp>
      <p:sp>
        <p:nvSpPr>
          <p:cNvPr id="7" name="TextBox 6">
            <a:extLst>
              <a:ext uri="{FF2B5EF4-FFF2-40B4-BE49-F238E27FC236}">
                <a16:creationId xmlns:a16="http://schemas.microsoft.com/office/drawing/2014/main" id="{0A7F4388-77D7-9045-BC2A-03D488A5B292}"/>
              </a:ext>
            </a:extLst>
          </p:cNvPr>
          <p:cNvSpPr txBox="1"/>
          <p:nvPr/>
        </p:nvSpPr>
        <p:spPr>
          <a:xfrm>
            <a:off x="899592" y="6026098"/>
            <a:ext cx="6599076" cy="369332"/>
          </a:xfrm>
          <a:prstGeom prst="rect">
            <a:avLst/>
          </a:prstGeom>
          <a:noFill/>
        </p:spPr>
        <p:txBody>
          <a:bodyPr wrap="square" rtlCol="0">
            <a:spAutoFit/>
          </a:bodyPr>
          <a:lstStyle/>
          <a:p>
            <a:r>
              <a:rPr lang="en-US" i="1" dirty="0"/>
              <a:t>Source: </a:t>
            </a:r>
            <a:r>
              <a:rPr lang="en-US" dirty="0"/>
              <a:t>Used courtesy of Dr. Nicolai Marquardt</a:t>
            </a:r>
          </a:p>
        </p:txBody>
      </p:sp>
      <p:sp>
        <p:nvSpPr>
          <p:cNvPr id="3" name="TextBox 2">
            <a:extLst>
              <a:ext uri="{FF2B5EF4-FFF2-40B4-BE49-F238E27FC236}">
                <a16:creationId xmlns:a16="http://schemas.microsoft.com/office/drawing/2014/main" id="{45042B8D-A83B-0B45-B81F-EC217CCDE724}"/>
              </a:ext>
            </a:extLst>
          </p:cNvPr>
          <p:cNvSpPr txBox="1"/>
          <p:nvPr/>
        </p:nvSpPr>
        <p:spPr>
          <a:xfrm>
            <a:off x="3320043" y="5483314"/>
            <a:ext cx="2524602" cy="461665"/>
          </a:xfrm>
          <a:prstGeom prst="rect">
            <a:avLst/>
          </a:prstGeom>
          <a:noFill/>
        </p:spPr>
        <p:txBody>
          <a:bodyPr wrap="none" rtlCol="0">
            <a:spAutoFit/>
          </a:bodyPr>
          <a:lstStyle/>
          <a:p>
            <a:r>
              <a:rPr lang="en-US" sz="2400" dirty="0"/>
              <a:t>The Arduino board</a:t>
            </a:r>
          </a:p>
        </p:txBody>
      </p:sp>
    </p:spTree>
    <p:extLst>
      <p:ext uri="{BB962C8B-B14F-4D97-AF65-F5344CB8AC3E}">
        <p14:creationId xmlns:p14="http://schemas.microsoft.com/office/powerpoint/2010/main" val="4047663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What is a prototype?</a:t>
            </a:r>
          </a:p>
        </p:txBody>
      </p:sp>
      <p:sp>
        <p:nvSpPr>
          <p:cNvPr id="16387" name="Rectangle 3"/>
          <p:cNvSpPr>
            <a:spLocks noGrp="1" noChangeArrowheads="1"/>
          </p:cNvSpPr>
          <p:nvPr>
            <p:ph idx="1"/>
          </p:nvPr>
        </p:nvSpPr>
        <p:spPr/>
        <p:txBody>
          <a:bodyPr>
            <a:normAutofit/>
          </a:bodyPr>
          <a:lstStyle/>
          <a:p>
            <a:pPr>
              <a:lnSpc>
                <a:spcPct val="90000"/>
              </a:lnSpc>
            </a:pPr>
            <a:r>
              <a:rPr lang="en-US" sz="2800" dirty="0"/>
              <a:t>Prototype = “working” model</a:t>
            </a:r>
          </a:p>
          <a:p>
            <a:pPr>
              <a:lnSpc>
                <a:spcPct val="90000"/>
              </a:lnSpc>
            </a:pPr>
            <a:r>
              <a:rPr lang="en-US" sz="2800" dirty="0"/>
              <a:t>Full-size or to scale</a:t>
            </a:r>
          </a:p>
          <a:p>
            <a:pPr>
              <a:lnSpc>
                <a:spcPct val="90000"/>
              </a:lnSpc>
            </a:pPr>
            <a:r>
              <a:rPr lang="en-US" sz="2800" dirty="0"/>
              <a:t>Fully or partially functioning</a:t>
            </a:r>
          </a:p>
          <a:p>
            <a:pPr>
              <a:lnSpc>
                <a:spcPct val="90000"/>
              </a:lnSpc>
            </a:pPr>
            <a:r>
              <a:rPr lang="en-US" sz="2800" dirty="0"/>
              <a:t>Limited representation of an idea</a:t>
            </a:r>
          </a:p>
          <a:p>
            <a:pPr>
              <a:lnSpc>
                <a:spcPct val="90000"/>
              </a:lnSpc>
              <a:buNone/>
            </a:pPr>
            <a:endParaRPr lang="en-US" sz="2800" dirty="0"/>
          </a:p>
          <a:p>
            <a:pPr>
              <a:lnSpc>
                <a:spcPct val="90000"/>
              </a:lnSpc>
            </a:pPr>
            <a:r>
              <a:rPr lang="en-US" sz="2800" dirty="0"/>
              <a:t>Common in almost every field of engineering design</a:t>
            </a:r>
          </a:p>
          <a:p>
            <a:pPr lvl="1">
              <a:lnSpc>
                <a:spcPct val="90000"/>
              </a:lnSpc>
            </a:pPr>
            <a:r>
              <a:rPr lang="en-US" sz="2300" dirty="0"/>
              <a:t>Airplanes, chemical structures, architecture…</a:t>
            </a:r>
          </a:p>
        </p:txBody>
      </p:sp>
    </p:spTree>
    <p:extLst>
      <p:ext uri="{BB962C8B-B14F-4D97-AF65-F5344CB8AC3E}">
        <p14:creationId xmlns:p14="http://schemas.microsoft.com/office/powerpoint/2010/main" val="1154157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0788"/>
            <a:ext cx="8229600" cy="1143000"/>
          </a:xfrm>
        </p:spPr>
        <p:txBody>
          <a:bodyPr/>
          <a:lstStyle/>
          <a:p>
            <a:r>
              <a:rPr lang="en-US" noProof="0" dirty="0"/>
              <a:t>Physical computing kits</a:t>
            </a:r>
          </a:p>
        </p:txBody>
      </p:sp>
      <p:sp>
        <p:nvSpPr>
          <p:cNvPr id="6" name="Footer Placeholder 5"/>
          <p:cNvSpPr>
            <a:spLocks noGrp="1"/>
          </p:cNvSpPr>
          <p:nvPr>
            <p:ph type="ftr" sz="quarter" idx="10"/>
          </p:nvPr>
        </p:nvSpPr>
        <p:spPr/>
        <p:txBody>
          <a:bodyPr/>
          <a:lstStyle/>
          <a:p>
            <a:r>
              <a:rPr lang="en-GB" sz="1000" dirty="0">
                <a:solidFill>
                  <a:schemeClr val="accent6">
                    <a:lumMod val="75000"/>
                  </a:schemeClr>
                </a:solidFill>
              </a:rPr>
              <a:t>www.id-book.com</a:t>
            </a:r>
          </a:p>
        </p:txBody>
      </p:sp>
      <p:pic>
        <p:nvPicPr>
          <p:cNvPr id="12290" name="Picture 2" descr="Photo depicts the Makey Makey toolkit."/>
          <p:cNvPicPr>
            <a:picLocks noChangeAspect="1" noChangeArrowheads="1"/>
          </p:cNvPicPr>
          <p:nvPr/>
        </p:nvPicPr>
        <p:blipFill rotWithShape="1">
          <a:blip r:embed="rId3">
            <a:extLst>
              <a:ext uri="{28A0092B-C50C-407E-A947-70E740481C1C}">
                <a14:useLocalDpi xmlns:a14="http://schemas.microsoft.com/office/drawing/2010/main" val="0"/>
              </a:ext>
            </a:extLst>
          </a:blip>
          <a:srcRect b="14451"/>
          <a:stretch/>
        </p:blipFill>
        <p:spPr bwMode="auto">
          <a:xfrm>
            <a:off x="1331640" y="1569690"/>
            <a:ext cx="6696744" cy="44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88424" y="6488988"/>
            <a:ext cx="432048" cy="246221"/>
          </a:xfrm>
          <a:prstGeom prst="rect">
            <a:avLst/>
          </a:prstGeom>
          <a:noFill/>
        </p:spPr>
        <p:txBody>
          <a:bodyPr wrap="square" rtlCol="0">
            <a:spAutoFit/>
          </a:bodyPr>
          <a:lstStyle/>
          <a:p>
            <a:r>
              <a:rPr lang="en-GB" sz="1000" dirty="0">
                <a:solidFill>
                  <a:schemeClr val="accent6">
                    <a:lumMod val="75000"/>
                  </a:schemeClr>
                </a:solidFill>
              </a:rPr>
              <a:t>32</a:t>
            </a:r>
          </a:p>
        </p:txBody>
      </p:sp>
      <p:sp>
        <p:nvSpPr>
          <p:cNvPr id="7" name="TextBox 6">
            <a:extLst>
              <a:ext uri="{FF2B5EF4-FFF2-40B4-BE49-F238E27FC236}">
                <a16:creationId xmlns:a16="http://schemas.microsoft.com/office/drawing/2014/main" id="{731A1EF2-5F10-2044-AA6C-56EAE2CC7A87}"/>
              </a:ext>
            </a:extLst>
          </p:cNvPr>
          <p:cNvSpPr txBox="1"/>
          <p:nvPr/>
        </p:nvSpPr>
        <p:spPr>
          <a:xfrm>
            <a:off x="3142653" y="5999899"/>
            <a:ext cx="2585644" cy="369332"/>
          </a:xfrm>
          <a:prstGeom prst="rect">
            <a:avLst/>
          </a:prstGeom>
          <a:noFill/>
        </p:spPr>
        <p:txBody>
          <a:bodyPr wrap="none" rtlCol="0">
            <a:spAutoFit/>
          </a:bodyPr>
          <a:lstStyle/>
          <a:p>
            <a:r>
              <a:rPr lang="en-US" dirty="0"/>
              <a:t>The Makey Makey toolkit</a:t>
            </a:r>
          </a:p>
        </p:txBody>
      </p:sp>
      <p:sp>
        <p:nvSpPr>
          <p:cNvPr id="3" name="Rectangle 2">
            <a:extLst>
              <a:ext uri="{FF2B5EF4-FFF2-40B4-BE49-F238E27FC236}">
                <a16:creationId xmlns:a16="http://schemas.microsoft.com/office/drawing/2014/main" id="{7271BF9D-4ED0-FD41-B413-E793EFEFC075}"/>
              </a:ext>
            </a:extLst>
          </p:cNvPr>
          <p:cNvSpPr/>
          <p:nvPr/>
        </p:nvSpPr>
        <p:spPr>
          <a:xfrm>
            <a:off x="5836445" y="6012418"/>
            <a:ext cx="2223622" cy="369332"/>
          </a:xfrm>
          <a:prstGeom prst="rect">
            <a:avLst/>
          </a:prstGeom>
        </p:spPr>
        <p:txBody>
          <a:bodyPr wrap="none">
            <a:spAutoFit/>
          </a:bodyPr>
          <a:lstStyle/>
          <a:p>
            <a:r>
              <a:rPr lang="en-US" i="1" dirty="0"/>
              <a:t>Source</a:t>
            </a:r>
            <a:r>
              <a:rPr lang="en-US" dirty="0"/>
              <a:t>: </a:t>
            </a:r>
            <a:r>
              <a:rPr lang="en-US" dirty="0">
                <a:hlinkClick r:id="rId4"/>
              </a:rPr>
              <a:t>Makey Makey</a:t>
            </a:r>
            <a:endParaRPr lang="en-US" dirty="0"/>
          </a:p>
        </p:txBody>
      </p:sp>
    </p:spTree>
    <p:extLst>
      <p:ext uri="{BB962C8B-B14F-4D97-AF65-F5344CB8AC3E}">
        <p14:creationId xmlns:p14="http://schemas.microsoft.com/office/powerpoint/2010/main" val="1667783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Physical computing kits</a:t>
            </a:r>
          </a:p>
        </p:txBody>
      </p:sp>
      <p:sp>
        <p:nvSpPr>
          <p:cNvPr id="6" name="Footer Placeholder 5"/>
          <p:cNvSpPr>
            <a:spLocks noGrp="1"/>
          </p:cNvSpPr>
          <p:nvPr>
            <p:ph type="ftr" sz="quarter" idx="10"/>
          </p:nvPr>
        </p:nvSpPr>
        <p:spPr/>
        <p:txBody>
          <a:bodyPr/>
          <a:lstStyle/>
          <a:p>
            <a:r>
              <a:rPr lang="en-GB" sz="1000" dirty="0">
                <a:solidFill>
                  <a:schemeClr val="accent6">
                    <a:lumMod val="75000"/>
                  </a:schemeClr>
                </a:solidFill>
              </a:rPr>
              <a:t>www.id-book.com</a:t>
            </a:r>
          </a:p>
        </p:txBody>
      </p:sp>
      <p:sp>
        <p:nvSpPr>
          <p:cNvPr id="5" name="TextBox 4"/>
          <p:cNvSpPr txBox="1"/>
          <p:nvPr/>
        </p:nvSpPr>
        <p:spPr>
          <a:xfrm>
            <a:off x="8590929" y="6481695"/>
            <a:ext cx="331181" cy="246221"/>
          </a:xfrm>
          <a:prstGeom prst="rect">
            <a:avLst/>
          </a:prstGeom>
          <a:noFill/>
        </p:spPr>
        <p:txBody>
          <a:bodyPr wrap="square" rtlCol="0">
            <a:spAutoFit/>
          </a:bodyPr>
          <a:lstStyle/>
          <a:p>
            <a:r>
              <a:rPr lang="en-GB" sz="1000" dirty="0">
                <a:solidFill>
                  <a:schemeClr val="accent6">
                    <a:lumMod val="75000"/>
                  </a:schemeClr>
                </a:solidFill>
              </a:rPr>
              <a:t>33</a:t>
            </a:r>
          </a:p>
        </p:txBody>
      </p:sp>
      <p:pic>
        <p:nvPicPr>
          <p:cNvPr id="4" name="Picture 3" descr="Screenshot of the BBC micro:bit.">
            <a:extLst>
              <a:ext uri="{FF2B5EF4-FFF2-40B4-BE49-F238E27FC236}">
                <a16:creationId xmlns:a16="http://schemas.microsoft.com/office/drawing/2014/main" id="{C84916D6-0850-A548-BBD3-A6E6ABAC1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483" y="1772816"/>
            <a:ext cx="7245525" cy="3240360"/>
          </a:xfrm>
          <a:prstGeom prst="rect">
            <a:avLst/>
          </a:prstGeom>
        </p:spPr>
      </p:pic>
      <p:sp>
        <p:nvSpPr>
          <p:cNvPr id="8" name="TextBox 7">
            <a:extLst>
              <a:ext uri="{FF2B5EF4-FFF2-40B4-BE49-F238E27FC236}">
                <a16:creationId xmlns:a16="http://schemas.microsoft.com/office/drawing/2014/main" id="{6F89D273-009C-0442-8D8A-4DB882074D61}"/>
              </a:ext>
            </a:extLst>
          </p:cNvPr>
          <p:cNvSpPr txBox="1"/>
          <p:nvPr/>
        </p:nvSpPr>
        <p:spPr>
          <a:xfrm>
            <a:off x="881270" y="5723532"/>
            <a:ext cx="5493492" cy="369332"/>
          </a:xfrm>
          <a:prstGeom prst="rect">
            <a:avLst/>
          </a:prstGeom>
          <a:noFill/>
        </p:spPr>
        <p:txBody>
          <a:bodyPr wrap="none" rtlCol="0">
            <a:spAutoFit/>
          </a:bodyPr>
          <a:lstStyle/>
          <a:p>
            <a:r>
              <a:rPr lang="en-US" i="1" dirty="0"/>
              <a:t>Source: </a:t>
            </a:r>
            <a:r>
              <a:rPr lang="en-US" dirty="0">
                <a:hlinkClick r:id="rId3"/>
              </a:rPr>
              <a:t>micro:bit</a:t>
            </a:r>
            <a:r>
              <a:rPr lang="en-US" dirty="0"/>
              <a:t>. Used courtesy of Micro:bit Foundation</a:t>
            </a:r>
          </a:p>
        </p:txBody>
      </p:sp>
      <p:sp>
        <p:nvSpPr>
          <p:cNvPr id="9" name="TextBox 8">
            <a:extLst>
              <a:ext uri="{FF2B5EF4-FFF2-40B4-BE49-F238E27FC236}">
                <a16:creationId xmlns:a16="http://schemas.microsoft.com/office/drawing/2014/main" id="{25E10F8E-172D-1B46-BE1F-334C0AD5A17F}"/>
              </a:ext>
            </a:extLst>
          </p:cNvPr>
          <p:cNvSpPr txBox="1"/>
          <p:nvPr/>
        </p:nvSpPr>
        <p:spPr>
          <a:xfrm>
            <a:off x="3628016" y="5168299"/>
            <a:ext cx="2046458" cy="400110"/>
          </a:xfrm>
          <a:prstGeom prst="rect">
            <a:avLst/>
          </a:prstGeom>
          <a:noFill/>
        </p:spPr>
        <p:txBody>
          <a:bodyPr wrap="none" rtlCol="0">
            <a:spAutoFit/>
          </a:bodyPr>
          <a:lstStyle/>
          <a:p>
            <a:r>
              <a:rPr lang="en-US" sz="2000" dirty="0"/>
              <a:t>The BBC micro:bit</a:t>
            </a:r>
          </a:p>
        </p:txBody>
      </p:sp>
    </p:spTree>
    <p:extLst>
      <p:ext uri="{BB962C8B-B14F-4D97-AF65-F5344CB8AC3E}">
        <p14:creationId xmlns:p14="http://schemas.microsoft.com/office/powerpoint/2010/main" val="903789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a:t>Construction: SDKs</a:t>
            </a:r>
          </a:p>
        </p:txBody>
      </p:sp>
      <p:sp>
        <p:nvSpPr>
          <p:cNvPr id="3" name="Text Placeholder 2"/>
          <p:cNvSpPr>
            <a:spLocks noGrp="1"/>
          </p:cNvSpPr>
          <p:nvPr>
            <p:ph type="body" sz="half" idx="1"/>
          </p:nvPr>
        </p:nvSpPr>
        <p:spPr>
          <a:xfrm>
            <a:off x="543740" y="1340768"/>
            <a:ext cx="7859216" cy="4808401"/>
          </a:xfrm>
        </p:spPr>
        <p:txBody>
          <a:bodyPr>
            <a:normAutofit fontScale="92500" lnSpcReduction="20000"/>
          </a:bodyPr>
          <a:lstStyle/>
          <a:p>
            <a:pPr>
              <a:lnSpc>
                <a:spcPct val="120000"/>
              </a:lnSpc>
            </a:pPr>
            <a:r>
              <a:rPr lang="en-US" sz="2800" noProof="0" dirty="0"/>
              <a:t>Software Development Kits</a:t>
            </a:r>
            <a:endParaRPr lang="en-US" sz="1000" noProof="0" dirty="0"/>
          </a:p>
          <a:p>
            <a:pPr lvl="1">
              <a:lnSpc>
                <a:spcPct val="120000"/>
              </a:lnSpc>
              <a:spcBef>
                <a:spcPts val="600"/>
              </a:spcBef>
              <a:buFont typeface="Wingdings" pitchFamily="2" charset="2"/>
              <a:buChar char="§"/>
            </a:pPr>
            <a:r>
              <a:rPr lang="en-US" sz="2400" noProof="0" dirty="0">
                <a:solidFill>
                  <a:schemeClr val="tx1"/>
                </a:solidFill>
              </a:rPr>
              <a:t>Programming tools and components to develop for a specific platform, for example</a:t>
            </a:r>
            <a:r>
              <a:rPr lang="en-US" sz="2400" dirty="0">
                <a:solidFill>
                  <a:schemeClr val="tx1"/>
                </a:solidFill>
              </a:rPr>
              <a:t>, iOS</a:t>
            </a:r>
            <a:endParaRPr lang="en-US" sz="1000" noProof="0" dirty="0">
              <a:solidFill>
                <a:schemeClr val="tx1"/>
              </a:solidFill>
            </a:endParaRPr>
          </a:p>
          <a:p>
            <a:pPr>
              <a:lnSpc>
                <a:spcPct val="120000"/>
              </a:lnSpc>
              <a:spcBef>
                <a:spcPts val="900"/>
              </a:spcBef>
            </a:pPr>
            <a:r>
              <a:rPr lang="en-US" sz="2800" noProof="0" dirty="0"/>
              <a:t>Includes: IDE, documentation, drivers, sample code, and application programming interfaces (APIs)</a:t>
            </a:r>
            <a:endParaRPr lang="en-US" sz="1000" noProof="0" dirty="0"/>
          </a:p>
          <a:p>
            <a:pPr>
              <a:lnSpc>
                <a:spcPct val="120000"/>
              </a:lnSpc>
              <a:spcBef>
                <a:spcPts val="900"/>
              </a:spcBef>
            </a:pPr>
            <a:r>
              <a:rPr lang="en-US" sz="2800" noProof="0" dirty="0"/>
              <a:t>Makes development much easier</a:t>
            </a:r>
            <a:endParaRPr lang="en-US" sz="1000" noProof="0" dirty="0"/>
          </a:p>
          <a:p>
            <a:pPr>
              <a:lnSpc>
                <a:spcPct val="120000"/>
              </a:lnSpc>
              <a:spcBef>
                <a:spcPts val="900"/>
              </a:spcBef>
            </a:pPr>
            <a:r>
              <a:rPr lang="en-US" sz="2800" noProof="0" dirty="0"/>
              <a:t>Examples:</a:t>
            </a:r>
          </a:p>
          <a:p>
            <a:pPr lvl="1">
              <a:lnSpc>
                <a:spcPct val="120000"/>
              </a:lnSpc>
              <a:spcBef>
                <a:spcPts val="600"/>
              </a:spcBef>
              <a:buFont typeface="Wingdings" pitchFamily="2" charset="2"/>
              <a:buChar char="§"/>
            </a:pPr>
            <a:r>
              <a:rPr lang="en-US" sz="2400" noProof="0" dirty="0">
                <a:solidFill>
                  <a:schemeClr val="tx1"/>
                </a:solidFill>
              </a:rPr>
              <a:t>Amazon’s Alexa Skills Kit for voice-based services</a:t>
            </a:r>
          </a:p>
          <a:p>
            <a:pPr lvl="1">
              <a:lnSpc>
                <a:spcPct val="120000"/>
              </a:lnSpc>
              <a:spcBef>
                <a:spcPts val="600"/>
              </a:spcBef>
              <a:buFont typeface="Wingdings" pitchFamily="2" charset="2"/>
              <a:buChar char="§"/>
            </a:pPr>
            <a:r>
              <a:rPr lang="en-US" sz="2400" noProof="0" dirty="0">
                <a:solidFill>
                  <a:schemeClr val="tx1"/>
                </a:solidFill>
              </a:rPr>
              <a:t>Apple’s ARKit for augmented reality</a:t>
            </a:r>
          </a:p>
          <a:p>
            <a:pPr lvl="1">
              <a:lnSpc>
                <a:spcPct val="120000"/>
              </a:lnSpc>
              <a:spcBef>
                <a:spcPts val="600"/>
              </a:spcBef>
              <a:buFont typeface="Wingdings" pitchFamily="2" charset="2"/>
              <a:buChar char="§"/>
            </a:pPr>
            <a:r>
              <a:rPr lang="en-US" sz="2400" noProof="0" dirty="0">
                <a:solidFill>
                  <a:schemeClr val="tx1"/>
                </a:solidFill>
              </a:rPr>
              <a:t>Microsoft’s Kinect SDK for motion tracking</a:t>
            </a:r>
          </a:p>
        </p:txBody>
      </p:sp>
      <p:sp>
        <p:nvSpPr>
          <p:cNvPr id="6" name="Footer Placeholder 5"/>
          <p:cNvSpPr>
            <a:spLocks noGrp="1"/>
          </p:cNvSpPr>
          <p:nvPr>
            <p:ph type="ftr" sz="quarter" idx="10"/>
          </p:nvPr>
        </p:nvSpPr>
        <p:spPr/>
        <p:txBody>
          <a:bodyPr/>
          <a:lstStyle/>
          <a:p>
            <a:r>
              <a:rPr lang="en-GB" sz="1000" dirty="0">
                <a:solidFill>
                  <a:schemeClr val="accent6">
                    <a:lumMod val="75000"/>
                  </a:schemeClr>
                </a:solidFill>
              </a:rPr>
              <a:t>www.id-book.com</a:t>
            </a:r>
          </a:p>
        </p:txBody>
      </p:sp>
      <p:sp>
        <p:nvSpPr>
          <p:cNvPr id="4" name="TextBox 3"/>
          <p:cNvSpPr txBox="1"/>
          <p:nvPr/>
        </p:nvSpPr>
        <p:spPr>
          <a:xfrm>
            <a:off x="8377365" y="6408601"/>
            <a:ext cx="540060" cy="246221"/>
          </a:xfrm>
          <a:prstGeom prst="rect">
            <a:avLst/>
          </a:prstGeom>
          <a:noFill/>
        </p:spPr>
        <p:txBody>
          <a:bodyPr wrap="square" rtlCol="0">
            <a:spAutoFit/>
          </a:bodyPr>
          <a:lstStyle/>
          <a:p>
            <a:r>
              <a:rPr lang="en-GB" sz="1000" dirty="0">
                <a:solidFill>
                  <a:schemeClr val="accent6">
                    <a:lumMod val="75000"/>
                  </a:schemeClr>
                </a:solidFill>
              </a:rPr>
              <a:t>34</a:t>
            </a:r>
          </a:p>
        </p:txBody>
      </p:sp>
    </p:spTree>
    <p:extLst>
      <p:ext uri="{BB962C8B-B14F-4D97-AF65-F5344CB8AC3E}">
        <p14:creationId xmlns:p14="http://schemas.microsoft.com/office/powerpoint/2010/main" val="1537793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title"/>
          </p:nvPr>
        </p:nvSpPr>
        <p:spPr>
          <a:xfrm>
            <a:off x="1301279" y="1341"/>
            <a:ext cx="6541442" cy="766877"/>
          </a:xfrm>
          <a:noFill/>
          <a:ln/>
          <a:extLs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p>
            <a:r>
              <a:rPr lang="en-US" sz="4400" noProof="0" dirty="0"/>
              <a:t>Summary</a:t>
            </a:r>
          </a:p>
        </p:txBody>
      </p:sp>
      <p:sp>
        <p:nvSpPr>
          <p:cNvPr id="31751" name="Rectangle 7"/>
          <p:cNvSpPr>
            <a:spLocks noGrp="1" noChangeArrowheads="1"/>
          </p:cNvSpPr>
          <p:nvPr>
            <p:ph idx="1"/>
          </p:nvPr>
        </p:nvSpPr>
        <p:spPr>
          <a:xfrm>
            <a:off x="498475" y="692696"/>
            <a:ext cx="8229600" cy="5616624"/>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pPr lvl="0">
              <a:lnSpc>
                <a:spcPct val="120000"/>
              </a:lnSpc>
            </a:pPr>
            <a:r>
              <a:rPr lang="en-US" sz="2800" noProof="0" dirty="0"/>
              <a:t>Prototyping may be low fidelity (such as paper-based) or high fidelity (such as software-based)</a:t>
            </a:r>
          </a:p>
          <a:p>
            <a:pPr lvl="0">
              <a:lnSpc>
                <a:spcPct val="120000"/>
              </a:lnSpc>
            </a:pPr>
            <a:r>
              <a:rPr lang="en-US" sz="2800" noProof="0" dirty="0"/>
              <a:t>Existing software and hardware helps create prototypes</a:t>
            </a:r>
          </a:p>
          <a:p>
            <a:pPr lvl="0">
              <a:lnSpc>
                <a:spcPct val="120000"/>
              </a:lnSpc>
            </a:pPr>
            <a:r>
              <a:rPr lang="en-US" sz="2800" noProof="0" dirty="0"/>
              <a:t>Two aspects to design: conceptual and concrete</a:t>
            </a:r>
          </a:p>
          <a:p>
            <a:pPr lvl="0">
              <a:lnSpc>
                <a:spcPct val="120000"/>
              </a:lnSpc>
            </a:pPr>
            <a:r>
              <a:rPr lang="en-US" sz="2800" noProof="0" dirty="0"/>
              <a:t>Conceptual design develops an outline of what users can do and what concepts are needed to understand the product.</a:t>
            </a:r>
          </a:p>
          <a:p>
            <a:pPr lvl="0">
              <a:lnSpc>
                <a:spcPct val="120000"/>
              </a:lnSpc>
            </a:pPr>
            <a:r>
              <a:rPr lang="en-US" sz="2800" noProof="0" dirty="0"/>
              <a:t>Concrete design specifies design details, for example, layout or navigation</a:t>
            </a:r>
          </a:p>
        </p:txBody>
      </p:sp>
      <p:sp>
        <p:nvSpPr>
          <p:cNvPr id="9" name="Footer Placeholder 3"/>
          <p:cNvSpPr>
            <a:spLocks noGrp="1"/>
          </p:cNvSpPr>
          <p:nvPr>
            <p:ph type="ftr" sz="quarter" idx="11"/>
          </p:nvPr>
        </p:nvSpPr>
        <p:spPr>
          <a:xfrm>
            <a:off x="3165475" y="6477000"/>
            <a:ext cx="2895600" cy="365125"/>
          </a:xfrm>
        </p:spPr>
        <p:txBody>
          <a:bodyPr/>
          <a:lstStyle/>
          <a:p>
            <a:r>
              <a:rPr lang="en-GB" sz="1000" dirty="0">
                <a:solidFill>
                  <a:schemeClr val="accent6">
                    <a:lumMod val="75000"/>
                  </a:schemeClr>
                </a:solidFill>
              </a:rPr>
              <a:t>www.id-book.com</a:t>
            </a:r>
          </a:p>
        </p:txBody>
      </p:sp>
      <p:sp>
        <p:nvSpPr>
          <p:cNvPr id="31746"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1747"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1748"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1749"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rPr>
              <a:t>43</a:t>
            </a:fld>
            <a:endParaRPr lang="en-GB" sz="1000" dirty="0">
              <a:solidFill>
                <a:schemeClr val="accent6">
                  <a:lumMod val="75000"/>
                </a:schemeClr>
              </a:solidFill>
            </a:endParaRPr>
          </a:p>
        </p:txBody>
      </p:sp>
    </p:spTree>
    <p:extLst>
      <p:ext uri="{BB962C8B-B14F-4D97-AF65-F5344CB8AC3E}">
        <p14:creationId xmlns:p14="http://schemas.microsoft.com/office/powerpoint/2010/main" val="180317079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title"/>
          </p:nvPr>
        </p:nvSpPr>
        <p:spPr>
          <a:xfrm>
            <a:off x="1301279" y="1341"/>
            <a:ext cx="6541442" cy="766877"/>
          </a:xfrm>
          <a:noFill/>
          <a:ln/>
          <a:extLs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p>
            <a:r>
              <a:rPr lang="en-US" sz="4400" noProof="0" dirty="0"/>
              <a:t>Summary </a:t>
            </a:r>
            <a:r>
              <a:rPr lang="en-US" sz="3600" noProof="0" dirty="0"/>
              <a:t>(</a:t>
            </a:r>
            <a:r>
              <a:rPr lang="en-US" sz="3600" i="1" noProof="0" dirty="0"/>
              <a:t>continued</a:t>
            </a:r>
            <a:r>
              <a:rPr lang="en-US" sz="3600" noProof="0" dirty="0"/>
              <a:t>)</a:t>
            </a:r>
            <a:endParaRPr lang="en-US" sz="4400" noProof="0" dirty="0"/>
          </a:p>
        </p:txBody>
      </p:sp>
      <p:sp>
        <p:nvSpPr>
          <p:cNvPr id="31751" name="Rectangle 7"/>
          <p:cNvSpPr>
            <a:spLocks noGrp="1" noChangeArrowheads="1"/>
          </p:cNvSpPr>
          <p:nvPr>
            <p:ph idx="1"/>
          </p:nvPr>
        </p:nvSpPr>
        <p:spPr>
          <a:xfrm>
            <a:off x="498475" y="908720"/>
            <a:ext cx="8229600" cy="556828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pPr lvl="0">
              <a:lnSpc>
                <a:spcPct val="120000"/>
              </a:lnSpc>
            </a:pPr>
            <a:r>
              <a:rPr lang="en-US" sz="2600" noProof="0" dirty="0"/>
              <a:t>Three approaches to develop an initial conceptual model: interface metaphors, interaction styles, and interface styles.</a:t>
            </a:r>
          </a:p>
          <a:p>
            <a:pPr lvl="0">
              <a:lnSpc>
                <a:spcPct val="120000"/>
              </a:lnSpc>
            </a:pPr>
            <a:r>
              <a:rPr lang="en-US" sz="2600" noProof="0" dirty="0"/>
              <a:t>Expand an initial conceptual model by considering whether product or user performs each function, how those functions are related, and what information is required to support them</a:t>
            </a:r>
          </a:p>
          <a:p>
            <a:pPr lvl="0">
              <a:lnSpc>
                <a:spcPct val="120000"/>
              </a:lnSpc>
            </a:pPr>
            <a:r>
              <a:rPr lang="en-US" sz="2600" noProof="0" dirty="0"/>
              <a:t>Generate prototypes from scenarios and use cases</a:t>
            </a:r>
          </a:p>
          <a:p>
            <a:pPr lvl="0">
              <a:lnSpc>
                <a:spcPct val="120000"/>
              </a:lnSpc>
            </a:pPr>
            <a:r>
              <a:rPr lang="en-US" sz="2600" noProof="0" dirty="0"/>
              <a:t>Physical computing kits and software development kits facilitate the transition from design to construction</a:t>
            </a:r>
            <a:endParaRPr lang="en-US" sz="2600" noProof="0" dirty="0">
              <a:latin typeface="Liberation Sans"/>
              <a:cs typeface="Liberation Sans"/>
            </a:endParaRPr>
          </a:p>
        </p:txBody>
      </p:sp>
      <p:sp>
        <p:nvSpPr>
          <p:cNvPr id="9" name="Footer Placeholder 3"/>
          <p:cNvSpPr>
            <a:spLocks noGrp="1"/>
          </p:cNvSpPr>
          <p:nvPr>
            <p:ph type="ftr" sz="quarter" idx="11"/>
          </p:nvPr>
        </p:nvSpPr>
        <p:spPr>
          <a:xfrm>
            <a:off x="3165475" y="6477000"/>
            <a:ext cx="2895600" cy="365125"/>
          </a:xfrm>
        </p:spPr>
        <p:txBody>
          <a:bodyPr/>
          <a:lstStyle/>
          <a:p>
            <a:r>
              <a:rPr lang="en-GB" sz="1000" dirty="0">
                <a:solidFill>
                  <a:schemeClr val="accent6">
                    <a:lumMod val="75000"/>
                  </a:schemeClr>
                </a:solidFill>
              </a:rPr>
              <a:t>www.id-book.com</a:t>
            </a:r>
          </a:p>
        </p:txBody>
      </p:sp>
      <p:sp>
        <p:nvSpPr>
          <p:cNvPr id="31746"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1747"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1748"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1749"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rPr>
              <a:t>44</a:t>
            </a:fld>
            <a:endParaRPr lang="en-GB" sz="1000" dirty="0">
              <a:solidFill>
                <a:schemeClr val="accent6">
                  <a:lumMod val="75000"/>
                </a:schemeClr>
              </a:solidFill>
            </a:endParaRPr>
          </a:p>
        </p:txBody>
      </p:sp>
    </p:spTree>
    <p:extLst>
      <p:ext uri="{BB962C8B-B14F-4D97-AF65-F5344CB8AC3E}">
        <p14:creationId xmlns:p14="http://schemas.microsoft.com/office/powerpoint/2010/main" val="5117456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a:xfrm>
            <a:off x="3995936" y="6408714"/>
            <a:ext cx="2133600" cy="365125"/>
          </a:xfrm>
        </p:spPr>
        <p:txBody>
          <a:bodyPr/>
          <a:lstStyle/>
          <a:p>
            <a:r>
              <a:rPr lang="en-GB" sz="1000" dirty="0">
                <a:solidFill>
                  <a:schemeClr val="accent6">
                    <a:lumMod val="75000"/>
                  </a:schemeClr>
                </a:solidFill>
                <a:latin typeface="Liberation Sans"/>
              </a:rPr>
              <a:t>www.id-book.com</a:t>
            </a:r>
          </a:p>
        </p:txBody>
      </p:sp>
      <p:sp>
        <p:nvSpPr>
          <p:cNvPr id="11266"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1267"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1268"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1269"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1270" name="Rectangle 6"/>
          <p:cNvSpPr>
            <a:spLocks noGrp="1" noChangeArrowheads="1"/>
          </p:cNvSpPr>
          <p:nvPr>
            <p:ph type="title"/>
          </p:nvPr>
        </p:nvSpPr>
        <p:spPr>
          <a:xfrm>
            <a:off x="1900502" y="351574"/>
            <a:ext cx="5362046"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What is a prototype?</a:t>
            </a:r>
          </a:p>
        </p:txBody>
      </p:sp>
      <p:sp>
        <p:nvSpPr>
          <p:cNvPr id="11271" name="Rectangle 7"/>
          <p:cNvSpPr>
            <a:spLocks noGrp="1" noChangeArrowheads="1"/>
          </p:cNvSpPr>
          <p:nvPr>
            <p:ph type="body" idx="1"/>
          </p:nvPr>
        </p:nvSpPr>
        <p:spPr>
          <a:xfrm>
            <a:off x="914400" y="1066800"/>
            <a:ext cx="6962775" cy="4876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noProof="0" dirty="0">
              <a:solidFill>
                <a:srgbClr val="000000"/>
              </a:solidFill>
              <a:latin typeface="Liberation Sans"/>
            </a:endParaRPr>
          </a:p>
          <a:p>
            <a:endParaRPr lang="en-US" noProof="0" dirty="0">
              <a:latin typeface="Liberation Sans"/>
            </a:endParaRPr>
          </a:p>
        </p:txBody>
      </p:sp>
      <p:sp>
        <p:nvSpPr>
          <p:cNvPr id="11272" name="Rectangle 8"/>
          <p:cNvSpPr>
            <a:spLocks noChangeArrowheads="1"/>
          </p:cNvSpPr>
          <p:nvPr/>
        </p:nvSpPr>
        <p:spPr bwMode="auto">
          <a:xfrm>
            <a:off x="562769" y="1295500"/>
            <a:ext cx="80184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eaLnBrk="0" hangingPunct="0">
              <a:spcBef>
                <a:spcPts val="600"/>
              </a:spcBef>
              <a:buFont typeface="Arial" panose="020B0604020202020204" pitchFamily="34" charset="0"/>
              <a:buChar char="•"/>
            </a:pPr>
            <a:r>
              <a:rPr lang="en-GB" sz="3200" dirty="0">
                <a:latin typeface="Liberation Sans"/>
              </a:rPr>
              <a:t>One manifestation of a design that allows stakeholders to interact with it</a:t>
            </a:r>
          </a:p>
          <a:p>
            <a:pPr marL="457200" indent="-457200" eaLnBrk="0" hangingPunct="0">
              <a:spcBef>
                <a:spcPts val="600"/>
              </a:spcBef>
              <a:buFont typeface="Arial" panose="020B0604020202020204" pitchFamily="34" charset="0"/>
              <a:buChar char="•"/>
            </a:pPr>
            <a:r>
              <a:rPr lang="en-GB" sz="3200" dirty="0">
                <a:latin typeface="Liberation Sans"/>
              </a:rPr>
              <a:t>In other design fields, a prototype is a small-scale</a:t>
            </a:r>
            <a:r>
              <a:rPr lang="en-GB" sz="3200" b="1" dirty="0">
                <a:latin typeface="Liberation Sans"/>
              </a:rPr>
              <a:t> </a:t>
            </a:r>
            <a:r>
              <a:rPr lang="en-GB" sz="3200" dirty="0">
                <a:latin typeface="Liberation Sans"/>
              </a:rPr>
              <a:t>model:</a:t>
            </a:r>
          </a:p>
          <a:p>
            <a:pPr marL="1270000" lvl="2" indent="-457200" eaLnBrk="0" hangingPunct="0">
              <a:spcBef>
                <a:spcPts val="300"/>
              </a:spcBef>
              <a:buFont typeface="Wingdings" pitchFamily="2" charset="2"/>
              <a:buChar char="§"/>
            </a:pPr>
            <a:r>
              <a:rPr lang="en-GB" sz="2800" dirty="0">
                <a:latin typeface="Liberation Sans"/>
              </a:rPr>
              <a:t>A miniature car</a:t>
            </a:r>
            <a:endParaRPr lang="en-GB" sz="1200" dirty="0">
              <a:latin typeface="Liberation Sans"/>
            </a:endParaRPr>
          </a:p>
          <a:p>
            <a:pPr marL="1270000" lvl="2" indent="-457200" eaLnBrk="0" hangingPunct="0">
              <a:spcBef>
                <a:spcPts val="300"/>
              </a:spcBef>
              <a:buFont typeface="Wingdings" pitchFamily="2" charset="2"/>
              <a:buChar char="§"/>
            </a:pPr>
            <a:r>
              <a:rPr lang="en-GB" sz="2800" dirty="0">
                <a:latin typeface="Liberation Sans"/>
              </a:rPr>
              <a:t>A miniature building or town</a:t>
            </a:r>
            <a:br>
              <a:rPr lang="en-GB" sz="2800" dirty="0">
                <a:latin typeface="Liberation Sans"/>
              </a:rPr>
            </a:br>
            <a:r>
              <a:rPr lang="en-GB" sz="2800" dirty="0">
                <a:latin typeface="Liberation Sans"/>
              </a:rPr>
              <a:t>	</a:t>
            </a: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5</a:t>
            </a:fld>
            <a:endParaRPr lang="en-GB" sz="1000" dirty="0">
              <a:solidFill>
                <a:schemeClr val="accent6">
                  <a:lumMod val="75000"/>
                </a:schemeClr>
              </a:solidFill>
              <a:latin typeface="Liberation Sans"/>
            </a:endParaRPr>
          </a:p>
        </p:txBody>
      </p:sp>
      <p:pic>
        <p:nvPicPr>
          <p:cNvPr id="6" name="Picture 5" descr="Photo depicts the PalmPilot wooden prototype.">
            <a:extLst>
              <a:ext uri="{FF2B5EF4-FFF2-40B4-BE49-F238E27FC236}">
                <a16:creationId xmlns:a16="http://schemas.microsoft.com/office/drawing/2014/main" id="{B07A11D7-3A5F-3049-9C14-F8EAE0F69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037" y="4295725"/>
            <a:ext cx="3060700" cy="2120900"/>
          </a:xfrm>
          <a:prstGeom prst="rect">
            <a:avLst/>
          </a:prstGeom>
        </p:spPr>
      </p:pic>
      <p:sp>
        <p:nvSpPr>
          <p:cNvPr id="7" name="Rectangle 6">
            <a:extLst>
              <a:ext uri="{FF2B5EF4-FFF2-40B4-BE49-F238E27FC236}">
                <a16:creationId xmlns:a16="http://schemas.microsoft.com/office/drawing/2014/main" id="{4A8A4124-D6A0-3442-B6FE-832A6A645C45}"/>
              </a:ext>
            </a:extLst>
          </p:cNvPr>
          <p:cNvSpPr/>
          <p:nvPr/>
        </p:nvSpPr>
        <p:spPr>
          <a:xfrm>
            <a:off x="703263" y="5293510"/>
            <a:ext cx="3652713" cy="646331"/>
          </a:xfrm>
          <a:prstGeom prst="rect">
            <a:avLst/>
          </a:prstGeom>
        </p:spPr>
        <p:txBody>
          <a:bodyPr wrap="square">
            <a:spAutoFit/>
          </a:bodyPr>
          <a:lstStyle/>
          <a:p>
            <a:r>
              <a:rPr lang="en-GB" i="1" dirty="0">
                <a:latin typeface="HelveticaNeueLTStd"/>
              </a:rPr>
              <a:t>Source: </a:t>
            </a:r>
            <a:r>
              <a:rPr lang="en-GB" i="1" dirty="0">
                <a:latin typeface="HelveticaNeueLTStd"/>
                <a:hlinkClick r:id="rId4"/>
              </a:rPr>
              <a:t>PalmPilot wooden model</a:t>
            </a:r>
            <a:r>
              <a:rPr lang="en-GB" i="1" dirty="0">
                <a:latin typeface="HelveticaNeueLTStd"/>
              </a:rPr>
              <a:t> © Mark Richards </a:t>
            </a:r>
            <a:endParaRPr lang="en-US" dirty="0"/>
          </a:p>
        </p:txBody>
      </p:sp>
    </p:spTree>
    <p:extLst>
      <p:ext uri="{BB962C8B-B14F-4D97-AF65-F5344CB8AC3E}">
        <p14:creationId xmlns:p14="http://schemas.microsoft.com/office/powerpoint/2010/main" val="15012062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a:xfrm>
            <a:off x="3995936" y="6408714"/>
            <a:ext cx="2133600" cy="365125"/>
          </a:xfrm>
        </p:spPr>
        <p:txBody>
          <a:bodyPr/>
          <a:lstStyle/>
          <a:p>
            <a:r>
              <a:rPr lang="en-GB" sz="1000" dirty="0">
                <a:solidFill>
                  <a:schemeClr val="accent6">
                    <a:lumMod val="75000"/>
                  </a:schemeClr>
                </a:solidFill>
                <a:latin typeface="Liberation Sans"/>
              </a:rPr>
              <a:t>www.id-book.com</a:t>
            </a:r>
          </a:p>
        </p:txBody>
      </p:sp>
      <p:sp>
        <p:nvSpPr>
          <p:cNvPr id="11266"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1267"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1269"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1271" name="Rectangle 7"/>
          <p:cNvSpPr>
            <a:spLocks noGrp="1" noChangeArrowheads="1"/>
          </p:cNvSpPr>
          <p:nvPr>
            <p:ph type="body" idx="1"/>
          </p:nvPr>
        </p:nvSpPr>
        <p:spPr>
          <a:xfrm>
            <a:off x="914400" y="1066800"/>
            <a:ext cx="6962775" cy="4876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noProof="0" dirty="0">
              <a:solidFill>
                <a:srgbClr val="000000"/>
              </a:solidFill>
              <a:latin typeface="Liberation Sans"/>
            </a:endParaRPr>
          </a:p>
          <a:p>
            <a:endParaRPr lang="en-US" noProof="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6</a:t>
            </a:fld>
            <a:endParaRPr lang="en-GB" sz="1000" dirty="0">
              <a:solidFill>
                <a:schemeClr val="accent6">
                  <a:lumMod val="75000"/>
                </a:schemeClr>
              </a:solidFill>
              <a:latin typeface="Liberation Sans"/>
            </a:endParaRPr>
          </a:p>
        </p:txBody>
      </p:sp>
      <p:pic>
        <p:nvPicPr>
          <p:cNvPr id="4" name="Picture 3" descr="Photos depict Examples of 3D printing (a) model jet engine, (b) spider dress embedded with sensors (the arms of the “spider” will extend to defend the wearer if her breath becomes heavier), and (c) a teddy bear ‘printed’ from a wireframe design.">
            <a:extLst>
              <a:ext uri="{FF2B5EF4-FFF2-40B4-BE49-F238E27FC236}">
                <a16:creationId xmlns:a16="http://schemas.microsoft.com/office/drawing/2014/main" id="{10756004-6B02-724B-9C09-17AD9CC2A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520" y="1228316"/>
            <a:ext cx="5388875" cy="3896112"/>
          </a:xfrm>
          <a:prstGeom prst="rect">
            <a:avLst/>
          </a:prstGeom>
        </p:spPr>
      </p:pic>
      <p:sp>
        <p:nvSpPr>
          <p:cNvPr id="5" name="TextBox 4">
            <a:extLst>
              <a:ext uri="{FF2B5EF4-FFF2-40B4-BE49-F238E27FC236}">
                <a16:creationId xmlns:a16="http://schemas.microsoft.com/office/drawing/2014/main" id="{7A3BE3FC-57D0-824D-9A05-4A36972925ED}"/>
              </a:ext>
            </a:extLst>
          </p:cNvPr>
          <p:cNvSpPr txBox="1"/>
          <p:nvPr/>
        </p:nvSpPr>
        <p:spPr>
          <a:xfrm>
            <a:off x="453630" y="5210848"/>
            <a:ext cx="8064896" cy="646331"/>
          </a:xfrm>
          <a:prstGeom prst="rect">
            <a:avLst/>
          </a:prstGeom>
          <a:noFill/>
        </p:spPr>
        <p:txBody>
          <a:bodyPr wrap="square" rtlCol="0">
            <a:spAutoFit/>
          </a:bodyPr>
          <a:lstStyle/>
          <a:p>
            <a:r>
              <a:rPr lang="en-US" dirty="0"/>
              <a:t>Examples of 3D printing: (a) model jet engine, (b) Spider Dress 2.0 by Anouk Wipprecht, and (c) teddy bear “printed” form a wireframe design</a:t>
            </a:r>
          </a:p>
        </p:txBody>
      </p:sp>
      <p:sp>
        <p:nvSpPr>
          <p:cNvPr id="6" name="TextBox 5">
            <a:extLst>
              <a:ext uri="{FF2B5EF4-FFF2-40B4-BE49-F238E27FC236}">
                <a16:creationId xmlns:a16="http://schemas.microsoft.com/office/drawing/2014/main" id="{D7925CF6-5705-B74F-9CED-C193937EECCF}"/>
              </a:ext>
            </a:extLst>
          </p:cNvPr>
          <p:cNvSpPr txBox="1"/>
          <p:nvPr/>
        </p:nvSpPr>
        <p:spPr>
          <a:xfrm>
            <a:off x="350991" y="5871029"/>
            <a:ext cx="8181085" cy="646331"/>
          </a:xfrm>
          <a:prstGeom prst="rect">
            <a:avLst/>
          </a:prstGeom>
          <a:noFill/>
        </p:spPr>
        <p:txBody>
          <a:bodyPr wrap="square" rtlCol="0">
            <a:spAutoFit/>
          </a:bodyPr>
          <a:lstStyle/>
          <a:p>
            <a:r>
              <a:rPr lang="en-US" i="1" dirty="0"/>
              <a:t>Sources: </a:t>
            </a:r>
            <a:r>
              <a:rPr lang="en-US" dirty="0"/>
              <a:t>(a) </a:t>
            </a:r>
            <a:r>
              <a:rPr lang="en-US" dirty="0">
                <a:hlinkClick r:id="rId4"/>
              </a:rPr>
              <a:t>Build Your Own Jet Engine</a:t>
            </a:r>
            <a:r>
              <a:rPr lang="en-US" dirty="0"/>
              <a:t>. Licensed under CC-BY-3.0, (b) </a:t>
            </a:r>
            <a:r>
              <a:rPr lang="en-US" dirty="0">
                <a:hlinkClick r:id="rId5"/>
              </a:rPr>
              <a:t>arch20</a:t>
            </a:r>
            <a:r>
              <a:rPr lang="en-US" dirty="0"/>
              <a:t>, and (c) used courtesy of Scott Hudson</a:t>
            </a:r>
          </a:p>
        </p:txBody>
      </p:sp>
      <p:sp>
        <p:nvSpPr>
          <p:cNvPr id="11" name="Rectangle 6">
            <a:extLst>
              <a:ext uri="{FF2B5EF4-FFF2-40B4-BE49-F238E27FC236}">
                <a16:creationId xmlns:a16="http://schemas.microsoft.com/office/drawing/2014/main" id="{C2EC80BE-ADA1-F94A-81C9-7090D56F7A9E}"/>
              </a:ext>
            </a:extLst>
          </p:cNvPr>
          <p:cNvSpPr>
            <a:spLocks noGrp="1" noChangeArrowheads="1"/>
          </p:cNvSpPr>
          <p:nvPr>
            <p:ph type="title"/>
          </p:nvPr>
        </p:nvSpPr>
        <p:spPr>
          <a:xfrm>
            <a:off x="453630" y="262977"/>
            <a:ext cx="8229600" cy="766877"/>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r>
              <a:rPr lang="en-US" noProof="0" dirty="0">
                <a:latin typeface="Liberation Sans"/>
              </a:rPr>
              <a:t>3D Printing Examples</a:t>
            </a:r>
          </a:p>
        </p:txBody>
      </p:sp>
    </p:spTree>
    <p:extLst>
      <p:ext uri="{BB962C8B-B14F-4D97-AF65-F5344CB8AC3E}">
        <p14:creationId xmlns:p14="http://schemas.microsoft.com/office/powerpoint/2010/main" val="26044567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a:xfrm>
            <a:off x="3995936" y="6408714"/>
            <a:ext cx="2133600" cy="365125"/>
          </a:xfrm>
        </p:spPr>
        <p:txBody>
          <a:bodyPr/>
          <a:lstStyle/>
          <a:p>
            <a:r>
              <a:rPr lang="en-GB" sz="1000" dirty="0">
                <a:solidFill>
                  <a:schemeClr val="accent6">
                    <a:lumMod val="75000"/>
                  </a:schemeClr>
                </a:solidFill>
                <a:latin typeface="Liberation Sans"/>
              </a:rPr>
              <a:t>www.id-book.com</a:t>
            </a:r>
          </a:p>
        </p:txBody>
      </p:sp>
      <p:sp>
        <p:nvSpPr>
          <p:cNvPr id="12290"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2291"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2292"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2293"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2294" name="Rectangle 6"/>
          <p:cNvSpPr>
            <a:spLocks noGrp="1" noChangeArrowheads="1"/>
          </p:cNvSpPr>
          <p:nvPr>
            <p:ph type="title"/>
          </p:nvPr>
        </p:nvSpPr>
        <p:spPr>
          <a:xfrm>
            <a:off x="422275" y="295970"/>
            <a:ext cx="8299450" cy="1443985"/>
          </a:xfrm>
          <a:noFill/>
          <a:ln/>
          <a:extLs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p>
            <a:r>
              <a:rPr lang="en-US" sz="4400" noProof="0" dirty="0">
                <a:latin typeface="Liberation Sans"/>
              </a:rPr>
              <a:t>What is a prototype in interaction design?</a:t>
            </a:r>
          </a:p>
        </p:txBody>
      </p:sp>
      <p:sp>
        <p:nvSpPr>
          <p:cNvPr id="12295" name="Rectangle 7"/>
          <p:cNvSpPr>
            <a:spLocks noGrp="1" noChangeArrowheads="1"/>
          </p:cNvSpPr>
          <p:nvPr>
            <p:ph type="body" idx="1"/>
          </p:nvPr>
        </p:nvSpPr>
        <p:spPr>
          <a:xfrm>
            <a:off x="914400" y="1066800"/>
            <a:ext cx="6962775" cy="4876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noProof="0" dirty="0">
              <a:solidFill>
                <a:srgbClr val="000000"/>
              </a:solidFill>
              <a:latin typeface="Liberation Sans"/>
            </a:endParaRPr>
          </a:p>
          <a:p>
            <a:endParaRPr lang="en-US" noProof="0" dirty="0">
              <a:latin typeface="Liberation Sans"/>
            </a:endParaRPr>
          </a:p>
        </p:txBody>
      </p:sp>
      <p:sp>
        <p:nvSpPr>
          <p:cNvPr id="12296" name="Rectangle 8"/>
          <p:cNvSpPr>
            <a:spLocks noChangeArrowheads="1"/>
          </p:cNvSpPr>
          <p:nvPr/>
        </p:nvSpPr>
        <p:spPr bwMode="auto">
          <a:xfrm>
            <a:off x="420652" y="1784376"/>
            <a:ext cx="8580438" cy="43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eaLnBrk="0" hangingPunct="0">
              <a:spcBef>
                <a:spcPts val="600"/>
              </a:spcBef>
            </a:pPr>
            <a:r>
              <a:rPr lang="en-GB" sz="2400" dirty="0">
                <a:latin typeface="Liberation Sans"/>
              </a:rPr>
              <a:t>In interaction design, a prototype can be (among other things):</a:t>
            </a:r>
            <a:endParaRPr lang="en-GB" sz="800" dirty="0">
              <a:latin typeface="Liberation Sans"/>
            </a:endParaRPr>
          </a:p>
          <a:p>
            <a:pPr marL="541338" lvl="1" indent="-269875" eaLnBrk="0" hangingPunct="0">
              <a:spcBef>
                <a:spcPts val="600"/>
              </a:spcBef>
              <a:buFontTx/>
              <a:buChar char="•"/>
            </a:pPr>
            <a:r>
              <a:rPr lang="en-GB" sz="2400" dirty="0">
                <a:latin typeface="Liberation Sans"/>
              </a:rPr>
              <a:t>A series of screen sketches</a:t>
            </a:r>
            <a:endParaRPr lang="en-GB" sz="600" dirty="0">
              <a:latin typeface="Liberation Sans"/>
            </a:endParaRPr>
          </a:p>
          <a:p>
            <a:pPr marL="541338" lvl="1" indent="-269875" eaLnBrk="0" hangingPunct="0">
              <a:spcBef>
                <a:spcPts val="600"/>
              </a:spcBef>
              <a:buFontTx/>
              <a:buChar char="•"/>
            </a:pPr>
            <a:r>
              <a:rPr lang="en-GB" sz="2400" dirty="0">
                <a:latin typeface="Liberation Sans"/>
              </a:rPr>
              <a:t>A storyboard, for example, a cartoon-like series of scenes </a:t>
            </a:r>
            <a:endParaRPr lang="en-GB" sz="600" dirty="0">
              <a:latin typeface="Liberation Sans"/>
            </a:endParaRPr>
          </a:p>
          <a:p>
            <a:pPr marL="541338" lvl="1" indent="-269875" eaLnBrk="0" hangingPunct="0">
              <a:spcBef>
                <a:spcPts val="600"/>
              </a:spcBef>
              <a:buFontTx/>
              <a:buChar char="•"/>
            </a:pPr>
            <a:r>
              <a:rPr lang="en-GB" sz="2400" dirty="0">
                <a:latin typeface="Liberation Sans"/>
              </a:rPr>
              <a:t>A PowerPoint slide show</a:t>
            </a:r>
            <a:endParaRPr lang="en-GB" sz="600" dirty="0">
              <a:latin typeface="Liberation Sans"/>
            </a:endParaRPr>
          </a:p>
          <a:p>
            <a:pPr marL="541338" lvl="1" indent="-269875" eaLnBrk="0" hangingPunct="0">
              <a:spcBef>
                <a:spcPts val="600"/>
              </a:spcBef>
              <a:buFontTx/>
              <a:buChar char="•"/>
            </a:pPr>
            <a:r>
              <a:rPr lang="en-GB" sz="2400" dirty="0">
                <a:latin typeface="Liberation Sans"/>
              </a:rPr>
              <a:t>A video simulating the use of a system</a:t>
            </a:r>
            <a:endParaRPr lang="en-GB" sz="600" dirty="0">
              <a:latin typeface="Liberation Sans"/>
            </a:endParaRPr>
          </a:p>
          <a:p>
            <a:pPr marL="541338" lvl="1" indent="-269875" eaLnBrk="0" hangingPunct="0">
              <a:spcBef>
                <a:spcPts val="600"/>
              </a:spcBef>
              <a:buFontTx/>
              <a:buChar char="•"/>
            </a:pPr>
            <a:r>
              <a:rPr lang="en-GB" sz="2400" dirty="0">
                <a:latin typeface="Liberation Sans"/>
              </a:rPr>
              <a:t>A lump of wood (for instance, the PalmPilot)</a:t>
            </a:r>
            <a:endParaRPr lang="en-GB" sz="600" dirty="0">
              <a:latin typeface="Liberation Sans"/>
            </a:endParaRPr>
          </a:p>
          <a:p>
            <a:pPr marL="541338" lvl="1" indent="-269875" eaLnBrk="0" hangingPunct="0">
              <a:spcBef>
                <a:spcPts val="600"/>
              </a:spcBef>
              <a:buFontTx/>
              <a:buChar char="•"/>
            </a:pPr>
            <a:r>
              <a:rPr lang="en-GB" sz="2400" dirty="0">
                <a:latin typeface="Liberation Sans"/>
              </a:rPr>
              <a:t>A cardboard mock-up</a:t>
            </a:r>
            <a:endParaRPr lang="en-GB" sz="600" dirty="0">
              <a:latin typeface="Liberation Sans"/>
            </a:endParaRPr>
          </a:p>
          <a:p>
            <a:pPr marL="541338" lvl="1" indent="-269875" eaLnBrk="0" hangingPunct="0">
              <a:spcBef>
                <a:spcPts val="600"/>
              </a:spcBef>
              <a:buFontTx/>
              <a:buChar char="•"/>
            </a:pPr>
            <a:r>
              <a:rPr lang="en-GB" sz="2400" dirty="0">
                <a:latin typeface="Liberation Sans"/>
              </a:rPr>
              <a:t>A piece of software with limited functionality written in the target language or in another language</a:t>
            </a:r>
          </a:p>
          <a:p>
            <a:pPr eaLnBrk="0" hangingPunct="0">
              <a:spcBef>
                <a:spcPts val="600"/>
              </a:spcBef>
              <a:buFontTx/>
              <a:buChar char="•"/>
            </a:pPr>
            <a:endParaRPr lang="en-GB" sz="2400" dirty="0">
              <a:latin typeface="Liberation Sans"/>
            </a:endParaRPr>
          </a:p>
          <a:p>
            <a:pPr eaLnBrk="0" hangingPunct="0">
              <a:spcBef>
                <a:spcPts val="600"/>
              </a:spcBef>
              <a:buFontTx/>
              <a:buChar char="•"/>
            </a:pPr>
            <a:endParaRPr lang="en-GB" sz="240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7</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1438252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Why Prototype?</a:t>
            </a:r>
          </a:p>
        </p:txBody>
      </p:sp>
      <p:sp>
        <p:nvSpPr>
          <p:cNvPr id="23555" name="Rectangle 3"/>
          <p:cNvSpPr>
            <a:spLocks noGrp="1" noChangeArrowheads="1"/>
          </p:cNvSpPr>
          <p:nvPr>
            <p:ph idx="1"/>
          </p:nvPr>
        </p:nvSpPr>
        <p:spPr>
          <a:xfrm>
            <a:off x="3011618" y="1527048"/>
            <a:ext cx="5794054" cy="4572000"/>
          </a:xfrm>
        </p:spPr>
        <p:txBody>
          <a:bodyPr/>
          <a:lstStyle/>
          <a:p>
            <a:r>
              <a:rPr lang="en-US" dirty="0"/>
              <a:t>Reveals problems/prevents mistakes</a:t>
            </a:r>
          </a:p>
          <a:p>
            <a:r>
              <a:rPr lang="en-US" dirty="0"/>
              <a:t>Building artifacts immediately leads to costly errors</a:t>
            </a:r>
          </a:p>
          <a:p>
            <a:pPr lvl="1"/>
            <a:r>
              <a:rPr lang="en-US" dirty="0"/>
              <a:t>We did not have to consider the stove, cup holder, or door to see the design flaws, we only considered pictures of them</a:t>
            </a:r>
          </a:p>
        </p:txBody>
      </p:sp>
      <p:pic>
        <p:nvPicPr>
          <p:cNvPr id="5" name="Picture 6" descr="Picture 7"/>
          <p:cNvPicPr>
            <a:picLocks noChangeAspect="1" noChangeArrowheads="1"/>
          </p:cNvPicPr>
          <p:nvPr/>
        </p:nvPicPr>
        <p:blipFill>
          <a:blip r:embed="rId3"/>
          <a:srcRect/>
          <a:stretch>
            <a:fillRect/>
          </a:stretch>
        </p:blipFill>
        <p:spPr bwMode="auto">
          <a:xfrm>
            <a:off x="301753" y="1518909"/>
            <a:ext cx="2709864" cy="4172843"/>
          </a:xfrm>
          <a:prstGeom prst="rect">
            <a:avLst/>
          </a:prstGeom>
          <a:noFill/>
        </p:spPr>
      </p:pic>
    </p:spTree>
    <p:extLst>
      <p:ext uri="{BB962C8B-B14F-4D97-AF65-F5344CB8AC3E}">
        <p14:creationId xmlns:p14="http://schemas.microsoft.com/office/powerpoint/2010/main" val="1013059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a:xfrm>
            <a:off x="3995936" y="6375594"/>
            <a:ext cx="2133600" cy="365125"/>
          </a:xfrm>
        </p:spPr>
        <p:txBody>
          <a:bodyPr/>
          <a:lstStyle/>
          <a:p>
            <a:r>
              <a:rPr lang="en-GB" sz="1000" dirty="0">
                <a:solidFill>
                  <a:schemeClr val="accent6">
                    <a:lumMod val="75000"/>
                  </a:schemeClr>
                </a:solidFill>
                <a:latin typeface="Liberation Sans"/>
              </a:rPr>
              <a:t>www.id-book.com</a:t>
            </a:r>
          </a:p>
        </p:txBody>
      </p:sp>
      <p:sp>
        <p:nvSpPr>
          <p:cNvPr id="13314" name="Rectangle 2"/>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3315" name="Rectangle 3"/>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3316" name="Rectangle 4"/>
          <p:cNvSpPr>
            <a:spLocks noChangeArrowheads="1"/>
          </p:cNvSpPr>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3317" name="Rectangle 5"/>
          <p:cNvSpPr>
            <a:spLocks noChangeArrowheads="1"/>
          </p:cNvSpPr>
          <p:nvPr/>
        </p:nvSpPr>
        <p:spPr bwMode="auto">
          <a:xfrm>
            <a:off x="3165475"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Liberation Sans"/>
            </a:endParaRPr>
          </a:p>
        </p:txBody>
      </p:sp>
      <p:sp>
        <p:nvSpPr>
          <p:cNvPr id="13318" name="Rectangle 6"/>
          <p:cNvSpPr>
            <a:spLocks noGrp="1" noChangeArrowheads="1"/>
          </p:cNvSpPr>
          <p:nvPr>
            <p:ph type="title"/>
          </p:nvPr>
        </p:nvSpPr>
        <p:spPr>
          <a:xfrm>
            <a:off x="2508881" y="351574"/>
            <a:ext cx="4137351" cy="766877"/>
          </a:xfrm>
          <a:noFill/>
          <a:ln/>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r>
              <a:rPr lang="en-US" sz="4400" noProof="0" dirty="0">
                <a:latin typeface="Liberation Sans"/>
              </a:rPr>
              <a:t>Why prototype?</a:t>
            </a:r>
          </a:p>
        </p:txBody>
      </p:sp>
      <p:sp>
        <p:nvSpPr>
          <p:cNvPr id="13319" name="Rectangle 7"/>
          <p:cNvSpPr>
            <a:spLocks noGrp="1" noChangeArrowheads="1"/>
          </p:cNvSpPr>
          <p:nvPr>
            <p:ph type="body" idx="1"/>
          </p:nvPr>
        </p:nvSpPr>
        <p:spPr>
          <a:xfrm>
            <a:off x="914400" y="1066800"/>
            <a:ext cx="6962775" cy="4876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noProof="0" dirty="0">
              <a:solidFill>
                <a:srgbClr val="000000"/>
              </a:solidFill>
              <a:latin typeface="Liberation Sans"/>
            </a:endParaRPr>
          </a:p>
          <a:p>
            <a:endParaRPr lang="en-US" noProof="0" dirty="0">
              <a:latin typeface="Liberation Sans"/>
            </a:endParaRPr>
          </a:p>
        </p:txBody>
      </p:sp>
      <p:sp>
        <p:nvSpPr>
          <p:cNvPr id="13320" name="Rectangle 8"/>
          <p:cNvSpPr>
            <a:spLocks noChangeArrowheads="1"/>
          </p:cNvSpPr>
          <p:nvPr/>
        </p:nvSpPr>
        <p:spPr bwMode="auto">
          <a:xfrm>
            <a:off x="431118" y="1340768"/>
            <a:ext cx="8369300" cy="473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55600" indent="-271463" eaLnBrk="0" hangingPunct="0">
              <a:spcBef>
                <a:spcPts val="600"/>
              </a:spcBef>
              <a:buFontTx/>
              <a:buChar char="•"/>
            </a:pPr>
            <a:r>
              <a:rPr lang="en-GB" sz="2600" dirty="0">
                <a:latin typeface="Liberation Sans"/>
              </a:rPr>
              <a:t>Evaluation and feedback are central to interaction design</a:t>
            </a:r>
          </a:p>
          <a:p>
            <a:pPr marL="355600" indent="-271463" eaLnBrk="0" hangingPunct="0">
              <a:spcBef>
                <a:spcPts val="900"/>
              </a:spcBef>
              <a:buFontTx/>
              <a:buChar char="•"/>
            </a:pPr>
            <a:r>
              <a:rPr lang="en-GB" sz="2600" dirty="0">
                <a:latin typeface="Liberation Sans"/>
              </a:rPr>
              <a:t>Stakeholders can see, hold, and interact with a prototype more easily than a document or a drawing</a:t>
            </a:r>
          </a:p>
          <a:p>
            <a:pPr marL="355600" indent="-271463" eaLnBrk="0" hangingPunct="0">
              <a:spcBef>
                <a:spcPts val="900"/>
              </a:spcBef>
              <a:buFontTx/>
              <a:buChar char="•"/>
            </a:pPr>
            <a:r>
              <a:rPr lang="en-GB" sz="2600" dirty="0">
                <a:latin typeface="Liberation Sans"/>
              </a:rPr>
              <a:t>Team members can communicate effectively</a:t>
            </a:r>
          </a:p>
          <a:p>
            <a:pPr marL="355600" indent="-271463" eaLnBrk="0" hangingPunct="0">
              <a:spcBef>
                <a:spcPts val="900"/>
              </a:spcBef>
              <a:buFontTx/>
              <a:buChar char="•"/>
            </a:pPr>
            <a:r>
              <a:rPr lang="en-GB" sz="2600" dirty="0">
                <a:latin typeface="Liberation Sans"/>
              </a:rPr>
              <a:t>Ideas can be tested out</a:t>
            </a:r>
          </a:p>
          <a:p>
            <a:pPr marL="355600" indent="-271463" eaLnBrk="0" hangingPunct="0">
              <a:spcBef>
                <a:spcPts val="900"/>
              </a:spcBef>
              <a:buFontTx/>
              <a:buChar char="•"/>
            </a:pPr>
            <a:r>
              <a:rPr lang="en-GB" sz="2600" dirty="0">
                <a:latin typeface="Liberation Sans"/>
              </a:rPr>
              <a:t>Prototyping encourages reflection: an important aspect of design </a:t>
            </a:r>
          </a:p>
          <a:p>
            <a:pPr marL="355600" indent="-271463" eaLnBrk="0" hangingPunct="0">
              <a:spcBef>
                <a:spcPts val="900"/>
              </a:spcBef>
              <a:buFontTx/>
              <a:buChar char="•"/>
            </a:pPr>
            <a:r>
              <a:rPr lang="en-GB" sz="2600" dirty="0">
                <a:latin typeface="Liberation Sans"/>
              </a:rPr>
              <a:t>Prototypes answer questions and support designers in choosing between alternatives </a:t>
            </a:r>
            <a:endParaRPr lang="en-US" sz="2600" dirty="0">
              <a:latin typeface="Liberation Sans"/>
            </a:endParaRPr>
          </a:p>
        </p:txBody>
      </p:sp>
      <p:sp>
        <p:nvSpPr>
          <p:cNvPr id="2" name="Slide Number Placeholder 1"/>
          <p:cNvSpPr>
            <a:spLocks noGrp="1"/>
          </p:cNvSpPr>
          <p:nvPr>
            <p:ph type="sldNum" sz="quarter" idx="12"/>
          </p:nvPr>
        </p:nvSpPr>
        <p:spPr/>
        <p:txBody>
          <a:bodyPr/>
          <a:lstStyle/>
          <a:p>
            <a:fld id="{A7EA2D8D-44E5-43C4-BBA1-AE3E32EF0894}" type="slidenum">
              <a:rPr lang="en-GB" sz="1000" smtClean="0">
                <a:solidFill>
                  <a:schemeClr val="accent6">
                    <a:lumMod val="75000"/>
                  </a:schemeClr>
                </a:solidFill>
                <a:latin typeface="Liberation Sans"/>
              </a:rPr>
              <a:t>9</a:t>
            </a:fld>
            <a:endParaRPr lang="en-GB" sz="1000" dirty="0">
              <a:solidFill>
                <a:schemeClr val="accent6">
                  <a:lumMod val="75000"/>
                </a:schemeClr>
              </a:solidFill>
              <a:latin typeface="Liberation Sans"/>
            </a:endParaRPr>
          </a:p>
        </p:txBody>
      </p:sp>
    </p:spTree>
    <p:extLst>
      <p:ext uri="{BB962C8B-B14F-4D97-AF65-F5344CB8AC3E}">
        <p14:creationId xmlns:p14="http://schemas.microsoft.com/office/powerpoint/2010/main" val="553995993"/>
      </p:ext>
    </p:extLst>
  </p:cSld>
  <p:clrMapOvr>
    <a:masterClrMapping/>
  </p:clrMapOvr>
  <p:transition/>
</p:sld>
</file>

<file path=ppt/theme/theme1.xml><?xml version="1.0" encoding="utf-8"?>
<a:theme xmlns:a="http://schemas.openxmlformats.org/drawingml/2006/main" name="Office Theme">
  <a:themeElements>
    <a:clrScheme name="Custom 1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78A46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2948</TotalTime>
  <Words>1946</Words>
  <Application>Microsoft Office PowerPoint</Application>
  <PresentationFormat>On-screen Show (4:3)</PresentationFormat>
  <Paragraphs>354</Paragraphs>
  <Slides>44</Slides>
  <Notes>33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1" baseType="lpstr">
      <vt:lpstr>Arial</vt:lpstr>
      <vt:lpstr>Calibri</vt:lpstr>
      <vt:lpstr>HelveticaNeueLTStd</vt:lpstr>
      <vt:lpstr>Liberation Sans</vt:lpstr>
      <vt:lpstr>Wingdings</vt:lpstr>
      <vt:lpstr>Office Theme</vt:lpstr>
      <vt:lpstr>Clip</vt:lpstr>
      <vt:lpstr>PowerPoint Presentation</vt:lpstr>
      <vt:lpstr>Overview </vt:lpstr>
      <vt:lpstr>Prototyping</vt:lpstr>
      <vt:lpstr>What is a prototype?</vt:lpstr>
      <vt:lpstr>What is a prototype?</vt:lpstr>
      <vt:lpstr>3D Printing Examples</vt:lpstr>
      <vt:lpstr>What is a prototype in interaction design?</vt:lpstr>
      <vt:lpstr>Why Prototype?</vt:lpstr>
      <vt:lpstr>Why prototype?</vt:lpstr>
      <vt:lpstr>Different types of prototypes</vt:lpstr>
      <vt:lpstr>Fidelity</vt:lpstr>
      <vt:lpstr>Low-fidelity Prototyping</vt:lpstr>
      <vt:lpstr>Storyboards</vt:lpstr>
      <vt:lpstr>Example storyboard</vt:lpstr>
      <vt:lpstr>PowerPoint Presentation</vt:lpstr>
      <vt:lpstr>Sketching</vt:lpstr>
      <vt:lpstr>What tools do I need?</vt:lpstr>
      <vt:lpstr>What is this device?</vt:lpstr>
      <vt:lpstr>Prototyping with index cards</vt:lpstr>
      <vt:lpstr>Index Cards (Example)</vt:lpstr>
      <vt:lpstr>Useful Low Fidelity Tools</vt:lpstr>
      <vt:lpstr>Make a Low Fidelity Prototype</vt:lpstr>
      <vt:lpstr>Fancier Low Fidelity Prototypes</vt:lpstr>
      <vt:lpstr>‘Wizard-of-Oz’ prototyping</vt:lpstr>
      <vt:lpstr>High-fidelity prototyping</vt:lpstr>
      <vt:lpstr>Compromises in prototyping</vt:lpstr>
      <vt:lpstr>Conceptual design</vt:lpstr>
      <vt:lpstr>Choosing an interface metaphor</vt:lpstr>
      <vt:lpstr>Considering interaction and interface types</vt:lpstr>
      <vt:lpstr>Expanding the initial conceptual model</vt:lpstr>
      <vt:lpstr>Concrete design</vt:lpstr>
      <vt:lpstr>Generating prototypes</vt:lpstr>
      <vt:lpstr>Generating storyboard</vt:lpstr>
      <vt:lpstr>Generating card-based prototype</vt:lpstr>
      <vt:lpstr>Explore the user’s experience</vt:lpstr>
      <vt:lpstr>An experience map drawn as a wheel</vt:lpstr>
      <vt:lpstr>An experience map drawn as a timeline</vt:lpstr>
      <vt:lpstr>Construction: Physical computing</vt:lpstr>
      <vt:lpstr>Physical computing kits</vt:lpstr>
      <vt:lpstr>Physical computing kits</vt:lpstr>
      <vt:lpstr>Physical computing kits</vt:lpstr>
      <vt:lpstr>Construction: SDKs</vt:lpstr>
      <vt:lpstr>Summary</vt:lpstr>
      <vt:lpstr>Summary (continued)</vt:lpstr>
    </vt:vector>
  </TitlesOfParts>
  <Company>John Wiley and Sons,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Georgia - Chichester</dc:creator>
  <cp:lastModifiedBy>Qay xar</cp:lastModifiedBy>
  <cp:revision>82</cp:revision>
  <dcterms:created xsi:type="dcterms:W3CDTF">2015-01-06T09:40:09Z</dcterms:created>
  <dcterms:modified xsi:type="dcterms:W3CDTF">2020-03-30T11:31:59Z</dcterms:modified>
</cp:coreProperties>
</file>