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2" r:id="rId23"/>
    <p:sldId id="283" r:id="rId24"/>
    <p:sldId id="284" r:id="rId25"/>
    <p:sldId id="277" r:id="rId26"/>
    <p:sldId id="278" r:id="rId27"/>
    <p:sldId id="279" r:id="rId28"/>
    <p:sldId id="280" r:id="rId29"/>
    <p:sldId id="281"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6A9200-B496-4DD8-B629-08751877F2A5}" type="datetimeFigureOut">
              <a:rPr lang="en-GB" smtClean="0"/>
              <a:pPr/>
              <a:t>10/03/2020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9FBA1F9-663D-4068-B43F-E3466AB82D2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A9200-B496-4DD8-B629-08751877F2A5}" type="datetimeFigureOut">
              <a:rPr lang="en-GB" smtClean="0"/>
              <a:pPr/>
              <a:t>10/03/2020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BA1F9-663D-4068-B43F-E3466AB82D24}"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Soil Classification</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The earliest documented attempt at formal classification of soils based on the productivity of the soils seemed to occur in china. </a:t>
            </a:r>
          </a:p>
          <a:p>
            <a:pPr algn="just"/>
            <a:r>
              <a:rPr lang="en-US" dirty="0" smtClean="0"/>
              <a:t>The </a:t>
            </a:r>
            <a:r>
              <a:rPr lang="en-US" b="1" dirty="0" smtClean="0"/>
              <a:t>Chinese system included 9 classes </a:t>
            </a:r>
            <a:r>
              <a:rPr lang="en-US" dirty="0" smtClean="0"/>
              <a:t>of soil based on the productivity of soils. The evidences suggested that Chinese soil classification system was used to impose taxes on the farmers based on the productivity of soils. </a:t>
            </a:r>
          </a:p>
          <a:p>
            <a:pPr algn="just"/>
            <a:r>
              <a:rPr lang="en-US" dirty="0" smtClean="0"/>
              <a:t>Later on, Roman scientist develops a classification system based on farming utility. This system was comprised of </a:t>
            </a:r>
            <a:r>
              <a:rPr lang="en-US" b="1" dirty="0" smtClean="0"/>
              <a:t>9 classes and 21 subclasses</a:t>
            </a:r>
            <a:r>
              <a:rPr lang="en-US" dirty="0" smtClean="0"/>
              <a:t> and this system was designed for guidance to make decisions about the use and care of land for the production of food and fiber.   </a:t>
            </a:r>
          </a:p>
          <a:p>
            <a:pPr algn="just"/>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r>
              <a:rPr lang="en-US" dirty="0" smtClean="0"/>
              <a:t>In 1882 Russian Government deputed their scientist to design program for classification and mapping of soils as a basis for tax assessment. </a:t>
            </a:r>
          </a:p>
          <a:p>
            <a:pPr algn="just"/>
            <a:r>
              <a:rPr lang="en-US" dirty="0" smtClean="0"/>
              <a:t>These Russian scientists promoted the description of soils as natural bodies rather than considering soils simply as materials of weathered rocks. </a:t>
            </a:r>
          </a:p>
          <a:p>
            <a:pPr algn="just"/>
            <a:r>
              <a:rPr lang="en-US" dirty="0" smtClean="0"/>
              <a:t>They studied some relationships among climate, vegetation and soils. </a:t>
            </a:r>
          </a:p>
          <a:p>
            <a:pPr algn="just"/>
            <a:r>
              <a:rPr lang="en-US" dirty="0" smtClean="0"/>
              <a:t>They gave the idea of </a:t>
            </a:r>
            <a:r>
              <a:rPr lang="en-US" dirty="0" err="1" smtClean="0"/>
              <a:t>pedon</a:t>
            </a:r>
            <a:r>
              <a:rPr lang="en-US" dirty="0" smtClean="0"/>
              <a:t> from which data can be collected and compared. </a:t>
            </a:r>
          </a:p>
          <a:p>
            <a:pPr algn="just"/>
            <a:r>
              <a:rPr lang="en-US" dirty="0" smtClean="0"/>
              <a:t>The size of </a:t>
            </a:r>
            <a:r>
              <a:rPr lang="en-US" dirty="0" err="1" smtClean="0"/>
              <a:t>pedon</a:t>
            </a:r>
            <a:r>
              <a:rPr lang="en-US" dirty="0" smtClean="0"/>
              <a:t> varies from </a:t>
            </a:r>
            <a:r>
              <a:rPr lang="en-US" b="1" dirty="0" smtClean="0"/>
              <a:t>1-10 m</a:t>
            </a:r>
            <a:r>
              <a:rPr lang="en-US" b="1" baseline="30000" dirty="0" smtClean="0"/>
              <a:t>2</a:t>
            </a:r>
            <a:r>
              <a:rPr lang="en-US" dirty="0" smtClean="0"/>
              <a:t> depending upon the variability in soils.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But due to poor classification facilities, this idea could not be promoted to USA up to earlier parts of 20</a:t>
            </a:r>
            <a:r>
              <a:rPr lang="en-US" baseline="30000" dirty="0" smtClean="0"/>
              <a:t>th</a:t>
            </a:r>
            <a:r>
              <a:rPr lang="en-US" dirty="0" smtClean="0"/>
              <a:t> century. </a:t>
            </a:r>
          </a:p>
          <a:p>
            <a:pPr algn="just"/>
            <a:r>
              <a:rPr lang="en-US" dirty="0" smtClean="0"/>
              <a:t>In 1927 US department of agriculture used this idea of natural body and develop a classification scheme. This scheme was further improved in 1935 &amp; 1938. </a:t>
            </a:r>
          </a:p>
          <a:p>
            <a:pPr algn="just"/>
            <a:r>
              <a:rPr lang="en-US" dirty="0" smtClean="0"/>
              <a:t>By the survey department in USA this classification scheme was named as soil taxonomy and it has been implemented in USA as well as 45 other countries since 1965. </a:t>
            </a:r>
          </a:p>
          <a:p>
            <a:pPr algn="just"/>
            <a:r>
              <a:rPr lang="en-US" dirty="0" smtClean="0"/>
              <a:t>This scheme is also followed in Pakistan.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Principles of soil taxonomy</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Soil taxonomy is based on following principles:</a:t>
            </a:r>
          </a:p>
          <a:p>
            <a:pPr lvl="0" algn="just">
              <a:buNone/>
            </a:pPr>
            <a:r>
              <a:rPr lang="en-US" b="1" dirty="0" smtClean="0"/>
              <a:t>1. Equity</a:t>
            </a:r>
            <a:endParaRPr lang="en-US" dirty="0" smtClean="0"/>
          </a:p>
          <a:p>
            <a:pPr algn="just">
              <a:buNone/>
            </a:pPr>
            <a:r>
              <a:rPr lang="en-US" dirty="0" smtClean="0"/>
              <a:t>	Each category in the system should provide a place for all soils in a landscape or have the capability to provide such a place without distortion of the system.</a:t>
            </a:r>
          </a:p>
          <a:p>
            <a:pPr lvl="0" algn="just">
              <a:buNone/>
            </a:pPr>
            <a:r>
              <a:rPr lang="en-US" b="1" dirty="0" smtClean="0"/>
              <a:t>2. Transparency</a:t>
            </a:r>
            <a:endParaRPr lang="en-US" dirty="0" smtClean="0"/>
          </a:p>
          <a:p>
            <a:pPr algn="just">
              <a:buNone/>
            </a:pPr>
            <a:r>
              <a:rPr lang="en-US" dirty="0" smtClean="0"/>
              <a:t>	The categories of the system must have unambiguous definitions and clearly stated functions. Knowledgeable persons equipped with some information must arrive at the same classification.</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lgn="just">
              <a:buNone/>
            </a:pPr>
            <a:r>
              <a:rPr lang="en-US" b="1" dirty="0" smtClean="0"/>
              <a:t>3. Science based</a:t>
            </a:r>
            <a:endParaRPr lang="en-US" dirty="0" smtClean="0"/>
          </a:p>
          <a:p>
            <a:pPr algn="just">
              <a:buNone/>
            </a:pPr>
            <a:r>
              <a:rPr lang="en-US" dirty="0" smtClean="0"/>
              <a:t>	The system should not science based. This is ensured by adhering to logical scientific rules and minimizing the use of biases, popular feelings and traditional approaches. However, this historical information may be used but must be continually validated for its relevance and acceptance.  </a:t>
            </a:r>
          </a:p>
          <a:p>
            <a:pPr lvl="0" algn="just">
              <a:buNone/>
            </a:pPr>
            <a:r>
              <a:rPr lang="en-US" b="1" dirty="0" smtClean="0"/>
              <a:t>4. Architecture and linkage</a:t>
            </a:r>
            <a:endParaRPr lang="en-US" dirty="0" smtClean="0"/>
          </a:p>
          <a:p>
            <a:pPr algn="just">
              <a:buNone/>
            </a:pPr>
            <a:r>
              <a:rPr lang="en-US" dirty="0" smtClean="0"/>
              <a:t>	The designs of classification should facilitate its use in digital processing system, and where possible with easy linkage to other natural resource classification system.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lgn="just">
              <a:buNone/>
            </a:pPr>
            <a:r>
              <a:rPr lang="en-US" b="1" dirty="0" smtClean="0"/>
              <a:t>5. Ecosystem links</a:t>
            </a:r>
            <a:endParaRPr lang="en-US" dirty="0" smtClean="0"/>
          </a:p>
          <a:p>
            <a:pPr algn="just">
              <a:buNone/>
            </a:pPr>
            <a:r>
              <a:rPr lang="en-US" dirty="0" smtClean="0"/>
              <a:t>	As soils are a component of any ecosystem, ecosystem parameters should be valid to use as criteria for defining categories particularly at higher categories.</a:t>
            </a:r>
          </a:p>
          <a:p>
            <a:pPr lvl="0" algn="just">
              <a:buNone/>
            </a:pPr>
            <a:r>
              <a:rPr lang="en-US" b="1" dirty="0" smtClean="0"/>
              <a:t>6. Flexibility</a:t>
            </a:r>
            <a:endParaRPr lang="en-US" dirty="0" smtClean="0"/>
          </a:p>
          <a:p>
            <a:pPr algn="just">
              <a:buNone/>
            </a:pPr>
            <a:r>
              <a:rPr lang="en-US" dirty="0" smtClean="0"/>
              <a:t>	To serve its intended purpose and to reduce subjectivity (biasness) in application of the system, flexibility should not result in distortion of the system integrity. </a:t>
            </a:r>
          </a:p>
          <a:p>
            <a:pPr algn="just"/>
            <a:endParaRPr lang="en-US" dirty="0" smtClean="0"/>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Features of soil classification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lgn="just"/>
            <a:r>
              <a:rPr lang="en-US" sz="5100" dirty="0" smtClean="0"/>
              <a:t>It must be comprehensive i.e. it must be capable of accumulating all of the soil found in the country. </a:t>
            </a:r>
          </a:p>
          <a:p>
            <a:pPr lvl="0" algn="just"/>
            <a:r>
              <a:rPr lang="en-US" sz="5100" dirty="0" smtClean="0"/>
              <a:t>Class definition must be clear, vigorous and based on factual statements of soil properties.</a:t>
            </a:r>
          </a:p>
          <a:p>
            <a:pPr lvl="0" algn="just"/>
            <a:r>
              <a:rPr lang="en-US" sz="5100" dirty="0" smtClean="0"/>
              <a:t>Only those soil properties that are easy to measure and verifiable by others should be used as criteria for soil classification.</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r>
              <a:rPr lang="en-US" dirty="0" smtClean="0"/>
              <a:t>Classification system must be well structured so that similarities and differences among soils can easily be understood.</a:t>
            </a:r>
          </a:p>
          <a:p>
            <a:pPr lvl="0" algn="just"/>
            <a:r>
              <a:rPr lang="en-US" dirty="0" smtClean="0"/>
              <a:t>Unique nomenclature should be employed which gives definite connotation of the major characteristics of soil e.g. </a:t>
            </a:r>
            <a:r>
              <a:rPr lang="en-US" dirty="0" err="1" smtClean="0"/>
              <a:t>vertisols</a:t>
            </a:r>
            <a:r>
              <a:rPr lang="en-US" dirty="0" smtClean="0"/>
              <a:t>.</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Categories of soil taxonomy</a:t>
            </a:r>
            <a:r>
              <a:rPr lang="en-US" dirty="0" smtClean="0"/>
              <a:t/>
            </a:r>
            <a:br>
              <a:rPr lang="en-US" dirty="0" smtClean="0"/>
            </a:br>
            <a:endParaRPr lang="en-US" dirty="0"/>
          </a:p>
        </p:txBody>
      </p:sp>
      <p:sp>
        <p:nvSpPr>
          <p:cNvPr id="3" name="Content Placeholder 2"/>
          <p:cNvSpPr>
            <a:spLocks noGrp="1"/>
          </p:cNvSpPr>
          <p:nvPr>
            <p:ph idx="1"/>
          </p:nvPr>
        </p:nvSpPr>
        <p:spPr>
          <a:xfrm>
            <a:off x="457200" y="908720"/>
            <a:ext cx="8229600" cy="5688632"/>
          </a:xfrm>
        </p:spPr>
        <p:txBody>
          <a:bodyPr>
            <a:noAutofit/>
          </a:bodyPr>
          <a:lstStyle/>
          <a:p>
            <a:pPr algn="just"/>
            <a:r>
              <a:rPr lang="en-US" sz="2000" dirty="0" smtClean="0"/>
              <a:t>A category of soil taxonomy is a set of classes that are defined approximately at the same level of generalization and that include all soils. </a:t>
            </a:r>
          </a:p>
          <a:p>
            <a:pPr algn="just"/>
            <a:r>
              <a:rPr lang="en-US" sz="2000" dirty="0" smtClean="0"/>
              <a:t>Soil properties that can be measured quantitatively are used in this classification system – they include: depth, moisture, temperature, texture, structure, cation exchange capacity, base saturation, clay mineralogy, organic matter content and salt content</a:t>
            </a:r>
          </a:p>
          <a:p>
            <a:pPr algn="just"/>
            <a:r>
              <a:rPr lang="en-US" sz="2000" dirty="0" smtClean="0"/>
              <a:t>Soil taxonomy has six categories these are from top to bottom </a:t>
            </a:r>
          </a:p>
          <a:p>
            <a:pPr marL="514350" indent="-514350" algn="just">
              <a:buAutoNum type="arabicPeriod"/>
            </a:pPr>
            <a:r>
              <a:rPr lang="en-US" sz="2000" dirty="0" smtClean="0"/>
              <a:t>Order</a:t>
            </a:r>
          </a:p>
          <a:p>
            <a:pPr marL="514350" indent="-514350" algn="just">
              <a:buAutoNum type="arabicPeriod"/>
            </a:pPr>
            <a:r>
              <a:rPr lang="en-US" sz="2000" dirty="0" smtClean="0"/>
              <a:t>Suborder </a:t>
            </a:r>
          </a:p>
          <a:p>
            <a:pPr marL="514350" indent="-514350" algn="just">
              <a:buAutoNum type="arabicPeriod"/>
            </a:pPr>
            <a:r>
              <a:rPr lang="en-US" sz="2000" dirty="0" smtClean="0"/>
              <a:t>Great group</a:t>
            </a:r>
          </a:p>
          <a:p>
            <a:pPr marL="514350" indent="-514350" algn="just">
              <a:buAutoNum type="arabicPeriod"/>
            </a:pPr>
            <a:r>
              <a:rPr lang="en-US" sz="2000" dirty="0" smtClean="0"/>
              <a:t>Sub group</a:t>
            </a:r>
          </a:p>
          <a:p>
            <a:pPr marL="514350" indent="-514350" algn="just">
              <a:buAutoNum type="arabicPeriod"/>
            </a:pPr>
            <a:r>
              <a:rPr lang="en-US" sz="2000" dirty="0" smtClean="0"/>
              <a:t>Family </a:t>
            </a:r>
          </a:p>
          <a:p>
            <a:pPr marL="514350" indent="-514350" algn="just">
              <a:buAutoNum type="arabicPeriod"/>
            </a:pPr>
            <a:r>
              <a:rPr lang="en-US" sz="2000" dirty="0" smtClean="0"/>
              <a:t>Series</a:t>
            </a:r>
          </a:p>
          <a:p>
            <a:pPr marL="514350" indent="-514350" algn="just"/>
            <a:r>
              <a:rPr lang="en-US" sz="2000" dirty="0" smtClean="0"/>
              <a:t>The classification was originally developed by Guy Donald Smith, former director of the U.S. Department of Agriculture's soil survey investigations.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lvl="0" algn="just">
              <a:buNone/>
            </a:pPr>
            <a:r>
              <a:rPr lang="en-US" dirty="0" smtClean="0"/>
              <a:t>1. </a:t>
            </a:r>
            <a:r>
              <a:rPr lang="en-US" b="1" dirty="0" smtClean="0"/>
              <a:t>Order (</a:t>
            </a:r>
            <a:r>
              <a:rPr lang="en-US" dirty="0" smtClean="0"/>
              <a:t>the top hierarchical level)</a:t>
            </a:r>
          </a:p>
          <a:p>
            <a:pPr algn="just"/>
            <a:r>
              <a:rPr lang="en-US" dirty="0" smtClean="0"/>
              <a:t>This is the </a:t>
            </a:r>
            <a:r>
              <a:rPr lang="en-US" b="1" dirty="0" smtClean="0"/>
              <a:t>most generalized </a:t>
            </a:r>
            <a:r>
              <a:rPr lang="en-US" dirty="0" smtClean="0"/>
              <a:t>category of soil taxonomy. There are </a:t>
            </a:r>
            <a:r>
              <a:rPr lang="en-US" b="1" dirty="0" smtClean="0"/>
              <a:t>12</a:t>
            </a:r>
            <a:r>
              <a:rPr lang="en-US" dirty="0" smtClean="0"/>
              <a:t> soil orders. </a:t>
            </a:r>
          </a:p>
          <a:p>
            <a:pPr algn="just"/>
            <a:r>
              <a:rPr lang="en-US" dirty="0" smtClean="0"/>
              <a:t>These are differentiated on the basis of presence or absence of *diagnostic horizons or features that reflect soil forming processes.</a:t>
            </a:r>
          </a:p>
          <a:p>
            <a:pPr algn="just"/>
            <a:r>
              <a:rPr lang="en-US" dirty="0" smtClean="0"/>
              <a:t>(*Diagnostic horizons are those having specific soil characteristics that are indicative of certain classes of  soils. Horizons that occur at surface are called epipedons and those below surface are called diagnostic subsurface horizons).</a:t>
            </a:r>
          </a:p>
          <a:p>
            <a:r>
              <a:rPr lang="en-US" dirty="0" smtClean="0"/>
              <a:t>The names of the orders end with the suffix </a:t>
            </a:r>
            <a:r>
              <a:rPr lang="en-US" i="1" dirty="0" smtClean="0"/>
              <a:t>-sol</a:t>
            </a:r>
            <a:r>
              <a:rPr lang="en-US" dirty="0" smtClean="0"/>
              <a:t>. The criteria for the different soil orders include properties that reflect major differences in the genesis of soils.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Soil Classification</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b="1" dirty="0" smtClean="0"/>
              <a:t>Soil classification</a:t>
            </a:r>
            <a:endParaRPr lang="en-US" dirty="0" smtClean="0"/>
          </a:p>
          <a:p>
            <a:pPr algn="just">
              <a:buNone/>
            </a:pPr>
            <a:r>
              <a:rPr lang="en-US" dirty="0" smtClean="0"/>
              <a:t>	Systematic grouping and arrangement of soils into different groups or categories on the basis of their distinguished characteristics is known as soil classification.</a:t>
            </a:r>
          </a:p>
          <a:p>
            <a:pPr algn="just"/>
            <a:r>
              <a:rPr lang="en-US" b="1" dirty="0" smtClean="0"/>
              <a:t>Soil classification system</a:t>
            </a:r>
            <a:endParaRPr lang="en-US" dirty="0" smtClean="0"/>
          </a:p>
          <a:p>
            <a:pPr algn="just">
              <a:buNone/>
            </a:pPr>
            <a:r>
              <a:rPr lang="en-US" dirty="0" smtClean="0"/>
              <a:t>	All the rules and regulations that govern the grouping into different categories is known as soil classification system.</a:t>
            </a:r>
          </a:p>
          <a:p>
            <a:pPr algn="just"/>
            <a:r>
              <a:rPr lang="en-US" b="1" dirty="0" smtClean="0"/>
              <a:t>Soil taxonomy </a:t>
            </a:r>
            <a:endParaRPr lang="en-US" dirty="0" smtClean="0"/>
          </a:p>
          <a:p>
            <a:pPr algn="just">
              <a:buNone/>
            </a:pPr>
            <a:r>
              <a:rPr lang="en-US" dirty="0" smtClean="0"/>
              <a:t>	Soil classification system is known as soil taxonomy.</a:t>
            </a:r>
          </a:p>
          <a:p>
            <a:pPr algn="just">
              <a:buNone/>
            </a:pPr>
            <a:r>
              <a:rPr lang="en-US" dirty="0" smtClean="0"/>
              <a:t>	Soil taxonomy is the branch of soil science which deals with discovering, characterizing, classifying and naming the soils as to understand the relationships between them and with the factors of environment.</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The soil properties are the consequences of a variety of process acting on parent material over time. </a:t>
            </a:r>
          </a:p>
          <a:p>
            <a:pPr algn="just"/>
            <a:r>
              <a:rPr lang="en-US" dirty="0" smtClean="0"/>
              <a:t>Distinction among soil orders help in understanding soils and remembering them on grand scale.</a:t>
            </a:r>
          </a:p>
          <a:p>
            <a:pPr algn="just"/>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lgn="just"/>
            <a:r>
              <a:rPr lang="en-US" dirty="0" smtClean="0"/>
              <a:t>Thus, distinguishing between the orders is based on the markers left by process that are dominant forces in shaping the characters of soil. </a:t>
            </a:r>
          </a:p>
          <a:p>
            <a:pPr algn="just"/>
            <a:r>
              <a:rPr lang="en-US" dirty="0" smtClean="0"/>
              <a:t>There are twelve soil orders. However, these orders are not only the possible orders in soil taxonomy. </a:t>
            </a:r>
          </a:p>
          <a:p>
            <a:pPr algn="just"/>
            <a:r>
              <a:rPr lang="en-US" dirty="0" smtClean="0"/>
              <a:t>The hierarchy is flexible and other </a:t>
            </a:r>
            <a:r>
              <a:rPr lang="en-US" dirty="0" err="1" smtClean="0"/>
              <a:t>adhoc</a:t>
            </a:r>
            <a:r>
              <a:rPr lang="en-US" dirty="0" smtClean="0"/>
              <a:t> orders may be defined to emphasize properties not considered in 12 orders.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orders are:</a:t>
            </a:r>
          </a:p>
          <a:p>
            <a:r>
              <a:rPr lang="en-US" dirty="0" err="1" smtClean="0"/>
              <a:t>Alfisol</a:t>
            </a:r>
            <a:r>
              <a:rPr lang="en-US" dirty="0" smtClean="0"/>
              <a:t> – soils with </a:t>
            </a:r>
            <a:r>
              <a:rPr lang="en-US" dirty="0" err="1" smtClean="0"/>
              <a:t>aluminium</a:t>
            </a:r>
            <a:r>
              <a:rPr lang="en-US" dirty="0" smtClean="0"/>
              <a:t> and iron. They have horizons of clay accumulation, and form where there is enough moisture and warmth for at least three months of plant growth. They constitute 10% of soils worldwide.</a:t>
            </a:r>
          </a:p>
          <a:p>
            <a:r>
              <a:rPr lang="en-US" dirty="0" err="1" smtClean="0"/>
              <a:t>Andisol</a:t>
            </a:r>
            <a:r>
              <a:rPr lang="en-US" dirty="0" smtClean="0"/>
              <a:t> – volcanic ash soils. They are young and very fertile. They cover 1% of the world's ice-free surface.</a:t>
            </a:r>
          </a:p>
          <a:p>
            <a:r>
              <a:rPr lang="en-US" dirty="0" smtClean="0"/>
              <a:t>Aridisol – dry soils forming under desert conditions which have fewer than 90 consecutive days of moisture during the growing season and are </a:t>
            </a:r>
            <a:r>
              <a:rPr lang="en-US" dirty="0" err="1" smtClean="0"/>
              <a:t>nonleached</a:t>
            </a:r>
            <a:r>
              <a:rPr lang="en-US" dirty="0" smtClean="0"/>
              <a:t>. They include nearly 12% of soils on Earth. Soil formation is slow, and accumulated organic matter is scarce. They may have subsurface zones of </a:t>
            </a:r>
            <a:r>
              <a:rPr lang="en-US" dirty="0" err="1" smtClean="0"/>
              <a:t>caliche</a:t>
            </a:r>
            <a:r>
              <a:rPr lang="en-US" dirty="0" smtClean="0"/>
              <a:t> or </a:t>
            </a:r>
            <a:r>
              <a:rPr lang="en-US" dirty="0" err="1" smtClean="0"/>
              <a:t>duripan</a:t>
            </a:r>
            <a:r>
              <a:rPr lang="en-US" dirty="0" smtClean="0"/>
              <a:t>. Many aridisols have well-developed Bt horizons showing clay movement from past periods of greater moisture.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r>
              <a:rPr lang="en-US" sz="2000" dirty="0" err="1" smtClean="0"/>
              <a:t>Entisol</a:t>
            </a:r>
            <a:r>
              <a:rPr lang="en-US" sz="2000" dirty="0" smtClean="0"/>
              <a:t> – recently formed soils that lack well-developed horizons. Commonly found on unconsolidated river and beach sediments of sand and clay or volcanic ash, some have an A horizon on top of bedrock. They are 18% of soils worldwide.</a:t>
            </a:r>
          </a:p>
          <a:p>
            <a:pPr algn="just"/>
            <a:r>
              <a:rPr lang="en-US" sz="2000" dirty="0" err="1" smtClean="0"/>
              <a:t>Gelisol</a:t>
            </a:r>
            <a:r>
              <a:rPr lang="en-US" sz="2000" dirty="0" smtClean="0"/>
              <a:t> – permafrost soils with permafrost within two </a:t>
            </a:r>
            <a:r>
              <a:rPr lang="en-US" sz="2000" dirty="0" err="1" smtClean="0"/>
              <a:t>metres</a:t>
            </a:r>
            <a:r>
              <a:rPr lang="en-US" sz="2000" dirty="0" smtClean="0"/>
              <a:t> of the surface or </a:t>
            </a:r>
            <a:r>
              <a:rPr lang="en-US" sz="2000" dirty="0" err="1" smtClean="0"/>
              <a:t>gelic</a:t>
            </a:r>
            <a:r>
              <a:rPr lang="en-US" sz="2000" dirty="0" smtClean="0"/>
              <a:t> materials and permafrost within one </a:t>
            </a:r>
            <a:r>
              <a:rPr lang="en-US" sz="2000" dirty="0" err="1" smtClean="0"/>
              <a:t>metre</a:t>
            </a:r>
            <a:r>
              <a:rPr lang="en-US" sz="2000" dirty="0" smtClean="0"/>
              <a:t>. They constitute 9% of soils worldwide.</a:t>
            </a:r>
          </a:p>
          <a:p>
            <a:pPr algn="just"/>
            <a:r>
              <a:rPr lang="en-US" sz="2000" dirty="0" err="1" smtClean="0"/>
              <a:t>Histosol</a:t>
            </a:r>
            <a:r>
              <a:rPr lang="en-US" sz="2000" dirty="0" smtClean="0"/>
              <a:t> – organic soils, formerly called bog soils, are 1% of soils worldwide.</a:t>
            </a:r>
          </a:p>
          <a:p>
            <a:pPr algn="just"/>
            <a:r>
              <a:rPr lang="en-US" sz="2000" dirty="0" err="1" smtClean="0"/>
              <a:t>Inceptisol</a:t>
            </a:r>
            <a:r>
              <a:rPr lang="en-US" sz="2000" dirty="0" smtClean="0"/>
              <a:t> – young soils. They have subsurface horizon formation but show little </a:t>
            </a:r>
            <a:r>
              <a:rPr lang="en-US" sz="2000" dirty="0" err="1" smtClean="0"/>
              <a:t>eluviation</a:t>
            </a:r>
            <a:r>
              <a:rPr lang="en-US" sz="2000" dirty="0" smtClean="0"/>
              <a:t> and </a:t>
            </a:r>
            <a:r>
              <a:rPr lang="en-US" sz="2000" dirty="0" err="1" smtClean="0"/>
              <a:t>illuviation</a:t>
            </a:r>
            <a:r>
              <a:rPr lang="en-US" sz="2000" dirty="0" smtClean="0"/>
              <a:t>. They constitute 15% of soils worldwide.</a:t>
            </a:r>
          </a:p>
          <a:p>
            <a:pPr algn="just"/>
            <a:r>
              <a:rPr lang="en-US" sz="2000" dirty="0" err="1" smtClean="0"/>
              <a:t>Mollisol</a:t>
            </a:r>
            <a:r>
              <a:rPr lang="en-US" sz="2000" dirty="0" smtClean="0"/>
              <a:t> – soft, deep, dark fertile soil formed in grasslands and some hardwood forests with very thick A horizons. They are 7% of soils worldwide.</a:t>
            </a:r>
          </a:p>
          <a:p>
            <a:pPr algn="just"/>
            <a:endParaRPr 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pPr algn="just"/>
            <a:r>
              <a:rPr lang="en-US" dirty="0" err="1" smtClean="0"/>
              <a:t>Oxisol</a:t>
            </a:r>
            <a:r>
              <a:rPr lang="en-US" dirty="0" smtClean="0"/>
              <a:t> – are heavily weathered, are rich in iron and aluminum oxides (sesquioxides) or kaolin but low in silica. They have only trace nutrients due to heavy tropical rainfall and high temperatures and low CEC of the remaining clays. They are 8% of soils worldwide.</a:t>
            </a:r>
          </a:p>
          <a:p>
            <a:pPr algn="just"/>
            <a:r>
              <a:rPr lang="en-US" dirty="0" err="1" smtClean="0"/>
              <a:t>Spodosol</a:t>
            </a:r>
            <a:r>
              <a:rPr lang="en-US" dirty="0" smtClean="0"/>
              <a:t> – acid soils with organic colloid layer </a:t>
            </a:r>
            <a:r>
              <a:rPr lang="en-US" dirty="0" err="1" smtClean="0"/>
              <a:t>complexed</a:t>
            </a:r>
            <a:r>
              <a:rPr lang="en-US" dirty="0" smtClean="0"/>
              <a:t> with iron and </a:t>
            </a:r>
            <a:r>
              <a:rPr lang="en-US" dirty="0" err="1" smtClean="0"/>
              <a:t>aluminium</a:t>
            </a:r>
            <a:r>
              <a:rPr lang="en-US" dirty="0" smtClean="0"/>
              <a:t> leached from a layer above. They are typical soils of coniferous and deciduous forests in cooler climates. They constitute 4% of soils worldwide.</a:t>
            </a:r>
          </a:p>
          <a:p>
            <a:pPr algn="just"/>
            <a:r>
              <a:rPr lang="en-US" dirty="0" err="1" smtClean="0"/>
              <a:t>Ultisol</a:t>
            </a:r>
            <a:r>
              <a:rPr lang="en-US" dirty="0" smtClean="0"/>
              <a:t> – acid soils in the humid tropics and subtropics, which are depleted in calcium, magnesium and potassium (important plant nutrients). They are highly weathered, but not as weathered as </a:t>
            </a:r>
            <a:r>
              <a:rPr lang="en-US" dirty="0" err="1" smtClean="0"/>
              <a:t>Oxisols</a:t>
            </a:r>
            <a:r>
              <a:rPr lang="en-US" dirty="0" smtClean="0"/>
              <a:t>. They make up 8% of the soil worldwide.</a:t>
            </a:r>
          </a:p>
          <a:p>
            <a:pPr algn="just"/>
            <a:r>
              <a:rPr lang="en-US" dirty="0" err="1" smtClean="0"/>
              <a:t>Vertisol</a:t>
            </a:r>
            <a:r>
              <a:rPr lang="en-US" dirty="0" smtClean="0"/>
              <a:t> – inverted soils. They are clay-rich and tend to swell when wet and shrink upon drying, often forming deep cracks into which surface layers can fall. They are difficult to farm or to construct roads and buildings due to their high expansion rate. They constitute 2% of soils worldwide.</a:t>
            </a:r>
          </a:p>
          <a:p>
            <a:pPr algn="just"/>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lgn="just">
              <a:buNone/>
            </a:pPr>
            <a:r>
              <a:rPr lang="en-US" b="1" dirty="0" smtClean="0"/>
              <a:t>2. Sub orders</a:t>
            </a:r>
            <a:endParaRPr lang="en-US" dirty="0" smtClean="0"/>
          </a:p>
          <a:p>
            <a:pPr algn="just"/>
            <a:r>
              <a:rPr lang="en-US" dirty="0" smtClean="0"/>
              <a:t> A suborder category is the sub division of an order with in which genetic homogeneity is emphasized. </a:t>
            </a:r>
          </a:p>
          <a:p>
            <a:pPr algn="just"/>
            <a:r>
              <a:rPr lang="en-US" dirty="0" smtClean="0"/>
              <a:t>Soil characteristics used to distinguish sub orders with in orders vary from order to order. </a:t>
            </a:r>
          </a:p>
          <a:p>
            <a:pPr algn="just"/>
            <a:r>
              <a:rPr lang="en-US" dirty="0" smtClean="0"/>
              <a:t>However, soil moisture regimes, temperature regimes and soil properties derived from differences between soil moisture and temperature are considered important criteria to differentiate sub order within an order. </a:t>
            </a:r>
          </a:p>
          <a:p>
            <a:pPr algn="just"/>
            <a:r>
              <a:rPr lang="en-US" dirty="0" smtClean="0"/>
              <a:t>Sixty four suborders are currently recognized.</a:t>
            </a:r>
          </a:p>
          <a:p>
            <a:pPr algn="just"/>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lgn="just">
              <a:buNone/>
            </a:pPr>
            <a:r>
              <a:rPr lang="en-US" b="1" dirty="0" smtClean="0"/>
              <a:t>3. Great groups</a:t>
            </a:r>
            <a:endParaRPr lang="en-US" dirty="0" smtClean="0"/>
          </a:p>
          <a:p>
            <a:pPr algn="just"/>
            <a:r>
              <a:rPr lang="en-US" dirty="0" smtClean="0"/>
              <a:t>It is sub division of suborder. There are more than three hundred great groups. </a:t>
            </a:r>
          </a:p>
          <a:p>
            <a:pPr algn="just"/>
            <a:r>
              <a:rPr lang="en-US" dirty="0" smtClean="0"/>
              <a:t>Soil within great group is identified by the kind of sequence of soil horizon.</a:t>
            </a:r>
          </a:p>
          <a:p>
            <a:pPr lvl="0" algn="just">
              <a:buNone/>
            </a:pPr>
            <a:r>
              <a:rPr lang="en-US" b="1" dirty="0" smtClean="0"/>
              <a:t>4. Sub groups</a:t>
            </a:r>
            <a:endParaRPr lang="en-US" dirty="0" smtClean="0"/>
          </a:p>
          <a:p>
            <a:pPr algn="just"/>
            <a:r>
              <a:rPr lang="en-US" dirty="0" smtClean="0"/>
              <a:t>It is the subdivision of great group. </a:t>
            </a:r>
          </a:p>
          <a:p>
            <a:pPr algn="just"/>
            <a:r>
              <a:rPr lang="en-US" dirty="0" smtClean="0"/>
              <a:t>In sub groups classes are identify on the basis of horizon nature and arrangement as well as soil temperature and moisture regimes. </a:t>
            </a:r>
          </a:p>
          <a:p>
            <a:pPr algn="just"/>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en-US" dirty="0" smtClean="0"/>
              <a:t>There are three kinds of sub groups, </a:t>
            </a:r>
            <a:r>
              <a:rPr lang="en-US" dirty="0" err="1" smtClean="0"/>
              <a:t>typic</a:t>
            </a:r>
            <a:r>
              <a:rPr lang="en-US" dirty="0" smtClean="0"/>
              <a:t>, inter grade and extra grade.</a:t>
            </a:r>
          </a:p>
          <a:p>
            <a:pPr lvl="0" algn="just">
              <a:buNone/>
            </a:pPr>
            <a:r>
              <a:rPr lang="en-US" b="1" dirty="0" err="1" smtClean="0"/>
              <a:t>i</a:t>
            </a:r>
            <a:r>
              <a:rPr lang="en-US" b="1" dirty="0" smtClean="0"/>
              <a:t>. </a:t>
            </a:r>
            <a:r>
              <a:rPr lang="en-US" b="1" dirty="0" err="1" smtClean="0"/>
              <a:t>Typic</a:t>
            </a:r>
            <a:r>
              <a:rPr lang="en-US" b="1" dirty="0" smtClean="0"/>
              <a:t> sub group</a:t>
            </a:r>
            <a:endParaRPr lang="en-US" dirty="0" smtClean="0"/>
          </a:p>
          <a:p>
            <a:pPr algn="just"/>
            <a:r>
              <a:rPr lang="en-US" dirty="0" smtClean="0"/>
              <a:t>A </a:t>
            </a:r>
            <a:r>
              <a:rPr lang="en-US" dirty="0" err="1" smtClean="0"/>
              <a:t>typic</a:t>
            </a:r>
            <a:r>
              <a:rPr lang="en-US" dirty="0" smtClean="0"/>
              <a:t> subgroup represents the basic concept of great group from which it derives. </a:t>
            </a:r>
          </a:p>
          <a:p>
            <a:pPr lvl="0" algn="just">
              <a:buNone/>
            </a:pPr>
            <a:r>
              <a:rPr lang="en-US" b="1" dirty="0" smtClean="0"/>
              <a:t>ii. Inter grade sub group</a:t>
            </a:r>
            <a:endParaRPr lang="en-US" dirty="0" smtClean="0"/>
          </a:p>
          <a:p>
            <a:pPr algn="just"/>
            <a:r>
              <a:rPr lang="en-US" dirty="0" smtClean="0"/>
              <a:t>Inter grade sub group contains soil of grade group but also have soil containing same properties and characters of another </a:t>
            </a:r>
            <a:r>
              <a:rPr lang="en-US" dirty="0" smtClean="0"/>
              <a:t>great </a:t>
            </a:r>
            <a:r>
              <a:rPr lang="en-US" dirty="0" smtClean="0"/>
              <a:t>groups.</a:t>
            </a:r>
          </a:p>
          <a:p>
            <a:pPr lvl="0" algn="just">
              <a:buNone/>
            </a:pPr>
            <a:r>
              <a:rPr lang="en-US" b="1" dirty="0" smtClean="0"/>
              <a:t>iii. Extra grade </a:t>
            </a:r>
            <a:endParaRPr lang="en-US" dirty="0" smtClean="0"/>
          </a:p>
          <a:p>
            <a:pPr algn="just"/>
            <a:r>
              <a:rPr lang="en-US" dirty="0" smtClean="0"/>
              <a:t>Soil has properties that do not inter grade or match to any soil of </a:t>
            </a:r>
            <a:r>
              <a:rPr lang="en-US" smtClean="0"/>
              <a:t>known </a:t>
            </a:r>
            <a:r>
              <a:rPr lang="en-US" smtClean="0"/>
              <a:t>great </a:t>
            </a:r>
            <a:r>
              <a:rPr lang="en-US" dirty="0" smtClean="0"/>
              <a:t>group.</a:t>
            </a:r>
          </a:p>
          <a:p>
            <a:pPr algn="just"/>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lvl="0" algn="just">
              <a:buNone/>
            </a:pPr>
            <a:r>
              <a:rPr lang="en-US" b="1" dirty="0" smtClean="0"/>
              <a:t>5. Family </a:t>
            </a:r>
            <a:endParaRPr lang="en-US" dirty="0" smtClean="0"/>
          </a:p>
          <a:p>
            <a:pPr algn="just"/>
            <a:r>
              <a:rPr lang="en-US" dirty="0" smtClean="0"/>
              <a:t>A soil family is a group of soil with in a sub group that has similar physical and chemical properties of soil. </a:t>
            </a:r>
          </a:p>
          <a:p>
            <a:pPr algn="just"/>
            <a:r>
              <a:rPr lang="en-US" dirty="0" smtClean="0"/>
              <a:t>The principle characteristics used to differentiate </a:t>
            </a:r>
          </a:p>
          <a:p>
            <a:pPr algn="just">
              <a:buFont typeface="Wingdings" pitchFamily="2" charset="2"/>
              <a:buChar char="Ø"/>
            </a:pPr>
            <a:r>
              <a:rPr lang="en-US" dirty="0" smtClean="0"/>
              <a:t>Soil texture, </a:t>
            </a:r>
          </a:p>
          <a:p>
            <a:pPr algn="just">
              <a:buFont typeface="Wingdings" pitchFamily="2" charset="2"/>
              <a:buChar char="Ø"/>
            </a:pPr>
            <a:r>
              <a:rPr lang="en-US" dirty="0" smtClean="0"/>
              <a:t>Soil structure, </a:t>
            </a:r>
          </a:p>
          <a:p>
            <a:pPr algn="just">
              <a:buFont typeface="Wingdings" pitchFamily="2" charset="2"/>
              <a:buChar char="Ø"/>
            </a:pPr>
            <a:r>
              <a:rPr lang="en-US" dirty="0" smtClean="0"/>
              <a:t>Soil mineralogy, </a:t>
            </a:r>
          </a:p>
          <a:p>
            <a:pPr algn="just">
              <a:buFont typeface="Wingdings" pitchFamily="2" charset="2"/>
              <a:buChar char="Ø"/>
            </a:pPr>
            <a:r>
              <a:rPr lang="en-US" dirty="0" smtClean="0"/>
              <a:t>Soil temperature, </a:t>
            </a:r>
          </a:p>
          <a:p>
            <a:pPr algn="just">
              <a:buFont typeface="Wingdings" pitchFamily="2" charset="2"/>
              <a:buChar char="Ø"/>
            </a:pPr>
            <a:r>
              <a:rPr lang="en-US" dirty="0" smtClean="0"/>
              <a:t>Soil cation exchange capacity, </a:t>
            </a:r>
          </a:p>
          <a:p>
            <a:pPr algn="just">
              <a:buFont typeface="Wingdings" pitchFamily="2" charset="2"/>
              <a:buChar char="Ø"/>
            </a:pPr>
            <a:r>
              <a:rPr lang="en-US" dirty="0" smtClean="0"/>
              <a:t>Soil thickness, and </a:t>
            </a:r>
          </a:p>
          <a:p>
            <a:pPr algn="just">
              <a:buFont typeface="Wingdings" pitchFamily="2" charset="2"/>
              <a:buChar char="Ø"/>
            </a:pPr>
            <a:r>
              <a:rPr lang="en-US" dirty="0" smtClean="0"/>
              <a:t>Presence of soil coatings, cracks or any other property which is important from the plant growth point of view. </a:t>
            </a:r>
          </a:p>
          <a:p>
            <a:pPr algn="just"/>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lvl="0" algn="just">
              <a:buNone/>
            </a:pPr>
            <a:r>
              <a:rPr lang="en-US" dirty="0" smtClean="0"/>
              <a:t>6. </a:t>
            </a:r>
            <a:r>
              <a:rPr lang="en-US" b="1" dirty="0" smtClean="0"/>
              <a:t>Soil series</a:t>
            </a:r>
            <a:endParaRPr lang="en-US" dirty="0" smtClean="0"/>
          </a:p>
          <a:p>
            <a:pPr algn="just"/>
            <a:r>
              <a:rPr lang="en-US" dirty="0" smtClean="0"/>
              <a:t> The series is the longest category in soil taxonomy. </a:t>
            </a:r>
          </a:p>
          <a:p>
            <a:pPr algn="just"/>
            <a:r>
              <a:rPr lang="en-US" dirty="0" smtClean="0"/>
              <a:t>Soil series are the sub division of soil family based upon relatively detailed properties of the </a:t>
            </a:r>
            <a:r>
              <a:rPr lang="en-US" dirty="0" err="1" smtClean="0"/>
              <a:t>pedon</a:t>
            </a:r>
            <a:r>
              <a:rPr lang="en-US" dirty="0" smtClean="0"/>
              <a:t> within the depth of control section. </a:t>
            </a:r>
          </a:p>
          <a:p>
            <a:pPr algn="just"/>
            <a:r>
              <a:rPr lang="en-US" dirty="0" smtClean="0"/>
              <a:t>The range of variability of differentiating characteristics is narrower than for families. </a:t>
            </a:r>
          </a:p>
          <a:p>
            <a:pPr algn="just"/>
            <a:r>
              <a:rPr lang="en-US" dirty="0" smtClean="0"/>
              <a:t>The properties such as the nature of horizons, which includes the mineralogy, texture, structure, rupture, resistance, moisture and temperature regimes and degree of horizon thickness contrast between horizon and the nature of horizon boundary.</a:t>
            </a:r>
          </a:p>
          <a:p>
            <a:pPr algn="just">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soil classification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Soil is a natural media capable to support plant growth. </a:t>
            </a:r>
          </a:p>
          <a:p>
            <a:pPr algn="just"/>
            <a:r>
              <a:rPr lang="en-US" dirty="0" smtClean="0"/>
              <a:t>A soil is a product of parent material have been changed over time by climate and living organisms and modified by topography. </a:t>
            </a:r>
          </a:p>
          <a:p>
            <a:pPr algn="just"/>
            <a:r>
              <a:rPr lang="en-US" dirty="0" smtClean="0"/>
              <a:t>Soils vary widely in their nature and properties depending upon soil forming factors. </a:t>
            </a:r>
          </a:p>
          <a:p>
            <a:pPr algn="just"/>
            <a:r>
              <a:rPr lang="en-US" dirty="0" smtClean="0"/>
              <a:t>For example the soils that have been developed from sand stone are sandy and inherently less productive compared to the soils developed from limestone. </a:t>
            </a:r>
          </a:p>
          <a:p>
            <a:pPr algn="just"/>
            <a:r>
              <a:rPr lang="en-US" dirty="0" smtClean="0"/>
              <a:t>Likewise, the properties of that developed on steep slope are entirely different from the soil developed on flat topography. </a:t>
            </a:r>
          </a:p>
          <a:p>
            <a:pPr algn="just"/>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Example of classification of a soil type</a:t>
            </a:r>
          </a:p>
          <a:p>
            <a:r>
              <a:rPr lang="en-US" dirty="0" smtClean="0"/>
              <a:t>Order: </a:t>
            </a:r>
            <a:r>
              <a:rPr lang="en-US" dirty="0" err="1" smtClean="0"/>
              <a:t>Entisols</a:t>
            </a:r>
            <a:endParaRPr lang="en-US" dirty="0" smtClean="0"/>
          </a:p>
          <a:p>
            <a:r>
              <a:rPr lang="en-US" dirty="0" smtClean="0"/>
              <a:t>Suborder: </a:t>
            </a:r>
            <a:r>
              <a:rPr lang="en-US" dirty="0" err="1" smtClean="0"/>
              <a:t>Fluvents</a:t>
            </a:r>
            <a:endParaRPr lang="en-US" dirty="0" smtClean="0"/>
          </a:p>
          <a:p>
            <a:r>
              <a:rPr lang="en-US" dirty="0" smtClean="0"/>
              <a:t>Great Group: </a:t>
            </a:r>
            <a:r>
              <a:rPr lang="en-US" dirty="0" err="1" smtClean="0"/>
              <a:t>Torrifluvents</a:t>
            </a:r>
            <a:endParaRPr lang="en-US" dirty="0" smtClean="0"/>
          </a:p>
          <a:p>
            <a:r>
              <a:rPr lang="en-US" dirty="0" smtClean="0"/>
              <a:t>Subgroup: </a:t>
            </a:r>
            <a:r>
              <a:rPr lang="en-US" dirty="0" err="1" smtClean="0"/>
              <a:t>Typic</a:t>
            </a:r>
            <a:r>
              <a:rPr lang="en-US" dirty="0" smtClean="0"/>
              <a:t> </a:t>
            </a:r>
            <a:r>
              <a:rPr lang="en-US" dirty="0" err="1" smtClean="0"/>
              <a:t>Torrifluvents</a:t>
            </a:r>
            <a:endParaRPr lang="en-US" dirty="0" smtClean="0"/>
          </a:p>
          <a:p>
            <a:r>
              <a:rPr lang="en-US" dirty="0" smtClean="0"/>
              <a:t>Family: Fine-loamy, mixed, </a:t>
            </a:r>
            <a:r>
              <a:rPr lang="en-US" dirty="0" err="1" smtClean="0"/>
              <a:t>superactive</a:t>
            </a:r>
            <a:r>
              <a:rPr lang="en-US" dirty="0" smtClean="0"/>
              <a:t>, calcareous, </a:t>
            </a:r>
            <a:r>
              <a:rPr lang="en-US" dirty="0" err="1" smtClean="0"/>
              <a:t>Typic</a:t>
            </a:r>
            <a:r>
              <a:rPr lang="en-US" dirty="0" smtClean="0"/>
              <a:t> </a:t>
            </a:r>
            <a:r>
              <a:rPr lang="en-US" dirty="0" err="1" smtClean="0"/>
              <a:t>Torrifluvents</a:t>
            </a:r>
            <a:endParaRPr lang="en-US" dirty="0" smtClean="0"/>
          </a:p>
          <a:p>
            <a:r>
              <a:rPr lang="en-US" dirty="0" smtClean="0"/>
              <a:t>Series: </a:t>
            </a:r>
            <a:r>
              <a:rPr lang="en-US" dirty="0" err="1" smtClean="0"/>
              <a:t>Jocity</a:t>
            </a:r>
            <a:r>
              <a:rPr lang="en-US" dirty="0" smtClean="0"/>
              <a:t>, </a:t>
            </a:r>
            <a:r>
              <a:rPr lang="en-US" dirty="0" err="1" smtClean="0"/>
              <a:t>Youngston</a:t>
            </a:r>
            <a:r>
              <a:rPr lang="en-US"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gn="just"/>
            <a:r>
              <a:rPr lang="en-US" dirty="0" smtClean="0"/>
              <a:t>Similarly, the nature and properties of soils farmed &amp; developed in temperate region are quite different from the soils developed in tropical climate. </a:t>
            </a:r>
          </a:p>
          <a:p>
            <a:pPr algn="just"/>
            <a:r>
              <a:rPr lang="en-US" dirty="0" smtClean="0"/>
              <a:t>It indicates that some soils are naturally productive and respond well to different management practices while others are relatively less productive and respondent to cultural practices. </a:t>
            </a:r>
          </a:p>
          <a:p>
            <a:pPr algn="just"/>
            <a:r>
              <a:rPr lang="en-US" dirty="0" smtClean="0"/>
              <a:t>Likewise, some soils drain very rapidly and need frequent irrigation while others retain much water but require good aeration.</a:t>
            </a:r>
          </a:p>
          <a:p>
            <a:pPr algn="just">
              <a:buNone/>
            </a:pP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dirty="0" smtClean="0"/>
              <a:t>In order to make profitable and sustainable use of soil we cannot handle all types of soils in the same way. </a:t>
            </a:r>
          </a:p>
          <a:p>
            <a:pPr algn="just"/>
            <a:r>
              <a:rPr lang="en-US" dirty="0" smtClean="0"/>
              <a:t>Therefore scientists, study these variations in nature and properties of soil and setup a classification system that recognize large number of soils each with distinguished characters. </a:t>
            </a:r>
          </a:p>
          <a:p>
            <a:pPr algn="just"/>
            <a:r>
              <a:rPr lang="en-US" dirty="0" smtClean="0"/>
              <a:t>The knowledge of kinds and properties of soil around the world is critical to humanity struggle for survival and well being. </a:t>
            </a:r>
          </a:p>
          <a:p>
            <a:pPr algn="just"/>
            <a:r>
              <a:rPr lang="en-US" dirty="0" smtClean="0"/>
              <a:t>A soil classification system is equally important if we want to use the knowledge of soil properties gained at one location to solve the problems at another location where similarly classed soils are found. </a:t>
            </a:r>
          </a:p>
          <a:p>
            <a:pPr algn="just"/>
            <a:r>
              <a:rPr lang="en-US" b="1" dirty="0" smtClean="0"/>
              <a:t>In short, soil classification system provides a base for efficient and sustainable use of soil on profitable basis.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 of soil classification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smtClean="0"/>
              <a:t>Soil classification is important not only for scientific research in soil sciences themselves but also for social, economic, natural, cultural and technical sciences. </a:t>
            </a:r>
          </a:p>
          <a:p>
            <a:pPr algn="just"/>
            <a:r>
              <a:rPr lang="en-US" dirty="0" smtClean="0"/>
              <a:t>The main contribution of soil classification is to allow for defining off cluster of different soil characteristics relevant in space &amp; time to the specific research needs in the respective field of sciences. </a:t>
            </a:r>
          </a:p>
          <a:p>
            <a:pPr algn="just"/>
            <a:r>
              <a:rPr lang="en-US" dirty="0" smtClean="0"/>
              <a:t>Soil classification plays a central role in categorizing the large body of information being assembled during soil survey. The main objectives of soil classification are:</a:t>
            </a:r>
          </a:p>
          <a:p>
            <a:pPr marL="514350" lvl="0" indent="-514350" algn="just">
              <a:buFont typeface="+mj-lt"/>
              <a:buAutoNum type="arabicPeriod"/>
            </a:pPr>
            <a:r>
              <a:rPr lang="en-US" dirty="0" smtClean="0"/>
              <a:t>To give an identity to soil to study their nature and properties precisely.</a:t>
            </a:r>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lvl="0" algn="just">
              <a:buNone/>
            </a:pPr>
            <a:r>
              <a:rPr lang="en-US" dirty="0" smtClean="0"/>
              <a:t>2. It serves as a frame work for organizing our knowledge of soils and provides the means of communication among scientists and between scientists and the users of the land.</a:t>
            </a:r>
          </a:p>
          <a:p>
            <a:pPr lvl="0" algn="just">
              <a:buNone/>
            </a:pPr>
            <a:r>
              <a:rPr lang="en-US" dirty="0" smtClean="0"/>
              <a:t>3. To establish various groups and subgroups of soils in order to predict their behavior and identify their best uses and productivity.</a:t>
            </a:r>
          </a:p>
          <a:p>
            <a:pPr lvl="0" algn="just">
              <a:buNone/>
            </a:pPr>
            <a:r>
              <a:rPr lang="en-US" dirty="0" smtClean="0"/>
              <a:t>4. To highlight and understand relationship among different classes to each other and to the environment.</a:t>
            </a:r>
          </a:p>
          <a:p>
            <a:pPr lvl="0" algn="just">
              <a:buNone/>
            </a:pPr>
            <a:r>
              <a:rPr lang="en-US" dirty="0" smtClean="0"/>
              <a:t>5. To provide appropriate objects and units for research and experimentation.</a:t>
            </a:r>
          </a:p>
          <a:p>
            <a:pPr marL="514350" indent="-514350" algn="just">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just">
              <a:buNone/>
            </a:pPr>
            <a:r>
              <a:rPr lang="en-US" dirty="0" smtClean="0"/>
              <a:t>6. To study the soil intelligently at different locations on the earth surface and to communicate information about genesis and characteristics of soil.</a:t>
            </a:r>
          </a:p>
          <a:p>
            <a:pPr lvl="0" algn="just">
              <a:buNone/>
            </a:pPr>
            <a:r>
              <a:rPr lang="en-US" dirty="0" smtClean="0"/>
              <a:t>7. Classification provides a way to organize information regarding soil into a pattern so that we can recognize and use soil more efficiently and effectively. </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Evolution of soil classification system</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Soil taxonomy is a soil classification system. Throughout the history, humans have used some kind of system to name and classify the soil. </a:t>
            </a:r>
          </a:p>
          <a:p>
            <a:pPr algn="just"/>
            <a:r>
              <a:rPr lang="en-US" dirty="0" smtClean="0"/>
              <a:t>From the time, when crops were first cultivated the people observed some differences in soil with respect to their productivity. And they classified the soils as </a:t>
            </a:r>
            <a:r>
              <a:rPr lang="en-US" b="1" dirty="0" smtClean="0"/>
              <a:t>good soils and bad soils</a:t>
            </a:r>
            <a:r>
              <a:rPr lang="en-US" dirty="0" smtClean="0"/>
              <a:t>. </a:t>
            </a:r>
          </a:p>
          <a:p>
            <a:pPr algn="just"/>
            <a:r>
              <a:rPr lang="en-US" dirty="0" smtClean="0"/>
              <a:t>The early Chinese, Egyptian and Roman civilization, acknowledge the differences in soils as natural media for plant growth. </a:t>
            </a:r>
          </a:p>
          <a:p>
            <a:pPr algn="just"/>
            <a:r>
              <a:rPr lang="en-US" dirty="0" smtClean="0"/>
              <a:t>Such recognition is also common today as soils are recognized as good cotton soils, wheat, maize, and rice or sugarcane soils.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1772</Words>
  <Application>Microsoft Office PowerPoint</Application>
  <PresentationFormat>On-screen Show (4:3)</PresentationFormat>
  <Paragraphs>145</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Soil Classification</vt:lpstr>
      <vt:lpstr>Soil Classification</vt:lpstr>
      <vt:lpstr>Need for soil classification</vt:lpstr>
      <vt:lpstr>Slide 4</vt:lpstr>
      <vt:lpstr>Slide 5</vt:lpstr>
      <vt:lpstr>Objectives of soil classification </vt:lpstr>
      <vt:lpstr>Slide 7</vt:lpstr>
      <vt:lpstr>Slide 8</vt:lpstr>
      <vt:lpstr>Evolution of soil classification system </vt:lpstr>
      <vt:lpstr>Slide 10</vt:lpstr>
      <vt:lpstr>Slide 11</vt:lpstr>
      <vt:lpstr>Slide 12</vt:lpstr>
      <vt:lpstr>Principles of soil taxonomy </vt:lpstr>
      <vt:lpstr>Slide 14</vt:lpstr>
      <vt:lpstr>Slide 15</vt:lpstr>
      <vt:lpstr>Features of soil classification </vt:lpstr>
      <vt:lpstr>Slide 17</vt:lpstr>
      <vt:lpstr>Categories of soil taxonomy </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Noor-us-Sabah</dc:creator>
  <cp:lastModifiedBy>Dr</cp:lastModifiedBy>
  <cp:revision>94</cp:revision>
  <dcterms:created xsi:type="dcterms:W3CDTF">2014-01-20T14:40:19Z</dcterms:created>
  <dcterms:modified xsi:type="dcterms:W3CDTF">2020-03-10T09:21:56Z</dcterms:modified>
</cp:coreProperties>
</file>