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5"/>
  </p:notesMasterIdLst>
  <p:sldIdLst>
    <p:sldId id="287" r:id="rId2"/>
    <p:sldId id="288" r:id="rId3"/>
    <p:sldId id="289" r:id="rId4"/>
    <p:sldId id="280" r:id="rId5"/>
    <p:sldId id="281" r:id="rId6"/>
    <p:sldId id="282" r:id="rId7"/>
    <p:sldId id="294" r:id="rId8"/>
    <p:sldId id="283" r:id="rId9"/>
    <p:sldId id="284" r:id="rId10"/>
    <p:sldId id="285" r:id="rId11"/>
    <p:sldId id="286" r:id="rId12"/>
    <p:sldId id="293" r:id="rId13"/>
    <p:sldId id="292" r:id="rId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5731" autoAdjust="0"/>
  </p:normalViewPr>
  <p:slideViewPr>
    <p:cSldViewPr snapToGrid="0">
      <p:cViewPr varScale="1">
        <p:scale>
          <a:sx n="96" d="100"/>
          <a:sy n="96" d="100"/>
        </p:scale>
        <p:origin x="204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6EF1E30-4D31-431D-A069-E6151AB39F98}" type="slidenum">
              <a:rPr lang="en-US"/>
              <a:pPr>
                <a:defRPr/>
              </a:pPr>
              <a:t>‹#›</a:t>
            </a:fld>
            <a:endParaRPr lang="en-US"/>
          </a:p>
        </p:txBody>
      </p:sp>
    </p:spTree>
    <p:extLst>
      <p:ext uri="{BB962C8B-B14F-4D97-AF65-F5344CB8AC3E}">
        <p14:creationId xmlns:p14="http://schemas.microsoft.com/office/powerpoint/2010/main" val="29171107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t>A sarcomere is the basic unit of muscle tissue in both cardiac and skeletal muscle. Sarcomeres appear under the microscope as striations, with alternating dark and light bands. ... Together, myosin and actin form myofibrils, the repeating molecular structure of sarcomeres.</a:t>
            </a:r>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301DFF-201B-452A-9A93-E48DC09C3CC0}" type="slidenum">
              <a:rPr lang="en-US" altLang="en-US" smtClean="0"/>
              <a:pPr/>
              <a:t>6</a:t>
            </a:fld>
            <a:endParaRPr lang="en-US" altLang="en-US" smtClean="0"/>
          </a:p>
        </p:txBody>
      </p:sp>
    </p:spTree>
    <p:extLst>
      <p:ext uri="{BB962C8B-B14F-4D97-AF65-F5344CB8AC3E}">
        <p14:creationId xmlns:p14="http://schemas.microsoft.com/office/powerpoint/2010/main" val="146629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smtClean="0"/>
              <a:t>Discovered in 1893 by Swiss-born cardiologist and anatomist Wilhelm His Jr., the bundle of His ... These specialized muscle fibers in the heart were named after the Swiss cardiologist Wilhelm His Jr., who discovered them in 1893.</a:t>
            </a:r>
          </a:p>
        </p:txBody>
      </p:sp>
      <p:sp>
        <p:nvSpPr>
          <p:cNvPr id="563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6BC108-E10A-459E-B925-5E3A53FFE276}" type="slidenum">
              <a:rPr lang="en-US" altLang="en-US" smtClean="0"/>
              <a:pPr/>
              <a:t>10</a:t>
            </a:fld>
            <a:endParaRPr lang="en-US" altLang="en-US" smtClean="0"/>
          </a:p>
        </p:txBody>
      </p:sp>
    </p:spTree>
    <p:extLst>
      <p:ext uri="{BB962C8B-B14F-4D97-AF65-F5344CB8AC3E}">
        <p14:creationId xmlns:p14="http://schemas.microsoft.com/office/powerpoint/2010/main" val="400098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02124"/>
                </a:solidFill>
                <a:effectLst/>
                <a:latin typeface="arial" panose="020B0604020202020204" pitchFamily="34" charset="0"/>
              </a:rPr>
              <a:t>The </a:t>
            </a:r>
            <a:r>
              <a:rPr lang="en-US" b="1" i="0" dirty="0" smtClean="0">
                <a:solidFill>
                  <a:srgbClr val="202124"/>
                </a:solidFill>
                <a:effectLst/>
                <a:latin typeface="arial" panose="020B0604020202020204" pitchFamily="34" charset="0"/>
              </a:rPr>
              <a:t>SA node</a:t>
            </a:r>
            <a:r>
              <a:rPr lang="en-US" b="0" i="0" dirty="0" smtClean="0">
                <a:solidFill>
                  <a:srgbClr val="202124"/>
                </a:solidFill>
                <a:effectLst/>
                <a:latin typeface="arial" panose="020B0604020202020204" pitchFamily="34" charset="0"/>
              </a:rPr>
              <a:t> is the heart's natural pacemaker. The </a:t>
            </a:r>
            <a:r>
              <a:rPr lang="en-US" b="1" i="0" dirty="0" smtClean="0">
                <a:solidFill>
                  <a:srgbClr val="202124"/>
                </a:solidFill>
                <a:effectLst/>
                <a:latin typeface="arial" panose="020B0604020202020204" pitchFamily="34" charset="0"/>
              </a:rPr>
              <a:t>SA node</a:t>
            </a:r>
            <a:r>
              <a:rPr lang="en-US" b="0" i="0" dirty="0" smtClean="0">
                <a:solidFill>
                  <a:srgbClr val="202124"/>
                </a:solidFill>
                <a:effectLst/>
                <a:latin typeface="arial" panose="020B0604020202020204" pitchFamily="34" charset="0"/>
              </a:rPr>
              <a:t> consists of a cluster of cells that are situated in the upper part of the wall of the right atrium (the right upper chamber of the heart). The electrical impulses are generated there. The </a:t>
            </a:r>
            <a:r>
              <a:rPr lang="en-US" b="1" i="0" dirty="0" smtClean="0">
                <a:solidFill>
                  <a:srgbClr val="202124"/>
                </a:solidFill>
                <a:effectLst/>
                <a:latin typeface="arial" panose="020B0604020202020204" pitchFamily="34" charset="0"/>
              </a:rPr>
              <a:t>SA node</a:t>
            </a:r>
            <a:r>
              <a:rPr lang="en-US" b="0" i="0" dirty="0" smtClean="0">
                <a:solidFill>
                  <a:srgbClr val="202124"/>
                </a:solidFill>
                <a:effectLst/>
                <a:latin typeface="arial" panose="020B0604020202020204" pitchFamily="34" charset="0"/>
              </a:rPr>
              <a:t> is also called the </a:t>
            </a:r>
            <a:r>
              <a:rPr lang="en-US" b="1" i="0" dirty="0" smtClean="0">
                <a:solidFill>
                  <a:srgbClr val="202124"/>
                </a:solidFill>
                <a:effectLst/>
                <a:latin typeface="arial" panose="020B0604020202020204" pitchFamily="34" charset="0"/>
              </a:rPr>
              <a:t>sinus node</a:t>
            </a:r>
            <a:r>
              <a:rPr lang="en-US" b="0" i="0" dirty="0" smtClean="0">
                <a:solidFill>
                  <a:srgbClr val="202124"/>
                </a:solidFill>
                <a:effectLst/>
                <a:latin typeface="arial" panose="020B0604020202020204" pitchFamily="34" charset="0"/>
              </a:rPr>
              <a:t>.</a:t>
            </a:r>
            <a:endParaRPr lang="en-US" dirty="0"/>
          </a:p>
        </p:txBody>
      </p:sp>
      <p:sp>
        <p:nvSpPr>
          <p:cNvPr id="4" name="Slide Number Placeholder 3"/>
          <p:cNvSpPr>
            <a:spLocks noGrp="1"/>
          </p:cNvSpPr>
          <p:nvPr>
            <p:ph type="sldNum" sz="quarter" idx="10"/>
          </p:nvPr>
        </p:nvSpPr>
        <p:spPr/>
        <p:txBody>
          <a:bodyPr/>
          <a:lstStyle/>
          <a:p>
            <a:pPr>
              <a:defRPr/>
            </a:pPr>
            <a:fld id="{76EF1E30-4D31-431D-A069-E6151AB39F98}" type="slidenum">
              <a:rPr lang="en-US" smtClean="0"/>
              <a:pPr>
                <a:defRPr/>
              </a:pPr>
              <a:t>11</a:t>
            </a:fld>
            <a:endParaRPr lang="en-US"/>
          </a:p>
        </p:txBody>
      </p:sp>
    </p:spTree>
    <p:extLst>
      <p:ext uri="{BB962C8B-B14F-4D97-AF65-F5344CB8AC3E}">
        <p14:creationId xmlns:p14="http://schemas.microsoft.com/office/powerpoint/2010/main" val="263524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DC8C3AED-4452-46DD-B339-F9E0B0ABAAEE}" type="slidenum">
              <a:rPr lang="en-US"/>
              <a:pPr>
                <a:defRPr/>
              </a:pPr>
              <a:t>‹#›</a:t>
            </a:fld>
            <a:endParaRPr lang="en-US"/>
          </a:p>
        </p:txBody>
      </p:sp>
    </p:spTree>
    <p:extLst>
      <p:ext uri="{BB962C8B-B14F-4D97-AF65-F5344CB8AC3E}">
        <p14:creationId xmlns:p14="http://schemas.microsoft.com/office/powerpoint/2010/main" val="327595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A6ECA42-A59A-4324-BA46-E440B7E77439}" type="slidenum">
              <a:rPr lang="en-US"/>
              <a:pPr>
                <a:defRPr/>
              </a:pPr>
              <a:t>‹#›</a:t>
            </a:fld>
            <a:endParaRPr lang="en-US"/>
          </a:p>
        </p:txBody>
      </p:sp>
    </p:spTree>
    <p:extLst>
      <p:ext uri="{BB962C8B-B14F-4D97-AF65-F5344CB8AC3E}">
        <p14:creationId xmlns:p14="http://schemas.microsoft.com/office/powerpoint/2010/main" val="1228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5E78F318-7510-4623-9F50-FBA34D3F4E53}" type="slidenum">
              <a:rPr lang="en-US"/>
              <a:pPr>
                <a:defRPr/>
              </a:pPr>
              <a:t>‹#›</a:t>
            </a:fld>
            <a:endParaRPr lang="en-US"/>
          </a:p>
        </p:txBody>
      </p:sp>
    </p:spTree>
    <p:extLst>
      <p:ext uri="{BB962C8B-B14F-4D97-AF65-F5344CB8AC3E}">
        <p14:creationId xmlns:p14="http://schemas.microsoft.com/office/powerpoint/2010/main" val="267197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36DE0A5E-10E0-40E7-B2AE-A1284C50CE16}" type="slidenum">
              <a:rPr lang="en-US"/>
              <a:pPr>
                <a:defRPr/>
              </a:pPr>
              <a:t>‹#›</a:t>
            </a:fld>
            <a:endParaRPr lang="en-US"/>
          </a:p>
        </p:txBody>
      </p:sp>
    </p:spTree>
    <p:extLst>
      <p:ext uri="{BB962C8B-B14F-4D97-AF65-F5344CB8AC3E}">
        <p14:creationId xmlns:p14="http://schemas.microsoft.com/office/powerpoint/2010/main" val="249656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ED2AEB9B-55A0-42E7-9F8E-CD908D0D50C5}" type="slidenum">
              <a:rPr lang="en-US"/>
              <a:pPr>
                <a:defRPr/>
              </a:pPr>
              <a:t>‹#›</a:t>
            </a:fld>
            <a:endParaRPr lang="en-US"/>
          </a:p>
        </p:txBody>
      </p:sp>
    </p:spTree>
    <p:extLst>
      <p:ext uri="{BB962C8B-B14F-4D97-AF65-F5344CB8AC3E}">
        <p14:creationId xmlns:p14="http://schemas.microsoft.com/office/powerpoint/2010/main" val="9474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76D3780-009A-4E82-9097-6BCF105D2E79}" type="slidenum">
              <a:rPr lang="en-US"/>
              <a:pPr>
                <a:defRPr/>
              </a:pPr>
              <a:t>‹#›</a:t>
            </a:fld>
            <a:endParaRPr lang="en-US"/>
          </a:p>
        </p:txBody>
      </p:sp>
    </p:spTree>
    <p:extLst>
      <p:ext uri="{BB962C8B-B14F-4D97-AF65-F5344CB8AC3E}">
        <p14:creationId xmlns:p14="http://schemas.microsoft.com/office/powerpoint/2010/main" val="21661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89CDD8C7-51D5-40DF-BFEA-EAAF77EF73B6}" type="slidenum">
              <a:rPr lang="en-US"/>
              <a:pPr>
                <a:defRPr/>
              </a:pPr>
              <a:t>‹#›</a:t>
            </a:fld>
            <a:endParaRPr lang="en-US"/>
          </a:p>
        </p:txBody>
      </p:sp>
    </p:spTree>
    <p:extLst>
      <p:ext uri="{BB962C8B-B14F-4D97-AF65-F5344CB8AC3E}">
        <p14:creationId xmlns:p14="http://schemas.microsoft.com/office/powerpoint/2010/main" val="108396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E3818388-E33D-4324-B7D2-8CCD3AE31A78}" type="slidenum">
              <a:rPr lang="en-US"/>
              <a:pPr>
                <a:defRPr/>
              </a:pPr>
              <a:t>‹#›</a:t>
            </a:fld>
            <a:endParaRPr lang="en-US"/>
          </a:p>
        </p:txBody>
      </p:sp>
    </p:spTree>
    <p:extLst>
      <p:ext uri="{BB962C8B-B14F-4D97-AF65-F5344CB8AC3E}">
        <p14:creationId xmlns:p14="http://schemas.microsoft.com/office/powerpoint/2010/main" val="100513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F8EECFD2-0B8D-4E16-8365-10E89A318C7B}" type="slidenum">
              <a:rPr lang="en-US"/>
              <a:pPr>
                <a:defRPr/>
              </a:pPr>
              <a:t>‹#›</a:t>
            </a:fld>
            <a:endParaRPr lang="en-US"/>
          </a:p>
        </p:txBody>
      </p:sp>
    </p:spTree>
    <p:extLst>
      <p:ext uri="{BB962C8B-B14F-4D97-AF65-F5344CB8AC3E}">
        <p14:creationId xmlns:p14="http://schemas.microsoft.com/office/powerpoint/2010/main" val="245555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6D8B6068-3C6F-489C-88DF-EFE0C82EE4A5}" type="slidenum">
              <a:rPr lang="en-US"/>
              <a:pPr>
                <a:defRPr/>
              </a:pPr>
              <a:t>‹#›</a:t>
            </a:fld>
            <a:endParaRPr lang="en-US"/>
          </a:p>
        </p:txBody>
      </p:sp>
    </p:spTree>
    <p:extLst>
      <p:ext uri="{BB962C8B-B14F-4D97-AF65-F5344CB8AC3E}">
        <p14:creationId xmlns:p14="http://schemas.microsoft.com/office/powerpoint/2010/main" val="427535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F7728160-E737-4A95-8100-47716248A262}" type="slidenum">
              <a:rPr lang="en-US"/>
              <a:pPr>
                <a:defRPr/>
              </a:pPr>
              <a:t>‹#›</a:t>
            </a:fld>
            <a:endParaRPr lang="en-US"/>
          </a:p>
        </p:txBody>
      </p:sp>
    </p:spTree>
    <p:extLst>
      <p:ext uri="{BB962C8B-B14F-4D97-AF65-F5344CB8AC3E}">
        <p14:creationId xmlns:p14="http://schemas.microsoft.com/office/powerpoint/2010/main" val="320362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1DB17AB4-8F4F-430C-889B-24C3638C3EB6}" type="slidenum">
              <a:rPr lang="en-US"/>
              <a:pPr>
                <a:defRPr/>
              </a:pPr>
              <a:t>‹#›</a:t>
            </a:fld>
            <a:endParaRPr lang="en-US"/>
          </a:p>
        </p:txBody>
      </p:sp>
    </p:spTree>
    <p:extLst>
      <p:ext uri="{BB962C8B-B14F-4D97-AF65-F5344CB8AC3E}">
        <p14:creationId xmlns:p14="http://schemas.microsoft.com/office/powerpoint/2010/main" val="128577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B18910E9-1BDA-4CFD-B8A1-DD7385EEA2FF}" type="slidenum">
              <a:rPr lang="en-US"/>
              <a:pPr>
                <a:defRPr/>
              </a:pPr>
              <a:t>‹#›</a:t>
            </a:fld>
            <a:endParaRPr lang="en-US"/>
          </a:p>
        </p:txBody>
      </p:sp>
    </p:spTree>
    <p:extLst>
      <p:ext uri="{BB962C8B-B14F-4D97-AF65-F5344CB8AC3E}">
        <p14:creationId xmlns:p14="http://schemas.microsoft.com/office/powerpoint/2010/main" val="7287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3E4CFDC7-A2EA-4743-899E-BFDC18F597EF}"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4"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file:///C:\Users\rehanpc\Downloads\Video\Anatomy%20of%20the%20Heart.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file:///C:\Users\rehanpc\Downloads\Video\Anatomy%20of%20the%20Heart.mp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104775"/>
            <a:ext cx="8229600" cy="1139825"/>
          </a:xfrm>
        </p:spPr>
        <p:txBody>
          <a:bodyPr/>
          <a:lstStyle/>
          <a:p>
            <a:r>
              <a:rPr lang="en-US" altLang="en-US" smtClean="0"/>
              <a:t>Coronary arteries</a:t>
            </a:r>
          </a:p>
        </p:txBody>
      </p:sp>
      <p:sp>
        <p:nvSpPr>
          <p:cNvPr id="45059" name="Content Placeholder 2"/>
          <p:cNvSpPr>
            <a:spLocks noGrp="1"/>
          </p:cNvSpPr>
          <p:nvPr>
            <p:ph idx="1"/>
          </p:nvPr>
        </p:nvSpPr>
        <p:spPr>
          <a:xfrm>
            <a:off x="457200" y="874713"/>
            <a:ext cx="8229600" cy="4832350"/>
          </a:xfrm>
        </p:spPr>
        <p:txBody>
          <a:bodyPr/>
          <a:lstStyle/>
          <a:p>
            <a:r>
              <a:rPr lang="en-US" altLang="en-US" dirty="0" smtClean="0"/>
              <a:t>The </a:t>
            </a:r>
            <a:r>
              <a:rPr lang="en-US" altLang="en-US" b="1" dirty="0" smtClean="0"/>
              <a:t>left coronary artery </a:t>
            </a:r>
            <a:r>
              <a:rPr lang="en-US" altLang="en-US" dirty="0" smtClean="0"/>
              <a:t>passes inferior to the left auricle and divides into the anterior interventricular and circumflex branches. </a:t>
            </a:r>
          </a:p>
          <a:p>
            <a:r>
              <a:rPr lang="en-US" altLang="en-US" dirty="0" smtClean="0"/>
              <a:t>The </a:t>
            </a:r>
            <a:r>
              <a:rPr lang="en-US" altLang="en-US" b="1" dirty="0" smtClean="0"/>
              <a:t>anterior interventricular</a:t>
            </a:r>
            <a:r>
              <a:rPr lang="en-US" altLang="en-US" dirty="0" smtClean="0"/>
              <a:t/>
            </a:r>
            <a:br>
              <a:rPr lang="en-US" altLang="en-US" dirty="0" smtClean="0"/>
            </a:br>
            <a:r>
              <a:rPr lang="en-US" altLang="en-US" b="1" dirty="0" smtClean="0"/>
              <a:t>branch </a:t>
            </a:r>
            <a:r>
              <a:rPr lang="en-US" altLang="en-US" dirty="0" smtClean="0"/>
              <a:t>or </a:t>
            </a:r>
            <a:r>
              <a:rPr lang="en-US" altLang="en-US" i="1" dirty="0" smtClean="0"/>
              <a:t>left anterior descending (LAD) artery </a:t>
            </a:r>
            <a:r>
              <a:rPr lang="en-US" altLang="en-US" dirty="0" smtClean="0"/>
              <a:t>is in the anterior interventricular sulcus and supplies oxygenated blood to the walls</a:t>
            </a:r>
            <a:br>
              <a:rPr lang="en-US" altLang="en-US" dirty="0" smtClean="0"/>
            </a:br>
            <a:r>
              <a:rPr lang="en-US" altLang="en-US" dirty="0" smtClean="0"/>
              <a:t>of both ventricles. </a:t>
            </a:r>
          </a:p>
          <a:p>
            <a:r>
              <a:rPr lang="en-US" altLang="en-US" dirty="0" smtClean="0"/>
              <a:t>The </a:t>
            </a:r>
            <a:r>
              <a:rPr lang="en-US" altLang="en-US" b="1" dirty="0" smtClean="0"/>
              <a:t>circumflex branch</a:t>
            </a:r>
            <a:r>
              <a:rPr lang="en-US" altLang="en-US" dirty="0" smtClean="0"/>
              <a:t> lies in the coronary sulcus and distributes oxygenated blood to the walls of the left ventricle and left atrium.</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979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4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5298" name="Group 19"/>
          <p:cNvGrpSpPr>
            <a:grpSpLocks/>
          </p:cNvGrpSpPr>
          <p:nvPr/>
        </p:nvGrpSpPr>
        <p:grpSpPr bwMode="auto">
          <a:xfrm>
            <a:off x="0" y="382588"/>
            <a:ext cx="9002713" cy="6332537"/>
            <a:chOff x="0" y="241"/>
            <a:chExt cx="5671" cy="3989"/>
          </a:xfrm>
        </p:grpSpPr>
        <p:pic>
          <p:nvPicPr>
            <p:cNvPr id="55415" name="Picture 7"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16" name="Line 8"/>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17" name="Line 9"/>
            <p:cNvSpPr>
              <a:spLocks noChangeShapeType="1"/>
            </p:cNvSpPr>
            <p:nvPr/>
          </p:nvSpPr>
          <p:spPr bwMode="auto">
            <a:xfrm>
              <a:off x="2061" y="1842"/>
              <a:ext cx="674"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18" name="Line 10"/>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19" name="Line 11"/>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20" name="Line 12"/>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21" name="Rectangle 13"/>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422" name="Rectangle 14"/>
            <p:cNvSpPr>
              <a:spLocks noChangeArrowheads="1"/>
            </p:cNvSpPr>
            <p:nvPr/>
          </p:nvSpPr>
          <p:spPr bwMode="auto">
            <a:xfrm>
              <a:off x="1357"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423" name="Rectangle 15"/>
            <p:cNvSpPr>
              <a:spLocks noChangeArrowheads="1"/>
            </p:cNvSpPr>
            <p:nvPr/>
          </p:nvSpPr>
          <p:spPr bwMode="auto">
            <a:xfrm>
              <a:off x="1345"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sp>
          <p:nvSpPr>
            <p:cNvPr id="55424" name="Rectangle 16"/>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425" name="Rectangle 17"/>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426" name="Rectangle 18"/>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grpSp>
      <p:grpSp>
        <p:nvGrpSpPr>
          <p:cNvPr id="130083" name="Group 35"/>
          <p:cNvGrpSpPr>
            <a:grpSpLocks/>
          </p:cNvGrpSpPr>
          <p:nvPr/>
        </p:nvGrpSpPr>
        <p:grpSpPr bwMode="auto">
          <a:xfrm>
            <a:off x="0" y="382588"/>
            <a:ext cx="9002713" cy="6332537"/>
            <a:chOff x="0" y="241"/>
            <a:chExt cx="5671" cy="3989"/>
          </a:xfrm>
        </p:grpSpPr>
        <p:pic>
          <p:nvPicPr>
            <p:cNvPr id="55400" name="Picture 20"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01" name="Line 21"/>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02" name="Line 22"/>
            <p:cNvSpPr>
              <a:spLocks noChangeShapeType="1"/>
            </p:cNvSpPr>
            <p:nvPr/>
          </p:nvSpPr>
          <p:spPr bwMode="auto">
            <a:xfrm>
              <a:off x="1992" y="2152"/>
              <a:ext cx="670"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03" name="Line 23"/>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04" name="Line 24"/>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05" name="Line 25"/>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06" name="Rectangle 26"/>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407" name="Rectangle 27"/>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408" name="Rectangle 28"/>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409" name="Rectangle 29"/>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sp>
          <p:nvSpPr>
            <p:cNvPr id="55410" name="Line 30"/>
            <p:cNvSpPr>
              <a:spLocks noChangeShapeType="1"/>
            </p:cNvSpPr>
            <p:nvPr/>
          </p:nvSpPr>
          <p:spPr bwMode="auto">
            <a:xfrm>
              <a:off x="2022" y="1826"/>
              <a:ext cx="713"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11" name="Rectangle 31"/>
            <p:cNvSpPr>
              <a:spLocks noChangeArrowheads="1"/>
            </p:cNvSpPr>
            <p:nvPr/>
          </p:nvSpPr>
          <p:spPr bwMode="auto">
            <a:xfrm>
              <a:off x="669" y="2091"/>
              <a:ext cx="13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SINOATRIAL (SA) NODE</a:t>
              </a:r>
              <a:endParaRPr lang="en-US" altLang="en-US" sz="1400" b="1">
                <a:ea typeface="MS PGothic" panose="020B0600070205080204" pitchFamily="34" charset="-128"/>
              </a:endParaRPr>
            </a:p>
          </p:txBody>
        </p:sp>
        <p:sp>
          <p:nvSpPr>
            <p:cNvPr id="55412" name="Oval 32"/>
            <p:cNvSpPr>
              <a:spLocks noChangeArrowheads="1"/>
            </p:cNvSpPr>
            <p:nvPr/>
          </p:nvSpPr>
          <p:spPr bwMode="auto">
            <a:xfrm>
              <a:off x="461" y="207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1</a:t>
              </a:r>
            </a:p>
          </p:txBody>
        </p:sp>
        <p:sp>
          <p:nvSpPr>
            <p:cNvPr id="55413" name="Rectangle 33"/>
            <p:cNvSpPr>
              <a:spLocks noChangeArrowheads="1"/>
            </p:cNvSpPr>
            <p:nvPr/>
          </p:nvSpPr>
          <p:spPr bwMode="auto">
            <a:xfrm>
              <a:off x="1341"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414" name="Rectangle 34"/>
            <p:cNvSpPr>
              <a:spLocks noChangeArrowheads="1"/>
            </p:cNvSpPr>
            <p:nvPr/>
          </p:nvSpPr>
          <p:spPr bwMode="auto">
            <a:xfrm>
              <a:off x="1329"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grpSp>
      <p:grpSp>
        <p:nvGrpSpPr>
          <p:cNvPr id="130102" name="Group 54"/>
          <p:cNvGrpSpPr>
            <a:grpSpLocks/>
          </p:cNvGrpSpPr>
          <p:nvPr/>
        </p:nvGrpSpPr>
        <p:grpSpPr bwMode="auto">
          <a:xfrm>
            <a:off x="0" y="382588"/>
            <a:ext cx="9002713" cy="6332537"/>
            <a:chOff x="0" y="241"/>
            <a:chExt cx="5671" cy="3989"/>
          </a:xfrm>
        </p:grpSpPr>
        <p:pic>
          <p:nvPicPr>
            <p:cNvPr id="55382" name="Picture 36"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83" name="Line 37"/>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4" name="Line 38"/>
            <p:cNvSpPr>
              <a:spLocks noChangeShapeType="1"/>
            </p:cNvSpPr>
            <p:nvPr/>
          </p:nvSpPr>
          <p:spPr bwMode="auto">
            <a:xfrm>
              <a:off x="1992" y="2152"/>
              <a:ext cx="670"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5" name="Line 39"/>
            <p:cNvSpPr>
              <a:spLocks noChangeShapeType="1"/>
            </p:cNvSpPr>
            <p:nvPr/>
          </p:nvSpPr>
          <p:spPr bwMode="auto">
            <a:xfrm>
              <a:off x="1851" y="2427"/>
              <a:ext cx="124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6" name="Line 40"/>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7" name="Line 41"/>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8" name="Line 42"/>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9" name="Rectangle 43"/>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390" name="Rectangle 44"/>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391" name="Rectangle 45"/>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392" name="Rectangle 46"/>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sp>
          <p:nvSpPr>
            <p:cNvPr id="55393" name="Line 47"/>
            <p:cNvSpPr>
              <a:spLocks noChangeShapeType="1"/>
            </p:cNvSpPr>
            <p:nvPr/>
          </p:nvSpPr>
          <p:spPr bwMode="auto">
            <a:xfrm>
              <a:off x="2022" y="1826"/>
              <a:ext cx="713"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94" name="Rectangle 48"/>
            <p:cNvSpPr>
              <a:spLocks noChangeArrowheads="1"/>
            </p:cNvSpPr>
            <p:nvPr/>
          </p:nvSpPr>
          <p:spPr bwMode="auto">
            <a:xfrm>
              <a:off x="669" y="2091"/>
              <a:ext cx="13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SINOATRIAL (SA) NODE</a:t>
              </a:r>
              <a:endParaRPr lang="en-US" altLang="en-US" sz="1400" b="1">
                <a:ea typeface="MS PGothic" panose="020B0600070205080204" pitchFamily="34" charset="-128"/>
              </a:endParaRPr>
            </a:p>
          </p:txBody>
        </p:sp>
        <p:sp>
          <p:nvSpPr>
            <p:cNvPr id="55395" name="Rectangle 49"/>
            <p:cNvSpPr>
              <a:spLocks noChangeArrowheads="1"/>
            </p:cNvSpPr>
            <p:nvPr/>
          </p:nvSpPr>
          <p:spPr bwMode="auto">
            <a:xfrm>
              <a:off x="669" y="2352"/>
              <a:ext cx="11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a:t>
              </a:r>
            </a:p>
            <a:p>
              <a:r>
                <a:rPr lang="en-US" altLang="en-US" sz="1400" b="1">
                  <a:solidFill>
                    <a:srgbClr val="000000"/>
                  </a:solidFill>
                  <a:ea typeface="MS PGothic" panose="020B0600070205080204" pitchFamily="34" charset="-128"/>
                </a:rPr>
                <a:t>(AV) NODE</a:t>
              </a:r>
              <a:endParaRPr lang="en-US" altLang="en-US" sz="1400" b="1">
                <a:ea typeface="MS PGothic" panose="020B0600070205080204" pitchFamily="34" charset="-128"/>
              </a:endParaRPr>
            </a:p>
          </p:txBody>
        </p:sp>
        <p:sp>
          <p:nvSpPr>
            <p:cNvPr id="55396" name="Oval 50"/>
            <p:cNvSpPr>
              <a:spLocks noChangeArrowheads="1"/>
            </p:cNvSpPr>
            <p:nvPr/>
          </p:nvSpPr>
          <p:spPr bwMode="auto">
            <a:xfrm>
              <a:off x="461" y="207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1</a:t>
              </a:r>
            </a:p>
          </p:txBody>
        </p:sp>
        <p:sp>
          <p:nvSpPr>
            <p:cNvPr id="55397" name="Oval 51"/>
            <p:cNvSpPr>
              <a:spLocks noChangeArrowheads="1"/>
            </p:cNvSpPr>
            <p:nvPr/>
          </p:nvSpPr>
          <p:spPr bwMode="auto">
            <a:xfrm>
              <a:off x="461" y="2338"/>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2</a:t>
              </a:r>
            </a:p>
          </p:txBody>
        </p:sp>
        <p:sp>
          <p:nvSpPr>
            <p:cNvPr id="55398" name="Rectangle 52"/>
            <p:cNvSpPr>
              <a:spLocks noChangeArrowheads="1"/>
            </p:cNvSpPr>
            <p:nvPr/>
          </p:nvSpPr>
          <p:spPr bwMode="auto">
            <a:xfrm>
              <a:off x="1341"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399" name="Rectangle 53"/>
            <p:cNvSpPr>
              <a:spLocks noChangeArrowheads="1"/>
            </p:cNvSpPr>
            <p:nvPr/>
          </p:nvSpPr>
          <p:spPr bwMode="auto">
            <a:xfrm>
              <a:off x="1329"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grpSp>
      <p:grpSp>
        <p:nvGrpSpPr>
          <p:cNvPr id="130124" name="Group 76"/>
          <p:cNvGrpSpPr>
            <a:grpSpLocks/>
          </p:cNvGrpSpPr>
          <p:nvPr/>
        </p:nvGrpSpPr>
        <p:grpSpPr bwMode="auto">
          <a:xfrm>
            <a:off x="0" y="382588"/>
            <a:ext cx="9002713" cy="6332537"/>
            <a:chOff x="0" y="241"/>
            <a:chExt cx="5671" cy="3989"/>
          </a:xfrm>
        </p:grpSpPr>
        <p:pic>
          <p:nvPicPr>
            <p:cNvPr id="55361" name="Picture 55"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2" name="Line 56"/>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3" name="Line 57"/>
            <p:cNvSpPr>
              <a:spLocks noChangeShapeType="1"/>
            </p:cNvSpPr>
            <p:nvPr/>
          </p:nvSpPr>
          <p:spPr bwMode="auto">
            <a:xfrm>
              <a:off x="1992" y="2152"/>
              <a:ext cx="670"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4" name="Line 58"/>
            <p:cNvSpPr>
              <a:spLocks noChangeShapeType="1"/>
            </p:cNvSpPr>
            <p:nvPr/>
          </p:nvSpPr>
          <p:spPr bwMode="auto">
            <a:xfrm>
              <a:off x="1851" y="2427"/>
              <a:ext cx="124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5" name="Line 59"/>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6" name="Line 60"/>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7" name="Line 61"/>
            <p:cNvSpPr>
              <a:spLocks noChangeShapeType="1"/>
            </p:cNvSpPr>
            <p:nvPr/>
          </p:nvSpPr>
          <p:spPr bwMode="auto">
            <a:xfrm flipH="1">
              <a:off x="2119" y="2481"/>
              <a:ext cx="1252" cy="3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8" name="Line 62"/>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9" name="Rectangle 63"/>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370" name="Rectangle 64"/>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371" name="Rectangle 65"/>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372" name="Rectangle 66"/>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sp>
          <p:nvSpPr>
            <p:cNvPr id="55373" name="Line 67"/>
            <p:cNvSpPr>
              <a:spLocks noChangeShapeType="1"/>
            </p:cNvSpPr>
            <p:nvPr/>
          </p:nvSpPr>
          <p:spPr bwMode="auto">
            <a:xfrm>
              <a:off x="2022" y="1826"/>
              <a:ext cx="713"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74" name="Rectangle 68"/>
            <p:cNvSpPr>
              <a:spLocks noChangeArrowheads="1"/>
            </p:cNvSpPr>
            <p:nvPr/>
          </p:nvSpPr>
          <p:spPr bwMode="auto">
            <a:xfrm>
              <a:off x="669" y="2091"/>
              <a:ext cx="13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SINOATRIAL (SA) NODE</a:t>
              </a:r>
              <a:endParaRPr lang="en-US" altLang="en-US" sz="1400" b="1">
                <a:ea typeface="MS PGothic" panose="020B0600070205080204" pitchFamily="34" charset="-128"/>
              </a:endParaRPr>
            </a:p>
          </p:txBody>
        </p:sp>
        <p:sp>
          <p:nvSpPr>
            <p:cNvPr id="55375" name="Rectangle 69"/>
            <p:cNvSpPr>
              <a:spLocks noChangeArrowheads="1"/>
            </p:cNvSpPr>
            <p:nvPr/>
          </p:nvSpPr>
          <p:spPr bwMode="auto">
            <a:xfrm>
              <a:off x="669" y="2352"/>
              <a:ext cx="11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a:t>
              </a:r>
            </a:p>
            <a:p>
              <a:r>
                <a:rPr lang="en-US" altLang="en-US" sz="1400" b="1">
                  <a:solidFill>
                    <a:srgbClr val="000000"/>
                  </a:solidFill>
                  <a:ea typeface="MS PGothic" panose="020B0600070205080204" pitchFamily="34" charset="-128"/>
                </a:rPr>
                <a:t>(AV) NODE</a:t>
              </a:r>
              <a:endParaRPr lang="en-US" altLang="en-US" sz="1400" b="1">
                <a:ea typeface="MS PGothic" panose="020B0600070205080204" pitchFamily="34" charset="-128"/>
              </a:endParaRPr>
            </a:p>
          </p:txBody>
        </p:sp>
        <p:sp>
          <p:nvSpPr>
            <p:cNvPr id="55376" name="Rectangle 70"/>
            <p:cNvSpPr>
              <a:spLocks noChangeArrowheads="1"/>
            </p:cNvSpPr>
            <p:nvPr/>
          </p:nvSpPr>
          <p:spPr bwMode="auto">
            <a:xfrm>
              <a:off x="672" y="2718"/>
              <a:ext cx="144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 (AV)</a:t>
              </a:r>
            </a:p>
            <a:p>
              <a:r>
                <a:rPr lang="en-US" altLang="en-US" sz="1400" b="1">
                  <a:solidFill>
                    <a:srgbClr val="000000"/>
                  </a:solidFill>
                  <a:ea typeface="MS PGothic" panose="020B0600070205080204" pitchFamily="34" charset="-128"/>
                </a:rPr>
                <a:t>BUNDLE (BUNDLE OF HIS)</a:t>
              </a:r>
              <a:endParaRPr lang="en-US" altLang="en-US" sz="1400" b="1">
                <a:ea typeface="MS PGothic" panose="020B0600070205080204" pitchFamily="34" charset="-128"/>
              </a:endParaRPr>
            </a:p>
          </p:txBody>
        </p:sp>
        <p:sp>
          <p:nvSpPr>
            <p:cNvPr id="55377" name="Oval 71"/>
            <p:cNvSpPr>
              <a:spLocks noChangeArrowheads="1"/>
            </p:cNvSpPr>
            <p:nvPr/>
          </p:nvSpPr>
          <p:spPr bwMode="auto">
            <a:xfrm>
              <a:off x="461" y="207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1</a:t>
              </a:r>
            </a:p>
          </p:txBody>
        </p:sp>
        <p:sp>
          <p:nvSpPr>
            <p:cNvPr id="55378" name="Oval 72"/>
            <p:cNvSpPr>
              <a:spLocks noChangeArrowheads="1"/>
            </p:cNvSpPr>
            <p:nvPr/>
          </p:nvSpPr>
          <p:spPr bwMode="auto">
            <a:xfrm>
              <a:off x="461" y="2338"/>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2</a:t>
              </a:r>
            </a:p>
          </p:txBody>
        </p:sp>
        <p:sp>
          <p:nvSpPr>
            <p:cNvPr id="55379" name="Oval 73"/>
            <p:cNvSpPr>
              <a:spLocks noChangeArrowheads="1"/>
            </p:cNvSpPr>
            <p:nvPr/>
          </p:nvSpPr>
          <p:spPr bwMode="auto">
            <a:xfrm>
              <a:off x="461" y="2701"/>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3</a:t>
              </a:r>
            </a:p>
          </p:txBody>
        </p:sp>
        <p:sp>
          <p:nvSpPr>
            <p:cNvPr id="55380" name="Rectangle 74"/>
            <p:cNvSpPr>
              <a:spLocks noChangeArrowheads="1"/>
            </p:cNvSpPr>
            <p:nvPr/>
          </p:nvSpPr>
          <p:spPr bwMode="auto">
            <a:xfrm>
              <a:off x="1341"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381" name="Rectangle 75"/>
            <p:cNvSpPr>
              <a:spLocks noChangeArrowheads="1"/>
            </p:cNvSpPr>
            <p:nvPr/>
          </p:nvSpPr>
          <p:spPr bwMode="auto">
            <a:xfrm>
              <a:off x="1329"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grpSp>
      <p:grpSp>
        <p:nvGrpSpPr>
          <p:cNvPr id="130151" name="Group 103"/>
          <p:cNvGrpSpPr>
            <a:grpSpLocks/>
          </p:cNvGrpSpPr>
          <p:nvPr/>
        </p:nvGrpSpPr>
        <p:grpSpPr bwMode="auto">
          <a:xfrm>
            <a:off x="0" y="382588"/>
            <a:ext cx="9002713" cy="6332537"/>
            <a:chOff x="0" y="241"/>
            <a:chExt cx="5671" cy="3989"/>
          </a:xfrm>
        </p:grpSpPr>
        <p:pic>
          <p:nvPicPr>
            <p:cNvPr id="55335" name="Picture 77"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6" name="Line 78"/>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7" name="Line 79"/>
            <p:cNvSpPr>
              <a:spLocks noChangeShapeType="1"/>
            </p:cNvSpPr>
            <p:nvPr/>
          </p:nvSpPr>
          <p:spPr bwMode="auto">
            <a:xfrm>
              <a:off x="1992" y="2152"/>
              <a:ext cx="670"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8" name="Line 80"/>
            <p:cNvSpPr>
              <a:spLocks noChangeShapeType="1"/>
            </p:cNvSpPr>
            <p:nvPr/>
          </p:nvSpPr>
          <p:spPr bwMode="auto">
            <a:xfrm>
              <a:off x="1851" y="2427"/>
              <a:ext cx="124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9" name="Line 81"/>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40" name="Line 82"/>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41" name="Line 83"/>
            <p:cNvSpPr>
              <a:spLocks noChangeShapeType="1"/>
            </p:cNvSpPr>
            <p:nvPr/>
          </p:nvSpPr>
          <p:spPr bwMode="auto">
            <a:xfrm flipH="1">
              <a:off x="2119" y="2481"/>
              <a:ext cx="1252" cy="3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42" name="Line 84"/>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5343" name="Group 85"/>
            <p:cNvGrpSpPr>
              <a:grpSpLocks/>
            </p:cNvGrpSpPr>
            <p:nvPr/>
          </p:nvGrpSpPr>
          <p:grpSpPr bwMode="auto">
            <a:xfrm>
              <a:off x="1635" y="2855"/>
              <a:ext cx="2253" cy="310"/>
              <a:chOff x="1672" y="2855"/>
              <a:chExt cx="2216" cy="322"/>
            </a:xfrm>
          </p:grpSpPr>
          <p:sp>
            <p:nvSpPr>
              <p:cNvPr id="55359" name="Line 86"/>
              <p:cNvSpPr>
                <a:spLocks noChangeShapeType="1"/>
              </p:cNvSpPr>
              <p:nvPr/>
            </p:nvSpPr>
            <p:spPr bwMode="auto">
              <a:xfrm flipH="1">
                <a:off x="1672" y="2855"/>
                <a:ext cx="1952" cy="32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0" name="Line 87"/>
              <p:cNvSpPr>
                <a:spLocks noChangeShapeType="1"/>
              </p:cNvSpPr>
              <p:nvPr/>
            </p:nvSpPr>
            <p:spPr bwMode="auto">
              <a:xfrm flipH="1">
                <a:off x="1676" y="3031"/>
                <a:ext cx="2212" cy="1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344" name="Rectangle 88"/>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345" name="Rectangle 89"/>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346" name="Rectangle 90"/>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347" name="Rectangle 91"/>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sp>
          <p:nvSpPr>
            <p:cNvPr id="55348" name="Line 92"/>
            <p:cNvSpPr>
              <a:spLocks noChangeShapeType="1"/>
            </p:cNvSpPr>
            <p:nvPr/>
          </p:nvSpPr>
          <p:spPr bwMode="auto">
            <a:xfrm>
              <a:off x="2022" y="1826"/>
              <a:ext cx="713"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49" name="Rectangle 93"/>
            <p:cNvSpPr>
              <a:spLocks noChangeArrowheads="1"/>
            </p:cNvSpPr>
            <p:nvPr/>
          </p:nvSpPr>
          <p:spPr bwMode="auto">
            <a:xfrm>
              <a:off x="669" y="2091"/>
              <a:ext cx="13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SINOATRIAL (SA) NODE</a:t>
              </a:r>
              <a:endParaRPr lang="en-US" altLang="en-US" sz="1400" b="1">
                <a:ea typeface="MS PGothic" panose="020B0600070205080204" pitchFamily="34" charset="-128"/>
              </a:endParaRPr>
            </a:p>
          </p:txBody>
        </p:sp>
        <p:sp>
          <p:nvSpPr>
            <p:cNvPr id="55350" name="Rectangle 94"/>
            <p:cNvSpPr>
              <a:spLocks noChangeArrowheads="1"/>
            </p:cNvSpPr>
            <p:nvPr/>
          </p:nvSpPr>
          <p:spPr bwMode="auto">
            <a:xfrm>
              <a:off x="669" y="2352"/>
              <a:ext cx="11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a:t>
              </a:r>
            </a:p>
            <a:p>
              <a:r>
                <a:rPr lang="en-US" altLang="en-US" sz="1400" b="1">
                  <a:solidFill>
                    <a:srgbClr val="000000"/>
                  </a:solidFill>
                  <a:ea typeface="MS PGothic" panose="020B0600070205080204" pitchFamily="34" charset="-128"/>
                </a:rPr>
                <a:t>(AV) NODE</a:t>
              </a:r>
              <a:endParaRPr lang="en-US" altLang="en-US" sz="1400" b="1">
                <a:ea typeface="MS PGothic" panose="020B0600070205080204" pitchFamily="34" charset="-128"/>
              </a:endParaRPr>
            </a:p>
          </p:txBody>
        </p:sp>
        <p:sp>
          <p:nvSpPr>
            <p:cNvPr id="55351" name="Rectangle 95"/>
            <p:cNvSpPr>
              <a:spLocks noChangeArrowheads="1"/>
            </p:cNvSpPr>
            <p:nvPr/>
          </p:nvSpPr>
          <p:spPr bwMode="auto">
            <a:xfrm>
              <a:off x="672" y="2718"/>
              <a:ext cx="144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 (AV)</a:t>
              </a:r>
            </a:p>
            <a:p>
              <a:r>
                <a:rPr lang="en-US" altLang="en-US" sz="1400" b="1">
                  <a:solidFill>
                    <a:srgbClr val="000000"/>
                  </a:solidFill>
                  <a:ea typeface="MS PGothic" panose="020B0600070205080204" pitchFamily="34" charset="-128"/>
                </a:rPr>
                <a:t>BUNDLE (BUNDLE OF HIS)</a:t>
              </a:r>
              <a:endParaRPr lang="en-US" altLang="en-US" sz="1400" b="1">
                <a:ea typeface="MS PGothic" panose="020B0600070205080204" pitchFamily="34" charset="-128"/>
              </a:endParaRPr>
            </a:p>
          </p:txBody>
        </p:sp>
        <p:sp>
          <p:nvSpPr>
            <p:cNvPr id="55352" name="Rectangle 96"/>
            <p:cNvSpPr>
              <a:spLocks noChangeArrowheads="1"/>
            </p:cNvSpPr>
            <p:nvPr/>
          </p:nvSpPr>
          <p:spPr bwMode="auto">
            <a:xfrm>
              <a:off x="672" y="3096"/>
              <a:ext cx="1132"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AND LEFT</a:t>
              </a:r>
            </a:p>
            <a:p>
              <a:r>
                <a:rPr lang="en-US" altLang="en-US" sz="1400" b="1">
                  <a:solidFill>
                    <a:srgbClr val="000000"/>
                  </a:solidFill>
                  <a:ea typeface="MS PGothic" panose="020B0600070205080204" pitchFamily="34" charset="-128"/>
                </a:rPr>
                <a:t>BUNDLE BRANCHES</a:t>
              </a:r>
              <a:endParaRPr lang="en-US" altLang="en-US" sz="1400" b="1">
                <a:ea typeface="MS PGothic" panose="020B0600070205080204" pitchFamily="34" charset="-128"/>
              </a:endParaRPr>
            </a:p>
          </p:txBody>
        </p:sp>
        <p:sp>
          <p:nvSpPr>
            <p:cNvPr id="55353" name="Oval 97"/>
            <p:cNvSpPr>
              <a:spLocks noChangeArrowheads="1"/>
            </p:cNvSpPr>
            <p:nvPr/>
          </p:nvSpPr>
          <p:spPr bwMode="auto">
            <a:xfrm>
              <a:off x="461" y="207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1</a:t>
              </a:r>
            </a:p>
          </p:txBody>
        </p:sp>
        <p:sp>
          <p:nvSpPr>
            <p:cNvPr id="55354" name="Oval 98"/>
            <p:cNvSpPr>
              <a:spLocks noChangeArrowheads="1"/>
            </p:cNvSpPr>
            <p:nvPr/>
          </p:nvSpPr>
          <p:spPr bwMode="auto">
            <a:xfrm>
              <a:off x="461" y="2338"/>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2</a:t>
              </a:r>
            </a:p>
          </p:txBody>
        </p:sp>
        <p:sp>
          <p:nvSpPr>
            <p:cNvPr id="55355" name="Oval 99"/>
            <p:cNvSpPr>
              <a:spLocks noChangeArrowheads="1"/>
            </p:cNvSpPr>
            <p:nvPr/>
          </p:nvSpPr>
          <p:spPr bwMode="auto">
            <a:xfrm>
              <a:off x="461" y="2701"/>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3</a:t>
              </a:r>
            </a:p>
          </p:txBody>
        </p:sp>
        <p:sp>
          <p:nvSpPr>
            <p:cNvPr id="55356" name="Oval 100"/>
            <p:cNvSpPr>
              <a:spLocks noChangeArrowheads="1"/>
            </p:cNvSpPr>
            <p:nvPr/>
          </p:nvSpPr>
          <p:spPr bwMode="auto">
            <a:xfrm>
              <a:off x="461" y="308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4</a:t>
              </a:r>
            </a:p>
          </p:txBody>
        </p:sp>
        <p:sp>
          <p:nvSpPr>
            <p:cNvPr id="55357" name="Rectangle 101"/>
            <p:cNvSpPr>
              <a:spLocks noChangeArrowheads="1"/>
            </p:cNvSpPr>
            <p:nvPr/>
          </p:nvSpPr>
          <p:spPr bwMode="auto">
            <a:xfrm>
              <a:off x="1341"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358" name="Rectangle 102"/>
            <p:cNvSpPr>
              <a:spLocks noChangeArrowheads="1"/>
            </p:cNvSpPr>
            <p:nvPr/>
          </p:nvSpPr>
          <p:spPr bwMode="auto">
            <a:xfrm>
              <a:off x="1329"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grpSp>
      <p:grpSp>
        <p:nvGrpSpPr>
          <p:cNvPr id="130183" name="Group 135"/>
          <p:cNvGrpSpPr>
            <a:grpSpLocks/>
          </p:cNvGrpSpPr>
          <p:nvPr/>
        </p:nvGrpSpPr>
        <p:grpSpPr bwMode="auto">
          <a:xfrm>
            <a:off x="0" y="382588"/>
            <a:ext cx="9002713" cy="6332537"/>
            <a:chOff x="0" y="241"/>
            <a:chExt cx="5671" cy="3989"/>
          </a:xfrm>
        </p:grpSpPr>
        <p:pic>
          <p:nvPicPr>
            <p:cNvPr id="55304" name="Picture 104" descr="1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
              <a:ext cx="4848" cy="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Line 105"/>
            <p:cNvSpPr>
              <a:spLocks noChangeShapeType="1"/>
            </p:cNvSpPr>
            <p:nvPr/>
          </p:nvSpPr>
          <p:spPr bwMode="auto">
            <a:xfrm>
              <a:off x="1001" y="588"/>
              <a:ext cx="28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6" name="Line 106"/>
            <p:cNvSpPr>
              <a:spLocks noChangeShapeType="1"/>
            </p:cNvSpPr>
            <p:nvPr/>
          </p:nvSpPr>
          <p:spPr bwMode="auto">
            <a:xfrm>
              <a:off x="1992" y="2152"/>
              <a:ext cx="670"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7" name="Line 107"/>
            <p:cNvSpPr>
              <a:spLocks noChangeShapeType="1"/>
            </p:cNvSpPr>
            <p:nvPr/>
          </p:nvSpPr>
          <p:spPr bwMode="auto">
            <a:xfrm>
              <a:off x="1851" y="2427"/>
              <a:ext cx="124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8" name="Line 108"/>
            <p:cNvSpPr>
              <a:spLocks noChangeShapeType="1"/>
            </p:cNvSpPr>
            <p:nvPr/>
          </p:nvSpPr>
          <p:spPr bwMode="auto">
            <a:xfrm>
              <a:off x="2022" y="1826"/>
              <a:ext cx="713"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9" name="Line 109"/>
            <p:cNvSpPr>
              <a:spLocks noChangeShapeType="1"/>
            </p:cNvSpPr>
            <p:nvPr/>
          </p:nvSpPr>
          <p:spPr bwMode="auto">
            <a:xfrm flipV="1">
              <a:off x="2133" y="3265"/>
              <a:ext cx="1043" cy="2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0" name="Line 110"/>
            <p:cNvSpPr>
              <a:spLocks noChangeShapeType="1"/>
            </p:cNvSpPr>
            <p:nvPr/>
          </p:nvSpPr>
          <p:spPr bwMode="auto">
            <a:xfrm>
              <a:off x="4159" y="1619"/>
              <a:ext cx="77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1" name="Line 111"/>
            <p:cNvSpPr>
              <a:spLocks noChangeShapeType="1"/>
            </p:cNvSpPr>
            <p:nvPr/>
          </p:nvSpPr>
          <p:spPr bwMode="auto">
            <a:xfrm flipH="1">
              <a:off x="2119" y="2481"/>
              <a:ext cx="1252" cy="3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112"/>
            <p:cNvSpPr>
              <a:spLocks noChangeShapeType="1"/>
            </p:cNvSpPr>
            <p:nvPr/>
          </p:nvSpPr>
          <p:spPr bwMode="auto">
            <a:xfrm>
              <a:off x="4365" y="3075"/>
              <a:ext cx="56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5313" name="Group 113"/>
            <p:cNvGrpSpPr>
              <a:grpSpLocks/>
            </p:cNvGrpSpPr>
            <p:nvPr/>
          </p:nvGrpSpPr>
          <p:grpSpPr bwMode="auto">
            <a:xfrm>
              <a:off x="1635" y="2855"/>
              <a:ext cx="2253" cy="310"/>
              <a:chOff x="1672" y="2855"/>
              <a:chExt cx="2216" cy="322"/>
            </a:xfrm>
          </p:grpSpPr>
          <p:sp>
            <p:nvSpPr>
              <p:cNvPr id="55333" name="Line 114"/>
              <p:cNvSpPr>
                <a:spLocks noChangeShapeType="1"/>
              </p:cNvSpPr>
              <p:nvPr/>
            </p:nvSpPr>
            <p:spPr bwMode="auto">
              <a:xfrm flipH="1">
                <a:off x="1672" y="2855"/>
                <a:ext cx="1952" cy="32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4" name="Line 115"/>
              <p:cNvSpPr>
                <a:spLocks noChangeShapeType="1"/>
              </p:cNvSpPr>
              <p:nvPr/>
            </p:nvSpPr>
            <p:spPr bwMode="auto">
              <a:xfrm flipH="1">
                <a:off x="1676" y="3031"/>
                <a:ext cx="2212" cy="1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314" name="Group 116"/>
            <p:cNvGrpSpPr>
              <a:grpSpLocks/>
            </p:cNvGrpSpPr>
            <p:nvPr/>
          </p:nvGrpSpPr>
          <p:grpSpPr bwMode="auto">
            <a:xfrm>
              <a:off x="1718" y="3625"/>
              <a:ext cx="2698" cy="209"/>
              <a:chOff x="1749" y="3625"/>
              <a:chExt cx="2667" cy="209"/>
            </a:xfrm>
          </p:grpSpPr>
          <p:sp>
            <p:nvSpPr>
              <p:cNvPr id="55331" name="Line 117"/>
              <p:cNvSpPr>
                <a:spLocks noChangeShapeType="1"/>
              </p:cNvSpPr>
              <p:nvPr/>
            </p:nvSpPr>
            <p:spPr bwMode="auto">
              <a:xfrm flipH="1">
                <a:off x="1749" y="3625"/>
                <a:ext cx="2040" cy="20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2" name="Line 118"/>
              <p:cNvSpPr>
                <a:spLocks noChangeShapeType="1"/>
              </p:cNvSpPr>
              <p:nvPr/>
            </p:nvSpPr>
            <p:spPr bwMode="auto">
              <a:xfrm flipH="1">
                <a:off x="1753" y="3676"/>
                <a:ext cx="2663" cy="15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315" name="Rectangle 119"/>
            <p:cNvSpPr>
              <a:spLocks noChangeArrowheads="1"/>
            </p:cNvSpPr>
            <p:nvPr/>
          </p:nvSpPr>
          <p:spPr bwMode="auto">
            <a:xfrm>
              <a:off x="1332" y="531"/>
              <a:ext cx="70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Frontal plane</a:t>
              </a:r>
              <a:endParaRPr lang="en-US" altLang="en-US" sz="1400" b="1">
                <a:ea typeface="MS PGothic" panose="020B0600070205080204" pitchFamily="34" charset="-128"/>
              </a:endParaRPr>
            </a:p>
          </p:txBody>
        </p:sp>
        <p:sp>
          <p:nvSpPr>
            <p:cNvPr id="55316" name="Rectangle 120"/>
            <p:cNvSpPr>
              <a:spLocks noChangeArrowheads="1"/>
            </p:cNvSpPr>
            <p:nvPr/>
          </p:nvSpPr>
          <p:spPr bwMode="auto">
            <a:xfrm>
              <a:off x="669" y="2091"/>
              <a:ext cx="13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SINOATRIAL (SA) NODE</a:t>
              </a:r>
              <a:endParaRPr lang="en-US" altLang="en-US" sz="1400" b="1">
                <a:ea typeface="MS PGothic" panose="020B0600070205080204" pitchFamily="34" charset="-128"/>
              </a:endParaRPr>
            </a:p>
          </p:txBody>
        </p:sp>
        <p:sp>
          <p:nvSpPr>
            <p:cNvPr id="55317" name="Rectangle 121"/>
            <p:cNvSpPr>
              <a:spLocks noChangeArrowheads="1"/>
            </p:cNvSpPr>
            <p:nvPr/>
          </p:nvSpPr>
          <p:spPr bwMode="auto">
            <a:xfrm>
              <a:off x="669" y="2352"/>
              <a:ext cx="11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a:t>
              </a:r>
            </a:p>
            <a:p>
              <a:r>
                <a:rPr lang="en-US" altLang="en-US" sz="1400" b="1">
                  <a:solidFill>
                    <a:srgbClr val="000000"/>
                  </a:solidFill>
                  <a:ea typeface="MS PGothic" panose="020B0600070205080204" pitchFamily="34" charset="-128"/>
                </a:rPr>
                <a:t>(AV) NODE</a:t>
              </a:r>
              <a:endParaRPr lang="en-US" altLang="en-US" sz="1400" b="1">
                <a:ea typeface="MS PGothic" panose="020B0600070205080204" pitchFamily="34" charset="-128"/>
              </a:endParaRPr>
            </a:p>
          </p:txBody>
        </p:sp>
        <p:sp>
          <p:nvSpPr>
            <p:cNvPr id="55318" name="Rectangle 122"/>
            <p:cNvSpPr>
              <a:spLocks noChangeArrowheads="1"/>
            </p:cNvSpPr>
            <p:nvPr/>
          </p:nvSpPr>
          <p:spPr bwMode="auto">
            <a:xfrm>
              <a:off x="4974" y="1554"/>
              <a:ext cx="5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atrium</a:t>
              </a:r>
              <a:endParaRPr lang="en-US" altLang="en-US" sz="1400" b="1">
                <a:ea typeface="MS PGothic" panose="020B0600070205080204" pitchFamily="34" charset="-128"/>
              </a:endParaRPr>
            </a:p>
          </p:txBody>
        </p:sp>
        <p:sp>
          <p:nvSpPr>
            <p:cNvPr id="55319" name="Rectangle 123"/>
            <p:cNvSpPr>
              <a:spLocks noChangeArrowheads="1"/>
            </p:cNvSpPr>
            <p:nvPr/>
          </p:nvSpPr>
          <p:spPr bwMode="auto">
            <a:xfrm>
              <a:off x="4974" y="3007"/>
              <a:ext cx="6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Left ventricle</a:t>
              </a:r>
              <a:endParaRPr lang="en-US" altLang="en-US" sz="1400" b="1">
                <a:ea typeface="MS PGothic" panose="020B0600070205080204" pitchFamily="34" charset="-128"/>
              </a:endParaRPr>
            </a:p>
          </p:txBody>
        </p:sp>
        <p:sp>
          <p:nvSpPr>
            <p:cNvPr id="55320" name="Rectangle 124"/>
            <p:cNvSpPr>
              <a:spLocks noChangeArrowheads="1"/>
            </p:cNvSpPr>
            <p:nvPr/>
          </p:nvSpPr>
          <p:spPr bwMode="auto">
            <a:xfrm>
              <a:off x="2977" y="4096"/>
              <a:ext cx="16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Anterior view of frontal section</a:t>
              </a:r>
              <a:endParaRPr lang="en-US" altLang="en-US" sz="1400" b="1">
                <a:ea typeface="MS PGothic" panose="020B0600070205080204" pitchFamily="34" charset="-128"/>
              </a:endParaRPr>
            </a:p>
          </p:txBody>
        </p:sp>
        <p:sp>
          <p:nvSpPr>
            <p:cNvPr id="55321" name="Rectangle 125"/>
            <p:cNvSpPr>
              <a:spLocks noChangeArrowheads="1"/>
            </p:cNvSpPr>
            <p:nvPr/>
          </p:nvSpPr>
          <p:spPr bwMode="auto">
            <a:xfrm>
              <a:off x="672" y="2718"/>
              <a:ext cx="144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ATRIOVENTRICULAR (AV)</a:t>
              </a:r>
            </a:p>
            <a:p>
              <a:r>
                <a:rPr lang="en-US" altLang="en-US" sz="1400" b="1">
                  <a:solidFill>
                    <a:srgbClr val="000000"/>
                  </a:solidFill>
                  <a:ea typeface="MS PGothic" panose="020B0600070205080204" pitchFamily="34" charset="-128"/>
                </a:rPr>
                <a:t>BUNDLE (BUNDLE OF HIS)</a:t>
              </a:r>
              <a:endParaRPr lang="en-US" altLang="en-US" sz="1400" b="1">
                <a:ea typeface="MS PGothic" panose="020B0600070205080204" pitchFamily="34" charset="-128"/>
              </a:endParaRPr>
            </a:p>
          </p:txBody>
        </p:sp>
        <p:sp>
          <p:nvSpPr>
            <p:cNvPr id="55322" name="Rectangle 126"/>
            <p:cNvSpPr>
              <a:spLocks noChangeArrowheads="1"/>
            </p:cNvSpPr>
            <p:nvPr/>
          </p:nvSpPr>
          <p:spPr bwMode="auto">
            <a:xfrm>
              <a:off x="672" y="3096"/>
              <a:ext cx="1132"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AND LEFT</a:t>
              </a:r>
            </a:p>
            <a:p>
              <a:r>
                <a:rPr lang="en-US" altLang="en-US" sz="1400" b="1">
                  <a:solidFill>
                    <a:srgbClr val="000000"/>
                  </a:solidFill>
                  <a:ea typeface="MS PGothic" panose="020B0600070205080204" pitchFamily="34" charset="-128"/>
                </a:rPr>
                <a:t>BUNDLE BRANCHES</a:t>
              </a:r>
              <a:endParaRPr lang="en-US" altLang="en-US" sz="1400" b="1">
                <a:ea typeface="MS PGothic" panose="020B0600070205080204" pitchFamily="34" charset="-128"/>
              </a:endParaRPr>
            </a:p>
          </p:txBody>
        </p:sp>
        <p:sp>
          <p:nvSpPr>
            <p:cNvPr id="55323" name="Rectangle 127"/>
            <p:cNvSpPr>
              <a:spLocks noChangeArrowheads="1"/>
            </p:cNvSpPr>
            <p:nvPr/>
          </p:nvSpPr>
          <p:spPr bwMode="auto">
            <a:xfrm>
              <a:off x="672" y="3756"/>
              <a:ext cx="100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PURKINJE FIBERS</a:t>
              </a:r>
              <a:endParaRPr lang="en-US" altLang="en-US" sz="1400" b="1">
                <a:ea typeface="MS PGothic" panose="020B0600070205080204" pitchFamily="34" charset="-128"/>
              </a:endParaRPr>
            </a:p>
          </p:txBody>
        </p:sp>
        <p:sp>
          <p:nvSpPr>
            <p:cNvPr id="55324" name="Oval 128"/>
            <p:cNvSpPr>
              <a:spLocks noChangeArrowheads="1"/>
            </p:cNvSpPr>
            <p:nvPr/>
          </p:nvSpPr>
          <p:spPr bwMode="auto">
            <a:xfrm>
              <a:off x="461" y="207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1</a:t>
              </a:r>
            </a:p>
          </p:txBody>
        </p:sp>
        <p:sp>
          <p:nvSpPr>
            <p:cNvPr id="55325" name="Oval 129"/>
            <p:cNvSpPr>
              <a:spLocks noChangeArrowheads="1"/>
            </p:cNvSpPr>
            <p:nvPr/>
          </p:nvSpPr>
          <p:spPr bwMode="auto">
            <a:xfrm>
              <a:off x="461" y="2338"/>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2</a:t>
              </a:r>
            </a:p>
          </p:txBody>
        </p:sp>
        <p:sp>
          <p:nvSpPr>
            <p:cNvPr id="55326" name="Oval 130"/>
            <p:cNvSpPr>
              <a:spLocks noChangeArrowheads="1"/>
            </p:cNvSpPr>
            <p:nvPr/>
          </p:nvSpPr>
          <p:spPr bwMode="auto">
            <a:xfrm>
              <a:off x="461" y="2701"/>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3</a:t>
              </a:r>
            </a:p>
          </p:txBody>
        </p:sp>
        <p:sp>
          <p:nvSpPr>
            <p:cNvPr id="55327" name="Oval 131"/>
            <p:cNvSpPr>
              <a:spLocks noChangeArrowheads="1"/>
            </p:cNvSpPr>
            <p:nvPr/>
          </p:nvSpPr>
          <p:spPr bwMode="auto">
            <a:xfrm>
              <a:off x="461" y="3083"/>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4</a:t>
              </a:r>
            </a:p>
          </p:txBody>
        </p:sp>
        <p:sp>
          <p:nvSpPr>
            <p:cNvPr id="55328" name="Oval 132"/>
            <p:cNvSpPr>
              <a:spLocks noChangeArrowheads="1"/>
            </p:cNvSpPr>
            <p:nvPr/>
          </p:nvSpPr>
          <p:spPr bwMode="auto">
            <a:xfrm>
              <a:off x="461" y="3736"/>
              <a:ext cx="160" cy="160"/>
            </a:xfrm>
            <a:prstGeom prst="ellipse">
              <a:avLst/>
            </a:prstGeom>
            <a:solidFill>
              <a:srgbClr val="0380B7"/>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solidFill>
                    <a:schemeClr val="bg1"/>
                  </a:solidFill>
                  <a:ea typeface="MS PGothic" panose="020B0600070205080204" pitchFamily="34" charset="-128"/>
                </a:rPr>
                <a:t>5</a:t>
              </a:r>
            </a:p>
          </p:txBody>
        </p:sp>
        <p:sp>
          <p:nvSpPr>
            <p:cNvPr id="55329" name="Rectangle 133"/>
            <p:cNvSpPr>
              <a:spLocks noChangeArrowheads="1"/>
            </p:cNvSpPr>
            <p:nvPr/>
          </p:nvSpPr>
          <p:spPr bwMode="auto">
            <a:xfrm>
              <a:off x="1341" y="1757"/>
              <a:ext cx="6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atrium</a:t>
              </a:r>
              <a:endParaRPr lang="en-US" altLang="en-US" sz="1400" b="1">
                <a:ea typeface="MS PGothic" panose="020B0600070205080204" pitchFamily="34" charset="-128"/>
              </a:endParaRPr>
            </a:p>
          </p:txBody>
        </p:sp>
        <p:sp>
          <p:nvSpPr>
            <p:cNvPr id="55330" name="Rectangle 134"/>
            <p:cNvSpPr>
              <a:spLocks noChangeArrowheads="1"/>
            </p:cNvSpPr>
            <p:nvPr/>
          </p:nvSpPr>
          <p:spPr bwMode="auto">
            <a:xfrm>
              <a:off x="1329" y="3459"/>
              <a:ext cx="7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00"/>
                  </a:solidFill>
                  <a:ea typeface="MS PGothic" panose="020B0600070205080204" pitchFamily="34" charset="-128"/>
                </a:rPr>
                <a:t>Right ventricle</a:t>
              </a:r>
              <a:endParaRPr lang="en-US" altLang="en-US" sz="1400" b="1">
                <a:ea typeface="MS PGothic" panose="020B0600070205080204" pitchFamily="34" charset="-128"/>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4669" y="3238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01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01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01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0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8920"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Conduction System</a:t>
            </a:r>
          </a:p>
        </p:txBody>
      </p:sp>
      <p:sp>
        <p:nvSpPr>
          <p:cNvPr id="57347" name="Rectangle 3"/>
          <p:cNvSpPr>
            <a:spLocks noGrp="1" noChangeArrowheads="1"/>
          </p:cNvSpPr>
          <p:nvPr>
            <p:ph type="body" idx="1"/>
          </p:nvPr>
        </p:nvSpPr>
        <p:spPr/>
        <p:txBody>
          <a:bodyPr/>
          <a:lstStyle/>
          <a:p>
            <a:pPr eaLnBrk="1" hangingPunct="1"/>
            <a:r>
              <a:rPr lang="en-US" altLang="en-US" dirty="0" smtClean="0"/>
              <a:t>SA node acts as natural pacemaker</a:t>
            </a:r>
          </a:p>
          <a:p>
            <a:pPr lvl="1" eaLnBrk="1" hangingPunct="1"/>
            <a:r>
              <a:rPr lang="en-US" altLang="en-US" dirty="0" smtClean="0"/>
              <a:t>Faster than other </a:t>
            </a:r>
            <a:r>
              <a:rPr lang="en-US" altLang="en-US" dirty="0" err="1" smtClean="0"/>
              <a:t>autorhythmic</a:t>
            </a:r>
            <a:r>
              <a:rPr lang="en-US" altLang="en-US" dirty="0" smtClean="0"/>
              <a:t> fibers</a:t>
            </a:r>
          </a:p>
          <a:p>
            <a:pPr lvl="1" eaLnBrk="1" hangingPunct="1"/>
            <a:r>
              <a:rPr lang="en-US" altLang="en-US" dirty="0" smtClean="0"/>
              <a:t>Initiates 100 times per second</a:t>
            </a:r>
          </a:p>
          <a:p>
            <a:pPr eaLnBrk="1" hangingPunct="1"/>
            <a:r>
              <a:rPr lang="en-US" altLang="en-US" dirty="0" smtClean="0"/>
              <a:t>Nerve impulses from autonomic nervous system (ANS) and hormones modify timing and strength of each heartbeat</a:t>
            </a:r>
          </a:p>
          <a:p>
            <a:pPr lvl="1" eaLnBrk="1" hangingPunct="1"/>
            <a:r>
              <a:rPr lang="en-US" altLang="en-US" dirty="0" smtClean="0"/>
              <a:t>Do not establish fundamental rhythm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9913" y="55990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4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3" name="Anatomy of the Heart.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07988" y="290513"/>
            <a:ext cx="860901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3" name="Anatomy of the Heart.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28600" y="409575"/>
            <a:ext cx="86868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157163"/>
            <a:ext cx="8229600" cy="1139825"/>
          </a:xfrm>
        </p:spPr>
        <p:txBody>
          <a:bodyPr/>
          <a:lstStyle/>
          <a:p>
            <a:r>
              <a:rPr lang="en-US" altLang="en-US" smtClean="0"/>
              <a:t>Coronary arteries</a:t>
            </a:r>
          </a:p>
        </p:txBody>
      </p:sp>
      <p:sp>
        <p:nvSpPr>
          <p:cNvPr id="46083" name="Content Placeholder 2"/>
          <p:cNvSpPr>
            <a:spLocks noGrp="1"/>
          </p:cNvSpPr>
          <p:nvPr>
            <p:ph idx="1"/>
          </p:nvPr>
        </p:nvSpPr>
        <p:spPr>
          <a:xfrm>
            <a:off x="457200" y="1082202"/>
            <a:ext cx="8229600" cy="5149850"/>
          </a:xfrm>
        </p:spPr>
        <p:txBody>
          <a:bodyPr/>
          <a:lstStyle/>
          <a:p>
            <a:r>
              <a:rPr lang="en-US" altLang="en-US" sz="2800" dirty="0" smtClean="0"/>
              <a:t>The </a:t>
            </a:r>
            <a:r>
              <a:rPr lang="en-US" altLang="en-US" sz="2800" b="1" dirty="0" smtClean="0"/>
              <a:t>right coronary artery </a:t>
            </a:r>
            <a:r>
              <a:rPr lang="en-US" altLang="en-US" sz="2800" dirty="0" smtClean="0"/>
              <a:t>supplies small branches </a:t>
            </a:r>
            <a:r>
              <a:rPr lang="en-US" altLang="en-US" sz="2800" i="1" dirty="0" smtClean="0"/>
              <a:t>(atrial branches) </a:t>
            </a:r>
            <a:r>
              <a:rPr lang="en-US" altLang="en-US" sz="2800" dirty="0" smtClean="0"/>
              <a:t>to the right atrium.</a:t>
            </a:r>
          </a:p>
          <a:p>
            <a:r>
              <a:rPr lang="en-US" altLang="en-US" sz="2800" dirty="0" smtClean="0"/>
              <a:t>It continues inferior to the right auricle and ultimately divides into the posterior interventricular and marginal branches.</a:t>
            </a:r>
          </a:p>
          <a:p>
            <a:r>
              <a:rPr lang="en-US" altLang="en-US" sz="2800" dirty="0" smtClean="0"/>
              <a:t>The </a:t>
            </a:r>
            <a:r>
              <a:rPr lang="en-US" altLang="en-US" sz="2800" b="1" dirty="0" smtClean="0"/>
              <a:t>posterior interventricular branch </a:t>
            </a:r>
            <a:r>
              <a:rPr lang="en-US" altLang="en-US" sz="2800" dirty="0" smtClean="0"/>
              <a:t>follows the posterior interventricular sulcus and supplies the walls of ventricles</a:t>
            </a:r>
          </a:p>
          <a:p>
            <a:r>
              <a:rPr lang="en-US" altLang="en-US" sz="2800" dirty="0" smtClean="0"/>
              <a:t>The </a:t>
            </a:r>
            <a:r>
              <a:rPr lang="en-US" altLang="en-US" sz="2800" b="1" dirty="0" smtClean="0"/>
              <a:t>marginal branch </a:t>
            </a:r>
            <a:r>
              <a:rPr lang="en-US" altLang="en-US" sz="2800" dirty="0" smtClean="0"/>
              <a:t>beyond the coronary sulcus runs along the right margin of the heart</a:t>
            </a: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5348" y="1571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1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b="1" dirty="0" smtClean="0"/>
              <a:t>Coronary veins</a:t>
            </a:r>
          </a:p>
        </p:txBody>
      </p:sp>
      <p:sp>
        <p:nvSpPr>
          <p:cNvPr id="47107" name="Content Placeholder 2"/>
          <p:cNvSpPr>
            <a:spLocks noGrp="1"/>
          </p:cNvSpPr>
          <p:nvPr>
            <p:ph idx="1"/>
          </p:nvPr>
        </p:nvSpPr>
        <p:spPr>
          <a:xfrm>
            <a:off x="371130" y="1036569"/>
            <a:ext cx="8642350" cy="5137150"/>
          </a:xfrm>
        </p:spPr>
        <p:txBody>
          <a:bodyPr/>
          <a:lstStyle/>
          <a:p>
            <a:r>
              <a:rPr lang="en-US" altLang="en-US" sz="2800" b="1" dirty="0" smtClean="0"/>
              <a:t>Great cardiac vein </a:t>
            </a:r>
            <a:r>
              <a:rPr lang="en-US" altLang="en-US" sz="2800" dirty="0" smtClean="0"/>
              <a:t>in the anterior interventricular sulcus, which drains the areas of the heart supplied by the left coronary artery</a:t>
            </a:r>
          </a:p>
          <a:p>
            <a:r>
              <a:rPr lang="en-US" altLang="en-US" sz="2800" b="1" dirty="0" smtClean="0"/>
              <a:t>Middle cardiac vein </a:t>
            </a:r>
            <a:r>
              <a:rPr lang="en-US" altLang="en-US" sz="2800" dirty="0" smtClean="0"/>
              <a:t>in the posterior interventricular sulcus, which drains the areas supplied by the posterior interventricular branch of the right coronary artery</a:t>
            </a:r>
          </a:p>
          <a:p>
            <a:r>
              <a:rPr lang="en-US" altLang="en-US" sz="2800" b="1" dirty="0" smtClean="0"/>
              <a:t>Small cardiac vein </a:t>
            </a:r>
            <a:r>
              <a:rPr lang="en-US" altLang="en-US" sz="2800" dirty="0" smtClean="0"/>
              <a:t>in the coronary sulcus, which drains the right atrium and right ventricle</a:t>
            </a:r>
          </a:p>
          <a:p>
            <a:r>
              <a:rPr lang="en-US" altLang="en-US" sz="2800" b="1" dirty="0" smtClean="0"/>
              <a:t>Anterior cardiac veins</a:t>
            </a:r>
            <a:r>
              <a:rPr lang="en-US" altLang="en-US" sz="2800" dirty="0" smtClean="0"/>
              <a:t>, which drain the right ventricle and open directly into the right atrium</a:t>
            </a:r>
            <a:r>
              <a:rPr lang="en-US" altLang="en-US" sz="3200" dirty="0" smtClean="0"/>
              <a:t/>
            </a:r>
            <a:br>
              <a:rPr lang="en-US" altLang="en-US" sz="3200"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104" y="4759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5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p:txBody>
          <a:bodyPr/>
          <a:lstStyle/>
          <a:p>
            <a:r>
              <a:rPr lang="en-US" altLang="en-US" smtClean="0">
                <a:solidFill>
                  <a:srgbClr val="CC0000"/>
                </a:solidFill>
              </a:rPr>
              <a:t>Coronary circulation</a:t>
            </a:r>
            <a:endParaRPr lang="en-US" altLang="en-US" smtClean="0"/>
          </a:p>
        </p:txBody>
      </p:sp>
      <p:pic>
        <p:nvPicPr>
          <p:cNvPr id="481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904461"/>
            <a:ext cx="8429625" cy="51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9243" y="1424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3800" smtClean="0"/>
              <a:t>Cardiac Muscle Tissue and the Cardiac Conduction System</a:t>
            </a:r>
          </a:p>
        </p:txBody>
      </p:sp>
      <p:sp>
        <p:nvSpPr>
          <p:cNvPr id="49155" name="Rectangle 3"/>
          <p:cNvSpPr>
            <a:spLocks noGrp="1" noChangeArrowheads="1"/>
          </p:cNvSpPr>
          <p:nvPr>
            <p:ph type="body" idx="1"/>
          </p:nvPr>
        </p:nvSpPr>
        <p:spPr/>
        <p:txBody>
          <a:bodyPr/>
          <a:lstStyle/>
          <a:p>
            <a:pPr eaLnBrk="1" hangingPunct="1"/>
            <a:r>
              <a:rPr lang="en-US" altLang="en-US" sz="2600" smtClean="0"/>
              <a:t>Histology</a:t>
            </a:r>
          </a:p>
          <a:p>
            <a:pPr lvl="1" eaLnBrk="1" hangingPunct="1"/>
            <a:r>
              <a:rPr lang="en-US" altLang="en-US" sz="2200" smtClean="0"/>
              <a:t>Shorter and less circular than skeletal muscle fibers</a:t>
            </a:r>
          </a:p>
          <a:p>
            <a:pPr lvl="1" eaLnBrk="1" hangingPunct="1"/>
            <a:r>
              <a:rPr lang="en-US" altLang="en-US" sz="2200" smtClean="0"/>
              <a:t>Branching gives “stair-step” appearance</a:t>
            </a:r>
          </a:p>
          <a:p>
            <a:pPr lvl="1" eaLnBrk="1" hangingPunct="1"/>
            <a:r>
              <a:rPr lang="en-US" altLang="en-US" sz="2200" smtClean="0"/>
              <a:t>Usually one centrally located nucleus</a:t>
            </a:r>
          </a:p>
          <a:p>
            <a:pPr lvl="1" eaLnBrk="1" hangingPunct="1"/>
            <a:r>
              <a:rPr lang="en-US" altLang="en-US" sz="2200" smtClean="0"/>
              <a:t>Ends of fibers connected by intercalated discs</a:t>
            </a:r>
          </a:p>
          <a:p>
            <a:pPr lvl="1" eaLnBrk="1" hangingPunct="1"/>
            <a:r>
              <a:rPr lang="en-US" altLang="en-US" sz="2200" smtClean="0"/>
              <a:t>Discs contain desmosomes (hold fibers together) and gap junctions (allow action potential conduction from one fiber to the next)</a:t>
            </a:r>
          </a:p>
          <a:p>
            <a:pPr lvl="1" eaLnBrk="1" hangingPunct="1"/>
            <a:r>
              <a:rPr lang="en-US" altLang="en-US" sz="2200" smtClean="0"/>
              <a:t>Mitochondria are larger and more numerous than skeletal muscle</a:t>
            </a:r>
          </a:p>
          <a:p>
            <a:pPr lvl="1" eaLnBrk="1" hangingPunct="1"/>
            <a:r>
              <a:rPr lang="en-US" altLang="en-US" sz="2200" smtClean="0"/>
              <a:t>Same arrangement of actin and myosin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5348" y="9906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77200" y="22831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1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58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Copyright 2009, John Wiley &amp; Sons, Inc.</a:t>
            </a:r>
          </a:p>
        </p:txBody>
      </p:sp>
      <p:pic>
        <p:nvPicPr>
          <p:cNvPr id="50179" name="Picture 5" descr="20_09"/>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103243" y="277813"/>
            <a:ext cx="7136296" cy="5853112"/>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443" y="2209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9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52227" name="Picture 2" descr="https://lh5.googleusercontent.com/u-LBI8dJpYIYgewuDGV3AiT1PPUhcMOjrASN3rSsU_eE4gYxkctG_3J4PZ76EJLeJeQVAKZQR0Eh4NlKa8xGG6pE48fB6cQa2_5yn3PhhqivVPo63ZkjG9EnaiQAIoeU9SWAO-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81" y="791196"/>
            <a:ext cx="7691438"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826" y="52462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2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z="3800" smtClean="0"/>
              <a:t>Autorhythmic Fibers</a:t>
            </a:r>
            <a:br>
              <a:rPr lang="en-US" altLang="en-US" sz="3800" smtClean="0"/>
            </a:br>
            <a:endParaRPr lang="en-US" altLang="en-US" sz="3800" smtClean="0"/>
          </a:p>
        </p:txBody>
      </p:sp>
      <p:sp>
        <p:nvSpPr>
          <p:cNvPr id="53251" name="Rectangle 3"/>
          <p:cNvSpPr>
            <a:spLocks noGrp="1" noChangeArrowheads="1"/>
          </p:cNvSpPr>
          <p:nvPr>
            <p:ph type="body" idx="1"/>
          </p:nvPr>
        </p:nvSpPr>
        <p:spPr/>
        <p:txBody>
          <a:bodyPr/>
          <a:lstStyle/>
          <a:p>
            <a:pPr marL="839788" lvl="1" indent="-495300" eaLnBrk="1" hangingPunct="1"/>
            <a:r>
              <a:rPr lang="en-US" altLang="en-US" smtClean="0"/>
              <a:t>Specialized cardiac muscle fibers</a:t>
            </a:r>
          </a:p>
          <a:p>
            <a:pPr marL="839788" lvl="1" indent="-495300" eaLnBrk="1" hangingPunct="1"/>
            <a:r>
              <a:rPr lang="en-US" altLang="en-US" smtClean="0"/>
              <a:t>Self-excitable</a:t>
            </a:r>
          </a:p>
          <a:p>
            <a:pPr marL="839788" lvl="1" indent="-495300" eaLnBrk="1" hangingPunct="1"/>
            <a:r>
              <a:rPr lang="en-US" altLang="en-US" smtClean="0"/>
              <a:t>Repeatedly generate action potentials that trigger heart contractions</a:t>
            </a:r>
          </a:p>
          <a:p>
            <a:pPr marL="839788" lvl="1" indent="-495300" eaLnBrk="1" hangingPunct="1"/>
            <a:r>
              <a:rPr lang="en-US" altLang="en-US" smtClean="0"/>
              <a:t>2 important functions</a:t>
            </a:r>
          </a:p>
          <a:p>
            <a:pPr marL="1090613" lvl="2" indent="-419100" eaLnBrk="1" hangingPunct="1">
              <a:buSzTx/>
              <a:buFont typeface="Wingdings" panose="05000000000000000000" pitchFamily="2" charset="2"/>
              <a:buAutoNum type="arabicPeriod"/>
            </a:pPr>
            <a:r>
              <a:rPr lang="en-US" altLang="en-US" smtClean="0"/>
              <a:t>Act as pacemaker</a:t>
            </a:r>
          </a:p>
          <a:p>
            <a:pPr marL="1090613" lvl="2" indent="-419100" eaLnBrk="1" hangingPunct="1">
              <a:buSzTx/>
              <a:buFont typeface="Wingdings" panose="05000000000000000000" pitchFamily="2" charset="2"/>
              <a:buAutoNum type="arabicPeriod"/>
            </a:pPr>
            <a:r>
              <a:rPr lang="en-US" altLang="en-US" smtClean="0"/>
              <a:t>Form conduction system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01069" y="3560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1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mtClean="0"/>
              <a:t>Conduction system</a:t>
            </a:r>
          </a:p>
        </p:txBody>
      </p:sp>
      <p:sp>
        <p:nvSpPr>
          <p:cNvPr id="54275" name="Rectangle 3"/>
          <p:cNvSpPr>
            <a:spLocks noGrp="1" noChangeArrowheads="1"/>
          </p:cNvSpPr>
          <p:nvPr>
            <p:ph type="body" idx="1"/>
          </p:nvPr>
        </p:nvSpPr>
        <p:spPr>
          <a:xfrm>
            <a:off x="119063" y="914400"/>
            <a:ext cx="9024937" cy="4903788"/>
          </a:xfrm>
        </p:spPr>
        <p:txBody>
          <a:bodyPr/>
          <a:lstStyle/>
          <a:p>
            <a:pPr marL="571500" indent="-571500" eaLnBrk="1" hangingPunct="1">
              <a:lnSpc>
                <a:spcPct val="90000"/>
              </a:lnSpc>
            </a:pPr>
            <a:endParaRPr lang="en-US" altLang="en-US" sz="2600" smtClean="0"/>
          </a:p>
          <a:p>
            <a:pPr marL="839788" lvl="1" indent="-495300" eaLnBrk="1" hangingPunct="1">
              <a:lnSpc>
                <a:spcPct val="90000"/>
              </a:lnSpc>
              <a:buSzTx/>
              <a:buFont typeface="Wingdings" panose="05000000000000000000" pitchFamily="2" charset="2"/>
              <a:buAutoNum type="arabicPeriod"/>
            </a:pPr>
            <a:r>
              <a:rPr lang="en-US" altLang="en-US" sz="2200" smtClean="0"/>
              <a:t>Begins in sinoatrial (SA) node in right atrial wall</a:t>
            </a:r>
          </a:p>
          <a:p>
            <a:pPr marL="1090613" lvl="2" indent="-419100" eaLnBrk="1" hangingPunct="1">
              <a:lnSpc>
                <a:spcPct val="90000"/>
              </a:lnSpc>
            </a:pPr>
            <a:r>
              <a:rPr lang="en-US" altLang="en-US" sz="2000" smtClean="0"/>
              <a:t>Propagates through atria via gap junctions</a:t>
            </a:r>
          </a:p>
          <a:p>
            <a:pPr marL="1090613" lvl="2" indent="-419100" eaLnBrk="1" hangingPunct="1">
              <a:lnSpc>
                <a:spcPct val="90000"/>
              </a:lnSpc>
            </a:pPr>
            <a:r>
              <a:rPr lang="en-US" altLang="en-US" sz="2000" smtClean="0"/>
              <a:t>Atria contact</a:t>
            </a:r>
          </a:p>
          <a:p>
            <a:pPr marL="839788" lvl="1" indent="-495300" eaLnBrk="1" hangingPunct="1">
              <a:lnSpc>
                <a:spcPct val="90000"/>
              </a:lnSpc>
              <a:buSzTx/>
              <a:buFont typeface="Wingdings" panose="05000000000000000000" pitchFamily="2" charset="2"/>
              <a:buAutoNum type="arabicPeriod"/>
            </a:pPr>
            <a:r>
              <a:rPr lang="en-US" altLang="en-US" sz="2200" smtClean="0"/>
              <a:t>Reaches atrioventricular (AV) node in interatrial septum</a:t>
            </a:r>
          </a:p>
          <a:p>
            <a:pPr marL="839788" lvl="1" indent="-495300" eaLnBrk="1" hangingPunct="1">
              <a:lnSpc>
                <a:spcPct val="90000"/>
              </a:lnSpc>
              <a:buSzTx/>
              <a:buFont typeface="Wingdings" panose="05000000000000000000" pitchFamily="2" charset="2"/>
              <a:buAutoNum type="arabicPeriod"/>
            </a:pPr>
            <a:r>
              <a:rPr lang="en-US" altLang="en-US" sz="2200" smtClean="0"/>
              <a:t>Enters atrioventricular (AV) bundle (Bundle of His)</a:t>
            </a:r>
          </a:p>
          <a:p>
            <a:pPr marL="1090613" lvl="2" indent="-419100" eaLnBrk="1" hangingPunct="1">
              <a:lnSpc>
                <a:spcPct val="90000"/>
              </a:lnSpc>
            </a:pPr>
            <a:r>
              <a:rPr lang="en-US" altLang="en-US" sz="2000" smtClean="0"/>
              <a:t>Only site where action potentials can conduct from atria to ventricles due to fibrous skeleton</a:t>
            </a:r>
          </a:p>
          <a:p>
            <a:pPr marL="839788" lvl="1" indent="-495300" eaLnBrk="1" hangingPunct="1">
              <a:lnSpc>
                <a:spcPct val="90000"/>
              </a:lnSpc>
              <a:buSzTx/>
              <a:buFont typeface="Wingdings" panose="05000000000000000000" pitchFamily="2" charset="2"/>
              <a:buAutoNum type="arabicPeriod"/>
            </a:pPr>
            <a:r>
              <a:rPr lang="en-US" altLang="en-US" sz="2200" smtClean="0"/>
              <a:t>Enters right and left bundle branches which extends through interventricular septum toward apex</a:t>
            </a:r>
          </a:p>
          <a:p>
            <a:pPr marL="839788" lvl="1" indent="-495300" eaLnBrk="1" hangingPunct="1">
              <a:lnSpc>
                <a:spcPct val="90000"/>
              </a:lnSpc>
              <a:buSzTx/>
              <a:buFont typeface="Wingdings" panose="05000000000000000000" pitchFamily="2" charset="2"/>
              <a:buAutoNum type="arabicPeriod"/>
            </a:pPr>
            <a:r>
              <a:rPr lang="en-US" altLang="en-US" sz="2200" smtClean="0"/>
              <a:t>Finally, large diameter Purkinje fibers conduct action potential to remainder of ventricular myocardium</a:t>
            </a:r>
          </a:p>
          <a:p>
            <a:pPr marL="1090613" lvl="2" indent="-419100" eaLnBrk="1" hangingPunct="1">
              <a:lnSpc>
                <a:spcPct val="90000"/>
              </a:lnSpc>
            </a:pPr>
            <a:r>
              <a:rPr lang="en-US" altLang="en-US" sz="2000" smtClean="0"/>
              <a:t>Ventricles contract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06140" y="238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3500</TotalTime>
  <Words>719</Words>
  <Application>Microsoft Office PowerPoint</Application>
  <PresentationFormat>On-screen Show (4:3)</PresentationFormat>
  <Paragraphs>133</Paragraphs>
  <Slides>13</Slides>
  <Notes>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MS PGothic</vt:lpstr>
      <vt:lpstr>arial</vt:lpstr>
      <vt:lpstr>arial</vt:lpstr>
      <vt:lpstr>Garamond</vt:lpstr>
      <vt:lpstr>Wingdings</vt:lpstr>
      <vt:lpstr>Edge</vt:lpstr>
      <vt:lpstr>Coronary arteries</vt:lpstr>
      <vt:lpstr>Coronary arteries</vt:lpstr>
      <vt:lpstr>Coronary veins</vt:lpstr>
      <vt:lpstr>Coronary circulation</vt:lpstr>
      <vt:lpstr>Cardiac Muscle Tissue and the Cardiac Conduction System</vt:lpstr>
      <vt:lpstr>PowerPoint Presentation</vt:lpstr>
      <vt:lpstr>PowerPoint Presentation</vt:lpstr>
      <vt:lpstr>Autorhythmic Fibers </vt:lpstr>
      <vt:lpstr>Conduction system</vt:lpstr>
      <vt:lpstr>PowerPoint Presentation</vt:lpstr>
      <vt:lpstr>Conduction System</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105</cp:revision>
  <cp:lastPrinted>2009-04-22T19:24:48Z</cp:lastPrinted>
  <dcterms:created xsi:type="dcterms:W3CDTF">2009-04-22T19:24:48Z</dcterms:created>
  <dcterms:modified xsi:type="dcterms:W3CDTF">2021-02-24T04:36:14Z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