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72" r:id="rId3"/>
    <p:sldId id="300" r:id="rId4"/>
    <p:sldId id="283" r:id="rId5"/>
    <p:sldId id="301" r:id="rId6"/>
    <p:sldId id="302" r:id="rId7"/>
    <p:sldId id="298" r:id="rId8"/>
    <p:sldId id="274" r:id="rId9"/>
    <p:sldId id="281" r:id="rId10"/>
    <p:sldId id="282" r:id="rId11"/>
    <p:sldId id="275" r:id="rId12"/>
    <p:sldId id="276" r:id="rId13"/>
    <p:sldId id="277" r:id="rId14"/>
    <p:sldId id="291" r:id="rId15"/>
    <p:sldId id="285" r:id="rId16"/>
    <p:sldId id="286" r:id="rId17"/>
    <p:sldId id="287" r:id="rId18"/>
    <p:sldId id="288" r:id="rId19"/>
    <p:sldId id="289" r:id="rId20"/>
    <p:sldId id="290" r:id="rId21"/>
    <p:sldId id="293" r:id="rId22"/>
    <p:sldId id="294" r:id="rId23"/>
    <p:sldId id="292" r:id="rId24"/>
    <p:sldId id="295" r:id="rId25"/>
    <p:sldId id="296" r:id="rId26"/>
    <p:sldId id="29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28A578-B540-4C18-A21C-9503F519B99D}"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8A578-B540-4C18-A21C-9503F519B99D}"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8A578-B540-4C18-A21C-9503F519B99D}"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AU"/>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19E2EC45-C534-4F23-90D5-40D098A72BF7}" type="slidenum">
              <a:rPr lang="en-AU"/>
              <a:pPr/>
              <a:t>‹#›</a:t>
            </a:fld>
            <a:endParaRPr lang="en-AU"/>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8A578-B540-4C18-A21C-9503F519B99D}"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8A578-B540-4C18-A21C-9503F519B99D}"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28A578-B540-4C18-A21C-9503F519B99D}"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28A578-B540-4C18-A21C-9503F519B99D}"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28A578-B540-4C18-A21C-9503F519B99D}"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8A578-B540-4C18-A21C-9503F519B99D}"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8A578-B540-4C18-A21C-9503F519B99D}"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8A578-B540-4C18-A21C-9503F519B99D}"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8A7B8-420F-4BAC-9AA9-461F791E43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8A578-B540-4C18-A21C-9503F519B99D}" type="datetimeFigureOut">
              <a:rPr lang="en-US" smtClean="0"/>
              <a:pPr/>
              <a:t>4/20/2020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8A7B8-420F-4BAC-9AA9-461F791E43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B050"/>
                </a:solidFill>
                <a:latin typeface="Comic Sans MS" pitchFamily="66" charset="0"/>
              </a:rPr>
              <a:t>Capacitors</a:t>
            </a:r>
            <a:endParaRPr lang="en-US" dirty="0">
              <a:solidFill>
                <a:srgbClr val="00B050"/>
              </a:solidFill>
            </a:endParaRP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52400" y="1652588"/>
            <a:ext cx="8458199" cy="5205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Properties of a Real Capacitor</a:t>
            </a:r>
          </a:p>
        </p:txBody>
      </p:sp>
      <p:sp>
        <p:nvSpPr>
          <p:cNvPr id="22531" name="Content Placeholder 2"/>
          <p:cNvSpPr>
            <a:spLocks noGrp="1"/>
          </p:cNvSpPr>
          <p:nvPr>
            <p:ph idx="1"/>
          </p:nvPr>
        </p:nvSpPr>
        <p:spPr/>
        <p:txBody>
          <a:bodyPr/>
          <a:lstStyle/>
          <a:p>
            <a:r>
              <a:rPr lang="en-US" smtClean="0"/>
              <a:t>A real capacitor does dissipate energy due leakage of charge through its insulator.</a:t>
            </a:r>
          </a:p>
          <a:p>
            <a:pPr lvl="1"/>
            <a:r>
              <a:rPr lang="en-US" smtClean="0"/>
              <a:t>This is modeled by putting a resistor in </a:t>
            </a:r>
          </a:p>
          <a:p>
            <a:pPr lvl="1">
              <a:buFont typeface="Wingdings 2" pitchFamily="18" charset="2"/>
              <a:buNone/>
            </a:pPr>
            <a:r>
              <a:rPr lang="en-US" smtClean="0"/>
              <a:t>	parallel with an ideal capacitor.</a:t>
            </a:r>
          </a:p>
        </p:txBody>
      </p:sp>
      <p:pic>
        <p:nvPicPr>
          <p:cNvPr id="22532" name="Picture 2"/>
          <p:cNvPicPr>
            <a:picLocks noChangeAspect="1" noChangeArrowheads="1"/>
          </p:cNvPicPr>
          <p:nvPr/>
        </p:nvPicPr>
        <p:blipFill>
          <a:blip r:embed="rId3"/>
          <a:srcRect/>
          <a:stretch>
            <a:fillRect/>
          </a:stretch>
        </p:blipFill>
        <p:spPr bwMode="auto">
          <a:xfrm>
            <a:off x="6019800" y="3429000"/>
            <a:ext cx="2533650" cy="23241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AU">
                <a:solidFill>
                  <a:schemeClr val="hlink"/>
                </a:solidFill>
                <a:latin typeface="Comic Sans MS" pitchFamily="66" charset="0"/>
              </a:rPr>
              <a:t>Capacitors</a:t>
            </a:r>
          </a:p>
        </p:txBody>
      </p:sp>
      <p:sp>
        <p:nvSpPr>
          <p:cNvPr id="15364" name="Rectangle 4"/>
          <p:cNvSpPr>
            <a:spLocks noGrp="1" noChangeArrowheads="1"/>
          </p:cNvSpPr>
          <p:nvPr>
            <p:ph type="body" sz="half" idx="1"/>
          </p:nvPr>
        </p:nvSpPr>
        <p:spPr/>
        <p:txBody>
          <a:bodyPr/>
          <a:lstStyle/>
          <a:p>
            <a:pPr>
              <a:buFont typeface="Wingdings" pitchFamily="2" charset="2"/>
              <a:buNone/>
            </a:pPr>
            <a:r>
              <a:rPr lang="en-AU" sz="2400">
                <a:solidFill>
                  <a:srgbClr val="66FF33"/>
                </a:solidFill>
                <a:latin typeface="Comic Sans MS" pitchFamily="66" charset="0"/>
              </a:rPr>
              <a:t>Types of capacitors</a:t>
            </a:r>
          </a:p>
          <a:p>
            <a:r>
              <a:rPr lang="en-AU" sz="2400">
                <a:latin typeface="Comic Sans MS" pitchFamily="66" charset="0"/>
              </a:rPr>
              <a:t>The </a:t>
            </a:r>
            <a:r>
              <a:rPr lang="en-AU" sz="2400">
                <a:solidFill>
                  <a:srgbClr val="FF0000"/>
                </a:solidFill>
                <a:latin typeface="Comic Sans MS" pitchFamily="66" charset="0"/>
              </a:rPr>
              <a:t>dielectric</a:t>
            </a:r>
            <a:r>
              <a:rPr lang="en-AU" sz="2400">
                <a:latin typeface="Comic Sans MS" pitchFamily="66" charset="0"/>
              </a:rPr>
              <a:t> material determines the type of capacitor</a:t>
            </a:r>
          </a:p>
          <a:p>
            <a:r>
              <a:rPr lang="en-AU" sz="2400">
                <a:latin typeface="Comic Sans MS" pitchFamily="66" charset="0"/>
              </a:rPr>
              <a:t>Common types of capacitors are:</a:t>
            </a:r>
          </a:p>
          <a:p>
            <a:pPr lvl="1"/>
            <a:r>
              <a:rPr lang="en-AU" sz="2400">
                <a:latin typeface="Comic Sans MS" pitchFamily="66" charset="0"/>
              </a:rPr>
              <a:t>Mica	</a:t>
            </a:r>
          </a:p>
          <a:p>
            <a:pPr lvl="1"/>
            <a:r>
              <a:rPr lang="en-AU" sz="2400">
                <a:latin typeface="Comic Sans MS" pitchFamily="66" charset="0"/>
              </a:rPr>
              <a:t>Ceramic</a:t>
            </a:r>
          </a:p>
          <a:p>
            <a:pPr lvl="1"/>
            <a:r>
              <a:rPr lang="en-AU" sz="2400">
                <a:latin typeface="Comic Sans MS" pitchFamily="66" charset="0"/>
              </a:rPr>
              <a:t>Plastic film</a:t>
            </a:r>
          </a:p>
          <a:p>
            <a:pPr>
              <a:buFont typeface="Wingdings" pitchFamily="2" charset="2"/>
              <a:buNone/>
            </a:pPr>
            <a:r>
              <a:rPr lang="en-AU" sz="2400">
                <a:latin typeface="Comic Sans MS" pitchFamily="66" charset="0"/>
              </a:rPr>
              <a:t>  </a:t>
            </a:r>
          </a:p>
        </p:txBody>
      </p:sp>
      <p:pic>
        <p:nvPicPr>
          <p:cNvPr id="15365" name="Picture 5"/>
          <p:cNvPicPr>
            <a:picLocks noGrp="1" noChangeAspect="1" noChangeArrowheads="1"/>
          </p:cNvPicPr>
          <p:nvPr>
            <p:ph sz="half" idx="2"/>
          </p:nvPr>
        </p:nvPicPr>
        <p:blipFill>
          <a:blip r:embed="rId2"/>
          <a:srcRect/>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p:nvPr>
        </p:nvSpPr>
        <p:spPr/>
        <p:txBody>
          <a:bodyPr/>
          <a:lstStyle/>
          <a:p>
            <a:r>
              <a:rPr lang="en-AU" dirty="0" smtClean="0">
                <a:solidFill>
                  <a:schemeClr val="hlink"/>
                </a:solidFill>
                <a:latin typeface="Comic Sans MS" pitchFamily="66" charset="0"/>
              </a:rPr>
              <a:t>Capacitors (</a:t>
            </a:r>
            <a:r>
              <a:rPr lang="en-US" dirty="0" smtClean="0">
                <a:solidFill>
                  <a:srgbClr val="002060"/>
                </a:solidFill>
              </a:rPr>
              <a:t>abbreviated </a:t>
            </a:r>
            <a:r>
              <a:rPr lang="en-US" b="1" dirty="0" smtClean="0">
                <a:solidFill>
                  <a:srgbClr val="002060"/>
                </a:solidFill>
              </a:rPr>
              <a:t>e-cap)</a:t>
            </a:r>
            <a:endParaRPr lang="en-AU" dirty="0">
              <a:solidFill>
                <a:srgbClr val="002060"/>
              </a:solidFill>
              <a:latin typeface="Comic Sans MS" pitchFamily="66" charset="0"/>
            </a:endParaRPr>
          </a:p>
        </p:txBody>
      </p:sp>
      <p:sp>
        <p:nvSpPr>
          <p:cNvPr id="17413" name="Rectangle 5"/>
          <p:cNvSpPr>
            <a:spLocks noGrp="1" noChangeArrowheads="1"/>
          </p:cNvSpPr>
          <p:nvPr>
            <p:ph type="body" sz="half" idx="1"/>
          </p:nvPr>
        </p:nvSpPr>
        <p:spPr>
          <a:xfrm>
            <a:off x="457200" y="1143000"/>
            <a:ext cx="4038600" cy="5715000"/>
          </a:xfrm>
        </p:spPr>
        <p:txBody>
          <a:bodyPr>
            <a:normAutofit fontScale="92500" lnSpcReduction="20000"/>
          </a:bodyPr>
          <a:lstStyle/>
          <a:p>
            <a:r>
              <a:rPr lang="en-AU" sz="2800" dirty="0">
                <a:latin typeface="Comic Sans MS" pitchFamily="66" charset="0"/>
              </a:rPr>
              <a:t>Some capacitors are polarised, they can only be connected  one way around</a:t>
            </a:r>
          </a:p>
          <a:p>
            <a:r>
              <a:rPr lang="en-AU" sz="2800" dirty="0">
                <a:latin typeface="Comic Sans MS" pitchFamily="66" charset="0"/>
              </a:rPr>
              <a:t>Electrolytic capacitors are </a:t>
            </a:r>
            <a:r>
              <a:rPr lang="en-AU" sz="2800" dirty="0" smtClean="0">
                <a:latin typeface="Comic Sans MS" pitchFamily="66" charset="0"/>
              </a:rPr>
              <a:t>polarised</a:t>
            </a:r>
          </a:p>
          <a:p>
            <a:r>
              <a:rPr lang="en-US" sz="2800" dirty="0" smtClean="0">
                <a:solidFill>
                  <a:schemeClr val="accent6">
                    <a:lumMod val="75000"/>
                  </a:schemeClr>
                </a:solidFill>
              </a:rPr>
              <a:t>Electrolytic capacitor definition</a:t>
            </a:r>
            <a:endParaRPr lang="en-US" sz="2800" b="1" dirty="0" smtClean="0">
              <a:solidFill>
                <a:schemeClr val="accent6">
                  <a:lumMod val="75000"/>
                </a:schemeClr>
              </a:solidFill>
            </a:endParaRPr>
          </a:p>
          <a:p>
            <a:r>
              <a:rPr lang="en-US" sz="2800" dirty="0" smtClean="0"/>
              <a:t>An electrolytic capacitor is a type of capacitor that uses an electrolyte (ionic conducting liquid) as one of its conducting plates to achieve a larger capacitance or high charge storage.</a:t>
            </a:r>
          </a:p>
          <a:p>
            <a:endParaRPr lang="en-AU" sz="2800" dirty="0">
              <a:latin typeface="Comic Sans MS" pitchFamily="66" charset="0"/>
            </a:endParaRPr>
          </a:p>
          <a:p>
            <a:endParaRPr lang="en-AU" sz="2800" dirty="0"/>
          </a:p>
        </p:txBody>
      </p:sp>
      <p:pic>
        <p:nvPicPr>
          <p:cNvPr id="17414" name="Picture 6"/>
          <p:cNvPicPr>
            <a:picLocks noGrp="1" noChangeAspect="1" noChangeArrowheads="1"/>
          </p:cNvPicPr>
          <p:nvPr>
            <p:ph sz="half" idx="2"/>
          </p:nvPr>
        </p:nvPicPr>
        <p:blipFill>
          <a:blip r:embed="rId2"/>
          <a:srcRect/>
          <a:stretch>
            <a:fillRect/>
          </a:stretch>
        </p:blipFill>
        <p:spPr>
          <a:xfrm>
            <a:off x="4648200" y="1600200"/>
            <a:ext cx="4038600" cy="3505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AU">
                <a:solidFill>
                  <a:schemeClr val="hlink"/>
                </a:solidFill>
                <a:latin typeface="Comic Sans MS" pitchFamily="66" charset="0"/>
              </a:rPr>
              <a:t>Capacitors</a:t>
            </a:r>
          </a:p>
        </p:txBody>
      </p:sp>
      <p:sp>
        <p:nvSpPr>
          <p:cNvPr id="19460" name="Rectangle 4"/>
          <p:cNvSpPr>
            <a:spLocks noGrp="1" noChangeArrowheads="1"/>
          </p:cNvSpPr>
          <p:nvPr>
            <p:ph type="body" sz="half" idx="1"/>
          </p:nvPr>
        </p:nvSpPr>
        <p:spPr>
          <a:xfrm>
            <a:off x="457200" y="1219200"/>
            <a:ext cx="4038600" cy="5410200"/>
          </a:xfrm>
        </p:spPr>
        <p:txBody>
          <a:bodyPr/>
          <a:lstStyle/>
          <a:p>
            <a:r>
              <a:rPr lang="en-AU" sz="2400" dirty="0">
                <a:latin typeface="Comic Sans MS" pitchFamily="66" charset="0"/>
              </a:rPr>
              <a:t>Variable capacitors are used in communication equipment, radios, televisions and VCRs</a:t>
            </a:r>
          </a:p>
          <a:p>
            <a:r>
              <a:rPr lang="en-AU" sz="2400" dirty="0">
                <a:latin typeface="Comic Sans MS" pitchFamily="66" charset="0"/>
              </a:rPr>
              <a:t>They can be adjusted by consumers by tuning </a:t>
            </a:r>
            <a:r>
              <a:rPr lang="en-AU" sz="2400" dirty="0" smtClean="0">
                <a:latin typeface="Comic Sans MS" pitchFamily="66" charset="0"/>
              </a:rPr>
              <a:t>controls.</a:t>
            </a:r>
          </a:p>
          <a:p>
            <a:r>
              <a:rPr lang="en-US" sz="2400" dirty="0" smtClean="0"/>
              <a:t>Switching Power Supplies</a:t>
            </a:r>
          </a:p>
          <a:p>
            <a:r>
              <a:rPr lang="en-US" sz="2400" dirty="0" smtClean="0"/>
              <a:t>UPS</a:t>
            </a:r>
          </a:p>
          <a:p>
            <a:r>
              <a:rPr lang="en-US" sz="2400" dirty="0" smtClean="0"/>
              <a:t>Air Conditioning</a:t>
            </a:r>
          </a:p>
          <a:p>
            <a:r>
              <a:rPr lang="en-US" sz="2400" dirty="0" smtClean="0"/>
              <a:t>Fans</a:t>
            </a:r>
          </a:p>
          <a:p>
            <a:r>
              <a:rPr lang="en-US" sz="2400" dirty="0" smtClean="0"/>
              <a:t>Fluid Pumps and General Purpose Motors</a:t>
            </a:r>
            <a:endParaRPr lang="en-AU" sz="2400" dirty="0">
              <a:latin typeface="Comic Sans MS" pitchFamily="66" charset="0"/>
            </a:endParaRPr>
          </a:p>
        </p:txBody>
      </p:sp>
      <p:pic>
        <p:nvPicPr>
          <p:cNvPr id="19461" name="Picture 5"/>
          <p:cNvPicPr>
            <a:picLocks noGrp="1" noChangeAspect="1" noChangeArrowheads="1"/>
          </p:cNvPicPr>
          <p:nvPr>
            <p:ph sz="half" idx="2"/>
          </p:nvPr>
        </p:nvPicPr>
        <p:blipFill>
          <a:blip r:embed="rId2"/>
          <a:srcRect/>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5638800"/>
            <a:ext cx="5486400" cy="381000"/>
          </a:xfrm>
        </p:spPr>
        <p:txBody>
          <a:bodyPr>
            <a:normAutofit fontScale="90000"/>
          </a:bodyPr>
          <a:lstStyle/>
          <a:p>
            <a:r>
              <a:rPr lang="en-US" dirty="0" smtClean="0"/>
              <a:t>Medical Applications</a:t>
            </a:r>
            <a:endParaRPr lang="en-US" dirty="0"/>
          </a:p>
        </p:txBody>
      </p:sp>
      <p:pic>
        <p:nvPicPr>
          <p:cNvPr id="5" name="Content Placeholder 4" descr="health_img016.jpg"/>
          <p:cNvPicPr>
            <a:picLocks noGrp="1" noChangeAspect="1"/>
          </p:cNvPicPr>
          <p:nvPr>
            <p:ph type="pic" idx="1"/>
          </p:nvPr>
        </p:nvPicPr>
        <p:blipFill>
          <a:blip r:embed="rId2"/>
          <a:srcRect l="2482" r="2482"/>
          <a:stretch>
            <a:fillRect/>
          </a:stretch>
        </p:blipFill>
        <p:spPr>
          <a:xfrm>
            <a:off x="1792288" y="0"/>
            <a:ext cx="5486400" cy="5334000"/>
          </a:xfrm>
        </p:spPr>
      </p:pic>
      <p:sp>
        <p:nvSpPr>
          <p:cNvPr id="7" name="Text Placeholder 6"/>
          <p:cNvSpPr>
            <a:spLocks noGrp="1"/>
          </p:cNvSpPr>
          <p:nvPr>
            <p:ph type="body" sz="half" idx="2"/>
          </p:nvPr>
        </p:nvSpPr>
        <p:spPr>
          <a:xfrm>
            <a:off x="1792288" y="5486400"/>
            <a:ext cx="5486400" cy="1371600"/>
          </a:xfrm>
        </p:spPr>
        <p:txBody>
          <a:bodyPr>
            <a:norm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Charging and Discharging a Capacitor</a:t>
            </a:r>
            <a:br>
              <a:rPr lang="en-US" b="1" dirty="0" smtClean="0"/>
            </a:b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When a Capacitor is connected to a circuit with Direct Current (DC) source, two processes, which are called "charging" and "discharging" the Capacitor, will happen in specific conditions.</a:t>
            </a:r>
          </a:p>
          <a:p>
            <a:r>
              <a:rPr lang="en-US" dirty="0" smtClean="0"/>
              <a:t>In Figure the Capacitor is connected to the DC Power Supply and Current flows through the circuit. Both Plates get the equal and opposite charges and an increasing Potential Difference, </a:t>
            </a:r>
            <a:r>
              <a:rPr lang="en-US" dirty="0" err="1" smtClean="0"/>
              <a:t>v</a:t>
            </a:r>
            <a:r>
              <a:rPr lang="en-US" baseline="-25000" dirty="0" err="1" smtClean="0"/>
              <a:t>c</a:t>
            </a:r>
            <a:r>
              <a:rPr lang="en-US" dirty="0" smtClean="0"/>
              <a:t>, is created while the Capacitor is charging. Once the Voltage at the terminals of the Capacitor, </a:t>
            </a:r>
            <a:r>
              <a:rPr lang="en-US" dirty="0" err="1" smtClean="0"/>
              <a:t>v</a:t>
            </a:r>
            <a:r>
              <a:rPr lang="en-US" baseline="-25000" dirty="0" err="1" smtClean="0"/>
              <a:t>c</a:t>
            </a:r>
            <a:r>
              <a:rPr lang="en-US" dirty="0" smtClean="0"/>
              <a:t>, is equal to the Power Supply Voltage, </a:t>
            </a:r>
            <a:r>
              <a:rPr lang="en-US" dirty="0" err="1" smtClean="0"/>
              <a:t>v</a:t>
            </a:r>
            <a:r>
              <a:rPr lang="en-US" baseline="-25000" dirty="0" err="1" smtClean="0"/>
              <a:t>c</a:t>
            </a:r>
            <a:r>
              <a:rPr lang="en-US" dirty="0" smtClean="0"/>
              <a:t> = V, the Capacitor is fully charged and the Current stops flowing through the circuit, the Charging Phase is over.</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The Capacitor is Charging</a:t>
            </a:r>
            <a:endParaRPr lang="en-US" dirty="0"/>
          </a:p>
        </p:txBody>
      </p:sp>
      <p:pic>
        <p:nvPicPr>
          <p:cNvPr id="4" name="Content Placeholder 3" descr="2_3_5_3_chi.png"/>
          <p:cNvPicPr>
            <a:picLocks noGrp="1" noChangeAspect="1"/>
          </p:cNvPicPr>
          <p:nvPr>
            <p:ph type="pic" idx="1"/>
          </p:nvPr>
        </p:nvPicPr>
        <p:blipFill>
          <a:blip r:embed="rId2"/>
          <a:srcRect t="14902" b="14902"/>
          <a:stretch>
            <a:fillRect/>
          </a:stretch>
        </p:blipFill>
        <p:spPr/>
      </p:pic>
      <p:sp>
        <p:nvSpPr>
          <p:cNvPr id="6" name="Text Placeholder 5"/>
          <p:cNvSpPr>
            <a:spLocks noGrp="1"/>
          </p:cNvSpPr>
          <p:nvPr>
            <p:ph type="body"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a:bodyPr>
          <a:lstStyle/>
          <a:p>
            <a:r>
              <a:rPr lang="en-US" dirty="0" smtClean="0"/>
              <a:t>A Capacitor is equivalent to an Open-Circuit to Direct Current, R = ∞, because once the Charging Phase has finished, no more Current flows through it. The Voltage </a:t>
            </a:r>
            <a:r>
              <a:rPr lang="en-US" dirty="0" err="1" smtClean="0"/>
              <a:t>v</a:t>
            </a:r>
            <a:r>
              <a:rPr lang="en-US" baseline="-25000" dirty="0" err="1" smtClean="0"/>
              <a:t>c</a:t>
            </a:r>
            <a:r>
              <a:rPr lang="en-US" dirty="0" smtClean="0"/>
              <a:t> on a Capacitor cannot change abruptly.</a:t>
            </a:r>
          </a:p>
          <a:p>
            <a:r>
              <a:rPr lang="en-US" dirty="0" smtClean="0"/>
              <a:t>When the Capacitor disconnected from the Power Supply, the Capacitor is discharging through the Resistor R</a:t>
            </a:r>
            <a:r>
              <a:rPr lang="en-US" baseline="-25000" dirty="0" smtClean="0"/>
              <a:t>D</a:t>
            </a:r>
            <a:r>
              <a:rPr lang="en-US" dirty="0" smtClean="0"/>
              <a:t> and the Voltage between the Plates drops down gradually to zero, </a:t>
            </a:r>
            <a:r>
              <a:rPr lang="en-US" dirty="0" err="1" smtClean="0"/>
              <a:t>v</a:t>
            </a:r>
            <a:r>
              <a:rPr lang="en-US" baseline="-25000" dirty="0" err="1" smtClean="0"/>
              <a:t>c</a:t>
            </a:r>
            <a:r>
              <a:rPr lang="en-US" dirty="0" smtClean="0"/>
              <a:t> = 0,</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Capacitor is Discharging</a:t>
            </a:r>
            <a:endParaRPr lang="en-US" dirty="0"/>
          </a:p>
        </p:txBody>
      </p:sp>
      <p:pic>
        <p:nvPicPr>
          <p:cNvPr id="4" name="Content Placeholder 3" descr="2_3_5_4_chi.png"/>
          <p:cNvPicPr>
            <a:picLocks noGrp="1" noChangeAspect="1"/>
          </p:cNvPicPr>
          <p:nvPr>
            <p:ph type="pic" idx="1"/>
          </p:nvPr>
        </p:nvPicPr>
        <p:blipFill>
          <a:blip r:embed="rId2"/>
          <a:srcRect t="14167" b="14167"/>
          <a:stretch>
            <a:fillRect/>
          </a:stretch>
        </p:blipFill>
        <p:spPr/>
      </p:pic>
      <p:sp>
        <p:nvSpPr>
          <p:cNvPr id="6" name="Text Placeholder 5"/>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lnSpcReduction="20000"/>
          </a:bodyPr>
          <a:lstStyle/>
          <a:p>
            <a:r>
              <a:rPr lang="en-US" dirty="0" smtClean="0"/>
              <a:t>the Resistances of R</a:t>
            </a:r>
            <a:r>
              <a:rPr lang="en-US" baseline="-25000" dirty="0" smtClean="0"/>
              <a:t>C</a:t>
            </a:r>
            <a:r>
              <a:rPr lang="en-US" dirty="0" smtClean="0"/>
              <a:t> and R</a:t>
            </a:r>
            <a:r>
              <a:rPr lang="en-US" baseline="-25000" dirty="0" smtClean="0"/>
              <a:t>D</a:t>
            </a:r>
            <a:r>
              <a:rPr lang="en-US" dirty="0" smtClean="0"/>
              <a:t> affect the charging rate and the discharging rate of the Capacitor respectively.</a:t>
            </a:r>
          </a:p>
          <a:p>
            <a:r>
              <a:rPr lang="en-US" dirty="0" smtClean="0"/>
              <a:t>The product of Resistance R and Capacitance C is called the Time Constant τ, which characterizes the rate of charging and discharging of a Capacitor, </a:t>
            </a:r>
          </a:p>
          <a:p>
            <a:r>
              <a:rPr lang="en-US" dirty="0" smtClean="0"/>
              <a:t>The smaller the Resistance or the Capacitance, the smaller the Time Constant, the faster the charging and the discharging rate of the Capacitor, and vice versa.</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Rot="1" noChangeArrowheads="1"/>
          </p:cNvSpPr>
          <p:nvPr>
            <p:ph type="title"/>
          </p:nvPr>
        </p:nvSpPr>
        <p:spPr/>
        <p:txBody>
          <a:bodyPr>
            <a:normAutofit/>
          </a:bodyPr>
          <a:lstStyle/>
          <a:p>
            <a:r>
              <a:rPr lang="en-US" dirty="0" smtClean="0"/>
              <a:t>The structure of the capacitor</a:t>
            </a:r>
            <a:endParaRPr lang="en-AU" dirty="0">
              <a:solidFill>
                <a:schemeClr val="hlink"/>
              </a:solidFill>
              <a:latin typeface="Comic Sans MS" pitchFamily="66" charset="0"/>
            </a:endParaRPr>
          </a:p>
        </p:txBody>
      </p:sp>
      <p:sp>
        <p:nvSpPr>
          <p:cNvPr id="6149" name="Rectangle 5"/>
          <p:cNvSpPr>
            <a:spLocks noGrp="1" noChangeArrowheads="1"/>
          </p:cNvSpPr>
          <p:nvPr>
            <p:ph type="body" idx="1"/>
          </p:nvPr>
        </p:nvSpPr>
        <p:spPr/>
        <p:txBody>
          <a:bodyPr/>
          <a:lstStyle/>
          <a:p>
            <a:r>
              <a:rPr lang="en-AU" dirty="0">
                <a:latin typeface="Comic Sans MS" pitchFamily="66" charset="0"/>
              </a:rPr>
              <a:t>A basic capacitor has two parallel plates separated by an insulating material</a:t>
            </a:r>
          </a:p>
          <a:p>
            <a:r>
              <a:rPr lang="en-AU" dirty="0">
                <a:latin typeface="Comic Sans MS" pitchFamily="66" charset="0"/>
              </a:rPr>
              <a:t>A capacitor stores an electrical charge between the two </a:t>
            </a:r>
            <a:r>
              <a:rPr lang="en-AU" dirty="0" smtClean="0">
                <a:latin typeface="Comic Sans MS" pitchFamily="66" charset="0"/>
              </a:rPr>
              <a:t>plates.</a:t>
            </a:r>
            <a:endParaRPr lang="en-AU" dirty="0">
              <a:latin typeface="Comic Sans MS" pitchFamily="66" charset="0"/>
            </a:endParaRPr>
          </a:p>
        </p:txBody>
      </p:sp>
      <p:pic>
        <p:nvPicPr>
          <p:cNvPr id="4" name="Picture 2"/>
          <p:cNvPicPr>
            <a:picLocks noChangeAspect="1" noChangeArrowheads="1"/>
          </p:cNvPicPr>
          <p:nvPr/>
        </p:nvPicPr>
        <p:blipFill>
          <a:blip r:embed="rId2"/>
          <a:srcRect/>
          <a:stretch>
            <a:fillRect/>
          </a:stretch>
        </p:blipFill>
        <p:spPr bwMode="auto">
          <a:xfrm>
            <a:off x="5562600" y="3418190"/>
            <a:ext cx="3581401" cy="3439810"/>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228600" y="3962400"/>
            <a:ext cx="4267200" cy="269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capacitors in series</a:t>
            </a:r>
            <a:endParaRPr lang="en-US" dirty="0"/>
          </a:p>
        </p:txBody>
      </p:sp>
      <p:sp>
        <p:nvSpPr>
          <p:cNvPr id="3" name="Content Placeholder 2"/>
          <p:cNvSpPr>
            <a:spLocks noGrp="1"/>
          </p:cNvSpPr>
          <p:nvPr>
            <p:ph idx="1"/>
          </p:nvPr>
        </p:nvSpPr>
        <p:spPr/>
        <p:txBody>
          <a:bodyPr>
            <a:normAutofit fontScale="92500"/>
          </a:bodyPr>
          <a:lstStyle/>
          <a:p>
            <a:r>
              <a:rPr lang="en-US" dirty="0" smtClean="0"/>
              <a:t>When capacitors are connected in series, the total capacitance is less than any one of the series capacitors’ individual capacitances. If two or more capacitors are connected in series, the overall effect is that of a single (equivalent) capacitor having the sum total of the plate </a:t>
            </a:r>
            <a:r>
              <a:rPr lang="en-US" dirty="0" err="1" smtClean="0"/>
              <a:t>spacings</a:t>
            </a:r>
            <a:r>
              <a:rPr lang="en-US" dirty="0" smtClean="0"/>
              <a:t> of the individual capacitors. </a:t>
            </a:r>
          </a:p>
          <a:p>
            <a:r>
              <a:rPr lang="en-US" dirty="0" smtClean="0"/>
              <a:t>an increase in plate spacing, with all other factors unchanged, results in decreased capacitance.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sub.allaboutcircuits.com/images/00298.png"/>
          <p:cNvPicPr>
            <a:picLocks noChangeAspect="1" noChangeArrowheads="1"/>
          </p:cNvPicPr>
          <p:nvPr/>
        </p:nvPicPr>
        <p:blipFill>
          <a:blip r:embed="rId2"/>
          <a:srcRect/>
          <a:stretch>
            <a:fillRect/>
          </a:stretch>
        </p:blipFill>
        <p:spPr bwMode="auto">
          <a:xfrm>
            <a:off x="533400" y="685800"/>
            <a:ext cx="7315200" cy="5562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5287963"/>
          </a:xfrm>
        </p:spPr>
        <p:txBody>
          <a:bodyPr/>
          <a:lstStyle/>
          <a:p>
            <a:r>
              <a:rPr lang="en-US" dirty="0" smtClean="0"/>
              <a:t>Thus, the total capacitance is less than any one of the individual capacitors’ capacitances. The formula for calculating the series total capacitance is the same form as for calculating parallel resistances:</a:t>
            </a:r>
            <a:endParaRPr lang="en-US" dirty="0"/>
          </a:p>
        </p:txBody>
      </p:sp>
      <p:pic>
        <p:nvPicPr>
          <p:cNvPr id="50178" name="Picture 2" descr="https://sub.allaboutcircuits.com/images/10231.png"/>
          <p:cNvPicPr>
            <a:picLocks noChangeAspect="1" noChangeArrowheads="1"/>
          </p:cNvPicPr>
          <p:nvPr/>
        </p:nvPicPr>
        <p:blipFill>
          <a:blip r:embed="rId2"/>
          <a:srcRect/>
          <a:stretch>
            <a:fillRect/>
          </a:stretch>
        </p:blipFill>
        <p:spPr bwMode="auto">
          <a:xfrm>
            <a:off x="533400" y="3733800"/>
            <a:ext cx="7772400" cy="2819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capacitors in parallel</a:t>
            </a:r>
            <a:endParaRPr lang="en-US" dirty="0"/>
          </a:p>
        </p:txBody>
      </p:sp>
      <p:sp>
        <p:nvSpPr>
          <p:cNvPr id="3" name="Content Placeholder 2"/>
          <p:cNvSpPr>
            <a:spLocks noGrp="1"/>
          </p:cNvSpPr>
          <p:nvPr>
            <p:ph idx="1"/>
          </p:nvPr>
        </p:nvSpPr>
        <p:spPr/>
        <p:txBody>
          <a:bodyPr>
            <a:normAutofit lnSpcReduction="10000"/>
          </a:bodyPr>
          <a:lstStyle/>
          <a:p>
            <a:r>
              <a:rPr lang="en-US" dirty="0" smtClean="0"/>
              <a:t>When capacitors are connected in parallel, the total capacitance is the sum of the individual capacitors’ capacitances. If two or more capacitors are connected in parallel, the overall effect is that of a single equivalent capacitor having the sum total of the plate areas of the individual capacitors.</a:t>
            </a:r>
          </a:p>
          <a:p>
            <a:r>
              <a:rPr lang="en-US" dirty="0" smtClean="0"/>
              <a:t>an increase in plate area, with all other factors unchanged, results in increased capacitance.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s://sub.allaboutcircuits.com/images/00299.png"/>
          <p:cNvPicPr>
            <a:picLocks noChangeAspect="1" noChangeArrowheads="1"/>
          </p:cNvPicPr>
          <p:nvPr/>
        </p:nvPicPr>
        <p:blipFill>
          <a:blip r:embed="rId2"/>
          <a:srcRect/>
          <a:stretch>
            <a:fillRect/>
          </a:stretch>
        </p:blipFill>
        <p:spPr bwMode="auto">
          <a:xfrm>
            <a:off x="304800" y="457200"/>
            <a:ext cx="8534400" cy="5867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r>
              <a:rPr lang="en-US" dirty="0" smtClean="0"/>
              <a:t>Thus, the total capacitance is more than any one of the individual capacitors’ capacitances. The formula for calculating the parallel total capacitance is the same form as for calculating series resistances:</a:t>
            </a:r>
            <a:endParaRPr lang="en-US" dirty="0"/>
          </a:p>
        </p:txBody>
      </p:sp>
      <p:pic>
        <p:nvPicPr>
          <p:cNvPr id="52226" name="Picture 2" descr="https://sub.allaboutcircuits.com/images/10232.png"/>
          <p:cNvPicPr>
            <a:picLocks noChangeAspect="1" noChangeArrowheads="1"/>
          </p:cNvPicPr>
          <p:nvPr/>
        </p:nvPicPr>
        <p:blipFill>
          <a:blip r:embed="rId2"/>
          <a:srcRect/>
          <a:stretch>
            <a:fillRect/>
          </a:stretch>
        </p:blipFill>
        <p:spPr bwMode="auto">
          <a:xfrm>
            <a:off x="0" y="3048000"/>
            <a:ext cx="8773236" cy="3505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REVIEW of CS and CP:</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Capacitances diminish in series.</a:t>
            </a:r>
          </a:p>
          <a:p>
            <a:r>
              <a:rPr lang="en-US" dirty="0" smtClean="0"/>
              <a:t>Capacitances add in parallel.</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AU">
                <a:solidFill>
                  <a:schemeClr val="hlink"/>
                </a:solidFill>
                <a:latin typeface="Comic Sans MS" pitchFamily="66" charset="0"/>
              </a:rPr>
              <a:t>Capacitors</a:t>
            </a:r>
          </a:p>
        </p:txBody>
      </p:sp>
      <p:sp>
        <p:nvSpPr>
          <p:cNvPr id="21507" name="Rectangle 3"/>
          <p:cNvSpPr>
            <a:spLocks noGrp="1" noChangeArrowheads="1"/>
          </p:cNvSpPr>
          <p:nvPr>
            <p:ph type="body" idx="1"/>
          </p:nvPr>
        </p:nvSpPr>
        <p:spPr/>
        <p:txBody>
          <a:bodyPr/>
          <a:lstStyle/>
          <a:p>
            <a:r>
              <a:rPr lang="en-AU">
                <a:solidFill>
                  <a:srgbClr val="66FF33"/>
                </a:solidFill>
                <a:latin typeface="Comic Sans MS" pitchFamily="66" charset="0"/>
              </a:rPr>
              <a:t>Basic capacitor construction</a:t>
            </a:r>
          </a:p>
        </p:txBody>
      </p:sp>
      <p:sp>
        <p:nvSpPr>
          <p:cNvPr id="21508" name="Rectangle 4"/>
          <p:cNvSpPr>
            <a:spLocks noChangeArrowheads="1"/>
          </p:cNvSpPr>
          <p:nvPr/>
        </p:nvSpPr>
        <p:spPr bwMode="auto">
          <a:xfrm>
            <a:off x="2743200" y="2895600"/>
            <a:ext cx="11430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509" name="Rectangle 5"/>
          <p:cNvSpPr>
            <a:spLocks noChangeArrowheads="1"/>
          </p:cNvSpPr>
          <p:nvPr/>
        </p:nvSpPr>
        <p:spPr bwMode="auto">
          <a:xfrm>
            <a:off x="2971800" y="3200400"/>
            <a:ext cx="1219200" cy="1828800"/>
          </a:xfrm>
          <a:prstGeom prst="rect">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sp>
        <p:nvSpPr>
          <p:cNvPr id="21513" name="Rectangle 9"/>
          <p:cNvSpPr>
            <a:spLocks noChangeArrowheads="1"/>
          </p:cNvSpPr>
          <p:nvPr/>
        </p:nvSpPr>
        <p:spPr bwMode="auto">
          <a:xfrm>
            <a:off x="3352800" y="3505200"/>
            <a:ext cx="1371600" cy="1905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514" name="Text Box 10"/>
          <p:cNvSpPr txBox="1">
            <a:spLocks noChangeArrowheads="1"/>
          </p:cNvSpPr>
          <p:nvPr/>
        </p:nvSpPr>
        <p:spPr bwMode="auto">
          <a:xfrm>
            <a:off x="4648200" y="2590800"/>
            <a:ext cx="1752600" cy="641350"/>
          </a:xfrm>
          <a:prstGeom prst="rect">
            <a:avLst/>
          </a:prstGeom>
          <a:noFill/>
          <a:ln w="9525">
            <a:noFill/>
            <a:miter lim="800000"/>
            <a:headEnd/>
            <a:tailEnd/>
          </a:ln>
          <a:effectLst/>
        </p:spPr>
        <p:txBody>
          <a:bodyPr>
            <a:spAutoFit/>
          </a:bodyPr>
          <a:lstStyle/>
          <a:p>
            <a:pPr>
              <a:spcBef>
                <a:spcPct val="50000"/>
              </a:spcBef>
            </a:pPr>
            <a:r>
              <a:rPr lang="en-AU">
                <a:solidFill>
                  <a:schemeClr val="hlink"/>
                </a:solidFill>
                <a:latin typeface="Comic Sans MS" pitchFamily="66" charset="0"/>
              </a:rPr>
              <a:t>Dielectric material</a:t>
            </a:r>
          </a:p>
        </p:txBody>
      </p:sp>
      <p:sp>
        <p:nvSpPr>
          <p:cNvPr id="21515" name="Text Box 11"/>
          <p:cNvSpPr txBox="1">
            <a:spLocks noChangeArrowheads="1"/>
          </p:cNvSpPr>
          <p:nvPr/>
        </p:nvSpPr>
        <p:spPr bwMode="auto">
          <a:xfrm>
            <a:off x="5105400" y="4724400"/>
            <a:ext cx="1066800" cy="366713"/>
          </a:xfrm>
          <a:prstGeom prst="rect">
            <a:avLst/>
          </a:prstGeom>
          <a:noFill/>
          <a:ln w="9525">
            <a:noFill/>
            <a:miter lim="800000"/>
            <a:headEnd/>
            <a:tailEnd/>
          </a:ln>
          <a:effectLst/>
        </p:spPr>
        <p:txBody>
          <a:bodyPr>
            <a:spAutoFit/>
          </a:bodyPr>
          <a:lstStyle/>
          <a:p>
            <a:pPr>
              <a:spcBef>
                <a:spcPct val="50000"/>
              </a:spcBef>
            </a:pPr>
            <a:r>
              <a:rPr lang="en-AU">
                <a:latin typeface="Comic Sans MS" pitchFamily="66" charset="0"/>
              </a:rPr>
              <a:t>Plate 1</a:t>
            </a:r>
          </a:p>
        </p:txBody>
      </p:sp>
      <p:sp>
        <p:nvSpPr>
          <p:cNvPr id="21516" name="Text Box 12"/>
          <p:cNvSpPr txBox="1">
            <a:spLocks noChangeArrowheads="1"/>
          </p:cNvSpPr>
          <p:nvPr/>
        </p:nvSpPr>
        <p:spPr bwMode="auto">
          <a:xfrm>
            <a:off x="1295400" y="2895600"/>
            <a:ext cx="1143000" cy="366713"/>
          </a:xfrm>
          <a:prstGeom prst="rect">
            <a:avLst/>
          </a:prstGeom>
          <a:noFill/>
          <a:ln w="9525">
            <a:noFill/>
            <a:miter lim="800000"/>
            <a:headEnd/>
            <a:tailEnd/>
          </a:ln>
          <a:effectLst/>
        </p:spPr>
        <p:txBody>
          <a:bodyPr>
            <a:spAutoFit/>
          </a:bodyPr>
          <a:lstStyle/>
          <a:p>
            <a:pPr>
              <a:spcBef>
                <a:spcPct val="50000"/>
              </a:spcBef>
            </a:pPr>
            <a:r>
              <a:rPr lang="en-AU">
                <a:latin typeface="Comic Sans MS" pitchFamily="66" charset="0"/>
              </a:rPr>
              <a:t>Plate 2</a:t>
            </a:r>
          </a:p>
        </p:txBody>
      </p:sp>
      <p:sp>
        <p:nvSpPr>
          <p:cNvPr id="21518" name="Text Box 14"/>
          <p:cNvSpPr txBox="1">
            <a:spLocks noChangeArrowheads="1"/>
          </p:cNvSpPr>
          <p:nvPr/>
        </p:nvSpPr>
        <p:spPr bwMode="auto">
          <a:xfrm>
            <a:off x="6400800" y="2667000"/>
            <a:ext cx="2514600" cy="1739900"/>
          </a:xfrm>
          <a:prstGeom prst="rect">
            <a:avLst/>
          </a:prstGeom>
          <a:noFill/>
          <a:ln w="9525">
            <a:noFill/>
            <a:miter lim="800000"/>
            <a:headEnd/>
            <a:tailEnd/>
          </a:ln>
          <a:effectLst/>
        </p:spPr>
        <p:txBody>
          <a:bodyPr>
            <a:spAutoFit/>
          </a:bodyPr>
          <a:lstStyle/>
          <a:p>
            <a:pPr>
              <a:spcBef>
                <a:spcPct val="50000"/>
              </a:spcBef>
            </a:pPr>
            <a:r>
              <a:rPr lang="en-AU">
                <a:solidFill>
                  <a:schemeClr val="hlink"/>
                </a:solidFill>
                <a:latin typeface="Comic Sans MS" pitchFamily="66" charset="0"/>
              </a:rPr>
              <a:t>The dielectric material is an insulator therefore no current flows through the capacitor</a:t>
            </a:r>
          </a:p>
        </p:txBody>
      </p:sp>
      <p:pic>
        <p:nvPicPr>
          <p:cNvPr id="11" name="Picture 10" descr="2_3_5_2_chi.png"/>
          <p:cNvPicPr>
            <a:picLocks noChangeAspect="1"/>
          </p:cNvPicPr>
          <p:nvPr/>
        </p:nvPicPr>
        <p:blipFill>
          <a:blip r:embed="rId2"/>
          <a:stretch>
            <a:fillRect/>
          </a:stretch>
        </p:blipFill>
        <p:spPr>
          <a:xfrm>
            <a:off x="7010400" y="533400"/>
            <a:ext cx="1809524" cy="10285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1518">
                                            <p:txEl>
                                              <p:pRg st="0" end="0"/>
                                            </p:txEl>
                                          </p:spTgt>
                                        </p:tgtEl>
                                        <p:attrNameLst>
                                          <p:attrName>style.visibility</p:attrName>
                                        </p:attrNameLst>
                                      </p:cBhvr>
                                      <p:to>
                                        <p:strVal val="visible"/>
                                      </p:to>
                                    </p:set>
                                    <p:anim calcmode="lin" valueType="num">
                                      <p:cBhvr additive="base">
                                        <p:cTn id="7" dur="2000" fill="hold"/>
                                        <p:tgtEl>
                                          <p:spTgt spid="21518">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15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Capacitance of a Capacitor</a:t>
            </a:r>
            <a:br>
              <a:rPr lang="en-US" b="1" dirty="0"/>
            </a:br>
            <a:endParaRPr lang="en-US" dirty="0"/>
          </a:p>
        </p:txBody>
      </p:sp>
      <p:sp>
        <p:nvSpPr>
          <p:cNvPr id="3" name="Content Placeholder 2"/>
          <p:cNvSpPr>
            <a:spLocks noGrp="1"/>
          </p:cNvSpPr>
          <p:nvPr>
            <p:ph idx="1"/>
          </p:nvPr>
        </p:nvSpPr>
        <p:spPr>
          <a:xfrm>
            <a:off x="457200" y="838200"/>
            <a:ext cx="8229600" cy="5791200"/>
          </a:xfrm>
        </p:spPr>
        <p:txBody>
          <a:bodyPr>
            <a:normAutofit fontScale="85000" lnSpcReduction="20000"/>
          </a:bodyPr>
          <a:lstStyle/>
          <a:p>
            <a:r>
              <a:rPr lang="en-US" dirty="0"/>
              <a:t>Capacitance is the electrical property of a capacitor and is the measure of a capacitors ability to store an electrical charge onto its two plates with the unit of capacitance being the </a:t>
            </a:r>
            <a:r>
              <a:rPr lang="en-US" b="1" dirty="0"/>
              <a:t>Farad</a:t>
            </a:r>
            <a:r>
              <a:rPr lang="en-US" dirty="0"/>
              <a:t> (abbreviated to F) named after the British physicist Michael Faraday.</a:t>
            </a:r>
          </a:p>
          <a:p>
            <a:r>
              <a:rPr lang="en-US" dirty="0"/>
              <a:t>Capacitance is defined as being that a capacitor has the capacitance of </a:t>
            </a:r>
            <a:r>
              <a:rPr lang="en-US" b="1" dirty="0"/>
              <a:t>One Farad</a:t>
            </a:r>
            <a:r>
              <a:rPr lang="en-US" dirty="0"/>
              <a:t> when a charge of </a:t>
            </a:r>
            <a:r>
              <a:rPr lang="en-US" b="1" dirty="0"/>
              <a:t>One Coulomb</a:t>
            </a:r>
            <a:r>
              <a:rPr lang="en-US" dirty="0"/>
              <a:t> is stored on the plates by a voltage of </a:t>
            </a:r>
            <a:r>
              <a:rPr lang="en-US" b="1" dirty="0"/>
              <a:t>One volt</a:t>
            </a:r>
            <a:r>
              <a:rPr lang="en-US" dirty="0" smtClean="0"/>
              <a:t>.</a:t>
            </a:r>
          </a:p>
          <a:p>
            <a:endParaRPr lang="en-US" b="1" dirty="0" smtClean="0"/>
          </a:p>
          <a:p>
            <a:endParaRPr lang="en-US" b="1" dirty="0" smtClean="0"/>
          </a:p>
          <a:p>
            <a:endParaRPr lang="en-US" b="1" dirty="0" smtClean="0"/>
          </a:p>
          <a:p>
            <a:endParaRPr lang="en-US" b="1" dirty="0" smtClean="0"/>
          </a:p>
          <a:p>
            <a:r>
              <a:rPr lang="en-US" b="1" dirty="0" smtClean="0"/>
              <a:t>Standard </a:t>
            </a:r>
            <a:r>
              <a:rPr lang="en-US" b="1" dirty="0"/>
              <a:t>Units of </a:t>
            </a:r>
            <a:r>
              <a:rPr lang="en-US" b="1" dirty="0" smtClean="0"/>
              <a:t>Capacitance: </a:t>
            </a:r>
            <a:r>
              <a:rPr lang="en-US" dirty="0" smtClean="0"/>
              <a:t>Microfarad  (</a:t>
            </a:r>
            <a:r>
              <a:rPr lang="en-US" dirty="0" err="1" smtClean="0"/>
              <a:t>μF</a:t>
            </a:r>
            <a:r>
              <a:rPr lang="en-US" dirty="0" smtClean="0"/>
              <a:t>)</a:t>
            </a:r>
            <a:endParaRPr lang="en-US" b="1" dirty="0"/>
          </a:p>
          <a:p>
            <a:pPr>
              <a:buNone/>
            </a:pPr>
            <a:r>
              <a:rPr lang="en-US" dirty="0" smtClean="0"/>
              <a:t>     </a:t>
            </a:r>
            <a:endParaRPr lang="en-US" sz="2000" dirty="0"/>
          </a:p>
          <a:p>
            <a:endParaRPr lang="en-US" dirty="0"/>
          </a:p>
          <a:p>
            <a:endParaRPr lang="en-US" dirty="0"/>
          </a:p>
        </p:txBody>
      </p:sp>
      <p:pic>
        <p:nvPicPr>
          <p:cNvPr id="5123" name="Picture 3"/>
          <p:cNvPicPr>
            <a:picLocks noChangeAspect="1" noChangeArrowheads="1"/>
          </p:cNvPicPr>
          <p:nvPr/>
        </p:nvPicPr>
        <p:blipFill>
          <a:blip r:embed="rId2"/>
          <a:srcRect/>
          <a:stretch>
            <a:fillRect/>
          </a:stretch>
        </p:blipFill>
        <p:spPr bwMode="auto">
          <a:xfrm>
            <a:off x="1752600" y="3810000"/>
            <a:ext cx="60960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Effect of Dimensions</a:t>
            </a:r>
          </a:p>
        </p:txBody>
      </p:sp>
      <p:sp>
        <p:nvSpPr>
          <p:cNvPr id="14339" name="Content Placeholder 2"/>
          <p:cNvSpPr>
            <a:spLocks noGrp="1"/>
          </p:cNvSpPr>
          <p:nvPr>
            <p:ph idx="1"/>
          </p:nvPr>
        </p:nvSpPr>
        <p:spPr/>
        <p:txBody>
          <a:bodyPr/>
          <a:lstStyle/>
          <a:p>
            <a:r>
              <a:rPr lang="en-US" dirty="0" smtClean="0"/>
              <a:t>Capacitance increases with </a:t>
            </a:r>
          </a:p>
          <a:p>
            <a:pPr lvl="1"/>
            <a:r>
              <a:rPr lang="en-US" dirty="0" smtClean="0"/>
              <a:t>increasing surface area of the plates</a:t>
            </a:r>
          </a:p>
          <a:p>
            <a:pPr lvl="1"/>
            <a:r>
              <a:rPr lang="en-US" dirty="0" smtClean="0"/>
              <a:t>decreasing spacing between plates</a:t>
            </a:r>
          </a:p>
          <a:p>
            <a:pPr lvl="1"/>
            <a:r>
              <a:rPr lang="en-US" dirty="0" smtClean="0"/>
              <a:t>increasing the relative dielectric constant of the insulator between the two plates</a:t>
            </a:r>
          </a:p>
        </p:txBody>
      </p:sp>
      <p:pic>
        <p:nvPicPr>
          <p:cNvPr id="4098" name="Picture 2"/>
          <p:cNvPicPr>
            <a:picLocks noChangeAspect="1" noChangeArrowheads="1"/>
          </p:cNvPicPr>
          <p:nvPr/>
        </p:nvPicPr>
        <p:blipFill>
          <a:blip r:embed="rId3"/>
          <a:srcRect/>
          <a:stretch>
            <a:fillRect/>
          </a:stretch>
        </p:blipFill>
        <p:spPr bwMode="auto">
          <a:xfrm>
            <a:off x="3886200" y="4419600"/>
            <a:ext cx="5257800" cy="24384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Dielectric constant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property of an electrical insulating material (a dielectric) equal to the ratio of the capacitance of a capacitor filled with the given material to the capacitance of an identical capacitor in a vacuum without the dielectric material. The insertion of a dielectric between the plates of</a:t>
            </a:r>
            <a:r>
              <a:rPr lang="en-US" smtClean="0"/>
              <a:t>, a </a:t>
            </a:r>
            <a:r>
              <a:rPr lang="en-US" dirty="0" smtClean="0"/>
              <a:t>parallel-plate capacitor always increases its capacitance, or ability to store opposite charges on each plate, compared with this ability when the plates are separated by a vacuum. If </a:t>
            </a:r>
            <a:r>
              <a:rPr lang="en-US" i="1" dirty="0" smtClean="0"/>
              <a:t>C</a:t>
            </a:r>
            <a:r>
              <a:rPr lang="en-US" dirty="0" smtClean="0"/>
              <a:t> is the value of the capacitance of a capacitor filled with a given dielectric and </a:t>
            </a:r>
            <a:r>
              <a:rPr lang="en-US" i="1" dirty="0" smtClean="0"/>
              <a:t>C</a:t>
            </a:r>
            <a:r>
              <a:rPr lang="en-US" baseline="-25000" dirty="0" smtClean="0"/>
              <a:t>0</a:t>
            </a:r>
            <a:r>
              <a:rPr lang="en-US" dirty="0" smtClean="0"/>
              <a:t> is the capacitance of an identical capacitor in a vacuum, the dielectric constant, symbolized by the Greek letter kappa, κ, is simply expressed as κ = </a:t>
            </a:r>
            <a:r>
              <a:rPr lang="en-US" i="1" dirty="0" smtClean="0"/>
              <a:t>C</a:t>
            </a:r>
            <a:r>
              <a:rPr lang="en-US" dirty="0" smtClean="0"/>
              <a:t>/</a:t>
            </a:r>
            <a:r>
              <a:rPr lang="en-US" i="1" dirty="0" smtClean="0"/>
              <a:t>C</a:t>
            </a:r>
            <a:r>
              <a:rPr lang="en-US" baseline="-25000" dirty="0" smtClean="0"/>
              <a:t>0</a:t>
            </a: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52400" y="0"/>
            <a:ext cx="8991600" cy="4267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4267200"/>
            <a:ext cx="9144000" cy="2590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3810000"/>
            <a:ext cx="9144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AU">
                <a:solidFill>
                  <a:schemeClr val="hlink"/>
                </a:solidFill>
                <a:latin typeface="Comic Sans MS" pitchFamily="66" charset="0"/>
              </a:rPr>
              <a:t>Capacitors</a:t>
            </a:r>
          </a:p>
        </p:txBody>
      </p:sp>
      <p:sp>
        <p:nvSpPr>
          <p:cNvPr id="26627" name="Rectangle 3"/>
          <p:cNvSpPr>
            <a:spLocks noGrp="1" noChangeArrowheads="1"/>
          </p:cNvSpPr>
          <p:nvPr>
            <p:ph type="body" sz="half" idx="1"/>
          </p:nvPr>
        </p:nvSpPr>
        <p:spPr/>
        <p:txBody>
          <a:bodyPr/>
          <a:lstStyle/>
          <a:p>
            <a:pPr>
              <a:lnSpc>
                <a:spcPct val="80000"/>
              </a:lnSpc>
              <a:buFont typeface="Wingdings" pitchFamily="2" charset="2"/>
              <a:buNone/>
            </a:pPr>
            <a:r>
              <a:rPr lang="en-AU" sz="2400">
                <a:solidFill>
                  <a:srgbClr val="66FF33"/>
                </a:solidFill>
                <a:latin typeface="Comic Sans MS" pitchFamily="66" charset="0"/>
              </a:rPr>
              <a:t>Storing a charge between the plates</a:t>
            </a:r>
          </a:p>
          <a:p>
            <a:pPr>
              <a:lnSpc>
                <a:spcPct val="80000"/>
              </a:lnSpc>
            </a:pPr>
            <a:r>
              <a:rPr lang="en-AU" sz="2400">
                <a:latin typeface="Comic Sans MS" pitchFamily="66" charset="0"/>
              </a:rPr>
              <a:t>Electrons on the left plate are attracted toward the positive terminal of the voltage source</a:t>
            </a:r>
          </a:p>
          <a:p>
            <a:pPr>
              <a:lnSpc>
                <a:spcPct val="80000"/>
              </a:lnSpc>
            </a:pPr>
            <a:r>
              <a:rPr lang="en-AU" sz="2400">
                <a:latin typeface="Comic Sans MS" pitchFamily="66" charset="0"/>
              </a:rPr>
              <a:t>This leaves an excess of positively charged holes</a:t>
            </a:r>
          </a:p>
          <a:p>
            <a:pPr>
              <a:lnSpc>
                <a:spcPct val="80000"/>
              </a:lnSpc>
            </a:pPr>
            <a:r>
              <a:rPr lang="en-AU" sz="2400">
                <a:latin typeface="Comic Sans MS" pitchFamily="66" charset="0"/>
              </a:rPr>
              <a:t>The electrons are pushed toward the right plate</a:t>
            </a:r>
          </a:p>
          <a:p>
            <a:pPr>
              <a:lnSpc>
                <a:spcPct val="80000"/>
              </a:lnSpc>
            </a:pPr>
            <a:r>
              <a:rPr lang="en-AU" sz="2400">
                <a:latin typeface="Comic Sans MS" pitchFamily="66" charset="0"/>
              </a:rPr>
              <a:t>Excess electrons leave a negative charge</a:t>
            </a:r>
          </a:p>
        </p:txBody>
      </p:sp>
      <p:sp>
        <p:nvSpPr>
          <p:cNvPr id="26628" name="Rectangle 4"/>
          <p:cNvSpPr>
            <a:spLocks noGrp="1" noChangeArrowheads="1"/>
          </p:cNvSpPr>
          <p:nvPr>
            <p:ph sz="half" idx="2"/>
          </p:nvPr>
        </p:nvSpPr>
        <p:spPr>
          <a:xfrm>
            <a:off x="4572000" y="1905000"/>
            <a:ext cx="4038600" cy="3581400"/>
          </a:xfrm>
        </p:spPr>
        <p:txBody>
          <a:bodyPr/>
          <a:lstStyle/>
          <a:p>
            <a:pPr>
              <a:lnSpc>
                <a:spcPct val="80000"/>
              </a:lnSpc>
            </a:pPr>
            <a:endParaRPr lang="en-US" sz="2400"/>
          </a:p>
        </p:txBody>
      </p:sp>
      <p:sp>
        <p:nvSpPr>
          <p:cNvPr id="26629" name="Line 5"/>
          <p:cNvSpPr>
            <a:spLocks noChangeShapeType="1"/>
          </p:cNvSpPr>
          <p:nvPr/>
        </p:nvSpPr>
        <p:spPr bwMode="auto">
          <a:xfrm>
            <a:off x="6324600" y="2438400"/>
            <a:ext cx="0" cy="685800"/>
          </a:xfrm>
          <a:prstGeom prst="line">
            <a:avLst/>
          </a:prstGeom>
          <a:noFill/>
          <a:ln w="9525">
            <a:solidFill>
              <a:schemeClr val="tx1"/>
            </a:solidFill>
            <a:round/>
            <a:headEnd/>
            <a:tailEnd/>
          </a:ln>
          <a:effectLst/>
        </p:spPr>
        <p:txBody>
          <a:bodyPr/>
          <a:lstStyle/>
          <a:p>
            <a:endParaRPr lang="en-US"/>
          </a:p>
        </p:txBody>
      </p:sp>
      <p:sp>
        <p:nvSpPr>
          <p:cNvPr id="26630" name="Line 6"/>
          <p:cNvSpPr>
            <a:spLocks noChangeShapeType="1"/>
          </p:cNvSpPr>
          <p:nvPr/>
        </p:nvSpPr>
        <p:spPr bwMode="auto">
          <a:xfrm>
            <a:off x="6781800" y="2438400"/>
            <a:ext cx="0" cy="685800"/>
          </a:xfrm>
          <a:prstGeom prst="line">
            <a:avLst/>
          </a:prstGeom>
          <a:noFill/>
          <a:ln w="9525">
            <a:solidFill>
              <a:schemeClr val="tx1"/>
            </a:solidFill>
            <a:round/>
            <a:headEnd/>
            <a:tailEnd/>
          </a:ln>
          <a:effectLst/>
        </p:spPr>
        <p:txBody>
          <a:bodyPr/>
          <a:lstStyle/>
          <a:p>
            <a:endParaRPr lang="en-US"/>
          </a:p>
        </p:txBody>
      </p:sp>
      <p:sp>
        <p:nvSpPr>
          <p:cNvPr id="26631" name="Line 7"/>
          <p:cNvSpPr>
            <a:spLocks noChangeShapeType="1"/>
          </p:cNvSpPr>
          <p:nvPr/>
        </p:nvSpPr>
        <p:spPr bwMode="auto">
          <a:xfrm flipH="1">
            <a:off x="5638800" y="2819400"/>
            <a:ext cx="685800" cy="0"/>
          </a:xfrm>
          <a:prstGeom prst="line">
            <a:avLst/>
          </a:prstGeom>
          <a:noFill/>
          <a:ln w="9525">
            <a:solidFill>
              <a:schemeClr val="tx1"/>
            </a:solidFill>
            <a:round/>
            <a:headEnd/>
            <a:tailEnd/>
          </a:ln>
          <a:effectLst/>
        </p:spPr>
        <p:txBody>
          <a:bodyPr/>
          <a:lstStyle/>
          <a:p>
            <a:endParaRPr lang="en-US"/>
          </a:p>
        </p:txBody>
      </p:sp>
      <p:sp>
        <p:nvSpPr>
          <p:cNvPr id="26632" name="Line 8"/>
          <p:cNvSpPr>
            <a:spLocks noChangeShapeType="1"/>
          </p:cNvSpPr>
          <p:nvPr/>
        </p:nvSpPr>
        <p:spPr bwMode="auto">
          <a:xfrm flipH="1">
            <a:off x="6781800" y="2819400"/>
            <a:ext cx="685800" cy="0"/>
          </a:xfrm>
          <a:prstGeom prst="line">
            <a:avLst/>
          </a:prstGeom>
          <a:noFill/>
          <a:ln w="9525">
            <a:solidFill>
              <a:schemeClr val="tx1"/>
            </a:solidFill>
            <a:round/>
            <a:headEnd/>
            <a:tailEnd/>
          </a:ln>
          <a:effectLst/>
        </p:spPr>
        <p:txBody>
          <a:bodyPr/>
          <a:lstStyle/>
          <a:p>
            <a:endParaRPr lang="en-US"/>
          </a:p>
        </p:txBody>
      </p:sp>
      <p:sp>
        <p:nvSpPr>
          <p:cNvPr id="26633" name="Line 9"/>
          <p:cNvSpPr>
            <a:spLocks noChangeShapeType="1"/>
          </p:cNvSpPr>
          <p:nvPr/>
        </p:nvSpPr>
        <p:spPr bwMode="auto">
          <a:xfrm>
            <a:off x="5638800" y="2819400"/>
            <a:ext cx="0" cy="1981200"/>
          </a:xfrm>
          <a:prstGeom prst="line">
            <a:avLst/>
          </a:prstGeom>
          <a:noFill/>
          <a:ln w="9525">
            <a:solidFill>
              <a:schemeClr val="tx1"/>
            </a:solidFill>
            <a:round/>
            <a:headEnd/>
            <a:tailEnd/>
          </a:ln>
          <a:effectLst/>
        </p:spPr>
        <p:txBody>
          <a:bodyPr/>
          <a:lstStyle/>
          <a:p>
            <a:endParaRPr lang="en-US"/>
          </a:p>
        </p:txBody>
      </p:sp>
      <p:sp>
        <p:nvSpPr>
          <p:cNvPr id="26634" name="Line 10"/>
          <p:cNvSpPr>
            <a:spLocks noChangeShapeType="1"/>
          </p:cNvSpPr>
          <p:nvPr/>
        </p:nvSpPr>
        <p:spPr bwMode="auto">
          <a:xfrm>
            <a:off x="7467600" y="2819400"/>
            <a:ext cx="0" cy="1981200"/>
          </a:xfrm>
          <a:prstGeom prst="line">
            <a:avLst/>
          </a:prstGeom>
          <a:noFill/>
          <a:ln w="9525">
            <a:solidFill>
              <a:schemeClr val="tx1"/>
            </a:solidFill>
            <a:round/>
            <a:headEnd/>
            <a:tailEnd/>
          </a:ln>
          <a:effectLst/>
        </p:spPr>
        <p:txBody>
          <a:bodyPr/>
          <a:lstStyle/>
          <a:p>
            <a:endParaRPr lang="en-US"/>
          </a:p>
        </p:txBody>
      </p:sp>
      <p:sp>
        <p:nvSpPr>
          <p:cNvPr id="26635" name="Line 11"/>
          <p:cNvSpPr>
            <a:spLocks noChangeShapeType="1"/>
          </p:cNvSpPr>
          <p:nvPr/>
        </p:nvSpPr>
        <p:spPr bwMode="auto">
          <a:xfrm>
            <a:off x="6477000" y="4495800"/>
            <a:ext cx="0" cy="685800"/>
          </a:xfrm>
          <a:prstGeom prst="line">
            <a:avLst/>
          </a:prstGeom>
          <a:noFill/>
          <a:ln w="9525">
            <a:solidFill>
              <a:srgbClr val="FF0000"/>
            </a:solidFill>
            <a:round/>
            <a:headEnd/>
            <a:tailEnd/>
          </a:ln>
          <a:effectLst/>
        </p:spPr>
        <p:txBody>
          <a:bodyPr/>
          <a:lstStyle/>
          <a:p>
            <a:endParaRPr lang="en-US"/>
          </a:p>
        </p:txBody>
      </p:sp>
      <p:sp>
        <p:nvSpPr>
          <p:cNvPr id="26636" name="Line 12"/>
          <p:cNvSpPr>
            <a:spLocks noChangeShapeType="1"/>
          </p:cNvSpPr>
          <p:nvPr/>
        </p:nvSpPr>
        <p:spPr bwMode="auto">
          <a:xfrm>
            <a:off x="6705600" y="4572000"/>
            <a:ext cx="0" cy="457200"/>
          </a:xfrm>
          <a:prstGeom prst="line">
            <a:avLst/>
          </a:prstGeom>
          <a:noFill/>
          <a:ln w="28575">
            <a:solidFill>
              <a:schemeClr val="bg2"/>
            </a:solidFill>
            <a:round/>
            <a:headEnd/>
            <a:tailEnd/>
          </a:ln>
          <a:effectLst/>
        </p:spPr>
        <p:txBody>
          <a:bodyPr/>
          <a:lstStyle/>
          <a:p>
            <a:endParaRPr lang="en-US"/>
          </a:p>
        </p:txBody>
      </p:sp>
      <p:sp>
        <p:nvSpPr>
          <p:cNvPr id="26637" name="Line 13"/>
          <p:cNvSpPr>
            <a:spLocks noChangeShapeType="1"/>
          </p:cNvSpPr>
          <p:nvPr/>
        </p:nvSpPr>
        <p:spPr bwMode="auto">
          <a:xfrm>
            <a:off x="5638800" y="4800600"/>
            <a:ext cx="838200" cy="0"/>
          </a:xfrm>
          <a:prstGeom prst="line">
            <a:avLst/>
          </a:prstGeom>
          <a:noFill/>
          <a:ln w="9525">
            <a:solidFill>
              <a:schemeClr val="tx1"/>
            </a:solidFill>
            <a:round/>
            <a:headEnd/>
            <a:tailEnd/>
          </a:ln>
          <a:effectLst/>
        </p:spPr>
        <p:txBody>
          <a:bodyPr/>
          <a:lstStyle/>
          <a:p>
            <a:endParaRPr lang="en-US"/>
          </a:p>
        </p:txBody>
      </p:sp>
      <p:sp>
        <p:nvSpPr>
          <p:cNvPr id="26638" name="Line 14"/>
          <p:cNvSpPr>
            <a:spLocks noChangeShapeType="1"/>
          </p:cNvSpPr>
          <p:nvPr/>
        </p:nvSpPr>
        <p:spPr bwMode="auto">
          <a:xfrm>
            <a:off x="6705600" y="4800600"/>
            <a:ext cx="762000" cy="0"/>
          </a:xfrm>
          <a:prstGeom prst="line">
            <a:avLst/>
          </a:prstGeom>
          <a:noFill/>
          <a:ln w="9525">
            <a:solidFill>
              <a:schemeClr val="tx1"/>
            </a:solidFill>
            <a:round/>
            <a:headEnd/>
            <a:tailEnd/>
          </a:ln>
          <a:effectLst/>
        </p:spPr>
        <p:txBody>
          <a:bodyPr/>
          <a:lstStyle/>
          <a:p>
            <a:endParaRPr lang="en-US"/>
          </a:p>
        </p:txBody>
      </p:sp>
      <p:sp>
        <p:nvSpPr>
          <p:cNvPr id="26639" name="Text Box 15"/>
          <p:cNvSpPr txBox="1">
            <a:spLocks noChangeArrowheads="1"/>
          </p:cNvSpPr>
          <p:nvPr/>
        </p:nvSpPr>
        <p:spPr bwMode="auto">
          <a:xfrm>
            <a:off x="6096000" y="4800600"/>
            <a:ext cx="304800" cy="366713"/>
          </a:xfrm>
          <a:prstGeom prst="rect">
            <a:avLst/>
          </a:prstGeom>
          <a:noFill/>
          <a:ln w="9525">
            <a:noFill/>
            <a:miter lim="800000"/>
            <a:headEnd/>
            <a:tailEnd/>
          </a:ln>
          <a:effectLst/>
        </p:spPr>
        <p:txBody>
          <a:bodyPr>
            <a:spAutoFit/>
          </a:bodyPr>
          <a:lstStyle/>
          <a:p>
            <a:pPr>
              <a:spcBef>
                <a:spcPct val="50000"/>
              </a:spcBef>
            </a:pPr>
            <a:r>
              <a:rPr lang="en-AU">
                <a:solidFill>
                  <a:srgbClr val="FF0000"/>
                </a:solidFill>
              </a:rPr>
              <a:t>+</a:t>
            </a:r>
          </a:p>
        </p:txBody>
      </p:sp>
      <p:sp>
        <p:nvSpPr>
          <p:cNvPr id="26640" name="Text Box 16"/>
          <p:cNvSpPr txBox="1">
            <a:spLocks noChangeArrowheads="1"/>
          </p:cNvSpPr>
          <p:nvPr/>
        </p:nvSpPr>
        <p:spPr bwMode="auto">
          <a:xfrm>
            <a:off x="6781800" y="4724400"/>
            <a:ext cx="457200" cy="457200"/>
          </a:xfrm>
          <a:prstGeom prst="rect">
            <a:avLst/>
          </a:prstGeom>
          <a:noFill/>
          <a:ln w="9525">
            <a:noFill/>
            <a:miter lim="800000"/>
            <a:headEnd/>
            <a:tailEnd/>
          </a:ln>
          <a:effectLst/>
        </p:spPr>
        <p:txBody>
          <a:bodyPr>
            <a:spAutoFit/>
          </a:bodyPr>
          <a:lstStyle/>
          <a:p>
            <a:pPr>
              <a:spcBef>
                <a:spcPct val="50000"/>
              </a:spcBef>
            </a:pPr>
            <a:r>
              <a:rPr lang="en-AU" sz="2400" b="1">
                <a:solidFill>
                  <a:schemeClr val="bg2"/>
                </a:solidFill>
              </a:rPr>
              <a:t>-</a:t>
            </a:r>
          </a:p>
        </p:txBody>
      </p:sp>
      <p:sp>
        <p:nvSpPr>
          <p:cNvPr id="26641" name="Line 17"/>
          <p:cNvSpPr>
            <a:spLocks noChangeShapeType="1"/>
          </p:cNvSpPr>
          <p:nvPr/>
        </p:nvSpPr>
        <p:spPr bwMode="auto">
          <a:xfrm>
            <a:off x="6324600" y="2514600"/>
            <a:ext cx="457200" cy="0"/>
          </a:xfrm>
          <a:prstGeom prst="line">
            <a:avLst/>
          </a:prstGeom>
          <a:noFill/>
          <a:ln w="9525">
            <a:solidFill>
              <a:srgbClr val="FF0000"/>
            </a:solidFill>
            <a:round/>
            <a:headEnd/>
            <a:tailEnd type="triangle" w="med" len="med"/>
          </a:ln>
          <a:effectLst/>
        </p:spPr>
        <p:txBody>
          <a:bodyPr/>
          <a:lstStyle/>
          <a:p>
            <a:endParaRPr lang="en-US"/>
          </a:p>
        </p:txBody>
      </p:sp>
      <p:sp>
        <p:nvSpPr>
          <p:cNvPr id="26642" name="Line 18"/>
          <p:cNvSpPr>
            <a:spLocks noChangeShapeType="1"/>
          </p:cNvSpPr>
          <p:nvPr/>
        </p:nvSpPr>
        <p:spPr bwMode="auto">
          <a:xfrm>
            <a:off x="6324600" y="2667000"/>
            <a:ext cx="457200" cy="0"/>
          </a:xfrm>
          <a:prstGeom prst="line">
            <a:avLst/>
          </a:prstGeom>
          <a:noFill/>
          <a:ln w="9525">
            <a:solidFill>
              <a:srgbClr val="FF0000"/>
            </a:solidFill>
            <a:round/>
            <a:headEnd/>
            <a:tailEnd type="triangle" w="med" len="med"/>
          </a:ln>
          <a:effectLst/>
        </p:spPr>
        <p:txBody>
          <a:bodyPr/>
          <a:lstStyle/>
          <a:p>
            <a:endParaRPr lang="en-US"/>
          </a:p>
        </p:txBody>
      </p:sp>
      <p:sp>
        <p:nvSpPr>
          <p:cNvPr id="26643" name="Line 19"/>
          <p:cNvSpPr>
            <a:spLocks noChangeShapeType="1"/>
          </p:cNvSpPr>
          <p:nvPr/>
        </p:nvSpPr>
        <p:spPr bwMode="auto">
          <a:xfrm>
            <a:off x="6324600" y="2895600"/>
            <a:ext cx="457200" cy="0"/>
          </a:xfrm>
          <a:prstGeom prst="line">
            <a:avLst/>
          </a:prstGeom>
          <a:noFill/>
          <a:ln w="9525">
            <a:solidFill>
              <a:srgbClr val="FF0000"/>
            </a:solidFill>
            <a:round/>
            <a:headEnd/>
            <a:tailEnd type="triangle" w="med" len="med"/>
          </a:ln>
          <a:effectLst/>
        </p:spPr>
        <p:txBody>
          <a:bodyPr/>
          <a:lstStyle/>
          <a:p>
            <a:endParaRPr lang="en-US"/>
          </a:p>
        </p:txBody>
      </p:sp>
      <p:sp>
        <p:nvSpPr>
          <p:cNvPr id="26644" name="Line 20"/>
          <p:cNvSpPr>
            <a:spLocks noChangeShapeType="1"/>
          </p:cNvSpPr>
          <p:nvPr/>
        </p:nvSpPr>
        <p:spPr bwMode="auto">
          <a:xfrm>
            <a:off x="6324600" y="3048000"/>
            <a:ext cx="457200" cy="0"/>
          </a:xfrm>
          <a:prstGeom prst="line">
            <a:avLst/>
          </a:prstGeom>
          <a:noFill/>
          <a:ln w="9525">
            <a:solidFill>
              <a:srgbClr val="FF0000"/>
            </a:solidFill>
            <a:round/>
            <a:headEnd/>
            <a:tailEnd type="triangle" w="med" len="med"/>
          </a:ln>
          <a:effectLst/>
        </p:spPr>
        <p:txBody>
          <a:bodyPr/>
          <a:lstStyle/>
          <a:p>
            <a:endParaRPr lang="en-US"/>
          </a:p>
        </p:txBody>
      </p:sp>
      <p:sp>
        <p:nvSpPr>
          <p:cNvPr id="26651" name="Oval 27"/>
          <p:cNvSpPr>
            <a:spLocks noChangeArrowheads="1"/>
          </p:cNvSpPr>
          <p:nvPr/>
        </p:nvSpPr>
        <p:spPr bwMode="auto">
          <a:xfrm>
            <a:off x="6096000" y="2590800"/>
            <a:ext cx="152400" cy="1524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6652" name="Text Box 28"/>
          <p:cNvSpPr txBox="1">
            <a:spLocks noChangeArrowheads="1"/>
          </p:cNvSpPr>
          <p:nvPr/>
        </p:nvSpPr>
        <p:spPr bwMode="auto">
          <a:xfrm>
            <a:off x="6096000" y="2362200"/>
            <a:ext cx="304800" cy="366713"/>
          </a:xfrm>
          <a:prstGeom prst="rect">
            <a:avLst/>
          </a:prstGeom>
          <a:noFill/>
          <a:ln w="9525">
            <a:noFill/>
            <a:miter lim="800000"/>
            <a:headEnd/>
            <a:tailEnd/>
          </a:ln>
          <a:effectLst/>
        </p:spPr>
        <p:txBody>
          <a:bodyPr>
            <a:spAutoFit/>
          </a:bodyPr>
          <a:lstStyle/>
          <a:p>
            <a:pPr>
              <a:spcBef>
                <a:spcPct val="50000"/>
              </a:spcBef>
            </a:pPr>
            <a:r>
              <a:rPr lang="en-AU"/>
              <a:t>+</a:t>
            </a:r>
          </a:p>
        </p:txBody>
      </p:sp>
      <p:sp>
        <p:nvSpPr>
          <p:cNvPr id="26653" name="Text Box 29"/>
          <p:cNvSpPr txBox="1">
            <a:spLocks noChangeArrowheads="1"/>
          </p:cNvSpPr>
          <p:nvPr/>
        </p:nvSpPr>
        <p:spPr bwMode="auto">
          <a:xfrm>
            <a:off x="6858000" y="2209800"/>
            <a:ext cx="457200" cy="366713"/>
          </a:xfrm>
          <a:prstGeom prst="rect">
            <a:avLst/>
          </a:prstGeom>
          <a:noFill/>
          <a:ln w="9525">
            <a:noFill/>
            <a:miter lim="800000"/>
            <a:headEnd/>
            <a:tailEnd/>
          </a:ln>
          <a:effectLst/>
        </p:spPr>
        <p:txBody>
          <a:bodyPr>
            <a:spAutoFit/>
          </a:bodyPr>
          <a:lstStyle/>
          <a:p>
            <a:pPr>
              <a:spcBef>
                <a:spcPct val="50000"/>
              </a:spcBef>
            </a:pPr>
            <a:r>
              <a:rPr lang="en-AU"/>
              <a:t>_</a:t>
            </a:r>
          </a:p>
        </p:txBody>
      </p:sp>
      <p:sp>
        <p:nvSpPr>
          <p:cNvPr id="26654" name="Oval 30"/>
          <p:cNvSpPr>
            <a:spLocks noChangeArrowheads="1"/>
          </p:cNvSpPr>
          <p:nvPr/>
        </p:nvSpPr>
        <p:spPr bwMode="auto">
          <a:xfrm>
            <a:off x="6096000" y="2362200"/>
            <a:ext cx="152400" cy="1524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6655" name="Text Box 31"/>
          <p:cNvSpPr txBox="1">
            <a:spLocks noChangeArrowheads="1"/>
          </p:cNvSpPr>
          <p:nvPr/>
        </p:nvSpPr>
        <p:spPr bwMode="auto">
          <a:xfrm>
            <a:off x="6096000" y="2514600"/>
            <a:ext cx="304800" cy="366713"/>
          </a:xfrm>
          <a:prstGeom prst="rect">
            <a:avLst/>
          </a:prstGeom>
          <a:noFill/>
          <a:ln w="9525">
            <a:noFill/>
            <a:miter lim="800000"/>
            <a:headEnd/>
            <a:tailEnd/>
          </a:ln>
          <a:effectLst/>
        </p:spPr>
        <p:txBody>
          <a:bodyPr>
            <a:spAutoFit/>
          </a:bodyPr>
          <a:lstStyle/>
          <a:p>
            <a:pPr>
              <a:spcBef>
                <a:spcPct val="50000"/>
              </a:spcBef>
            </a:pPr>
            <a:r>
              <a:rPr lang="en-AU"/>
              <a:t>+</a:t>
            </a:r>
          </a:p>
        </p:txBody>
      </p:sp>
      <p:sp>
        <p:nvSpPr>
          <p:cNvPr id="26656" name="Text Box 32"/>
          <p:cNvSpPr txBox="1">
            <a:spLocks noChangeArrowheads="1"/>
          </p:cNvSpPr>
          <p:nvPr/>
        </p:nvSpPr>
        <p:spPr bwMode="auto">
          <a:xfrm>
            <a:off x="6858000" y="2438400"/>
            <a:ext cx="457200" cy="366713"/>
          </a:xfrm>
          <a:prstGeom prst="rect">
            <a:avLst/>
          </a:prstGeom>
          <a:noFill/>
          <a:ln w="9525">
            <a:noFill/>
            <a:miter lim="800000"/>
            <a:headEnd/>
            <a:tailEnd/>
          </a:ln>
          <a:effectLst/>
        </p:spPr>
        <p:txBody>
          <a:bodyPr>
            <a:spAutoFit/>
          </a:bodyPr>
          <a:lstStyle/>
          <a:p>
            <a:pPr>
              <a:spcBef>
                <a:spcPct val="50000"/>
              </a:spcBef>
            </a:pPr>
            <a:r>
              <a:rPr lang="en-AU"/>
              <a:t>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30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20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20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4" end="4"/>
                                            </p:txEl>
                                          </p:spTgt>
                                        </p:tgtEl>
                                        <p:attrNameLst>
                                          <p:attrName>style.visibility</p:attrName>
                                        </p:attrNameLst>
                                      </p:cBhvr>
                                      <p:to>
                                        <p:strVal val="visible"/>
                                      </p:to>
                                    </p:set>
                                    <p:anim calcmode="lin" valueType="num">
                                      <p:cBhvr additive="base">
                                        <p:cTn id="25" dur="2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4.44444E-6 1.11111E-6 C -0.0177 0.00069 -0.04531 -0.01875 -0.05329 0.00231 C -0.06944 0.04444 -0.05503 0.09699 -0.05503 0.14444 C -0.05503 0.30949 -0.08402 0.29259 -0.00503 0.29792 C 0.04445 0.29722 0.10938 0.32477 0.13837 0.2713 C 0.15 0.19352 0.15105 0.11643 0.15 0.02685 C 0.14948 -0.01783 0.10678 0.00463 0.075 0.00463 " pathEditMode="relative" rAng="0" ptsTypes="fffffff">
                                      <p:cBhvr>
                                        <p:cTn id="30" dur="3000" fill="hold"/>
                                        <p:tgtEl>
                                          <p:spTgt spid="26651"/>
                                        </p:tgtEl>
                                        <p:attrNameLst>
                                          <p:attrName>ppt_x</p:attrName>
                                          <p:attrName>ppt_y</p:attrName>
                                        </p:attrNameLst>
                                      </p:cBhvr>
                                      <p:rCtr x="34" y="153"/>
                                    </p:animMotion>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26652"/>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26653"/>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26654"/>
                                        </p:tgtEl>
                                        <p:attrNameLst>
                                          <p:attrName>style.visibility</p:attrName>
                                        </p:attrNameLst>
                                      </p:cBhvr>
                                      <p:to>
                                        <p:strVal val="visible"/>
                                      </p:to>
                                    </p:set>
                                  </p:childTnLst>
                                </p:cTn>
                              </p:par>
                            </p:childTnLst>
                          </p:cTn>
                        </p:par>
                        <p:par>
                          <p:cTn id="40" fill="hold">
                            <p:stCondLst>
                              <p:cond delay="3000"/>
                            </p:stCondLst>
                            <p:childTnLst>
                              <p:par>
                                <p:cTn id="41" presetID="0" presetClass="path" presetSubtype="0" accel="50000" decel="50000" fill="hold" grpId="1" nodeType="afterEffect">
                                  <p:stCondLst>
                                    <p:cond delay="0"/>
                                  </p:stCondLst>
                                  <p:childTnLst>
                                    <p:animMotion origin="layout" path="M 1.11022E-16 4.44444E-6 C -0.00174 0.00069 -0.0033 0.00185 -0.00503 0.00208 C -0.01944 0.00347 -0.0342 0.00162 -0.04844 0.00439 C -0.04878 0.00439 -0.05069 0.01481 -0.05174 0.0199 C -0.05226 0.10648 -0.05174 0.19328 -0.0533 0.27986 C -0.05347 0.28449 -0.05677 0.29328 -0.05677 0.29351 C -0.05625 0.31111 -0.06441 0.33402 -0.05503 0.34652 C -0.04566 0.35902 -0.02847 0.34838 -0.0151 0.34884 C 0.03056 0.35 0.07604 0.35046 0.1217 0.35115 C 0.12448 0.35416 0.12656 0.35879 0.13003 0.35995 C 0.14149 0.36365 0.14392 0.35509 0.1467 0.34444 C 0.14514 0.32175 0.14219 0.30023 0.13993 0.27777 C 0.13941 0.2081 0.14271 0.13819 0.13837 0.06875 C 0.13802 0.06342 0.13038 0.06759 0.12656 0.06666 C 0.11094 0.0625 0.09653 0.06435 0.075 0.06435 " pathEditMode="relative" rAng="0" ptsTypes="fffffffffffffff">
                                      <p:cBhvr>
                                        <p:cTn id="42" dur="3000" fill="hold"/>
                                        <p:tgtEl>
                                          <p:spTgt spid="26654"/>
                                        </p:tgtEl>
                                        <p:attrNameLst>
                                          <p:attrName>ppt_x</p:attrName>
                                          <p:attrName>ppt_y</p:attrName>
                                        </p:attrNameLst>
                                      </p:cBhvr>
                                      <p:rCtr x="41" y="182"/>
                                    </p:animMotion>
                                  </p:child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0"/>
                                          </p:stCondLst>
                                        </p:cTn>
                                        <p:tgtEl>
                                          <p:spTgt spid="26655"/>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1" nodeType="afterEffect">
                                  <p:stCondLst>
                                    <p:cond delay="0"/>
                                  </p:stCondLst>
                                  <p:childTnLst>
                                    <p:set>
                                      <p:cBhvr>
                                        <p:cTn id="48" dur="1" fill="hold">
                                          <p:stCondLst>
                                            <p:cond delay="0"/>
                                          </p:stCondLst>
                                        </p:cTn>
                                        <p:tgtEl>
                                          <p:spTgt spid="26655"/>
                                        </p:tgtEl>
                                        <p:attrNameLst>
                                          <p:attrName>style.visibility</p:attrName>
                                        </p:attrNameLst>
                                      </p:cBhvr>
                                      <p:to>
                                        <p:strVal val="visible"/>
                                      </p:to>
                                    </p:set>
                                  </p:child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0"/>
                                          </p:stCondLst>
                                        </p:cTn>
                                        <p:tgtEl>
                                          <p:spTgt spid="26656"/>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grpId="1" nodeType="afterEffect">
                                  <p:stCondLst>
                                    <p:cond delay="0"/>
                                  </p:stCondLst>
                                  <p:childTnLst>
                                    <p:set>
                                      <p:cBhvr>
                                        <p:cTn id="54" dur="1" fill="hold">
                                          <p:stCondLst>
                                            <p:cond delay="0"/>
                                          </p:stCondLst>
                                        </p:cTn>
                                        <p:tgtEl>
                                          <p:spTgt spid="26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1" grpId="0" animBg="1"/>
      <p:bldP spid="26652" grpId="0"/>
      <p:bldP spid="26653" grpId="0"/>
      <p:bldP spid="26654" grpId="0" animBg="1"/>
      <p:bldP spid="26654" grpId="1" animBg="1"/>
      <p:bldP spid="26655" grpId="0"/>
      <p:bldP spid="26655" grpId="1"/>
      <p:bldP spid="26656" grpId="0"/>
      <p:bldP spid="2665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Electrical Properties of a Capacitor</a:t>
            </a:r>
            <a:endParaRPr lang="en-US" dirty="0"/>
          </a:p>
        </p:txBody>
      </p:sp>
      <p:sp>
        <p:nvSpPr>
          <p:cNvPr id="21507" name="Content Placeholder 2"/>
          <p:cNvSpPr>
            <a:spLocks noGrp="1"/>
          </p:cNvSpPr>
          <p:nvPr>
            <p:ph idx="1"/>
          </p:nvPr>
        </p:nvSpPr>
        <p:spPr/>
        <p:txBody>
          <a:bodyPr/>
          <a:lstStyle/>
          <a:p>
            <a:r>
              <a:rPr lang="en-US" smtClean="0"/>
              <a:t>Acts like an open circuit at steady state when connected to a d.c. voltage or current source.</a:t>
            </a:r>
          </a:p>
          <a:p>
            <a:r>
              <a:rPr lang="en-US" smtClean="0"/>
              <a:t>Voltage on a capacitor must be continuous</a:t>
            </a:r>
          </a:p>
          <a:p>
            <a:pPr lvl="1"/>
            <a:r>
              <a:rPr lang="en-US" smtClean="0"/>
              <a:t>There are no abrupt changes to the voltage, but there may be discontinuities in the current.</a:t>
            </a:r>
          </a:p>
          <a:p>
            <a:r>
              <a:rPr lang="en-US" smtClean="0"/>
              <a:t>An ideal capacitor does not dissipate energy, it takes power when storing energy and returns it when discharging.</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5,94447372,C:\Kath\Courses\ECE2004\Online\Lectures\Capacitors.ppc"/>
</p:tagLst>
</file>

<file path=ppt/tags/tag2.xml><?xml version="1.0" encoding="utf-8"?>
<p:tagLst xmlns:a="http://schemas.openxmlformats.org/drawingml/2006/main" xmlns:r="http://schemas.openxmlformats.org/officeDocument/2006/relationships" xmlns:p="http://schemas.openxmlformats.org/presentationml/2006/main">
  <p:tag name="PPSNARRATION" val="12,94447372,C:\Kath\Courses\ECE2004\Online\Lectures\Capacitors.ppc"/>
</p:tagLst>
</file>

<file path=ppt/tags/tag3.xml><?xml version="1.0" encoding="utf-8"?>
<p:tagLst xmlns:a="http://schemas.openxmlformats.org/drawingml/2006/main" xmlns:r="http://schemas.openxmlformats.org/officeDocument/2006/relationships" xmlns:p="http://schemas.openxmlformats.org/presentationml/2006/main">
  <p:tag name="PPSNARRATION" val="13,94447372,C:\Kath\Courses\ECE2004\Online\Lectures\Capacitors.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763</Words>
  <Application>Microsoft Office PowerPoint</Application>
  <PresentationFormat>On-screen Show (4:3)</PresentationFormat>
  <Paragraphs>90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Capacitors</vt:lpstr>
      <vt:lpstr>The structure of the capacitor</vt:lpstr>
      <vt:lpstr>Capacitors</vt:lpstr>
      <vt:lpstr>The Capacitance of a Capacitor </vt:lpstr>
      <vt:lpstr>Effect of Dimensions</vt:lpstr>
      <vt:lpstr>Dielectric constant</vt:lpstr>
      <vt:lpstr>Slide 7</vt:lpstr>
      <vt:lpstr>Capacitors</vt:lpstr>
      <vt:lpstr>Electrical Properties of a Capacitor</vt:lpstr>
      <vt:lpstr>Properties of a Real Capacitor</vt:lpstr>
      <vt:lpstr>Capacitors</vt:lpstr>
      <vt:lpstr>Capacitors (abbreviated e-cap)</vt:lpstr>
      <vt:lpstr>Capacitors</vt:lpstr>
      <vt:lpstr>Medical Applications</vt:lpstr>
      <vt:lpstr>Charging and Discharging a Capacitor </vt:lpstr>
      <vt:lpstr>The Capacitor is Charging</vt:lpstr>
      <vt:lpstr>Slide 17</vt:lpstr>
      <vt:lpstr>Capacitor is Discharging</vt:lpstr>
      <vt:lpstr>Slide 19</vt:lpstr>
      <vt:lpstr>capacitors in series</vt:lpstr>
      <vt:lpstr>Slide 21</vt:lpstr>
      <vt:lpstr>Slide 22</vt:lpstr>
      <vt:lpstr>capacitors in parallel</vt:lpstr>
      <vt:lpstr>Slide 24</vt:lpstr>
      <vt:lpstr>Slide 25</vt:lpstr>
      <vt:lpstr>REVIEW of CS and CP: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Kanwal</dc:creator>
  <cp:lastModifiedBy>DELL</cp:lastModifiedBy>
  <cp:revision>64</cp:revision>
  <dcterms:created xsi:type="dcterms:W3CDTF">2018-04-25T07:21:40Z</dcterms:created>
  <dcterms:modified xsi:type="dcterms:W3CDTF">2020-04-19T19:16:12Z</dcterms:modified>
</cp:coreProperties>
</file>