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9" r:id="rId3"/>
    <p:sldId id="261" r:id="rId4"/>
    <p:sldId id="305" r:id="rId5"/>
    <p:sldId id="308" r:id="rId6"/>
    <p:sldId id="309" r:id="rId7"/>
    <p:sldId id="310" r:id="rId8"/>
    <p:sldId id="312" r:id="rId9"/>
    <p:sldId id="311" r:id="rId10"/>
    <p:sldId id="314" r:id="rId11"/>
    <p:sldId id="315" r:id="rId12"/>
    <p:sldId id="279" r:id="rId1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Dosis Light" panose="020B0604020202020204" charset="0"/>
      <p:regular r:id="rId19"/>
      <p:bold r:id="rId20"/>
    </p:embeddedFont>
    <p:embeddedFont>
      <p:font typeface="Titillium Web Light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F265FD-124A-42D0-8F32-D4A907C67487}">
  <a:tblStyle styleId="{C7F265FD-124A-42D0-8F32-D4A907C674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91" d="100"/>
          <a:sy n="91" d="100"/>
        </p:scale>
        <p:origin x="79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Google Shape;385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Google Shape;385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5" name="Google Shape;403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6" name="Google Shape;403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8" name="Google Shape;528;p3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2400"/>
              <a:buNone/>
              <a:defRPr>
                <a:solidFill>
                  <a:srgbClr val="80BFB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3000"/>
              <a:buNone/>
              <a:defRPr sz="3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529" name="Google Shape;529;p3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30" name="Google Shape;530;p3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3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611" name="Google Shape;611;p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3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731" name="Google Shape;731;p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3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0" name="Google Shape;940;p3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941" name="Google Shape;941;p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3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3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" name="Google Shape;2678;p9"/>
          <p:cNvSpPr txBox="1">
            <a:spLocks noGrp="1"/>
          </p:cNvSpPr>
          <p:nvPr>
            <p:ph type="body" idx="1"/>
          </p:nvPr>
        </p:nvSpPr>
        <p:spPr>
          <a:xfrm>
            <a:off x="624925" y="4177700"/>
            <a:ext cx="67593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grpSp>
        <p:nvGrpSpPr>
          <p:cNvPr id="2679" name="Google Shape;2679;p9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680" name="Google Shape;2680;p9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9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9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9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9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9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9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9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9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9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9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9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9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9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9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9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9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9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9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9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9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9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9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9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9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9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9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9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9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9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9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9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9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9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37" name="Google Shape;2737;p9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738" name="Google Shape;2738;p9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9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9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9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9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9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9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9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9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9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9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9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9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9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9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9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9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9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9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9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9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9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4" name="Google Shape;2774;p9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5" name="Google Shape;2775;p9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9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9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9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9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9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9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9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9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9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9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9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9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9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9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0" name="Google Shape;2800;p9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801" name="Google Shape;2801;p9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9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9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9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9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9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9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9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9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9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9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9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9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9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9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9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9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9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9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9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9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9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9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9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9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9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5" name="Google Shape;2845;p9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6" name="Google Shape;2846;p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7" name="Google Shape;2847;p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8" name="Google Shape;2848;p9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9" name="Google Shape;2849;p9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0" name="Google Shape;2850;p9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1" name="Google Shape;2851;p9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2" name="Google Shape;2852;p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3" name="Google Shape;2853;p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4" name="Google Shape;2854;p9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5" name="Google Shape;2855;p9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6" name="Google Shape;2856;p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7" name="Google Shape;2857;p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9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9" name="Google Shape;2859;p9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0" name="Google Shape;2860;p9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1" name="Google Shape;2861;p9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2" name="Google Shape;2862;p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3" name="Google Shape;2863;p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4" name="Google Shape;2864;p9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5" name="Google Shape;2865;p9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6" name="Google Shape;2866;p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7" name="Google Shape;2867;p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8" name="Google Shape;2868;p9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9" name="Google Shape;2869;p9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0" name="Google Shape;2870;p9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1" name="Google Shape;2871;p9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2" name="Google Shape;2872;p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3" name="Google Shape;2873;p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4" name="Google Shape;2874;p9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5" name="Google Shape;2875;p9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6" name="Google Shape;2876;p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7" name="Google Shape;2877;p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8" name="Google Shape;2878;p9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9" name="Google Shape;2879;p9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0" name="Google Shape;2880;p9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1" name="Google Shape;2881;p9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2" name="Google Shape;2882;p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3" name="Google Shape;2883;p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4" name="Google Shape;2884;p9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5" name="Google Shape;2885;p9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6" name="Google Shape;2886;p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7" name="Google Shape;2887;p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8" name="Google Shape;2888;p9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9" name="Google Shape;2889;p9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0" name="Google Shape;2890;p9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1" name="Google Shape;2891;p9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2" name="Google Shape;2892;p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3" name="Google Shape;2893;p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4" name="Google Shape;2894;p9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5" name="Google Shape;2895;p9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6" name="Google Shape;2896;p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7" name="Google Shape;2897;p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8" name="Google Shape;2898;p9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9" name="Google Shape;2899;p9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0" name="Google Shape;2900;p9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1" name="Google Shape;2901;p9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02" name="Google Shape;2902;p9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903" name="Google Shape;2903;p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4" name="Google Shape;2904;p9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9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6" name="Google Shape;2906;p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7" name="Google Shape;2907;p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8" name="Google Shape;2908;p9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9" name="Google Shape;2909;p9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0" name="Google Shape;2910;p9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1" name="Google Shape;2911;p9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2" name="Google Shape;2912;p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3" name="Google Shape;2913;p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4" name="Google Shape;2914;p9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5" name="Google Shape;2915;p9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6" name="Google Shape;2916;p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9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9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9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9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2" name="Google Shape;2922;p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9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9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6" name="Google Shape;2926;p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7" name="Google Shape;2927;p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8" name="Google Shape;2928;p9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9" name="Google Shape;2929;p9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0" name="Google Shape;2930;p9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1" name="Google Shape;2931;p9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2" name="Google Shape;2932;p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3" name="Google Shape;2933;p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4" name="Google Shape;2934;p9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5" name="Google Shape;2935;p9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6" name="Google Shape;2936;p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7" name="Google Shape;2937;p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8" name="Google Shape;2938;p9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9" name="Google Shape;2939;p9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0" name="Google Shape;2940;p9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1" name="Google Shape;2941;p9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2" name="Google Shape;2942;p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9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9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6" name="Google Shape;2946;p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8" name="Google Shape;2948;p9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9" name="Google Shape;2949;p9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0" name="Google Shape;2950;p9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1" name="Google Shape;2951;p9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2" name="Google Shape;2952;p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3" name="Google Shape;2953;p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solidFill>
          <a:srgbClr val="003B5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80BFB7"/>
                </a:solidFill>
              </a:defRPr>
            </a:lvl1pPr>
            <a:lvl2pPr lvl="1">
              <a:buNone/>
              <a:defRPr>
                <a:solidFill>
                  <a:srgbClr val="80BFB7"/>
                </a:solidFill>
              </a:defRPr>
            </a:lvl2pPr>
            <a:lvl3pPr lvl="2">
              <a:buNone/>
              <a:defRPr>
                <a:solidFill>
                  <a:srgbClr val="80BFB7"/>
                </a:solidFill>
              </a:defRPr>
            </a:lvl3pPr>
            <a:lvl4pPr lvl="3">
              <a:buNone/>
              <a:defRPr>
                <a:solidFill>
                  <a:srgbClr val="80BFB7"/>
                </a:solidFill>
              </a:defRPr>
            </a:lvl4pPr>
            <a:lvl5pPr lvl="4">
              <a:buNone/>
              <a:defRPr>
                <a:solidFill>
                  <a:srgbClr val="80BFB7"/>
                </a:solidFill>
              </a:defRPr>
            </a:lvl5pPr>
            <a:lvl6pPr lvl="5">
              <a:buNone/>
              <a:defRPr>
                <a:solidFill>
                  <a:srgbClr val="80BFB7"/>
                </a:solidFill>
              </a:defRPr>
            </a:lvl6pPr>
            <a:lvl7pPr lvl="6">
              <a:buNone/>
              <a:defRPr>
                <a:solidFill>
                  <a:srgbClr val="80BFB7"/>
                </a:solidFill>
              </a:defRPr>
            </a:lvl7pPr>
            <a:lvl8pPr lvl="7">
              <a:buNone/>
              <a:defRPr>
                <a:solidFill>
                  <a:srgbClr val="80BFB7"/>
                </a:solidFill>
              </a:defRPr>
            </a:lvl8pPr>
            <a:lvl9pPr lvl="8">
              <a:buNone/>
              <a:defRPr>
                <a:solidFill>
                  <a:srgbClr val="80BFB7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7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0" y="285750"/>
            <a:ext cx="5396700" cy="18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4000" dirty="0"/>
              <a:t>Citizenship Education and Community Engagement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Anam Khan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66373"/>
              </p:ext>
            </p:extLst>
          </p:nvPr>
        </p:nvGraphicFramePr>
        <p:xfrm>
          <a:off x="718300" y="438154"/>
          <a:ext cx="6977900" cy="4282047"/>
        </p:xfrm>
        <a:graphic>
          <a:graphicData uri="http://schemas.openxmlformats.org/drawingml/2006/table">
            <a:tbl>
              <a:tblPr firstRow="1" firstCol="1" bandRow="1">
                <a:tableStyleId>{C7F265FD-124A-42D0-8F32-D4A907C67487}</a:tableStyleId>
              </a:tblPr>
              <a:tblGrid>
                <a:gridCol w="2024900">
                  <a:extLst>
                    <a:ext uri="{9D8B030D-6E8A-4147-A177-3AD203B41FA5}">
                      <a16:colId xmlns:a16="http://schemas.microsoft.com/office/drawing/2014/main" val="431268466"/>
                    </a:ext>
                  </a:extLst>
                </a:gridCol>
                <a:gridCol w="2892317">
                  <a:extLst>
                    <a:ext uri="{9D8B030D-6E8A-4147-A177-3AD203B41FA5}">
                      <a16:colId xmlns:a16="http://schemas.microsoft.com/office/drawing/2014/main" val="4267704383"/>
                    </a:ext>
                  </a:extLst>
                </a:gridCol>
                <a:gridCol w="2060683">
                  <a:extLst>
                    <a:ext uri="{9D8B030D-6E8A-4147-A177-3AD203B41FA5}">
                      <a16:colId xmlns:a16="http://schemas.microsoft.com/office/drawing/2014/main" val="1168076927"/>
                    </a:ext>
                  </a:extLst>
                </a:gridCol>
              </a:tblGrid>
              <a:tr h="475783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                                         </a:t>
                      </a:r>
                      <a:r>
                        <a:rPr lang="en-US" sz="1200" dirty="0" smtClean="0">
                          <a:effectLst/>
                        </a:rPr>
                        <a:t>              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28267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1.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 Village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164601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2.      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Fountain House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Patients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1912203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  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Fountain House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Hijras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226006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4.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Darul Aman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126222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5.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 age Home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556880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6.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 age Home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5593482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7.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Elementary School (Boys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115848"/>
                  </a:ext>
                </a:extLst>
              </a:tr>
              <a:tr h="4757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8.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Elementary School (Girls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7218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2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606893"/>
              </p:ext>
            </p:extLst>
          </p:nvPr>
        </p:nvGraphicFramePr>
        <p:xfrm>
          <a:off x="669134" y="742950"/>
          <a:ext cx="6761100" cy="3845641"/>
        </p:xfrm>
        <a:graphic>
          <a:graphicData uri="http://schemas.openxmlformats.org/drawingml/2006/table">
            <a:tbl>
              <a:tblPr firstRow="1" firstCol="1" bandRow="1">
                <a:tableStyleId>{C7F265FD-124A-42D0-8F32-D4A907C67487}</a:tableStyleId>
              </a:tblPr>
              <a:tblGrid>
                <a:gridCol w="3773240">
                  <a:extLst>
                    <a:ext uri="{9D8B030D-6E8A-4147-A177-3AD203B41FA5}">
                      <a16:colId xmlns:a16="http://schemas.microsoft.com/office/drawing/2014/main" val="3890311254"/>
                    </a:ext>
                  </a:extLst>
                </a:gridCol>
                <a:gridCol w="2987860">
                  <a:extLst>
                    <a:ext uri="{9D8B030D-6E8A-4147-A177-3AD203B41FA5}">
                      <a16:colId xmlns:a16="http://schemas.microsoft.com/office/drawing/2014/main" val="729210334"/>
                    </a:ext>
                  </a:extLst>
                </a:gridCol>
              </a:tblGrid>
              <a:tr h="7556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 Approval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971972"/>
                  </a:ext>
                </a:extLst>
              </a:tr>
              <a:tr h="892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Completion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963825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 (1+2+3)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4561922"/>
                  </a:ext>
                </a:extLst>
              </a:tr>
              <a:tr h="7556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4+5+6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5634408"/>
                  </a:ext>
                </a:extLst>
              </a:tr>
              <a:tr h="755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7+8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19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" name="Google Shape;4038;p36"/>
          <p:cNvSpPr txBox="1">
            <a:spLocks noGrp="1"/>
          </p:cNvSpPr>
          <p:nvPr>
            <p:ph type="ctrTitle" idx="4294967295"/>
          </p:nvPr>
        </p:nvSpPr>
        <p:spPr>
          <a:xfrm>
            <a:off x="685800" y="745150"/>
            <a:ext cx="4863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80BFB7"/>
                </a:solidFill>
              </a:rPr>
              <a:t>THANKS!</a:t>
            </a:r>
            <a:endParaRPr sz="6000">
              <a:solidFill>
                <a:srgbClr val="80BFB7"/>
              </a:solidFill>
            </a:endParaRPr>
          </a:p>
        </p:txBody>
      </p:sp>
      <p:sp>
        <p:nvSpPr>
          <p:cNvPr id="4039" name="Google Shape;4039;p36"/>
          <p:cNvSpPr txBox="1">
            <a:spLocks noGrp="1"/>
          </p:cNvSpPr>
          <p:nvPr>
            <p:ph type="subTitle" idx="4294967295"/>
          </p:nvPr>
        </p:nvSpPr>
        <p:spPr>
          <a:xfrm>
            <a:off x="685800" y="1944725"/>
            <a:ext cx="4863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D3EBD5"/>
                </a:solidFill>
                <a:highlight>
                  <a:srgbClr val="01597F"/>
                </a:highlight>
              </a:rPr>
              <a:t>Any questions?</a:t>
            </a:r>
            <a:endParaRPr sz="3600">
              <a:solidFill>
                <a:srgbClr val="D3EBD5"/>
              </a:solidFill>
              <a:highlight>
                <a:srgbClr val="01597F"/>
              </a:highlight>
            </a:endParaRPr>
          </a:p>
        </p:txBody>
      </p:sp>
      <p:sp>
        <p:nvSpPr>
          <p:cNvPr id="4040" name="Google Shape;4040;p36"/>
          <p:cNvSpPr txBox="1">
            <a:spLocks noGrp="1"/>
          </p:cNvSpPr>
          <p:nvPr>
            <p:ph type="body" idx="4294967295"/>
          </p:nvPr>
        </p:nvSpPr>
        <p:spPr>
          <a:xfrm>
            <a:off x="685800" y="2769202"/>
            <a:ext cx="4863900" cy="16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41" name="Google Shape;4041;p3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Google Shape;3858;p16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  Project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2. Assignment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 Quiz</a:t>
            </a: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grpSp>
        <p:nvGrpSpPr>
          <p:cNvPr id="4" name="Google Shape;4164;p39"/>
          <p:cNvGrpSpPr/>
          <p:nvPr/>
        </p:nvGrpSpPr>
        <p:grpSpPr>
          <a:xfrm>
            <a:off x="5040300" y="590550"/>
            <a:ext cx="914400" cy="990600"/>
            <a:chOff x="5970800" y="1619250"/>
            <a:chExt cx="428650" cy="456725"/>
          </a:xfrm>
        </p:grpSpPr>
        <p:sp>
          <p:nvSpPr>
            <p:cNvPr id="5" name="Google Shape;4165;p3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166;p39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167;p3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168;p39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169;p39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" name="Google Shape;3870;p18"/>
          <p:cNvSpPr txBox="1">
            <a:spLocks noGrp="1"/>
          </p:cNvSpPr>
          <p:nvPr>
            <p:ph type="title"/>
          </p:nvPr>
        </p:nvSpPr>
        <p:spPr>
          <a:xfrm>
            <a:off x="228600" y="666750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dirty="0"/>
          </a:p>
        </p:txBody>
      </p:sp>
      <p:sp>
        <p:nvSpPr>
          <p:cNvPr id="387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0" y="971550"/>
            <a:ext cx="7620000" cy="4171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Contents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Contribution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 Learning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sp>
        <p:nvSpPr>
          <p:cNvPr id="3872" name="Google Shape;3872;p1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19150"/>
            <a:ext cx="6761100" cy="2980500"/>
          </a:xfrm>
        </p:spPr>
        <p:txBody>
          <a:bodyPr/>
          <a:lstStyle/>
          <a:p>
            <a:pPr marL="0">
              <a:spcBef>
                <a:spcPts val="0"/>
              </a:spcBef>
              <a:spcAft>
                <a:spcPts val="800"/>
              </a:spcAft>
            </a:pPr>
            <a:r>
              <a:rPr lang="en-US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Topic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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Conduction of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Seminar/ Workshop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Keynote Speaker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representative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22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43" y="819150"/>
            <a:ext cx="6761100" cy="298050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Permission letter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speaker (CV)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Broachers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648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741" y="1047750"/>
            <a:ext cx="6761100" cy="298050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 testing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Unstructured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Interview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Mental Status Examination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62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71550"/>
            <a:ext cx="6761100" cy="298050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Structured Assessment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6200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Instruments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MWB Scale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 testing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605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231" y="1200150"/>
            <a:ext cx="6761100" cy="857400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35921"/>
              </p:ext>
            </p:extLst>
          </p:nvPr>
        </p:nvGraphicFramePr>
        <p:xfrm>
          <a:off x="640231" y="1563344"/>
          <a:ext cx="6477000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6477000">
                  <a:extLst>
                    <a:ext uri="{9D8B030D-6E8A-4147-A177-3AD203B41FA5}">
                      <a16:colId xmlns:a16="http://schemas.microsoft.com/office/drawing/2014/main" val="907332239"/>
                    </a:ext>
                  </a:extLst>
                </a:gridCol>
              </a:tblGrid>
              <a:tr h="41365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5284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46017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Venue Arrangements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27255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Logistic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90708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with  Speaking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181137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with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representative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329321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 Coverage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83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59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 Learning 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 Writing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Experiences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Limitations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Suggestions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Implications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434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137</Words>
  <Application>Microsoft Office PowerPoint</Application>
  <PresentationFormat>On-screen Show (16:9)</PresentationFormat>
  <Paragraphs>90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Calibri</vt:lpstr>
      <vt:lpstr>Wingdings</vt:lpstr>
      <vt:lpstr>Arial</vt:lpstr>
      <vt:lpstr>Dosis Light</vt:lpstr>
      <vt:lpstr>Titillium Web Light</vt:lpstr>
      <vt:lpstr>Mowbray template</vt:lpstr>
      <vt:lpstr>Citizenship Education and Community Engagement    Anam Khan</vt:lpstr>
      <vt:lpstr>        1.   Project 2. Assignment 3. Quiz </vt:lpstr>
      <vt:lpstr>Project </vt:lpstr>
      <vt:lpstr>PowerPoint Presentation</vt:lpstr>
      <vt:lpstr>PowerPoint Presentation</vt:lpstr>
      <vt:lpstr>PowerPoint Presentation</vt:lpstr>
      <vt:lpstr>PowerPoint Presentation</vt:lpstr>
      <vt:lpstr>   Individual contribution </vt:lpstr>
      <vt:lpstr>Group Learning 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Loneliness and Mental Wellbeing: A Comparative Study among Day Scholars and Hostel Scholars  Ms Sumbal Shahzadi Dr Ulfat Nisa</dc:title>
  <dc:creator>dell</dc:creator>
  <cp:lastModifiedBy>Anam Khan</cp:lastModifiedBy>
  <cp:revision>54</cp:revision>
  <dcterms:modified xsi:type="dcterms:W3CDTF">2020-04-19T15:35:41Z</dcterms:modified>
</cp:coreProperties>
</file>