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sldIdLst>
    <p:sldId id="256" r:id="rId2"/>
    <p:sldId id="257" r:id="rId3"/>
    <p:sldId id="279" r:id="rId4"/>
    <p:sldId id="258" r:id="rId5"/>
    <p:sldId id="259" r:id="rId6"/>
    <p:sldId id="260" r:id="rId7"/>
    <p:sldId id="261" r:id="rId8"/>
    <p:sldId id="262" r:id="rId9"/>
    <p:sldId id="263" r:id="rId10"/>
    <p:sldId id="28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4" r:id="rId25"/>
    <p:sldId id="277" r:id="rId26"/>
    <p:sldId id="280"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x-none"/>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4527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6" name="Footer Placeholder 5"/>
          <p:cNvSpPr>
            <a:spLocks noGrp="1"/>
          </p:cNvSpPr>
          <p:nvPr>
            <p:ph type="ftr" sz="quarter" idx="11"/>
          </p:nvPr>
        </p:nvSpPr>
        <p:spPr/>
        <p:txBody>
          <a:bodyPr/>
          <a:lstStyle/>
          <a:p>
            <a:endParaRPr lang="x-non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74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15946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3612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111016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71250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8" name="Footer Placeholder 7"/>
          <p:cNvSpPr>
            <a:spLocks noGrp="1"/>
          </p:cNvSpPr>
          <p:nvPr>
            <p:ph type="ftr" sz="quarter" idx="11"/>
          </p:nvPr>
        </p:nvSpPr>
        <p:spPr>
          <a:xfrm>
            <a:off x="561111" y="6391838"/>
            <a:ext cx="3644282" cy="304801"/>
          </a:xfrm>
        </p:spPr>
        <p:txBody>
          <a:bodyPr/>
          <a:lstStyle/>
          <a:p>
            <a:endParaRPr lang="x-none"/>
          </a:p>
        </p:txBody>
      </p:sp>
      <p:sp>
        <p:nvSpPr>
          <p:cNvPr id="9" name="Slide Number Placeholder 8"/>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78676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03469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50956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49578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5" name="Footer Placeholder 4"/>
          <p:cNvSpPr>
            <a:spLocks noGrp="1"/>
          </p:cNvSpPr>
          <p:nvPr>
            <p:ph type="ftr" sz="quarter" idx="11"/>
          </p:nvPr>
        </p:nvSpPr>
        <p:spPr/>
        <p:txBody>
          <a:bodyPr/>
          <a:lstStyle/>
          <a:p>
            <a:endParaRPr lang="x-non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70580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53041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403600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31859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3" name="Footer Placeholder 2"/>
          <p:cNvSpPr>
            <a:spLocks noGrp="1"/>
          </p:cNvSpPr>
          <p:nvPr>
            <p:ph type="ftr" sz="quarter" idx="11"/>
          </p:nvPr>
        </p:nvSpPr>
        <p:spPr/>
        <p:txBody>
          <a:bodyPr/>
          <a:lstStyle/>
          <a:p>
            <a:endParaRPr lang="x-non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71554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6" name="Footer Placeholder 5"/>
          <p:cNvSpPr>
            <a:spLocks noGrp="1"/>
          </p:cNvSpPr>
          <p:nvPr>
            <p:ph type="ftr" sz="quarter" idx="11"/>
          </p:nvPr>
        </p:nvSpPr>
        <p:spPr/>
        <p:txBody>
          <a:bodyPr/>
          <a:lstStyle/>
          <a:p>
            <a:endParaRPr lang="x-non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309652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4B16E9-9ABF-4419-9F2C-D8768A9F2A8E}" type="datetimeFigureOut">
              <a:rPr lang="x-none" smtClean="0"/>
              <a:pPr/>
              <a:t>5/8/2020</a:t>
            </a:fld>
            <a:endParaRPr lang="x-none"/>
          </a:p>
        </p:txBody>
      </p:sp>
      <p:sp>
        <p:nvSpPr>
          <p:cNvPr id="6" name="Footer Placeholder 5"/>
          <p:cNvSpPr>
            <a:spLocks noGrp="1"/>
          </p:cNvSpPr>
          <p:nvPr>
            <p:ph type="ftr" sz="quarter" idx="11"/>
          </p:nvPr>
        </p:nvSpPr>
        <p:spPr/>
        <p:txBody>
          <a:bodyPr/>
          <a:lstStyle/>
          <a:p>
            <a:endParaRPr lang="x-non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28587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14B16E9-9ABF-4419-9F2C-D8768A9F2A8E}" type="datetimeFigureOut">
              <a:rPr lang="x-none" smtClean="0"/>
              <a:pPr/>
              <a:t>5/8/2020</a:t>
            </a:fld>
            <a:endParaRPr lang="x-none"/>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x-none"/>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0CA995F-188A-461E-A54F-D9D0C18B4732}" type="slidenum">
              <a:rPr lang="x-none" smtClean="0"/>
              <a:pPr/>
              <a:t>‹#›</a:t>
            </a:fld>
            <a:endParaRPr lang="x-none"/>
          </a:p>
        </p:txBody>
      </p:sp>
    </p:spTree>
    <p:extLst>
      <p:ext uri="{BB962C8B-B14F-4D97-AF65-F5344CB8AC3E}">
        <p14:creationId xmlns:p14="http://schemas.microsoft.com/office/powerpoint/2010/main" xmlns="" val="1944691594"/>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610EF-98BA-4DB9-995C-302E8E036F68}"/>
              </a:ext>
            </a:extLst>
          </p:cNvPr>
          <p:cNvSpPr>
            <a:spLocks noGrp="1"/>
          </p:cNvSpPr>
          <p:nvPr>
            <p:ph type="ctrTitle"/>
          </p:nvPr>
        </p:nvSpPr>
        <p:spPr/>
        <p:txBody>
          <a:bodyPr>
            <a:normAutofit/>
          </a:bodyPr>
          <a:lstStyle/>
          <a:p>
            <a:r>
              <a:rPr lang="en-US" dirty="0"/>
              <a:t>Light as an ecological factor</a:t>
            </a:r>
            <a:endParaRPr lang="x-none"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0251302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1E8512-0EB8-4B29-BF7B-D7BE23DAC5A2}"/>
              </a:ext>
            </a:extLst>
          </p:cNvPr>
          <p:cNvPicPr>
            <a:picLocks noChangeAspect="1"/>
          </p:cNvPicPr>
          <p:nvPr/>
        </p:nvPicPr>
        <p:blipFill>
          <a:blip r:embed="rId2"/>
          <a:stretch>
            <a:fillRect/>
          </a:stretch>
        </p:blipFill>
        <p:spPr>
          <a:xfrm>
            <a:off x="576776" y="0"/>
            <a:ext cx="9664504" cy="6858000"/>
          </a:xfrm>
          <a:prstGeom prst="rect">
            <a:avLst/>
          </a:prstGeom>
        </p:spPr>
      </p:pic>
    </p:spTree>
    <p:extLst>
      <p:ext uri="{BB962C8B-B14F-4D97-AF65-F5344CB8AC3E}">
        <p14:creationId xmlns:p14="http://schemas.microsoft.com/office/powerpoint/2010/main" xmlns="" val="171085833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F5A99-A7B4-45EE-9072-C39DDD2095C4}"/>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06F51127-113F-4714-8175-1A2AE33EA4C3}"/>
              </a:ext>
            </a:extLst>
          </p:cNvPr>
          <p:cNvSpPr>
            <a:spLocks noGrp="1"/>
          </p:cNvSpPr>
          <p:nvPr>
            <p:ph idx="1"/>
          </p:nvPr>
        </p:nvSpPr>
        <p:spPr/>
        <p:txBody>
          <a:bodyPr/>
          <a:lstStyle/>
          <a:p>
            <a:pPr marL="0" indent="0">
              <a:buNone/>
            </a:pPr>
            <a:r>
              <a:rPr lang="x-none" b="1" dirty="0"/>
              <a:t>4. Effect on Respiration: </a:t>
            </a:r>
          </a:p>
          <a:p>
            <a:pPr marL="0" indent="0">
              <a:buNone/>
            </a:pPr>
            <a:r>
              <a:rPr lang="en-US" dirty="0"/>
              <a:t> </a:t>
            </a:r>
            <a:r>
              <a:rPr lang="x-none" dirty="0"/>
              <a:t>In plants, respiration is a process of the oxidation of carbohydrate (produced in the photosyn­thesis) into </a:t>
            </a:r>
            <a:r>
              <a:rPr lang="en-US" dirty="0"/>
              <a:t>carbon dioxide</a:t>
            </a:r>
            <a:r>
              <a:rPr lang="x-none" dirty="0"/>
              <a:t> and water. According to Calv</a:t>
            </a:r>
            <a:r>
              <a:rPr lang="en-US" dirty="0"/>
              <a:t>in </a:t>
            </a:r>
            <a:r>
              <a:rPr lang="x-none" dirty="0"/>
              <a:t>(1958), the rate of respiration increases at higher light intensity and it decreases at lower light intensity.</a:t>
            </a:r>
          </a:p>
          <a:p>
            <a:endParaRPr lang="x-none" dirty="0"/>
          </a:p>
        </p:txBody>
      </p:sp>
    </p:spTree>
    <p:extLst>
      <p:ext uri="{BB962C8B-B14F-4D97-AF65-F5344CB8AC3E}">
        <p14:creationId xmlns:p14="http://schemas.microsoft.com/office/powerpoint/2010/main" xmlns="" val="393062612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A26CF-5830-4682-9CF5-2B89FF4FBED8}"/>
              </a:ext>
            </a:extLst>
          </p:cNvPr>
          <p:cNvSpPr>
            <a:spLocks noGrp="1"/>
          </p:cNvSpPr>
          <p:nvPr>
            <p:ph type="title"/>
          </p:nvPr>
        </p:nvSpPr>
        <p:spPr/>
        <p:txBody>
          <a:bodyPr/>
          <a:lstStyle/>
          <a:p>
            <a:r>
              <a:rPr lang="en-US" b="1"/>
              <a:t>Effect of light on plants</a:t>
            </a:r>
            <a:endParaRPr lang="x-none" b="1" dirty="0"/>
          </a:p>
        </p:txBody>
      </p:sp>
      <p:sp>
        <p:nvSpPr>
          <p:cNvPr id="3" name="Content Placeholder 2">
            <a:extLst>
              <a:ext uri="{FF2B5EF4-FFF2-40B4-BE49-F238E27FC236}">
                <a16:creationId xmlns:a16="http://schemas.microsoft.com/office/drawing/2014/main" xmlns="" id="{C7D40EB5-0560-4657-B805-FF4153742F2C}"/>
              </a:ext>
            </a:extLst>
          </p:cNvPr>
          <p:cNvSpPr>
            <a:spLocks noGrp="1"/>
          </p:cNvSpPr>
          <p:nvPr>
            <p:ph idx="1"/>
          </p:nvPr>
        </p:nvSpPr>
        <p:spPr/>
        <p:txBody>
          <a:bodyPr/>
          <a:lstStyle/>
          <a:p>
            <a:pPr marL="0" indent="0">
              <a:buNone/>
            </a:pPr>
            <a:r>
              <a:rPr lang="x-none" b="1"/>
              <a:t>5. Effect on Transpiration: </a:t>
            </a:r>
          </a:p>
          <a:p>
            <a:r>
              <a:rPr lang="x-none"/>
              <a:t>The rise in atmospheric tempera­ture which may be due to the conversion of solar radiation into heat increases the rate of transpiration. The process of opening of stomata (which depends upon light) leading to loss of water from the aerial surface of plants is known as transpiration.</a:t>
            </a:r>
          </a:p>
          <a:p>
            <a:endParaRPr lang="x-none" dirty="0"/>
          </a:p>
        </p:txBody>
      </p:sp>
    </p:spTree>
    <p:extLst>
      <p:ext uri="{BB962C8B-B14F-4D97-AF65-F5344CB8AC3E}">
        <p14:creationId xmlns:p14="http://schemas.microsoft.com/office/powerpoint/2010/main" xmlns="" val="67388964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62459-2629-456C-AF3B-627A0B2C5F16}"/>
              </a:ext>
            </a:extLst>
          </p:cNvPr>
          <p:cNvSpPr>
            <a:spLocks noGrp="1"/>
          </p:cNvSpPr>
          <p:nvPr>
            <p:ph type="title"/>
          </p:nvPr>
        </p:nvSpPr>
        <p:spPr/>
        <p:txBody>
          <a:bodyPr/>
          <a:lstStyle/>
          <a:p>
            <a:r>
              <a:rPr lang="en-US" b="1"/>
              <a:t>Effect of light on plants</a:t>
            </a:r>
            <a:endParaRPr lang="x-none" b="1" dirty="0"/>
          </a:p>
        </p:txBody>
      </p:sp>
      <p:sp>
        <p:nvSpPr>
          <p:cNvPr id="3" name="Content Placeholder 2">
            <a:extLst>
              <a:ext uri="{FF2B5EF4-FFF2-40B4-BE49-F238E27FC236}">
                <a16:creationId xmlns:a16="http://schemas.microsoft.com/office/drawing/2014/main" xmlns="" id="{D6377E00-251D-4CB7-9FF9-8E788E031103}"/>
              </a:ext>
            </a:extLst>
          </p:cNvPr>
          <p:cNvSpPr>
            <a:spLocks noGrp="1"/>
          </p:cNvSpPr>
          <p:nvPr>
            <p:ph idx="1"/>
          </p:nvPr>
        </p:nvSpPr>
        <p:spPr/>
        <p:txBody>
          <a:bodyPr/>
          <a:lstStyle/>
          <a:p>
            <a:pPr marL="0" indent="0" fontAlgn="base">
              <a:buNone/>
            </a:pPr>
            <a:r>
              <a:rPr lang="en-US" b="1" dirty="0"/>
              <a:t>6. Effect on Production of Hormone: </a:t>
            </a:r>
            <a:endParaRPr lang="en-US" dirty="0"/>
          </a:p>
          <a:p>
            <a:pPr fontAlgn="base"/>
            <a:r>
              <a:rPr lang="en-US" sz="2000" dirty="0"/>
              <a:t>Light inhibits the synthe­sis of auxins or growth hormones in plants as a result of which the shape and size of the plants gets modified</a:t>
            </a:r>
            <a:r>
              <a:rPr lang="en-US" dirty="0"/>
              <a:t>.</a:t>
            </a:r>
          </a:p>
          <a:p>
            <a:endParaRPr lang="x-none" dirty="0"/>
          </a:p>
        </p:txBody>
      </p:sp>
    </p:spTree>
    <p:extLst>
      <p:ext uri="{BB962C8B-B14F-4D97-AF65-F5344CB8AC3E}">
        <p14:creationId xmlns:p14="http://schemas.microsoft.com/office/powerpoint/2010/main" xmlns="" val="92881640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0D7D2-BD04-47B1-842C-754B32147B83}"/>
              </a:ext>
            </a:extLst>
          </p:cNvPr>
          <p:cNvSpPr>
            <a:spLocks noGrp="1"/>
          </p:cNvSpPr>
          <p:nvPr>
            <p:ph type="title"/>
          </p:nvPr>
        </p:nvSpPr>
        <p:spPr/>
        <p:txBody>
          <a:bodyPr/>
          <a:lstStyle/>
          <a:p>
            <a:r>
              <a:rPr lang="en-US" b="1"/>
              <a:t>Effect of light on plants</a:t>
            </a:r>
            <a:endParaRPr lang="x-none" b="1" dirty="0"/>
          </a:p>
        </p:txBody>
      </p:sp>
      <p:sp>
        <p:nvSpPr>
          <p:cNvPr id="3" name="Content Placeholder 2">
            <a:extLst>
              <a:ext uri="{FF2B5EF4-FFF2-40B4-BE49-F238E27FC236}">
                <a16:creationId xmlns:a16="http://schemas.microsoft.com/office/drawing/2014/main" xmlns="" id="{A8747DEC-6F91-473B-9CE2-D04E4926A0CC}"/>
              </a:ext>
            </a:extLst>
          </p:cNvPr>
          <p:cNvSpPr>
            <a:spLocks noGrp="1"/>
          </p:cNvSpPr>
          <p:nvPr>
            <p:ph idx="1"/>
          </p:nvPr>
        </p:nvSpPr>
        <p:spPr/>
        <p:txBody>
          <a:bodyPr/>
          <a:lstStyle/>
          <a:p>
            <a:pPr marL="0" indent="0" fontAlgn="base">
              <a:buNone/>
            </a:pPr>
            <a:r>
              <a:rPr lang="en-US" b="1" dirty="0"/>
              <a:t> 7. Effect on development of Flowers, Fruits and Vegetative parts: </a:t>
            </a:r>
            <a:endParaRPr lang="en-US" dirty="0"/>
          </a:p>
          <a:p>
            <a:pPr fontAlgn="base"/>
            <a:r>
              <a:rPr lang="en-US" sz="2000" dirty="0"/>
              <a:t>The intensity of light largely influences the growth and de­velopment of flowers, fruits and vegetative parts of plants. </a:t>
            </a:r>
          </a:p>
          <a:p>
            <a:pPr fontAlgn="base"/>
            <a:r>
              <a:rPr lang="en-US" sz="2000" dirty="0"/>
              <a:t>Light of higher intensity favours  development of flowers, fruits and seeds but light of lower intensity promotes the development of vegetative parts and causes delicacy.</a:t>
            </a:r>
          </a:p>
          <a:p>
            <a:endParaRPr lang="x-none" dirty="0"/>
          </a:p>
        </p:txBody>
      </p:sp>
    </p:spTree>
    <p:extLst>
      <p:ext uri="{BB962C8B-B14F-4D97-AF65-F5344CB8AC3E}">
        <p14:creationId xmlns:p14="http://schemas.microsoft.com/office/powerpoint/2010/main" xmlns="" val="204765343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B972B-ACFF-4BE2-8C39-92CADDACA8B1}"/>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8444AF25-7F3C-429C-91E6-0620BD705800}"/>
              </a:ext>
            </a:extLst>
          </p:cNvPr>
          <p:cNvSpPr>
            <a:spLocks noGrp="1"/>
          </p:cNvSpPr>
          <p:nvPr>
            <p:ph idx="1"/>
          </p:nvPr>
        </p:nvSpPr>
        <p:spPr/>
        <p:txBody>
          <a:bodyPr/>
          <a:lstStyle/>
          <a:p>
            <a:pPr marL="0" indent="0" fontAlgn="base">
              <a:buNone/>
            </a:pPr>
            <a:r>
              <a:rPr lang="en-US" b="1" dirty="0"/>
              <a:t>8. Effect on Formation of Anthocyanin Pigment: </a:t>
            </a:r>
            <a:endParaRPr lang="en-US" dirty="0"/>
          </a:p>
          <a:p>
            <a:pPr fontAlgn="base"/>
            <a:r>
              <a:rPr lang="en-US" sz="2000" dirty="0"/>
              <a:t>Intense light helps in the formation of anthocyanin pigments in plants. The plants in Alpine regions have beautiful flowers contain­ing this pigment</a:t>
            </a:r>
            <a:r>
              <a:rPr lang="en-US" dirty="0"/>
              <a:t>.</a:t>
            </a:r>
          </a:p>
          <a:p>
            <a:endParaRPr lang="x-none" dirty="0"/>
          </a:p>
        </p:txBody>
      </p:sp>
    </p:spTree>
    <p:extLst>
      <p:ext uri="{BB962C8B-B14F-4D97-AF65-F5344CB8AC3E}">
        <p14:creationId xmlns:p14="http://schemas.microsoft.com/office/powerpoint/2010/main" xmlns="" val="259797806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B8FDE-0A8E-4053-AA09-CFC1B1B1CD11}"/>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B96F4F73-D7D5-4086-A91A-CEC88ED441FA}"/>
              </a:ext>
            </a:extLst>
          </p:cNvPr>
          <p:cNvSpPr>
            <a:spLocks noGrp="1"/>
          </p:cNvSpPr>
          <p:nvPr>
            <p:ph idx="1"/>
          </p:nvPr>
        </p:nvSpPr>
        <p:spPr/>
        <p:txBody>
          <a:bodyPr/>
          <a:lstStyle/>
          <a:p>
            <a:pPr marL="0" indent="0" fontAlgn="base">
              <a:buNone/>
            </a:pPr>
            <a:r>
              <a:rPr lang="en-US" b="1" dirty="0"/>
              <a:t>9. Effect on Movement: </a:t>
            </a:r>
            <a:endParaRPr lang="en-US" dirty="0"/>
          </a:p>
          <a:p>
            <a:pPr fontAlgn="base"/>
            <a:r>
              <a:rPr lang="en-US" b="1" dirty="0"/>
              <a:t>Phototropism</a:t>
            </a:r>
            <a:r>
              <a:rPr lang="en-US" dirty="0"/>
              <a:t> </a:t>
            </a:r>
          </a:p>
          <a:p>
            <a:pPr marL="0" indent="0" fontAlgn="base">
              <a:buNone/>
            </a:pPr>
            <a:r>
              <a:rPr lang="en-US" sz="2000" dirty="0"/>
              <a:t>    The effect on sunlight in modulating the movement of plants is called </a:t>
            </a:r>
            <a:r>
              <a:rPr lang="en-US" sz="2000" b="1" dirty="0"/>
              <a:t>phototropism or heliotropism</a:t>
            </a:r>
            <a:r>
              <a:rPr lang="en-US" sz="2000" dirty="0"/>
              <a:t>. </a:t>
            </a:r>
          </a:p>
          <a:p>
            <a:pPr fontAlgn="base"/>
            <a:endParaRPr lang="en-US" sz="2000" dirty="0"/>
          </a:p>
          <a:p>
            <a:endParaRPr lang="x-none" dirty="0"/>
          </a:p>
        </p:txBody>
      </p:sp>
    </p:spTree>
    <p:extLst>
      <p:ext uri="{BB962C8B-B14F-4D97-AF65-F5344CB8AC3E}">
        <p14:creationId xmlns:p14="http://schemas.microsoft.com/office/powerpoint/2010/main" xmlns="" val="300360440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16B9B-9EA7-4E5B-BAF7-F82EB9CF0101}"/>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AE748CA2-E883-4390-9A20-80198F226778}"/>
              </a:ext>
            </a:extLst>
          </p:cNvPr>
          <p:cNvSpPr>
            <a:spLocks noGrp="1"/>
          </p:cNvSpPr>
          <p:nvPr>
            <p:ph idx="1"/>
          </p:nvPr>
        </p:nvSpPr>
        <p:spPr/>
        <p:txBody>
          <a:bodyPr/>
          <a:lstStyle/>
          <a:p>
            <a:r>
              <a:rPr lang="en-US" b="1" dirty="0"/>
              <a:t>Positive tropism </a:t>
            </a:r>
          </a:p>
          <a:p>
            <a:pPr marL="0" indent="0">
              <a:buNone/>
            </a:pPr>
            <a:r>
              <a:rPr lang="en-US" dirty="0"/>
              <a:t>    The elongation on stem towards light is known as posi­tive photo-</a:t>
            </a:r>
          </a:p>
          <a:p>
            <a:pPr marL="0" indent="0">
              <a:buNone/>
            </a:pPr>
            <a:r>
              <a:rPr lang="en-US" dirty="0"/>
              <a:t>tropism .</a:t>
            </a:r>
            <a:endParaRPr lang="en-US" b="1" dirty="0"/>
          </a:p>
          <a:p>
            <a:r>
              <a:rPr lang="en-US" b="1" dirty="0"/>
              <a:t>Negative tropism</a:t>
            </a:r>
          </a:p>
          <a:p>
            <a:pPr marL="0" indent="0">
              <a:buNone/>
            </a:pPr>
            <a:r>
              <a:rPr lang="en-US" b="1" dirty="0"/>
              <a:t>      </a:t>
            </a:r>
            <a:r>
              <a:rPr lang="en-US" dirty="0"/>
              <a:t>The movement of roots away from light is known as negative photo-tropism. The leaves grow transversely to light.</a:t>
            </a:r>
            <a:r>
              <a:rPr lang="en-US" b="1" dirty="0"/>
              <a:t>                          </a:t>
            </a:r>
          </a:p>
          <a:p>
            <a:endParaRPr lang="x-none" b="1" dirty="0"/>
          </a:p>
        </p:txBody>
      </p:sp>
    </p:spTree>
    <p:extLst>
      <p:ext uri="{BB962C8B-B14F-4D97-AF65-F5344CB8AC3E}">
        <p14:creationId xmlns:p14="http://schemas.microsoft.com/office/powerpoint/2010/main" xmlns="" val="352274006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678EA-1965-4A05-A574-A50C7BFF6D0E}"/>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0D437A5B-CF6C-43ED-BFCA-8D6BD1ADA728}"/>
              </a:ext>
            </a:extLst>
          </p:cNvPr>
          <p:cNvSpPr>
            <a:spLocks noGrp="1"/>
          </p:cNvSpPr>
          <p:nvPr>
            <p:ph idx="1"/>
          </p:nvPr>
        </p:nvSpPr>
        <p:spPr/>
        <p:txBody>
          <a:bodyPr/>
          <a:lstStyle/>
          <a:p>
            <a:pPr marL="0" indent="0" fontAlgn="base">
              <a:buNone/>
            </a:pPr>
            <a:r>
              <a:rPr lang="en-US" b="1" dirty="0"/>
              <a:t>10. Effect on Photoperiodism: </a:t>
            </a:r>
            <a:endParaRPr lang="en-US" dirty="0"/>
          </a:p>
          <a:p>
            <a:pPr fontAlgn="base"/>
            <a:r>
              <a:rPr lang="en-US" sz="2000" dirty="0"/>
              <a:t>The response of plants to the relative length of the day (known as photo-period) is known as photoperiodism</a:t>
            </a:r>
            <a:r>
              <a:rPr lang="en-US" dirty="0"/>
              <a:t>.</a:t>
            </a:r>
          </a:p>
          <a:p>
            <a:endParaRPr lang="x-none" dirty="0"/>
          </a:p>
        </p:txBody>
      </p:sp>
    </p:spTree>
    <p:extLst>
      <p:ext uri="{BB962C8B-B14F-4D97-AF65-F5344CB8AC3E}">
        <p14:creationId xmlns:p14="http://schemas.microsoft.com/office/powerpoint/2010/main" xmlns="" val="110131111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2A0F-3001-485D-8928-8D3DC6529F11}"/>
              </a:ext>
            </a:extLst>
          </p:cNvPr>
          <p:cNvSpPr>
            <a:spLocks noGrp="1"/>
          </p:cNvSpPr>
          <p:nvPr>
            <p:ph type="title"/>
          </p:nvPr>
        </p:nvSpPr>
        <p:spPr/>
        <p:txBody>
          <a:bodyPr/>
          <a:lstStyle/>
          <a:p>
            <a:r>
              <a:rPr lang="en-US" b="1"/>
              <a:t>Cont…</a:t>
            </a:r>
            <a:endParaRPr lang="x-none" b="1" dirty="0"/>
          </a:p>
        </p:txBody>
      </p:sp>
      <p:sp>
        <p:nvSpPr>
          <p:cNvPr id="3" name="Content Placeholder 2">
            <a:extLst>
              <a:ext uri="{FF2B5EF4-FFF2-40B4-BE49-F238E27FC236}">
                <a16:creationId xmlns:a16="http://schemas.microsoft.com/office/drawing/2014/main" xmlns="" id="{FE18523F-5275-4EFF-9CC1-55F174FA6203}"/>
              </a:ext>
            </a:extLst>
          </p:cNvPr>
          <p:cNvSpPr>
            <a:spLocks noGrp="1"/>
          </p:cNvSpPr>
          <p:nvPr>
            <p:ph idx="1"/>
          </p:nvPr>
        </p:nvSpPr>
        <p:spPr/>
        <p:txBody>
          <a:bodyPr/>
          <a:lstStyle/>
          <a:p>
            <a:pPr fontAlgn="base"/>
            <a:r>
              <a:rPr lang="en-US" sz="2000" dirty="0"/>
              <a:t>According to the response of the plants to the length of the photo-period, the plants have been clas­sified into three groups:</a:t>
            </a:r>
          </a:p>
          <a:p>
            <a:pPr marL="0" indent="0" fontAlgn="base">
              <a:buNone/>
            </a:pPr>
            <a:r>
              <a:rPr lang="en-US" b="1" dirty="0"/>
              <a:t>(</a:t>
            </a:r>
            <a:r>
              <a:rPr lang="en-US" b="1" dirty="0" err="1"/>
              <a:t>i</a:t>
            </a:r>
            <a:r>
              <a:rPr lang="en-US" b="1" dirty="0"/>
              <a:t>) Long Day Plants (L.D.P.): </a:t>
            </a:r>
            <a:endParaRPr lang="en-US" dirty="0"/>
          </a:p>
          <a:p>
            <a:pPr marL="0" indent="0" fontAlgn="base">
              <a:buNone/>
            </a:pPr>
            <a:r>
              <a:rPr lang="en-US" dirty="0"/>
              <a:t> </a:t>
            </a:r>
            <a:r>
              <a:rPr lang="en-US" sz="2000" dirty="0"/>
              <a:t>The plants which bloom when the light duration is more than 12 hours per day e.g. radish, potato, spinach, etc.</a:t>
            </a:r>
          </a:p>
          <a:p>
            <a:endParaRPr lang="x-none" dirty="0"/>
          </a:p>
        </p:txBody>
      </p:sp>
    </p:spTree>
    <p:extLst>
      <p:ext uri="{BB962C8B-B14F-4D97-AF65-F5344CB8AC3E}">
        <p14:creationId xmlns:p14="http://schemas.microsoft.com/office/powerpoint/2010/main" xmlns="" val="266803074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7C73C-183F-4D77-955C-7938B2ED1B82}"/>
              </a:ext>
            </a:extLst>
          </p:cNvPr>
          <p:cNvSpPr>
            <a:spLocks noGrp="1"/>
          </p:cNvSpPr>
          <p:nvPr>
            <p:ph type="title"/>
          </p:nvPr>
        </p:nvSpPr>
        <p:spPr/>
        <p:txBody>
          <a:bodyPr/>
          <a:lstStyle/>
          <a:p>
            <a:r>
              <a:rPr lang="en-US" b="1" dirty="0"/>
              <a:t>Light</a:t>
            </a:r>
            <a:r>
              <a:rPr lang="en-US" dirty="0"/>
              <a:t> </a:t>
            </a:r>
            <a:endParaRPr lang="x-none" dirty="0"/>
          </a:p>
        </p:txBody>
      </p:sp>
      <p:sp>
        <p:nvSpPr>
          <p:cNvPr id="3" name="Content Placeholder 2">
            <a:extLst>
              <a:ext uri="{FF2B5EF4-FFF2-40B4-BE49-F238E27FC236}">
                <a16:creationId xmlns:a16="http://schemas.microsoft.com/office/drawing/2014/main" xmlns="" id="{90CF21BB-BCD0-4683-8AFD-644D4E4DB715}"/>
              </a:ext>
            </a:extLst>
          </p:cNvPr>
          <p:cNvSpPr>
            <a:spLocks noGrp="1"/>
          </p:cNvSpPr>
          <p:nvPr>
            <p:ph idx="1"/>
          </p:nvPr>
        </p:nvSpPr>
        <p:spPr/>
        <p:txBody>
          <a:bodyPr/>
          <a:lstStyle/>
          <a:p>
            <a:r>
              <a:rPr lang="x-none" dirty="0"/>
              <a:t> Light plays an important role in the species composition and development of vegetation. </a:t>
            </a:r>
            <a:endParaRPr lang="en-US" dirty="0"/>
          </a:p>
          <a:p>
            <a:r>
              <a:rPr lang="en-US" dirty="0"/>
              <a:t>O</a:t>
            </a:r>
            <a:r>
              <a:rPr lang="x-none" dirty="0"/>
              <a:t>n an average approximately only 2-3 per cent of this solar energy is used in Primary Productivity.</a:t>
            </a:r>
          </a:p>
          <a:p>
            <a:endParaRPr lang="x-none" dirty="0"/>
          </a:p>
        </p:txBody>
      </p:sp>
    </p:spTree>
    <p:extLst>
      <p:ext uri="{BB962C8B-B14F-4D97-AF65-F5344CB8AC3E}">
        <p14:creationId xmlns:p14="http://schemas.microsoft.com/office/powerpoint/2010/main" xmlns="" val="258755953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095FC-704E-4AC4-B021-383CCC2A90D3}"/>
              </a:ext>
            </a:extLst>
          </p:cNvPr>
          <p:cNvSpPr>
            <a:spLocks noGrp="1"/>
          </p:cNvSpPr>
          <p:nvPr>
            <p:ph type="title"/>
          </p:nvPr>
        </p:nvSpPr>
        <p:spPr/>
        <p:txBody>
          <a:bodyPr/>
          <a:lstStyle/>
          <a:p>
            <a:r>
              <a:rPr lang="en-US" b="1" dirty="0"/>
              <a:t>Cont..</a:t>
            </a:r>
            <a:endParaRPr lang="x-none" b="1" dirty="0"/>
          </a:p>
        </p:txBody>
      </p:sp>
      <p:sp>
        <p:nvSpPr>
          <p:cNvPr id="3" name="Content Placeholder 2">
            <a:extLst>
              <a:ext uri="{FF2B5EF4-FFF2-40B4-BE49-F238E27FC236}">
                <a16:creationId xmlns:a16="http://schemas.microsoft.com/office/drawing/2014/main" xmlns="" id="{6786480A-5DD0-4679-A97A-1CA7404C253B}"/>
              </a:ext>
            </a:extLst>
          </p:cNvPr>
          <p:cNvSpPr>
            <a:spLocks noGrp="1"/>
          </p:cNvSpPr>
          <p:nvPr>
            <p:ph idx="1"/>
          </p:nvPr>
        </p:nvSpPr>
        <p:spPr/>
        <p:txBody>
          <a:bodyPr/>
          <a:lstStyle/>
          <a:p>
            <a:pPr marL="0" indent="0" fontAlgn="base">
              <a:buNone/>
            </a:pPr>
            <a:r>
              <a:rPr lang="en-US" b="1" dirty="0"/>
              <a:t>(ii) Short Day Plants (S.D.P.): </a:t>
            </a:r>
            <a:endParaRPr lang="en-US" dirty="0"/>
          </a:p>
          <a:p>
            <a:pPr marL="0" indent="0" fontAlgn="base">
              <a:buNone/>
            </a:pPr>
            <a:r>
              <a:rPr lang="en-US" sz="2000" dirty="0"/>
              <a:t>   The plants which bloom when the light duration is lesser than 12 hours per day e.g. cereals, tobacco, cosmos etc.</a:t>
            </a:r>
          </a:p>
          <a:p>
            <a:pPr marL="0" indent="0" fontAlgn="base">
              <a:buNone/>
            </a:pPr>
            <a:r>
              <a:rPr lang="en-US" b="1" dirty="0"/>
              <a:t>(iii) Day neutral Plants (D.N.P.): </a:t>
            </a:r>
            <a:endParaRPr lang="en-US" dirty="0"/>
          </a:p>
          <a:p>
            <a:pPr marL="0" indent="0" fontAlgn="base">
              <a:buNone/>
            </a:pPr>
            <a:r>
              <a:rPr lang="en-US" dirty="0"/>
              <a:t>  </a:t>
            </a:r>
            <a:r>
              <a:rPr lang="en-US" sz="2000" dirty="0"/>
              <a:t>The plants which show little response to the length of the day light e.g. cotton, bal­sam, tomato, etc.</a:t>
            </a:r>
          </a:p>
          <a:p>
            <a:pPr marL="0" indent="0" fontAlgn="base">
              <a:buNone/>
            </a:pPr>
            <a:endParaRPr lang="en-US" dirty="0"/>
          </a:p>
          <a:p>
            <a:endParaRPr lang="x-none" dirty="0"/>
          </a:p>
        </p:txBody>
      </p:sp>
    </p:spTree>
    <p:extLst>
      <p:ext uri="{BB962C8B-B14F-4D97-AF65-F5344CB8AC3E}">
        <p14:creationId xmlns:p14="http://schemas.microsoft.com/office/powerpoint/2010/main" xmlns="" val="119811869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6CCAF-05F9-4C42-9139-C35F54953527}"/>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49E5448A-2A49-4E52-ABC6-4C87E8DF95EE}"/>
              </a:ext>
            </a:extLst>
          </p:cNvPr>
          <p:cNvSpPr>
            <a:spLocks noGrp="1"/>
          </p:cNvSpPr>
          <p:nvPr>
            <p:ph idx="1"/>
          </p:nvPr>
        </p:nvSpPr>
        <p:spPr/>
        <p:txBody>
          <a:bodyPr/>
          <a:lstStyle/>
          <a:p>
            <a:pPr marL="0" indent="0" fontAlgn="base">
              <a:buNone/>
            </a:pPr>
            <a:r>
              <a:rPr lang="en-US" b="1" dirty="0"/>
              <a:t>11. Effect on Seed Germination: </a:t>
            </a:r>
            <a:endParaRPr lang="en-US" dirty="0"/>
          </a:p>
          <a:p>
            <a:pPr fontAlgn="base"/>
            <a:r>
              <a:rPr lang="en-US" sz="2000" dirty="0"/>
              <a:t>The germination of seeds is largely influenced by light. In most of the plants, the red light induces seed germination and in some plants blue light promotes the process.</a:t>
            </a:r>
          </a:p>
          <a:p>
            <a:pPr fontAlgn="base"/>
            <a:r>
              <a:rPr lang="en-US" sz="2000" dirty="0"/>
              <a:t> In some cases, far-red light is seen to inhibit seed germination.</a:t>
            </a:r>
          </a:p>
          <a:p>
            <a:endParaRPr lang="x-none" dirty="0"/>
          </a:p>
        </p:txBody>
      </p:sp>
    </p:spTree>
    <p:extLst>
      <p:ext uri="{BB962C8B-B14F-4D97-AF65-F5344CB8AC3E}">
        <p14:creationId xmlns:p14="http://schemas.microsoft.com/office/powerpoint/2010/main" xmlns="" val="375307468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715FC-C4F6-4AD0-A29F-A9CF435627F6}"/>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18C71722-2E34-4867-9E18-DBC2BEDA405B}"/>
              </a:ext>
            </a:extLst>
          </p:cNvPr>
          <p:cNvSpPr>
            <a:spLocks noGrp="1"/>
          </p:cNvSpPr>
          <p:nvPr>
            <p:ph idx="1"/>
          </p:nvPr>
        </p:nvSpPr>
        <p:spPr/>
        <p:txBody>
          <a:bodyPr/>
          <a:lstStyle/>
          <a:p>
            <a:pPr marL="0" indent="0" fontAlgn="base">
              <a:buNone/>
            </a:pPr>
            <a:r>
              <a:rPr lang="en-US" b="1" dirty="0"/>
              <a:t>12. Effect on Distribution of Plants: </a:t>
            </a:r>
            <a:endParaRPr lang="en-US" dirty="0"/>
          </a:p>
          <a:p>
            <a:pPr fontAlgn="base"/>
            <a:r>
              <a:rPr lang="en-US" sz="2000" dirty="0"/>
              <a:t>The duration and intensity of light plays an important role in determining the distribu­tion of plants. Hence the vegetation of different geographi­cal regions are different from one another.</a:t>
            </a:r>
          </a:p>
          <a:p>
            <a:endParaRPr lang="x-none" dirty="0"/>
          </a:p>
        </p:txBody>
      </p:sp>
    </p:spTree>
    <p:extLst>
      <p:ext uri="{BB962C8B-B14F-4D97-AF65-F5344CB8AC3E}">
        <p14:creationId xmlns:p14="http://schemas.microsoft.com/office/powerpoint/2010/main" xmlns="" val="220884385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060F6-F93F-42FD-8BAF-87C9FC9507D8}"/>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374278DD-6699-4D1C-AE11-9628D6EA2DE0}"/>
              </a:ext>
            </a:extLst>
          </p:cNvPr>
          <p:cNvSpPr>
            <a:spLocks noGrp="1"/>
          </p:cNvSpPr>
          <p:nvPr>
            <p:ph idx="1"/>
          </p:nvPr>
        </p:nvSpPr>
        <p:spPr/>
        <p:txBody>
          <a:bodyPr/>
          <a:lstStyle/>
          <a:p>
            <a:pPr marL="0" indent="0" fontAlgn="base">
              <a:buNone/>
            </a:pPr>
            <a:r>
              <a:rPr lang="en-US" b="1" dirty="0"/>
              <a:t>13. Effect on Photo-morphogenesis: </a:t>
            </a:r>
            <a:endParaRPr lang="en-US" dirty="0"/>
          </a:p>
          <a:p>
            <a:pPr fontAlgn="base"/>
            <a:r>
              <a:rPr lang="en-US" sz="2000" dirty="0"/>
              <a:t>The development of plants in seedling stage is controlled by light. The seedlings present in dark condition are non-green and highly elongated with poorly developed root system and no-foliage. However, an exposure of the dark grown seedling to light makes it normal.</a:t>
            </a:r>
          </a:p>
          <a:p>
            <a:endParaRPr lang="x-none" dirty="0"/>
          </a:p>
        </p:txBody>
      </p:sp>
    </p:spTree>
    <p:extLst>
      <p:ext uri="{BB962C8B-B14F-4D97-AF65-F5344CB8AC3E}">
        <p14:creationId xmlns:p14="http://schemas.microsoft.com/office/powerpoint/2010/main" xmlns="" val="307144441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759A3-D0F5-4246-8294-9B558ABB2049}"/>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D7EDE043-0122-436A-BA49-B3DC8F90F07B}"/>
              </a:ext>
            </a:extLst>
          </p:cNvPr>
          <p:cNvSpPr>
            <a:spLocks noGrp="1"/>
          </p:cNvSpPr>
          <p:nvPr>
            <p:ph idx="1"/>
          </p:nvPr>
        </p:nvSpPr>
        <p:spPr/>
        <p:txBody>
          <a:bodyPr/>
          <a:lstStyle/>
          <a:p>
            <a:r>
              <a:rPr lang="en-US" b="1" dirty="0"/>
              <a:t>Effect on Stomatal opening</a:t>
            </a:r>
          </a:p>
          <a:p>
            <a:pPr marL="0" indent="0">
              <a:buNone/>
            </a:pPr>
            <a:r>
              <a:rPr lang="en-US" sz="2000" dirty="0"/>
              <a:t>  Basically opening and closing of stomata is regulated by light .It is also related with transpiration and absorption .</a:t>
            </a:r>
            <a:endParaRPr lang="x-none" sz="2000" b="1" dirty="0"/>
          </a:p>
        </p:txBody>
      </p:sp>
    </p:spTree>
    <p:extLst>
      <p:ext uri="{BB962C8B-B14F-4D97-AF65-F5344CB8AC3E}">
        <p14:creationId xmlns:p14="http://schemas.microsoft.com/office/powerpoint/2010/main" xmlns="" val="312480385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48BBD-C668-4763-81B5-C15233D56170}"/>
              </a:ext>
            </a:extLst>
          </p:cNvPr>
          <p:cNvSpPr>
            <a:spLocks noGrp="1"/>
          </p:cNvSpPr>
          <p:nvPr>
            <p:ph type="title"/>
          </p:nvPr>
        </p:nvSpPr>
        <p:spPr/>
        <p:txBody>
          <a:bodyPr/>
          <a:lstStyle/>
          <a:p>
            <a:r>
              <a:rPr lang="en-US" b="1"/>
              <a:t>Quality of light </a:t>
            </a:r>
            <a:endParaRPr lang="x-none" b="1" dirty="0"/>
          </a:p>
        </p:txBody>
      </p:sp>
      <p:sp>
        <p:nvSpPr>
          <p:cNvPr id="6" name="Content Placeholder 5">
            <a:extLst>
              <a:ext uri="{FF2B5EF4-FFF2-40B4-BE49-F238E27FC236}">
                <a16:creationId xmlns:a16="http://schemas.microsoft.com/office/drawing/2014/main" xmlns="" id="{0C30B644-B6BA-4BFB-9347-50722F18CB62}"/>
              </a:ext>
            </a:extLst>
          </p:cNvPr>
          <p:cNvSpPr>
            <a:spLocks noGrp="1"/>
          </p:cNvSpPr>
          <p:nvPr>
            <p:ph idx="1"/>
          </p:nvPr>
        </p:nvSpPr>
        <p:spPr>
          <a:xfrm>
            <a:off x="838200" y="2317898"/>
            <a:ext cx="10515600" cy="4540101"/>
          </a:xfrm>
        </p:spPr>
        <p:txBody>
          <a:bodyPr/>
          <a:lstStyle/>
          <a:p>
            <a:r>
              <a:rPr lang="en-US" sz="2000" dirty="0"/>
              <a:t>Normal plant growth requires white light or sunlight . Light quality refers to the color or wavelength reaching the plant's surface. If we take an example of a prism (or raindrops) can divide sunlight into respective colors of red, orange, yellow, green, blue, indigo and violet.</a:t>
            </a:r>
          </a:p>
          <a:p>
            <a:r>
              <a:rPr lang="en-US" sz="2000" dirty="0"/>
              <a:t>  Red and blue have the greatest impact on plant growth. </a:t>
            </a:r>
          </a:p>
          <a:p>
            <a:r>
              <a:rPr lang="en-US" sz="2000" dirty="0"/>
              <a:t>Green light is least effective (the reflection of green light gives the green color to plants). </a:t>
            </a:r>
          </a:p>
          <a:p>
            <a:endParaRPr lang="x-none" dirty="0"/>
          </a:p>
        </p:txBody>
      </p:sp>
    </p:spTree>
    <p:extLst>
      <p:ext uri="{BB962C8B-B14F-4D97-AF65-F5344CB8AC3E}">
        <p14:creationId xmlns:p14="http://schemas.microsoft.com/office/powerpoint/2010/main" xmlns="" val="293895744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6EDD6-2C7C-4855-BFD7-E7A41CEBFE50}"/>
              </a:ext>
            </a:extLst>
          </p:cNvPr>
          <p:cNvSpPr>
            <a:spLocks noGrp="1"/>
          </p:cNvSpPr>
          <p:nvPr>
            <p:ph type="title"/>
          </p:nvPr>
        </p:nvSpPr>
        <p:spPr/>
        <p:txBody>
          <a:bodyPr/>
          <a:lstStyle/>
          <a:p>
            <a:endParaRPr lang="x-none" dirty="0"/>
          </a:p>
        </p:txBody>
      </p:sp>
      <p:sp>
        <p:nvSpPr>
          <p:cNvPr id="3" name="Content Placeholder 2">
            <a:extLst>
              <a:ext uri="{FF2B5EF4-FFF2-40B4-BE49-F238E27FC236}">
                <a16:creationId xmlns:a16="http://schemas.microsoft.com/office/drawing/2014/main" xmlns="" id="{2686EA66-6282-4B2F-B26E-57E6ACE410B2}"/>
              </a:ext>
            </a:extLst>
          </p:cNvPr>
          <p:cNvSpPr>
            <a:spLocks noGrp="1"/>
          </p:cNvSpPr>
          <p:nvPr>
            <p:ph idx="1"/>
          </p:nvPr>
        </p:nvSpPr>
        <p:spPr/>
        <p:txBody>
          <a:bodyPr/>
          <a:lstStyle/>
          <a:p>
            <a:r>
              <a:rPr lang="en-US" sz="2000" dirty="0"/>
              <a:t>Blue light is primarily responsible for vegetative leaf growth. Red light, when combined with blue light, encourages flowering.</a:t>
            </a:r>
          </a:p>
          <a:p>
            <a:endParaRPr lang="x-none" dirty="0"/>
          </a:p>
        </p:txBody>
      </p:sp>
    </p:spTree>
    <p:extLst>
      <p:ext uri="{BB962C8B-B14F-4D97-AF65-F5344CB8AC3E}">
        <p14:creationId xmlns:p14="http://schemas.microsoft.com/office/powerpoint/2010/main" xmlns="" val="9890259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580" y="2927260"/>
            <a:ext cx="6296525" cy="1569660"/>
          </a:xfrm>
          <a:prstGeom prst="rect">
            <a:avLst/>
          </a:prstGeom>
          <a:noFill/>
        </p:spPr>
        <p:txBody>
          <a:bodyPr wrap="square" lIns="91440" tIns="45720" rIns="91440" bIns="45720">
            <a:spAutoFit/>
          </a:bodyPr>
          <a:lstStyle/>
          <a:p>
            <a:pPr algn="ctr"/>
            <a:r>
              <a:rPr lang="en-US" sz="9600" b="0" cap="none" spc="0" dirty="0">
                <a:ln w="0"/>
                <a:solidFill>
                  <a:schemeClr val="accent1">
                    <a:lumMod val="75000"/>
                  </a:schemeClr>
                </a:solidFill>
                <a:effectLst>
                  <a:reflection blurRad="6350" stA="53000" endA="300" endPos="35500" dir="5400000" sy="-90000" algn="bl" rotWithShape="0"/>
                </a:effectLst>
              </a:rPr>
              <a:t>THANKS</a:t>
            </a:r>
          </a:p>
        </p:txBody>
      </p:sp>
    </p:spTree>
    <p:extLst>
      <p:ext uri="{BB962C8B-B14F-4D97-AF65-F5344CB8AC3E}">
        <p14:creationId xmlns:p14="http://schemas.microsoft.com/office/powerpoint/2010/main" xmlns="" val="21081422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93260-88E9-4165-A782-94A743F22882}"/>
              </a:ext>
            </a:extLst>
          </p:cNvPr>
          <p:cNvSpPr>
            <a:spLocks noGrp="1"/>
          </p:cNvSpPr>
          <p:nvPr>
            <p:ph type="title"/>
          </p:nvPr>
        </p:nvSpPr>
        <p:spPr/>
        <p:txBody>
          <a:bodyPr/>
          <a:lstStyle/>
          <a:p>
            <a:r>
              <a:rPr lang="en-US" b="1" dirty="0"/>
              <a:t>Light as an ecological factor</a:t>
            </a:r>
            <a:endParaRPr lang="x-none" b="1" dirty="0"/>
          </a:p>
        </p:txBody>
      </p:sp>
      <p:sp>
        <p:nvSpPr>
          <p:cNvPr id="3" name="Content Placeholder 2">
            <a:extLst>
              <a:ext uri="{FF2B5EF4-FFF2-40B4-BE49-F238E27FC236}">
                <a16:creationId xmlns:a16="http://schemas.microsoft.com/office/drawing/2014/main" xmlns="" id="{0060364D-7BD1-4BD9-AAFA-46D5CDFDC2BB}"/>
              </a:ext>
            </a:extLst>
          </p:cNvPr>
          <p:cNvSpPr>
            <a:spLocks noGrp="1"/>
          </p:cNvSpPr>
          <p:nvPr>
            <p:ph idx="1"/>
          </p:nvPr>
        </p:nvSpPr>
        <p:spPr/>
        <p:txBody>
          <a:bodyPr>
            <a:normAutofit lnSpcReduction="10000"/>
          </a:bodyPr>
          <a:lstStyle/>
          <a:p>
            <a:r>
              <a:rPr lang="en-US" dirty="0"/>
              <a:t>The word light usually refers to </a:t>
            </a:r>
            <a:r>
              <a:rPr lang="en-US" b="1" dirty="0"/>
              <a:t>visible light, </a:t>
            </a:r>
            <a:r>
              <a:rPr lang="en-US" dirty="0"/>
              <a:t>and is responsible for the sense of sight.</a:t>
            </a:r>
          </a:p>
          <a:p>
            <a:r>
              <a:rPr lang="en-US" sz="2400" dirty="0"/>
              <a:t>The main source of light on Earth is the Sun.</a:t>
            </a:r>
          </a:p>
          <a:p>
            <a:r>
              <a:rPr lang="en-US" sz="2400" dirty="0"/>
              <a:t> Light is part of the electromagnetic spectrum, which ranges from radio waves to gamma rays. </a:t>
            </a:r>
          </a:p>
          <a:p>
            <a:r>
              <a:rPr lang="en-US" sz="2400" dirty="0"/>
              <a:t>Electromagnetic radiation can also be described in terms of a stream of photons which are mass less particles each travelling with wave like properties at the speed of light.</a:t>
            </a:r>
            <a:endParaRPr lang="x-none" sz="2400" dirty="0"/>
          </a:p>
        </p:txBody>
      </p:sp>
    </p:spTree>
    <p:extLst>
      <p:ext uri="{BB962C8B-B14F-4D97-AF65-F5344CB8AC3E}">
        <p14:creationId xmlns:p14="http://schemas.microsoft.com/office/powerpoint/2010/main" xmlns="" val="249354946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D4AD7-4052-453E-894F-CD07E6655C12}"/>
              </a:ext>
            </a:extLst>
          </p:cNvPr>
          <p:cNvSpPr>
            <a:spLocks noGrp="1"/>
          </p:cNvSpPr>
          <p:nvPr>
            <p:ph type="title"/>
          </p:nvPr>
        </p:nvSpPr>
        <p:spPr/>
        <p:txBody>
          <a:bodyPr/>
          <a:lstStyle/>
          <a:p>
            <a:r>
              <a:rPr lang="en-US" b="1" dirty="0"/>
              <a:t>CONT…</a:t>
            </a:r>
            <a:endParaRPr lang="x-none" b="1" dirty="0"/>
          </a:p>
        </p:txBody>
      </p:sp>
      <p:sp>
        <p:nvSpPr>
          <p:cNvPr id="3" name="Content Placeholder 2">
            <a:extLst>
              <a:ext uri="{FF2B5EF4-FFF2-40B4-BE49-F238E27FC236}">
                <a16:creationId xmlns:a16="http://schemas.microsoft.com/office/drawing/2014/main" xmlns="" id="{397230CD-0EC4-4FE0-BA8D-9EEDC9D79872}"/>
              </a:ext>
            </a:extLst>
          </p:cNvPr>
          <p:cNvSpPr>
            <a:spLocks noGrp="1"/>
          </p:cNvSpPr>
          <p:nvPr>
            <p:ph idx="1"/>
          </p:nvPr>
        </p:nvSpPr>
        <p:spPr/>
        <p:txBody>
          <a:bodyPr/>
          <a:lstStyle/>
          <a:p>
            <a:r>
              <a:rPr lang="x-none" dirty="0"/>
              <a:t>Light intensity shows special variations due to the factors like atmos­pheric water layer, particles dispersed in the air, etc. Further, the vegetation of an area may also affect the light intensity. In deep shade under trees, or under water, light becomes limiting below which photo-synthesis is not sufficient for effective growth.</a:t>
            </a:r>
          </a:p>
        </p:txBody>
      </p:sp>
    </p:spTree>
    <p:extLst>
      <p:ext uri="{BB962C8B-B14F-4D97-AF65-F5344CB8AC3E}">
        <p14:creationId xmlns:p14="http://schemas.microsoft.com/office/powerpoint/2010/main" xmlns="" val="262419155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EFD2F-0299-4478-B8AB-6254C64C158A}"/>
              </a:ext>
            </a:extLst>
          </p:cNvPr>
          <p:cNvSpPr>
            <a:spLocks noGrp="1"/>
          </p:cNvSpPr>
          <p:nvPr>
            <p:ph type="title"/>
          </p:nvPr>
        </p:nvSpPr>
        <p:spPr/>
        <p:txBody>
          <a:bodyPr>
            <a:normAutofit fontScale="90000"/>
          </a:bodyPr>
          <a:lstStyle/>
          <a:p>
            <a:r>
              <a:rPr lang="x-none" dirty="0"/>
              <a:t> </a:t>
            </a:r>
            <a:r>
              <a:rPr lang="x-none" b="1" dirty="0"/>
              <a:t>Effect of Light on Plants: </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A38CFB8C-3780-488A-AB03-3671C7D3FEDA}"/>
              </a:ext>
            </a:extLst>
          </p:cNvPr>
          <p:cNvSpPr>
            <a:spLocks noGrp="1"/>
          </p:cNvSpPr>
          <p:nvPr>
            <p:ph idx="1"/>
          </p:nvPr>
        </p:nvSpPr>
        <p:spPr>
          <a:xfrm>
            <a:off x="1020530" y="2294570"/>
            <a:ext cx="9816130" cy="4043000"/>
          </a:xfrm>
        </p:spPr>
        <p:txBody>
          <a:bodyPr/>
          <a:lstStyle/>
          <a:p>
            <a:r>
              <a:rPr lang="x-none" dirty="0"/>
              <a:t>Light plays a vital role directly or indirectly in regulating the growth (structure, form, size), metabolism, development and dis­tribution of plants.</a:t>
            </a:r>
          </a:p>
          <a:p>
            <a:r>
              <a:rPr lang="x-none" dirty="0"/>
              <a:t>The plants are influenced by light in the following ways:</a:t>
            </a:r>
            <a:endParaRPr lang="en-US" dirty="0"/>
          </a:p>
          <a:p>
            <a:pPr marL="0" indent="0">
              <a:buNone/>
            </a:pPr>
            <a:r>
              <a:rPr lang="x-none" b="1" dirty="0"/>
              <a:t>1. Effect on Chlorophyll synthesis: </a:t>
            </a:r>
          </a:p>
          <a:p>
            <a:pPr marL="0" indent="0">
              <a:buNone/>
            </a:pPr>
            <a:r>
              <a:rPr lang="en-US" dirty="0"/>
              <a:t>   </a:t>
            </a:r>
            <a:r>
              <a:rPr lang="x-none" dirty="0"/>
              <a:t>The synthesis of chloro­phyll in green plants can take place only in the presence of light. It is seen that if a </a:t>
            </a:r>
            <a:r>
              <a:rPr lang="en-US" dirty="0"/>
              <a:t>chlorophillus </a:t>
            </a:r>
            <a:r>
              <a:rPr lang="x-none" dirty="0"/>
              <a:t>plant is kept in pro­longed darkness, the chlorophyll amount practically disap­pears</a:t>
            </a:r>
            <a:r>
              <a:rPr lang="en-US" dirty="0"/>
              <a:t>.</a:t>
            </a:r>
            <a:endParaRPr lang="x-none" dirty="0"/>
          </a:p>
          <a:p>
            <a:endParaRPr lang="x-none" dirty="0"/>
          </a:p>
        </p:txBody>
      </p:sp>
    </p:spTree>
    <p:extLst>
      <p:ext uri="{BB962C8B-B14F-4D97-AF65-F5344CB8AC3E}">
        <p14:creationId xmlns:p14="http://schemas.microsoft.com/office/powerpoint/2010/main" xmlns="" val="387337017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55C82-BA6D-449D-A773-2BC8E698D529}"/>
              </a:ext>
            </a:extLst>
          </p:cNvPr>
          <p:cNvSpPr>
            <a:spLocks noGrp="1"/>
          </p:cNvSpPr>
          <p:nvPr>
            <p:ph type="title"/>
          </p:nvPr>
        </p:nvSpPr>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3CAE3BF6-03DC-4110-B7E6-ABAA89FF0CD9}"/>
              </a:ext>
            </a:extLst>
          </p:cNvPr>
          <p:cNvSpPr>
            <a:spLocks noGrp="1"/>
          </p:cNvSpPr>
          <p:nvPr>
            <p:ph idx="1"/>
          </p:nvPr>
        </p:nvSpPr>
        <p:spPr/>
        <p:txBody>
          <a:bodyPr/>
          <a:lstStyle/>
          <a:p>
            <a:pPr marL="0" indent="0">
              <a:buNone/>
            </a:pPr>
            <a:r>
              <a:rPr lang="x-none" b="1" dirty="0"/>
              <a:t>2. Effect on number and Position of Chloroplasts: </a:t>
            </a:r>
          </a:p>
          <a:p>
            <a:r>
              <a:rPr lang="en-US" dirty="0"/>
              <a:t> </a:t>
            </a:r>
            <a:r>
              <a:rPr lang="x-none" dirty="0"/>
              <a:t>Light has marked effect on the number and position of chloroplasts, the chlorophyll bearing </a:t>
            </a:r>
            <a:r>
              <a:rPr lang="en-US" dirty="0"/>
              <a:t>organelle.</a:t>
            </a:r>
          </a:p>
          <a:p>
            <a:r>
              <a:rPr lang="x-none" dirty="0"/>
              <a:t>. The upper surface of leaves which receive maximum sunlight has the largest number of chloroplasts arranged in line with the direction of light. </a:t>
            </a:r>
            <a:endParaRPr lang="en-US" dirty="0"/>
          </a:p>
          <a:p>
            <a:endParaRPr lang="x-none" dirty="0"/>
          </a:p>
        </p:txBody>
      </p:sp>
    </p:spTree>
    <p:extLst>
      <p:ext uri="{BB962C8B-B14F-4D97-AF65-F5344CB8AC3E}">
        <p14:creationId xmlns:p14="http://schemas.microsoft.com/office/powerpoint/2010/main" xmlns="" val="144977061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CBB88-444B-41A1-AAB6-BB247DBA4EBF}"/>
              </a:ext>
            </a:extLst>
          </p:cNvPr>
          <p:cNvSpPr>
            <a:spLocks noGrp="1"/>
          </p:cNvSpPr>
          <p:nvPr>
            <p:ph type="title"/>
          </p:nvPr>
        </p:nvSpPr>
        <p:spPr/>
        <p:txBody>
          <a:bodyPr/>
          <a:lstStyle/>
          <a:p>
            <a:r>
              <a:rPr lang="en-US" b="1" dirty="0"/>
              <a:t>Conti…</a:t>
            </a:r>
            <a:endParaRPr lang="x-none" b="1" dirty="0"/>
          </a:p>
        </p:txBody>
      </p:sp>
      <p:sp>
        <p:nvSpPr>
          <p:cNvPr id="3" name="Content Placeholder 2">
            <a:extLst>
              <a:ext uri="{FF2B5EF4-FFF2-40B4-BE49-F238E27FC236}">
                <a16:creationId xmlns:a16="http://schemas.microsoft.com/office/drawing/2014/main" xmlns="" id="{A20886FD-B278-468B-822F-C96B1886D6EA}"/>
              </a:ext>
            </a:extLst>
          </p:cNvPr>
          <p:cNvSpPr>
            <a:spLocks noGrp="1"/>
          </p:cNvSpPr>
          <p:nvPr>
            <p:ph idx="1"/>
          </p:nvPr>
        </p:nvSpPr>
        <p:spPr/>
        <p:txBody>
          <a:bodyPr/>
          <a:lstStyle/>
          <a:p>
            <a:r>
              <a:rPr lang="x-none" dirty="0"/>
              <a:t>On the other hand, the leaves of the plants which shade chloroplasts are very few in number and arranged at right angles to the light rays, thus increasing the surface of absorption.</a:t>
            </a:r>
          </a:p>
          <a:p>
            <a:endParaRPr lang="x-none" dirty="0"/>
          </a:p>
        </p:txBody>
      </p:sp>
    </p:spTree>
    <p:extLst>
      <p:ext uri="{BB962C8B-B14F-4D97-AF65-F5344CB8AC3E}">
        <p14:creationId xmlns:p14="http://schemas.microsoft.com/office/powerpoint/2010/main" xmlns="" val="291566491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3BB09-F878-4E94-AFF5-E968D8A108C3}"/>
              </a:ext>
            </a:extLst>
          </p:cNvPr>
          <p:cNvSpPr>
            <a:spLocks noGrp="1"/>
          </p:cNvSpPr>
          <p:nvPr>
            <p:ph type="title"/>
          </p:nvPr>
        </p:nvSpPr>
        <p:spPr>
          <a:xfrm>
            <a:off x="838200" y="325369"/>
            <a:ext cx="10515600" cy="1325563"/>
          </a:xfrm>
        </p:spPr>
        <p:txBody>
          <a:bodyPr/>
          <a:lstStyle/>
          <a:p>
            <a:r>
              <a:rPr lang="en-US" b="1" dirty="0"/>
              <a:t>Effect of light on plants</a:t>
            </a:r>
            <a:endParaRPr lang="x-none" b="1" dirty="0"/>
          </a:p>
        </p:txBody>
      </p:sp>
      <p:sp>
        <p:nvSpPr>
          <p:cNvPr id="3" name="Content Placeholder 2">
            <a:extLst>
              <a:ext uri="{FF2B5EF4-FFF2-40B4-BE49-F238E27FC236}">
                <a16:creationId xmlns:a16="http://schemas.microsoft.com/office/drawing/2014/main" xmlns="" id="{6A202A1F-31AD-4369-A83A-E2C1A5F94E42}"/>
              </a:ext>
            </a:extLst>
          </p:cNvPr>
          <p:cNvSpPr>
            <a:spLocks noGrp="1"/>
          </p:cNvSpPr>
          <p:nvPr>
            <p:ph idx="1"/>
          </p:nvPr>
        </p:nvSpPr>
        <p:spPr>
          <a:xfrm>
            <a:off x="838200" y="2392326"/>
            <a:ext cx="10515600" cy="3784637"/>
          </a:xfrm>
        </p:spPr>
        <p:txBody>
          <a:bodyPr/>
          <a:lstStyle/>
          <a:p>
            <a:pPr marL="0" indent="0">
              <a:buNone/>
            </a:pPr>
            <a:r>
              <a:rPr lang="x-none" b="1" dirty="0"/>
              <a:t>3. Effect on Photosynthesis: </a:t>
            </a:r>
          </a:p>
          <a:p>
            <a:r>
              <a:rPr lang="x-none" dirty="0"/>
              <a:t>Photosynthesis is a process of conversion of solar energy (light) into chemical energy (in presence of chlorophyll) which is subsequently used for the preparation of carbohydrate from carbon dioxide and water</a:t>
            </a:r>
            <a:r>
              <a:rPr lang="en-US" dirty="0"/>
              <a:t>.</a:t>
            </a:r>
          </a:p>
          <a:p>
            <a:r>
              <a:rPr lang="en-US" dirty="0"/>
              <a:t>I</a:t>
            </a:r>
            <a:r>
              <a:rPr lang="x-none" dirty="0"/>
              <a:t>t is clear that light is highly es­sential for photosynthesis. </a:t>
            </a:r>
          </a:p>
        </p:txBody>
      </p:sp>
    </p:spTree>
    <p:extLst>
      <p:ext uri="{BB962C8B-B14F-4D97-AF65-F5344CB8AC3E}">
        <p14:creationId xmlns:p14="http://schemas.microsoft.com/office/powerpoint/2010/main" xmlns="" val="340530731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94775-FE56-4534-80EE-249A3149E713}"/>
              </a:ext>
            </a:extLst>
          </p:cNvPr>
          <p:cNvSpPr>
            <a:spLocks noGrp="1"/>
          </p:cNvSpPr>
          <p:nvPr>
            <p:ph type="title"/>
          </p:nvPr>
        </p:nvSpPr>
        <p:spPr/>
        <p:txBody>
          <a:bodyPr/>
          <a:lstStyle/>
          <a:p>
            <a:r>
              <a:rPr lang="en-US" b="1" dirty="0"/>
              <a:t>Cont..</a:t>
            </a:r>
            <a:endParaRPr lang="x-none" b="1" dirty="0"/>
          </a:p>
        </p:txBody>
      </p:sp>
      <p:sp>
        <p:nvSpPr>
          <p:cNvPr id="3" name="Content Placeholder 2">
            <a:extLst>
              <a:ext uri="{FF2B5EF4-FFF2-40B4-BE49-F238E27FC236}">
                <a16:creationId xmlns:a16="http://schemas.microsoft.com/office/drawing/2014/main" xmlns="" id="{EEA4F5E4-BBEE-4E16-ACCD-9E5BE185C4FF}"/>
              </a:ext>
            </a:extLst>
          </p:cNvPr>
          <p:cNvSpPr>
            <a:spLocks noGrp="1"/>
          </p:cNvSpPr>
          <p:nvPr>
            <p:ph idx="1"/>
          </p:nvPr>
        </p:nvSpPr>
        <p:spPr/>
        <p:txBody>
          <a:bodyPr>
            <a:normAutofit/>
          </a:bodyPr>
          <a:lstStyle/>
          <a:p>
            <a:r>
              <a:rPr lang="x-none" dirty="0"/>
              <a:t>. The rate of photosynthesis is slower at lower intensity and it increases linearly with in­creasing light intensity upto a particular point, known as</a:t>
            </a:r>
            <a:r>
              <a:rPr lang="x-none" b="1" dirty="0"/>
              <a:t> “Saturation point,” </a:t>
            </a:r>
            <a:r>
              <a:rPr lang="x-none" dirty="0"/>
              <a:t>and after attaining this point, it remains constant.</a:t>
            </a:r>
            <a:endParaRPr lang="en-US" dirty="0"/>
          </a:p>
          <a:p>
            <a:r>
              <a:rPr lang="x-none" b="1" dirty="0"/>
              <a:t> </a:t>
            </a:r>
            <a:r>
              <a:rPr lang="en-US" b="1" dirty="0"/>
              <a:t>Compensation intensity</a:t>
            </a:r>
          </a:p>
          <a:p>
            <a:pPr marL="0" indent="0" algn="just">
              <a:buNone/>
            </a:pPr>
            <a:r>
              <a:rPr lang="en-US" dirty="0"/>
              <a:t>                      </a:t>
            </a:r>
            <a:r>
              <a:rPr lang="x-none" dirty="0"/>
              <a:t>The intensity of light at which the plants no longer carr</a:t>
            </a:r>
            <a:r>
              <a:rPr lang="en-US" dirty="0"/>
              <a:t>y </a:t>
            </a:r>
            <a:r>
              <a:rPr lang="x-none" dirty="0"/>
              <a:t>on photosynthesis or when the photosynthesis balances respiration is called</a:t>
            </a:r>
            <a:r>
              <a:rPr lang="en-US" dirty="0"/>
              <a:t> </a:t>
            </a:r>
            <a:r>
              <a:rPr lang="en-US" b="1" dirty="0"/>
              <a:t>compensation intensity</a:t>
            </a:r>
            <a:r>
              <a:rPr lang="x-none" b="1" dirty="0"/>
              <a:t>.</a:t>
            </a:r>
          </a:p>
          <a:p>
            <a:endParaRPr lang="x-none" dirty="0"/>
          </a:p>
        </p:txBody>
      </p:sp>
    </p:spTree>
    <p:extLst>
      <p:ext uri="{BB962C8B-B14F-4D97-AF65-F5344CB8AC3E}">
        <p14:creationId xmlns:p14="http://schemas.microsoft.com/office/powerpoint/2010/main" xmlns="" val="8660282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59</TotalTime>
  <Words>1261</Words>
  <Application>Microsoft Office PowerPoint</Application>
  <PresentationFormat>Custom</PresentationFormat>
  <Paragraphs>87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 Boardroom</vt:lpstr>
      <vt:lpstr>Light as an ecological factor</vt:lpstr>
      <vt:lpstr>Light </vt:lpstr>
      <vt:lpstr>Light as an ecological factor</vt:lpstr>
      <vt:lpstr>CONT…</vt:lpstr>
      <vt:lpstr> Effect of Light on Plants:  </vt:lpstr>
      <vt:lpstr>Effect of light on plants</vt:lpstr>
      <vt:lpstr>Conti…</vt:lpstr>
      <vt:lpstr>Effect of light on plants</vt:lpstr>
      <vt:lpstr>Cont..</vt:lpstr>
      <vt:lpstr>Slide 10</vt:lpstr>
      <vt:lpstr>Effect of light on plants</vt:lpstr>
      <vt:lpstr>Effect of light on plants</vt:lpstr>
      <vt:lpstr>Effect of light on plants</vt:lpstr>
      <vt:lpstr>Effect of light on plants</vt:lpstr>
      <vt:lpstr>Effect of light on plants</vt:lpstr>
      <vt:lpstr>Effect of light on plants</vt:lpstr>
      <vt:lpstr>Effect of light on plants</vt:lpstr>
      <vt:lpstr>Effect of light on plants</vt:lpstr>
      <vt:lpstr>Cont…</vt:lpstr>
      <vt:lpstr>Cont..</vt:lpstr>
      <vt:lpstr>Effect of light on plants</vt:lpstr>
      <vt:lpstr>Effect of light on plants</vt:lpstr>
      <vt:lpstr>Effect of light on plants</vt:lpstr>
      <vt:lpstr>Effect of light on plants</vt:lpstr>
      <vt:lpstr>Quality of light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Shabnum Hayat</dc:creator>
  <cp:lastModifiedBy>BASHARAT MAHMOOD</cp:lastModifiedBy>
  <cp:revision>21</cp:revision>
  <dcterms:created xsi:type="dcterms:W3CDTF">2019-02-17T04:58:54Z</dcterms:created>
  <dcterms:modified xsi:type="dcterms:W3CDTF">2020-05-08T05:53:30Z</dcterms:modified>
</cp:coreProperties>
</file>