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sldIdLst>
    <p:sldId id="256" r:id="rId2"/>
    <p:sldId id="257" r:id="rId3"/>
    <p:sldId id="272" r:id="rId4"/>
    <p:sldId id="273" r:id="rId5"/>
    <p:sldId id="258" r:id="rId6"/>
    <p:sldId id="275" r:id="rId7"/>
    <p:sldId id="259" r:id="rId8"/>
    <p:sldId id="274" r:id="rId9"/>
    <p:sldId id="276" r:id="rId10"/>
    <p:sldId id="277" r:id="rId11"/>
    <p:sldId id="278" r:id="rId12"/>
    <p:sldId id="279" r:id="rId13"/>
    <p:sldId id="280" r:id="rId14"/>
    <p:sldId id="281" r:id="rId15"/>
    <p:sldId id="282" r:id="rId16"/>
    <p:sldId id="260" r:id="rId17"/>
    <p:sldId id="261" r:id="rId18"/>
    <p:sldId id="262" r:id="rId19"/>
    <p:sldId id="263" r:id="rId20"/>
    <p:sldId id="264" r:id="rId21"/>
    <p:sldId id="265" r:id="rId22"/>
    <p:sldId id="266" r:id="rId23"/>
    <p:sldId id="267" r:id="rId24"/>
    <p:sldId id="268" r:id="rId25"/>
    <p:sldId id="269" r:id="rId26"/>
    <p:sldId id="283" r:id="rId27"/>
    <p:sldId id="270" r:id="rId28"/>
    <p:sldId id="271" r:id="rId29"/>
  </p:sldIdLst>
  <p:sldSz cx="9144000" cy="6858000" type="screen4x3"/>
  <p:notesSz cx="6858000" cy="9144000"/>
  <p:defaultTextStyle>
    <a:defPPr>
      <a:defRPr lang="en-GB"/>
    </a:defPPr>
    <a:lvl1pPr algn="l" defTabSz="449263" rtl="0" fontAlgn="base">
      <a:spcBef>
        <a:spcPct val="0"/>
      </a:spcBef>
      <a:spcAft>
        <a:spcPct val="0"/>
      </a:spcAft>
      <a:buClr>
        <a:srgbClr val="000000"/>
      </a:buClr>
      <a:buSzPct val="100000"/>
      <a:buFont typeface="Times New Roman" panose="02020603050405020304" pitchFamily="18" charset="0"/>
      <a:defRPr sz="2400" kern="1200">
        <a:solidFill>
          <a:schemeClr val="bg1"/>
        </a:solidFill>
        <a:latin typeface="Times New Roman" panose="02020603050405020304" pitchFamily="18" charset="0"/>
        <a:ea typeface="DejaVu Sans" charset="0"/>
        <a:cs typeface="DejaVu Sans" charset="0"/>
      </a:defRPr>
    </a:lvl1pPr>
    <a:lvl2pPr marL="742950" indent="-285750" algn="l" defTabSz="449263" rtl="0" fontAlgn="base">
      <a:spcBef>
        <a:spcPct val="0"/>
      </a:spcBef>
      <a:spcAft>
        <a:spcPct val="0"/>
      </a:spcAft>
      <a:buClr>
        <a:srgbClr val="000000"/>
      </a:buClr>
      <a:buSzPct val="100000"/>
      <a:buFont typeface="Times New Roman" panose="02020603050405020304" pitchFamily="18" charset="0"/>
      <a:defRPr sz="2400" kern="1200">
        <a:solidFill>
          <a:schemeClr val="bg1"/>
        </a:solidFill>
        <a:latin typeface="Times New Roman" panose="02020603050405020304" pitchFamily="18" charset="0"/>
        <a:ea typeface="DejaVu Sans" charset="0"/>
        <a:cs typeface="DejaVu Sans" charset="0"/>
      </a:defRPr>
    </a:lvl2pPr>
    <a:lvl3pPr marL="1143000" indent="-228600" algn="l" defTabSz="449263" rtl="0" fontAlgn="base">
      <a:spcBef>
        <a:spcPct val="0"/>
      </a:spcBef>
      <a:spcAft>
        <a:spcPct val="0"/>
      </a:spcAft>
      <a:buClr>
        <a:srgbClr val="000000"/>
      </a:buClr>
      <a:buSzPct val="100000"/>
      <a:buFont typeface="Times New Roman" panose="02020603050405020304" pitchFamily="18" charset="0"/>
      <a:defRPr sz="2400" kern="1200">
        <a:solidFill>
          <a:schemeClr val="bg1"/>
        </a:solidFill>
        <a:latin typeface="Times New Roman" panose="02020603050405020304" pitchFamily="18" charset="0"/>
        <a:ea typeface="DejaVu Sans" charset="0"/>
        <a:cs typeface="DejaVu Sans" charset="0"/>
      </a:defRPr>
    </a:lvl3pPr>
    <a:lvl4pPr marL="1600200" indent="-228600" algn="l" defTabSz="449263" rtl="0" fontAlgn="base">
      <a:spcBef>
        <a:spcPct val="0"/>
      </a:spcBef>
      <a:spcAft>
        <a:spcPct val="0"/>
      </a:spcAft>
      <a:buClr>
        <a:srgbClr val="000000"/>
      </a:buClr>
      <a:buSzPct val="100000"/>
      <a:buFont typeface="Times New Roman" panose="02020603050405020304" pitchFamily="18" charset="0"/>
      <a:defRPr sz="2400" kern="1200">
        <a:solidFill>
          <a:schemeClr val="bg1"/>
        </a:solidFill>
        <a:latin typeface="Times New Roman" panose="02020603050405020304" pitchFamily="18" charset="0"/>
        <a:ea typeface="DejaVu Sans" charset="0"/>
        <a:cs typeface="DejaVu Sans" charset="0"/>
      </a:defRPr>
    </a:lvl4pPr>
    <a:lvl5pPr marL="2057400" indent="-228600" algn="l" defTabSz="449263" rtl="0" fontAlgn="base">
      <a:spcBef>
        <a:spcPct val="0"/>
      </a:spcBef>
      <a:spcAft>
        <a:spcPct val="0"/>
      </a:spcAft>
      <a:buClr>
        <a:srgbClr val="000000"/>
      </a:buClr>
      <a:buSzPct val="100000"/>
      <a:buFont typeface="Times New Roman" panose="02020603050405020304" pitchFamily="18" charset="0"/>
      <a:defRPr sz="2400" kern="1200">
        <a:solidFill>
          <a:schemeClr val="bg1"/>
        </a:solidFill>
        <a:latin typeface="Times New Roman" panose="02020603050405020304" pitchFamily="18" charset="0"/>
        <a:ea typeface="DejaVu Sans" charset="0"/>
        <a:cs typeface="DejaVu Sans" charset="0"/>
      </a:defRPr>
    </a:lvl5pPr>
    <a:lvl6pPr marL="2286000" algn="l" defTabSz="914400" rtl="0" eaLnBrk="1" latinLnBrk="0" hangingPunct="1">
      <a:defRPr sz="2400" kern="1200">
        <a:solidFill>
          <a:schemeClr val="bg1"/>
        </a:solidFill>
        <a:latin typeface="Times New Roman" panose="02020603050405020304" pitchFamily="18" charset="0"/>
        <a:ea typeface="DejaVu Sans" charset="0"/>
        <a:cs typeface="DejaVu Sans" charset="0"/>
      </a:defRPr>
    </a:lvl6pPr>
    <a:lvl7pPr marL="2743200" algn="l" defTabSz="914400" rtl="0" eaLnBrk="1" latinLnBrk="0" hangingPunct="1">
      <a:defRPr sz="2400" kern="1200">
        <a:solidFill>
          <a:schemeClr val="bg1"/>
        </a:solidFill>
        <a:latin typeface="Times New Roman" panose="02020603050405020304" pitchFamily="18" charset="0"/>
        <a:ea typeface="DejaVu Sans" charset="0"/>
        <a:cs typeface="DejaVu Sans" charset="0"/>
      </a:defRPr>
    </a:lvl7pPr>
    <a:lvl8pPr marL="3200400" algn="l" defTabSz="914400" rtl="0" eaLnBrk="1" latinLnBrk="0" hangingPunct="1">
      <a:defRPr sz="2400" kern="1200">
        <a:solidFill>
          <a:schemeClr val="bg1"/>
        </a:solidFill>
        <a:latin typeface="Times New Roman" panose="02020603050405020304" pitchFamily="18" charset="0"/>
        <a:ea typeface="DejaVu Sans" charset="0"/>
        <a:cs typeface="DejaVu Sans" charset="0"/>
      </a:defRPr>
    </a:lvl8pPr>
    <a:lvl9pPr marL="3657600" algn="l" defTabSz="914400" rtl="0" eaLnBrk="1" latinLnBrk="0" hangingPunct="1">
      <a:defRPr sz="2400" kern="1200">
        <a:solidFill>
          <a:schemeClr val="bg1"/>
        </a:solidFill>
        <a:latin typeface="Times New Roman" panose="02020603050405020304" pitchFamily="18" charset="0"/>
        <a:ea typeface="DejaVu Sans" charset="0"/>
        <a:cs typeface="DejaVu Sans"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1"/>
          <p:cNvSpPr>
            <a:spLocks noGrp="1" noChangeArrowheads="1"/>
          </p:cNvSpPr>
          <p:nvPr>
            <p:ph type="sldImg"/>
          </p:nvPr>
        </p:nvSpPr>
        <p:spPr bwMode="auto">
          <a:xfrm>
            <a:off x="0" y="695325"/>
            <a:ext cx="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685800" y="4343400"/>
            <a:ext cx="54848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noProof="0" smtClean="0"/>
          </a:p>
        </p:txBody>
      </p:sp>
    </p:spTree>
    <p:extLst>
      <p:ext uri="{BB962C8B-B14F-4D97-AF65-F5344CB8AC3E}">
        <p14:creationId xmlns:p14="http://schemas.microsoft.com/office/powerpoint/2010/main" val="3187645173"/>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7"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5287953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3"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070471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7"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122320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1"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5301621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5"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738650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59"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187105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3"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5073638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7"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853284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1"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4143939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5"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563918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9"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057508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3"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90591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7"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381376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1"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766676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5"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920042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9"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959337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ZW"/>
          </a:p>
        </p:txBody>
      </p:sp>
      <p:sp>
        <p:nvSpPr>
          <p:cNvPr id="5" name="Rectangle 4"/>
          <p:cNvSpPr>
            <a:spLocks noGrp="1" noChangeArrowheads="1"/>
          </p:cNvSpPr>
          <p:nvPr>
            <p:ph type="ftr" idx="11"/>
          </p:nvPr>
        </p:nvSpPr>
        <p:spPr>
          <a:ln/>
        </p:spPr>
        <p:txBody>
          <a:bodyPr/>
          <a:lstStyle>
            <a:lvl1pPr>
              <a:defRPr/>
            </a:lvl1pPr>
          </a:lstStyle>
          <a:p>
            <a:pPr>
              <a:defRPr/>
            </a:pPr>
            <a:endParaRPr lang="en-ZW"/>
          </a:p>
        </p:txBody>
      </p:sp>
      <p:sp>
        <p:nvSpPr>
          <p:cNvPr id="6" name="Rectangle 5"/>
          <p:cNvSpPr>
            <a:spLocks noGrp="1" noChangeArrowheads="1"/>
          </p:cNvSpPr>
          <p:nvPr>
            <p:ph type="sldNum" idx="12"/>
          </p:nvPr>
        </p:nvSpPr>
        <p:spPr>
          <a:ln/>
        </p:spPr>
        <p:txBody>
          <a:bodyPr/>
          <a:lstStyle>
            <a:lvl1pPr>
              <a:defRPr/>
            </a:lvl1pPr>
          </a:lstStyle>
          <a:p>
            <a:fld id="{119ECC07-883E-44FD-8FBA-F9E48149D487}" type="slidenum">
              <a:rPr lang="en-ZW" altLang="en-US"/>
              <a:pPr/>
              <a:t>‹#›</a:t>
            </a:fld>
            <a:endParaRPr lang="en-ZW" altLang="en-US"/>
          </a:p>
        </p:txBody>
      </p:sp>
    </p:spTree>
    <p:extLst>
      <p:ext uri="{BB962C8B-B14F-4D97-AF65-F5344CB8AC3E}">
        <p14:creationId xmlns:p14="http://schemas.microsoft.com/office/powerpoint/2010/main" val="627059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ZW"/>
          </a:p>
        </p:txBody>
      </p:sp>
      <p:sp>
        <p:nvSpPr>
          <p:cNvPr id="5" name="Rectangle 4"/>
          <p:cNvSpPr>
            <a:spLocks noGrp="1" noChangeArrowheads="1"/>
          </p:cNvSpPr>
          <p:nvPr>
            <p:ph type="ftr" idx="11"/>
          </p:nvPr>
        </p:nvSpPr>
        <p:spPr>
          <a:ln/>
        </p:spPr>
        <p:txBody>
          <a:bodyPr/>
          <a:lstStyle>
            <a:lvl1pPr>
              <a:defRPr/>
            </a:lvl1pPr>
          </a:lstStyle>
          <a:p>
            <a:pPr>
              <a:defRPr/>
            </a:pPr>
            <a:endParaRPr lang="en-ZW"/>
          </a:p>
        </p:txBody>
      </p:sp>
      <p:sp>
        <p:nvSpPr>
          <p:cNvPr id="6" name="Rectangle 5"/>
          <p:cNvSpPr>
            <a:spLocks noGrp="1" noChangeArrowheads="1"/>
          </p:cNvSpPr>
          <p:nvPr>
            <p:ph type="sldNum" idx="12"/>
          </p:nvPr>
        </p:nvSpPr>
        <p:spPr>
          <a:ln/>
        </p:spPr>
        <p:txBody>
          <a:bodyPr/>
          <a:lstStyle>
            <a:lvl1pPr>
              <a:defRPr/>
            </a:lvl1pPr>
          </a:lstStyle>
          <a:p>
            <a:fld id="{81213AF6-CC67-4D7D-A31D-B93F0F98D240}" type="slidenum">
              <a:rPr lang="en-ZW" altLang="en-US"/>
              <a:pPr/>
              <a:t>‹#›</a:t>
            </a:fld>
            <a:endParaRPr lang="en-ZW" altLang="en-US"/>
          </a:p>
        </p:txBody>
      </p:sp>
    </p:spTree>
    <p:extLst>
      <p:ext uri="{BB962C8B-B14F-4D97-AF65-F5344CB8AC3E}">
        <p14:creationId xmlns:p14="http://schemas.microsoft.com/office/powerpoint/2010/main" val="601941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1513" cy="54848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48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ZW"/>
          </a:p>
        </p:txBody>
      </p:sp>
      <p:sp>
        <p:nvSpPr>
          <p:cNvPr id="5" name="Rectangle 4"/>
          <p:cNvSpPr>
            <a:spLocks noGrp="1" noChangeArrowheads="1"/>
          </p:cNvSpPr>
          <p:nvPr>
            <p:ph type="ftr" idx="11"/>
          </p:nvPr>
        </p:nvSpPr>
        <p:spPr>
          <a:ln/>
        </p:spPr>
        <p:txBody>
          <a:bodyPr/>
          <a:lstStyle>
            <a:lvl1pPr>
              <a:defRPr/>
            </a:lvl1pPr>
          </a:lstStyle>
          <a:p>
            <a:pPr>
              <a:defRPr/>
            </a:pPr>
            <a:endParaRPr lang="en-ZW"/>
          </a:p>
        </p:txBody>
      </p:sp>
      <p:sp>
        <p:nvSpPr>
          <p:cNvPr id="6" name="Rectangle 5"/>
          <p:cNvSpPr>
            <a:spLocks noGrp="1" noChangeArrowheads="1"/>
          </p:cNvSpPr>
          <p:nvPr>
            <p:ph type="sldNum" idx="12"/>
          </p:nvPr>
        </p:nvSpPr>
        <p:spPr>
          <a:ln/>
        </p:spPr>
        <p:txBody>
          <a:bodyPr/>
          <a:lstStyle>
            <a:lvl1pPr>
              <a:defRPr/>
            </a:lvl1pPr>
          </a:lstStyle>
          <a:p>
            <a:fld id="{1C64E60C-57C8-49BD-BBA7-ECEAC4F763FF}" type="slidenum">
              <a:rPr lang="en-ZW" altLang="en-US"/>
              <a:pPr/>
              <a:t>‹#›</a:t>
            </a:fld>
            <a:endParaRPr lang="en-ZW" altLang="en-US"/>
          </a:p>
        </p:txBody>
      </p:sp>
    </p:spTree>
    <p:extLst>
      <p:ext uri="{BB962C8B-B14F-4D97-AF65-F5344CB8AC3E}">
        <p14:creationId xmlns:p14="http://schemas.microsoft.com/office/powerpoint/2010/main" val="3669946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ZW"/>
          </a:p>
        </p:txBody>
      </p:sp>
      <p:sp>
        <p:nvSpPr>
          <p:cNvPr id="5" name="Rectangle 4"/>
          <p:cNvSpPr>
            <a:spLocks noGrp="1" noChangeArrowheads="1"/>
          </p:cNvSpPr>
          <p:nvPr>
            <p:ph type="ftr" idx="11"/>
          </p:nvPr>
        </p:nvSpPr>
        <p:spPr>
          <a:ln/>
        </p:spPr>
        <p:txBody>
          <a:bodyPr/>
          <a:lstStyle>
            <a:lvl1pPr>
              <a:defRPr/>
            </a:lvl1pPr>
          </a:lstStyle>
          <a:p>
            <a:pPr>
              <a:defRPr/>
            </a:pPr>
            <a:endParaRPr lang="en-ZW"/>
          </a:p>
        </p:txBody>
      </p:sp>
      <p:sp>
        <p:nvSpPr>
          <p:cNvPr id="6" name="Rectangle 5"/>
          <p:cNvSpPr>
            <a:spLocks noGrp="1" noChangeArrowheads="1"/>
          </p:cNvSpPr>
          <p:nvPr>
            <p:ph type="sldNum" idx="12"/>
          </p:nvPr>
        </p:nvSpPr>
        <p:spPr>
          <a:ln/>
        </p:spPr>
        <p:txBody>
          <a:bodyPr/>
          <a:lstStyle>
            <a:lvl1pPr>
              <a:defRPr/>
            </a:lvl1pPr>
          </a:lstStyle>
          <a:p>
            <a:fld id="{B3422272-B464-4B45-B4C0-F56FF888D7E4}" type="slidenum">
              <a:rPr lang="en-ZW" altLang="en-US"/>
              <a:pPr/>
              <a:t>‹#›</a:t>
            </a:fld>
            <a:endParaRPr lang="en-ZW" altLang="en-US"/>
          </a:p>
        </p:txBody>
      </p:sp>
    </p:spTree>
    <p:extLst>
      <p:ext uri="{BB962C8B-B14F-4D97-AF65-F5344CB8AC3E}">
        <p14:creationId xmlns:p14="http://schemas.microsoft.com/office/powerpoint/2010/main" val="3094499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endParaRPr lang="en-ZW"/>
          </a:p>
        </p:txBody>
      </p:sp>
      <p:sp>
        <p:nvSpPr>
          <p:cNvPr id="5" name="Rectangle 4"/>
          <p:cNvSpPr>
            <a:spLocks noGrp="1" noChangeArrowheads="1"/>
          </p:cNvSpPr>
          <p:nvPr>
            <p:ph type="ftr" idx="11"/>
          </p:nvPr>
        </p:nvSpPr>
        <p:spPr>
          <a:ln/>
        </p:spPr>
        <p:txBody>
          <a:bodyPr/>
          <a:lstStyle>
            <a:lvl1pPr>
              <a:defRPr/>
            </a:lvl1pPr>
          </a:lstStyle>
          <a:p>
            <a:pPr>
              <a:defRPr/>
            </a:pPr>
            <a:endParaRPr lang="en-ZW"/>
          </a:p>
        </p:txBody>
      </p:sp>
      <p:sp>
        <p:nvSpPr>
          <p:cNvPr id="6" name="Rectangle 5"/>
          <p:cNvSpPr>
            <a:spLocks noGrp="1" noChangeArrowheads="1"/>
          </p:cNvSpPr>
          <p:nvPr>
            <p:ph type="sldNum" idx="12"/>
          </p:nvPr>
        </p:nvSpPr>
        <p:spPr>
          <a:ln/>
        </p:spPr>
        <p:txBody>
          <a:bodyPr/>
          <a:lstStyle>
            <a:lvl1pPr>
              <a:defRPr/>
            </a:lvl1pPr>
          </a:lstStyle>
          <a:p>
            <a:fld id="{21AA87BF-17FD-4639-9326-F7F7CCB8893A}" type="slidenum">
              <a:rPr lang="en-ZW" altLang="en-US"/>
              <a:pPr/>
              <a:t>‹#›</a:t>
            </a:fld>
            <a:endParaRPr lang="en-ZW" altLang="en-US"/>
          </a:p>
        </p:txBody>
      </p:sp>
    </p:spTree>
    <p:extLst>
      <p:ext uri="{BB962C8B-B14F-4D97-AF65-F5344CB8AC3E}">
        <p14:creationId xmlns:p14="http://schemas.microsoft.com/office/powerpoint/2010/main" val="1491388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endParaRPr lang="en-ZW"/>
          </a:p>
        </p:txBody>
      </p:sp>
      <p:sp>
        <p:nvSpPr>
          <p:cNvPr id="6" name="Rectangle 4"/>
          <p:cNvSpPr>
            <a:spLocks noGrp="1" noChangeArrowheads="1"/>
          </p:cNvSpPr>
          <p:nvPr>
            <p:ph type="ftr" idx="11"/>
          </p:nvPr>
        </p:nvSpPr>
        <p:spPr>
          <a:ln/>
        </p:spPr>
        <p:txBody>
          <a:bodyPr/>
          <a:lstStyle>
            <a:lvl1pPr>
              <a:defRPr/>
            </a:lvl1pPr>
          </a:lstStyle>
          <a:p>
            <a:pPr>
              <a:defRPr/>
            </a:pPr>
            <a:endParaRPr lang="en-ZW"/>
          </a:p>
        </p:txBody>
      </p:sp>
      <p:sp>
        <p:nvSpPr>
          <p:cNvPr id="7" name="Rectangle 5"/>
          <p:cNvSpPr>
            <a:spLocks noGrp="1" noChangeArrowheads="1"/>
          </p:cNvSpPr>
          <p:nvPr>
            <p:ph type="sldNum" idx="12"/>
          </p:nvPr>
        </p:nvSpPr>
        <p:spPr>
          <a:ln/>
        </p:spPr>
        <p:txBody>
          <a:bodyPr/>
          <a:lstStyle>
            <a:lvl1pPr>
              <a:defRPr/>
            </a:lvl1pPr>
          </a:lstStyle>
          <a:p>
            <a:fld id="{843EE775-8CB9-4973-B61C-79A5C2FFCD5A}" type="slidenum">
              <a:rPr lang="en-ZW" altLang="en-US"/>
              <a:pPr/>
              <a:t>‹#›</a:t>
            </a:fld>
            <a:endParaRPr lang="en-ZW" altLang="en-US"/>
          </a:p>
        </p:txBody>
      </p:sp>
    </p:spTree>
    <p:extLst>
      <p:ext uri="{BB962C8B-B14F-4D97-AF65-F5344CB8AC3E}">
        <p14:creationId xmlns:p14="http://schemas.microsoft.com/office/powerpoint/2010/main" val="2307040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endParaRPr lang="en-ZW"/>
          </a:p>
        </p:txBody>
      </p:sp>
      <p:sp>
        <p:nvSpPr>
          <p:cNvPr id="8" name="Rectangle 4"/>
          <p:cNvSpPr>
            <a:spLocks noGrp="1" noChangeArrowheads="1"/>
          </p:cNvSpPr>
          <p:nvPr>
            <p:ph type="ftr" idx="11"/>
          </p:nvPr>
        </p:nvSpPr>
        <p:spPr>
          <a:ln/>
        </p:spPr>
        <p:txBody>
          <a:bodyPr/>
          <a:lstStyle>
            <a:lvl1pPr>
              <a:defRPr/>
            </a:lvl1pPr>
          </a:lstStyle>
          <a:p>
            <a:pPr>
              <a:defRPr/>
            </a:pPr>
            <a:endParaRPr lang="en-ZW"/>
          </a:p>
        </p:txBody>
      </p:sp>
      <p:sp>
        <p:nvSpPr>
          <p:cNvPr id="9" name="Rectangle 5"/>
          <p:cNvSpPr>
            <a:spLocks noGrp="1" noChangeArrowheads="1"/>
          </p:cNvSpPr>
          <p:nvPr>
            <p:ph type="sldNum" idx="12"/>
          </p:nvPr>
        </p:nvSpPr>
        <p:spPr>
          <a:ln/>
        </p:spPr>
        <p:txBody>
          <a:bodyPr/>
          <a:lstStyle>
            <a:lvl1pPr>
              <a:defRPr/>
            </a:lvl1pPr>
          </a:lstStyle>
          <a:p>
            <a:fld id="{02309F48-79CE-44A4-B02C-7854A7AA2626}" type="slidenum">
              <a:rPr lang="en-ZW" altLang="en-US"/>
              <a:pPr/>
              <a:t>‹#›</a:t>
            </a:fld>
            <a:endParaRPr lang="en-ZW" altLang="en-US"/>
          </a:p>
        </p:txBody>
      </p:sp>
    </p:spTree>
    <p:extLst>
      <p:ext uri="{BB962C8B-B14F-4D97-AF65-F5344CB8AC3E}">
        <p14:creationId xmlns:p14="http://schemas.microsoft.com/office/powerpoint/2010/main" val="979326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endParaRPr lang="en-ZW"/>
          </a:p>
        </p:txBody>
      </p:sp>
      <p:sp>
        <p:nvSpPr>
          <p:cNvPr id="4" name="Rectangle 4"/>
          <p:cNvSpPr>
            <a:spLocks noGrp="1" noChangeArrowheads="1"/>
          </p:cNvSpPr>
          <p:nvPr>
            <p:ph type="ftr" idx="11"/>
          </p:nvPr>
        </p:nvSpPr>
        <p:spPr>
          <a:ln/>
        </p:spPr>
        <p:txBody>
          <a:bodyPr/>
          <a:lstStyle>
            <a:lvl1pPr>
              <a:defRPr/>
            </a:lvl1pPr>
          </a:lstStyle>
          <a:p>
            <a:pPr>
              <a:defRPr/>
            </a:pPr>
            <a:endParaRPr lang="en-ZW"/>
          </a:p>
        </p:txBody>
      </p:sp>
      <p:sp>
        <p:nvSpPr>
          <p:cNvPr id="5" name="Rectangle 5"/>
          <p:cNvSpPr>
            <a:spLocks noGrp="1" noChangeArrowheads="1"/>
          </p:cNvSpPr>
          <p:nvPr>
            <p:ph type="sldNum" idx="12"/>
          </p:nvPr>
        </p:nvSpPr>
        <p:spPr>
          <a:ln/>
        </p:spPr>
        <p:txBody>
          <a:bodyPr/>
          <a:lstStyle>
            <a:lvl1pPr>
              <a:defRPr/>
            </a:lvl1pPr>
          </a:lstStyle>
          <a:p>
            <a:fld id="{CC9D5EC4-35FD-4864-95FC-7FF7EF6011B9}" type="slidenum">
              <a:rPr lang="en-ZW" altLang="en-US"/>
              <a:pPr/>
              <a:t>‹#›</a:t>
            </a:fld>
            <a:endParaRPr lang="en-ZW" altLang="en-US"/>
          </a:p>
        </p:txBody>
      </p:sp>
    </p:spTree>
    <p:extLst>
      <p:ext uri="{BB962C8B-B14F-4D97-AF65-F5344CB8AC3E}">
        <p14:creationId xmlns:p14="http://schemas.microsoft.com/office/powerpoint/2010/main" val="2392645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ZW"/>
          </a:p>
        </p:txBody>
      </p:sp>
      <p:sp>
        <p:nvSpPr>
          <p:cNvPr id="3" name="Rectangle 4"/>
          <p:cNvSpPr>
            <a:spLocks noGrp="1" noChangeArrowheads="1"/>
          </p:cNvSpPr>
          <p:nvPr>
            <p:ph type="ftr" idx="11"/>
          </p:nvPr>
        </p:nvSpPr>
        <p:spPr>
          <a:ln/>
        </p:spPr>
        <p:txBody>
          <a:bodyPr/>
          <a:lstStyle>
            <a:lvl1pPr>
              <a:defRPr/>
            </a:lvl1pPr>
          </a:lstStyle>
          <a:p>
            <a:pPr>
              <a:defRPr/>
            </a:pPr>
            <a:endParaRPr lang="en-ZW"/>
          </a:p>
        </p:txBody>
      </p:sp>
      <p:sp>
        <p:nvSpPr>
          <p:cNvPr id="4" name="Rectangle 5"/>
          <p:cNvSpPr>
            <a:spLocks noGrp="1" noChangeArrowheads="1"/>
          </p:cNvSpPr>
          <p:nvPr>
            <p:ph type="sldNum" idx="12"/>
          </p:nvPr>
        </p:nvSpPr>
        <p:spPr>
          <a:ln/>
        </p:spPr>
        <p:txBody>
          <a:bodyPr/>
          <a:lstStyle>
            <a:lvl1pPr>
              <a:defRPr/>
            </a:lvl1pPr>
          </a:lstStyle>
          <a:p>
            <a:fld id="{FD3D40B1-A118-4A8B-A0C2-ABB6E53549D2}" type="slidenum">
              <a:rPr lang="en-ZW" altLang="en-US"/>
              <a:pPr/>
              <a:t>‹#›</a:t>
            </a:fld>
            <a:endParaRPr lang="en-ZW" altLang="en-US"/>
          </a:p>
        </p:txBody>
      </p:sp>
    </p:spTree>
    <p:extLst>
      <p:ext uri="{BB962C8B-B14F-4D97-AF65-F5344CB8AC3E}">
        <p14:creationId xmlns:p14="http://schemas.microsoft.com/office/powerpoint/2010/main" val="4136582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ZW"/>
          </a:p>
        </p:txBody>
      </p:sp>
      <p:sp>
        <p:nvSpPr>
          <p:cNvPr id="6" name="Rectangle 4"/>
          <p:cNvSpPr>
            <a:spLocks noGrp="1" noChangeArrowheads="1"/>
          </p:cNvSpPr>
          <p:nvPr>
            <p:ph type="ftr" idx="11"/>
          </p:nvPr>
        </p:nvSpPr>
        <p:spPr>
          <a:ln/>
        </p:spPr>
        <p:txBody>
          <a:bodyPr/>
          <a:lstStyle>
            <a:lvl1pPr>
              <a:defRPr/>
            </a:lvl1pPr>
          </a:lstStyle>
          <a:p>
            <a:pPr>
              <a:defRPr/>
            </a:pPr>
            <a:endParaRPr lang="en-ZW"/>
          </a:p>
        </p:txBody>
      </p:sp>
      <p:sp>
        <p:nvSpPr>
          <p:cNvPr id="7" name="Rectangle 5"/>
          <p:cNvSpPr>
            <a:spLocks noGrp="1" noChangeArrowheads="1"/>
          </p:cNvSpPr>
          <p:nvPr>
            <p:ph type="sldNum" idx="12"/>
          </p:nvPr>
        </p:nvSpPr>
        <p:spPr>
          <a:ln/>
        </p:spPr>
        <p:txBody>
          <a:bodyPr/>
          <a:lstStyle>
            <a:lvl1pPr>
              <a:defRPr/>
            </a:lvl1pPr>
          </a:lstStyle>
          <a:p>
            <a:fld id="{435C4D33-C33A-472D-ACD9-6C0799DED2C8}" type="slidenum">
              <a:rPr lang="en-ZW" altLang="en-US"/>
              <a:pPr/>
              <a:t>‹#›</a:t>
            </a:fld>
            <a:endParaRPr lang="en-ZW" altLang="en-US"/>
          </a:p>
        </p:txBody>
      </p:sp>
    </p:spTree>
    <p:extLst>
      <p:ext uri="{BB962C8B-B14F-4D97-AF65-F5344CB8AC3E}">
        <p14:creationId xmlns:p14="http://schemas.microsoft.com/office/powerpoint/2010/main" val="1028488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ZW"/>
          </a:p>
        </p:txBody>
      </p:sp>
      <p:sp>
        <p:nvSpPr>
          <p:cNvPr id="6" name="Rectangle 4"/>
          <p:cNvSpPr>
            <a:spLocks noGrp="1" noChangeArrowheads="1"/>
          </p:cNvSpPr>
          <p:nvPr>
            <p:ph type="ftr" idx="11"/>
          </p:nvPr>
        </p:nvSpPr>
        <p:spPr>
          <a:ln/>
        </p:spPr>
        <p:txBody>
          <a:bodyPr/>
          <a:lstStyle>
            <a:lvl1pPr>
              <a:defRPr/>
            </a:lvl1pPr>
          </a:lstStyle>
          <a:p>
            <a:pPr>
              <a:defRPr/>
            </a:pPr>
            <a:endParaRPr lang="en-ZW"/>
          </a:p>
        </p:txBody>
      </p:sp>
      <p:sp>
        <p:nvSpPr>
          <p:cNvPr id="7" name="Rectangle 5"/>
          <p:cNvSpPr>
            <a:spLocks noGrp="1" noChangeArrowheads="1"/>
          </p:cNvSpPr>
          <p:nvPr>
            <p:ph type="sldNum" idx="12"/>
          </p:nvPr>
        </p:nvSpPr>
        <p:spPr>
          <a:ln/>
        </p:spPr>
        <p:txBody>
          <a:bodyPr/>
          <a:lstStyle>
            <a:lvl1pPr>
              <a:defRPr/>
            </a:lvl1pPr>
          </a:lstStyle>
          <a:p>
            <a:fld id="{CA9C1047-A1C7-4391-9F89-5891E1CEC7ED}" type="slidenum">
              <a:rPr lang="en-ZW" altLang="en-US"/>
              <a:pPr/>
              <a:t>‹#›</a:t>
            </a:fld>
            <a:endParaRPr lang="en-ZW" altLang="en-US"/>
          </a:p>
        </p:txBody>
      </p:sp>
    </p:spTree>
    <p:extLst>
      <p:ext uri="{BB962C8B-B14F-4D97-AF65-F5344CB8AC3E}">
        <p14:creationId xmlns:p14="http://schemas.microsoft.com/office/powerpoint/2010/main" val="1865581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09600"/>
            <a:ext cx="7770813" cy="114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685800" y="1981200"/>
            <a:ext cx="77708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2" name="Rectangle 3"/>
          <p:cNvSpPr>
            <a:spLocks noGrp="1" noChangeArrowheads="1"/>
          </p:cNvSpPr>
          <p:nvPr>
            <p:ph type="dt"/>
          </p:nvPr>
        </p:nvSpPr>
        <p:spPr bwMode="auto">
          <a:xfrm>
            <a:off x="685800" y="6248400"/>
            <a:ext cx="19034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Times New Roman" pitchFamily="16" charset="0"/>
                <a:ea typeface="+mn-ea"/>
                <a:cs typeface="+mn-cs"/>
              </a:defRPr>
            </a:lvl1pPr>
          </a:lstStyle>
          <a:p>
            <a:pPr>
              <a:defRPr/>
            </a:pPr>
            <a:endParaRPr lang="en-ZW"/>
          </a:p>
        </p:txBody>
      </p:sp>
      <p:sp>
        <p:nvSpPr>
          <p:cNvPr id="1028" name="Rectangle 4"/>
          <p:cNvSpPr>
            <a:spLocks noGrp="1" noChangeArrowheads="1"/>
          </p:cNvSpPr>
          <p:nvPr>
            <p:ph type="ftr"/>
          </p:nvPr>
        </p:nvSpPr>
        <p:spPr bwMode="auto">
          <a:xfrm>
            <a:off x="3124200" y="6248400"/>
            <a:ext cx="28940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ct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Times New Roman" pitchFamily="16" charset="0"/>
                <a:ea typeface="+mn-ea"/>
                <a:cs typeface="+mn-cs"/>
              </a:defRPr>
            </a:lvl1pPr>
          </a:lstStyle>
          <a:p>
            <a:pPr>
              <a:defRPr/>
            </a:pPr>
            <a:endParaRPr lang="en-ZW"/>
          </a:p>
        </p:txBody>
      </p:sp>
      <p:sp>
        <p:nvSpPr>
          <p:cNvPr id="1029" name="Rectangle 5"/>
          <p:cNvSpPr>
            <a:spLocks noGrp="1" noChangeArrowheads="1"/>
          </p:cNvSpPr>
          <p:nvPr>
            <p:ph type="sldNum"/>
          </p:nvPr>
        </p:nvSpPr>
        <p:spPr bwMode="auto">
          <a:xfrm>
            <a:off x="6553200" y="6248400"/>
            <a:ext cx="19034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defRPr>
            </a:lvl1pPr>
          </a:lstStyle>
          <a:p>
            <a:fld id="{22A3C664-8B89-45F5-8379-170A8FE26746}" type="slidenum">
              <a:rPr lang="en-ZW" altLang="en-US"/>
              <a:pPr/>
              <a:t>‹#›</a:t>
            </a:fld>
            <a:endParaRPr lang="en-Z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itchFamily="16" charset="0"/>
          <a:ea typeface="DejaVu Sans" charset="0"/>
          <a:cs typeface="DejaVu Sans"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itchFamily="16" charset="0"/>
          <a:ea typeface="DejaVu Sans" charset="0"/>
          <a:cs typeface="DejaVu Sans"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itchFamily="16" charset="0"/>
          <a:ea typeface="DejaVu Sans" charset="0"/>
          <a:cs typeface="DejaVu Sans"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itchFamily="16" charset="0"/>
          <a:ea typeface="DejaVu Sans" charset="0"/>
          <a:cs typeface="DejaVu Sans" charset="0"/>
        </a:defRPr>
      </a:lvl5pPr>
      <a:lvl6pPr marL="2514600" indent="-228600" algn="ctr" defTabSz="449263" rtl="0" fontAlgn="base">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DejaVu Sans" charset="0"/>
          <a:cs typeface="DejaVu Sans" charset="0"/>
        </a:defRPr>
      </a:lvl6pPr>
      <a:lvl7pPr marL="2971800" indent="-228600" algn="ctr" defTabSz="449263" rtl="0" fontAlgn="base">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DejaVu Sans" charset="0"/>
          <a:cs typeface="DejaVu Sans" charset="0"/>
        </a:defRPr>
      </a:lvl7pPr>
      <a:lvl8pPr marL="3429000" indent="-228600" algn="ctr" defTabSz="449263" rtl="0" fontAlgn="base">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DejaVu Sans" charset="0"/>
          <a:cs typeface="DejaVu Sans" charset="0"/>
        </a:defRPr>
      </a:lvl8pPr>
      <a:lvl9pPr marL="3886200" indent="-228600" algn="ctr" defTabSz="449263" rtl="0" fontAlgn="base">
        <a:spcBef>
          <a:spcPct val="0"/>
        </a:spcBef>
        <a:spcAft>
          <a:spcPct val="0"/>
        </a:spcAft>
        <a:buClr>
          <a:srgbClr val="000000"/>
        </a:buClr>
        <a:buSzPct val="100000"/>
        <a:buFont typeface="Times New Roman" pitchFamily="16" charset="0"/>
        <a:defRPr sz="4400">
          <a:solidFill>
            <a:srgbClr val="000000"/>
          </a:solidFill>
          <a:latin typeface="Times New Roman" pitchFamily="16" charset="0"/>
          <a:ea typeface="DejaVu Sans" charset="0"/>
          <a:cs typeface="DejaVu Sans"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49263" rtl="0" fontAlgn="base">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fontAlgn="base">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fontAlgn="base">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fontAlgn="base">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685800" y="609600"/>
            <a:ext cx="77724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ZW" altLang="en-US" smtClean="0"/>
              <a:t>DIPLOMACY</a:t>
            </a:r>
          </a:p>
        </p:txBody>
      </p:sp>
      <p:sp>
        <p:nvSpPr>
          <p:cNvPr id="2051" name="Rectangle 2"/>
          <p:cNvSpPr>
            <a:spLocks noGrp="1" noChangeArrowheads="1"/>
          </p:cNvSpPr>
          <p:nvPr>
            <p:ph type="body" idx="1"/>
          </p:nvPr>
        </p:nvSpPr>
        <p:spPr>
          <a:xfrm>
            <a:off x="685800" y="1981200"/>
            <a:ext cx="7772400" cy="4114800"/>
          </a:xfrm>
        </p:spPr>
        <p:txBody>
          <a:bodyPr/>
          <a:lstStyle/>
          <a:p>
            <a:pPr marL="341313" indent="-341313" algn="just" eaLnBrk="1" hangingPunct="1">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mtClean="0"/>
              <a:t>Diplomacy according to Sir Harold Nicholson 1969 is the term used to denote quite different things and is often used synonymous to foreign policy.</a:t>
            </a:r>
          </a:p>
          <a:p>
            <a:pPr marL="341313" indent="-341313" algn="just" eaLnBrk="1" hangingPunct="1">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mtClean="0"/>
              <a:t>Diplomacy in essence is the instrument employed to put into effect substance, aims and attitudes of state's relations between one group alien to themselves.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152400" y="457200"/>
            <a:ext cx="8534400" cy="5637213"/>
          </a:xfrm>
        </p:spPr>
        <p:txBody>
          <a:bodyPr/>
          <a:lstStyle/>
          <a:p>
            <a:pPr algn="just"/>
            <a:r>
              <a:rPr lang="en-US" altLang="en-US" sz="3400" smtClean="0"/>
              <a:t>Its primary tools are international dialogue and negotiation, primarily conducted by accredited envoys (a term derived from the French </a:t>
            </a:r>
            <a:r>
              <a:rPr lang="en-US" altLang="en-US" sz="3400" i="1" smtClean="0"/>
              <a:t>envoye</a:t>
            </a:r>
            <a:r>
              <a:rPr lang="en-US" altLang="en-US" sz="3400" smtClean="0"/>
              <a:t>, meaning “one who is sent”) and other political leaders. Unlike foreign policy, which generally is enunciated publicly, most diplomacy is conducted in confidence, though both the fact that it is in progress and its results are almost always made public in contemporary international relations.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228600" y="533400"/>
            <a:ext cx="8228013" cy="5561013"/>
          </a:xfrm>
        </p:spPr>
        <p:txBody>
          <a:bodyPr/>
          <a:lstStyle/>
          <a:p>
            <a:pPr marL="457200" indent="-457200" algn="just">
              <a:buFont typeface="Arial" panose="020B0604020202020204" pitchFamily="34" charset="0"/>
              <a:buChar char="•"/>
            </a:pPr>
            <a:r>
              <a:rPr lang="en-US" altLang="en-US" sz="3400" smtClean="0"/>
              <a:t>The purpose of foreign policy is to enhance a state’s interests, which are derived from geography, history, economies, and the distribution of international power. Safeguarding national independence, security, and integrity—territorial, political, economic, and moral—is viewed as a country’s primary obligation, followed by preserving a wide freedom of action for the state.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152400" y="609600"/>
            <a:ext cx="8686800" cy="5484813"/>
          </a:xfrm>
        </p:spPr>
        <p:txBody>
          <a:bodyPr/>
          <a:lstStyle/>
          <a:p>
            <a:pPr algn="just"/>
            <a:r>
              <a:rPr lang="en-US" altLang="en-US" smtClean="0"/>
              <a:t>The political leaders, traditionally of sovereign states, who devise foreign policy pursue what they perceive to be the national interest, adjusting national policies to changes in external conditions and technology. Primary responsibility for supervising the execution of policy may lie with the head of state or government, a cabinet or a nominally nongovernmental collective leadership, the staff of the country’s leader, or a minister who presides over the foreign ministry, directs policy execution, supervises the ministry’s officials, and instructs the country’s diplomats abroad.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Purpose of Diplomacy</a:t>
            </a:r>
          </a:p>
        </p:txBody>
      </p:sp>
      <p:sp>
        <p:nvSpPr>
          <p:cNvPr id="14339" name="Content Placeholder 2"/>
          <p:cNvSpPr>
            <a:spLocks noGrp="1"/>
          </p:cNvSpPr>
          <p:nvPr>
            <p:ph idx="1"/>
          </p:nvPr>
        </p:nvSpPr>
        <p:spPr>
          <a:xfrm>
            <a:off x="228600" y="1981200"/>
            <a:ext cx="8686800" cy="4113213"/>
          </a:xfrm>
        </p:spPr>
        <p:txBody>
          <a:bodyPr/>
          <a:lstStyle/>
          <a:p>
            <a:pPr algn="just"/>
            <a:r>
              <a:rPr lang="en-US" altLang="en-US" smtClean="0"/>
              <a:t>to strengthen the state, nation, or organization it serves in relation to others by advancing the interests in its charge. To this end, diplomatic activity endeavors to maximize a group’s advantages without the risk and expense of using force and preferably without causing resentment. It habitually, but not invariably, strives to preserve peace; diplomacy is strongly inclined toward negotiation to achieve agreements and resolve issues between states.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86800" cy="5486400"/>
          </a:xfrm>
        </p:spPr>
        <p:txBody>
          <a:bodyPr/>
          <a:lstStyle/>
          <a:p>
            <a:pPr marL="457200" indent="-457200" algn="just">
              <a:buFont typeface="Arial" pitchFamily="34" charset="0"/>
              <a:buChar char="•"/>
              <a:defRPr/>
            </a:pPr>
            <a:r>
              <a:rPr lang="en-US" dirty="0"/>
              <a:t>Even in times of peace, diplomacy may involve coercive threats of economic or other punitive measures or demonstrations of the capability to impose unilateral solutions to disputes by the application of military power</a:t>
            </a:r>
            <a:r>
              <a:rPr lang="en-US" dirty="0" smtClean="0"/>
              <a:t>.</a:t>
            </a:r>
          </a:p>
          <a:p>
            <a:pPr marL="457200" indent="-457200" algn="just">
              <a:buFont typeface="Arial" pitchFamily="34" charset="0"/>
              <a:buChar char="•"/>
              <a:defRPr/>
            </a:pPr>
            <a:r>
              <a:rPr lang="en-US" dirty="0" smtClean="0"/>
              <a:t> </a:t>
            </a:r>
            <a:r>
              <a:rPr lang="en-US" dirty="0"/>
              <a:t>However, diplomacy normally seeks to develop goodwill toward the state it represents, nurturing relations with foreign states and peoples that will ensure their cooperation or—failing that—their neutrality</a:t>
            </a:r>
            <a:r>
              <a:rPr lang="en-US" dirty="0" smtClean="0"/>
              <a:t>.</a:t>
            </a:r>
          </a:p>
          <a:p>
            <a:pPr marL="0" indent="0">
              <a:buFont typeface="Times New Roman" pitchFamily="16" charset="0"/>
              <a:buNone/>
              <a:defRPr/>
            </a:pPr>
            <a:r>
              <a:rPr lang="en-US" dirty="0" smtClean="0"/>
              <a:t/>
            </a:r>
            <a:br>
              <a:rPr lang="en-US" dirty="0"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609600"/>
            <a:ext cx="7770813" cy="914400"/>
          </a:xfrm>
        </p:spPr>
        <p:txBody>
          <a:bodyPr/>
          <a:lstStyle/>
          <a:p>
            <a:r>
              <a:rPr lang="en-US" altLang="en-US" smtClean="0"/>
              <a:t>Diplomats</a:t>
            </a:r>
          </a:p>
        </p:txBody>
      </p:sp>
      <p:sp>
        <p:nvSpPr>
          <p:cNvPr id="16387" name="Content Placeholder 2"/>
          <p:cNvSpPr>
            <a:spLocks noGrp="1"/>
          </p:cNvSpPr>
          <p:nvPr>
            <p:ph idx="1"/>
          </p:nvPr>
        </p:nvSpPr>
        <p:spPr>
          <a:xfrm>
            <a:off x="0" y="1600200"/>
            <a:ext cx="8915400" cy="4494213"/>
          </a:xfrm>
        </p:spPr>
        <p:txBody>
          <a:bodyPr/>
          <a:lstStyle/>
          <a:p>
            <a:pPr algn="just"/>
            <a:r>
              <a:rPr lang="en-US" altLang="en-US" smtClean="0"/>
              <a:t>Diplomats are the primary practitioners of diplomacy. They are specialists in carrying messages and negotiating adjustments in relations and the resolution of quarrels between states and peoples. Their weapons are words, backed by the power of the state or organization they represent.</a:t>
            </a:r>
          </a:p>
          <a:p>
            <a:pPr algn="just"/>
            <a:r>
              <a:rPr lang="en-US" altLang="en-US" smtClean="0"/>
              <a:t>Diplomats help leaders to understand the attitudes and actions of foreigners and to develop strategies and tactics. The wise use of diplomats is a key to successful foreign policy.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228600" y="838200"/>
            <a:ext cx="8686800" cy="5257800"/>
          </a:xfrm>
        </p:spPr>
        <p:txBody>
          <a:bodyPr/>
          <a:lstStyle/>
          <a:p>
            <a:pPr marL="341313" indent="-341313" algn="just" eaLnBrk="1" hangingPunct="1">
              <a:lnSpc>
                <a:spcPct val="9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mtClean="0"/>
              <a:t>The ability to practice diplomacy is one of the defining elements of a state, and diplomacy has been practiced since the first city states were formed millennia ago. </a:t>
            </a:r>
          </a:p>
          <a:p>
            <a:pPr marL="341313" indent="-341313" algn="just" eaLnBrk="1" hangingPunct="1">
              <a:lnSpc>
                <a:spcPct val="9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mtClean="0"/>
              <a:t>For most of human history diplomats were sent only for specific negotiations, and would return immediately after their mission concluded. </a:t>
            </a:r>
          </a:p>
          <a:p>
            <a:pPr marL="341313" indent="-341313" algn="just" eaLnBrk="1" hangingPunct="1">
              <a:lnSpc>
                <a:spcPct val="9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mtClean="0"/>
              <a:t>Diplomats were usually relatives of the ruling family or of very high rank in order to give them legitimacy when they sought to negotiate with the other state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685800" y="609600"/>
            <a:ext cx="77724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ZW" altLang="en-US" smtClean="0"/>
              <a:t>Origin of Diplomacy</a:t>
            </a:r>
          </a:p>
        </p:txBody>
      </p:sp>
      <p:sp>
        <p:nvSpPr>
          <p:cNvPr id="18435" name="Rectangle 2"/>
          <p:cNvSpPr>
            <a:spLocks noGrp="1" noChangeArrowheads="1"/>
          </p:cNvSpPr>
          <p:nvPr>
            <p:ph type="body" idx="1"/>
          </p:nvPr>
        </p:nvSpPr>
        <p:spPr>
          <a:xfrm>
            <a:off x="228600" y="1981200"/>
            <a:ext cx="8610600" cy="4572000"/>
          </a:xfrm>
        </p:spPr>
        <p:txBody>
          <a:bodyPr/>
          <a:lstStyle/>
          <a:p>
            <a:pPr marL="341313" indent="-341313" algn="just" eaLnBrk="1" hangingPunct="1">
              <a:lnSpc>
                <a:spcPct val="9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mtClean="0"/>
              <a:t>Modern diplomacy's origins are often traced to the state of </a:t>
            </a:r>
            <a:r>
              <a:rPr lang="en-US" altLang="en-US" smtClean="0">
                <a:solidFill>
                  <a:schemeClr val="tx1"/>
                </a:solidFill>
              </a:rPr>
              <a:t>Italy </a:t>
            </a:r>
            <a:r>
              <a:rPr lang="en-US" altLang="en-US" smtClean="0"/>
              <a:t>in the early </a:t>
            </a:r>
            <a:r>
              <a:rPr lang="en-US" altLang="en-US" smtClean="0">
                <a:solidFill>
                  <a:schemeClr val="tx1"/>
                </a:solidFill>
              </a:rPr>
              <a:t>Renaissance</a:t>
            </a:r>
            <a:r>
              <a:rPr lang="en-US" altLang="en-US" smtClean="0"/>
              <a:t>, with the first embassies being established in the thirteenth century.</a:t>
            </a:r>
          </a:p>
          <a:p>
            <a:pPr marL="341313" indent="-341313" algn="just" eaLnBrk="1" hangingPunct="1">
              <a:lnSpc>
                <a:spcPct val="9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mtClean="0">
                <a:solidFill>
                  <a:schemeClr val="tx1"/>
                </a:solidFill>
              </a:rPr>
              <a:t>Milan </a:t>
            </a:r>
            <a:r>
              <a:rPr lang="en-US" altLang="en-US" smtClean="0"/>
              <a:t>played a leading role, especially under</a:t>
            </a:r>
            <a:r>
              <a:rPr lang="en-US" altLang="en-US" smtClean="0">
                <a:solidFill>
                  <a:srgbClr val="CCCCFF"/>
                </a:solidFill>
              </a:rPr>
              <a:t> </a:t>
            </a:r>
            <a:r>
              <a:rPr lang="en-US" altLang="en-US" smtClean="0">
                <a:solidFill>
                  <a:schemeClr val="tx1"/>
                </a:solidFill>
              </a:rPr>
              <a:t>Francesco </a:t>
            </a:r>
            <a:r>
              <a:rPr lang="en-US" altLang="en-US" smtClean="0"/>
              <a:t>who established permanent embassies to the other city states of Northern Italy. It was in </a:t>
            </a:r>
            <a:r>
              <a:rPr lang="en-US" altLang="en-US" smtClean="0">
                <a:solidFill>
                  <a:schemeClr val="tx1"/>
                </a:solidFill>
              </a:rPr>
              <a:t>Italy</a:t>
            </a:r>
            <a:r>
              <a:rPr lang="en-US" altLang="en-US" smtClean="0"/>
              <a:t> that many of the traditions of modern diplomacy began, such as the presentation of an ambassadors credentials to the </a:t>
            </a:r>
            <a:r>
              <a:rPr lang="en-US" altLang="en-US" smtClean="0">
                <a:solidFill>
                  <a:schemeClr val="tx1"/>
                </a:solidFill>
              </a:rPr>
              <a:t>head of state</a:t>
            </a:r>
            <a:r>
              <a:rPr lang="en-US" altLang="en-US" smtClean="0"/>
              <a: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685800" y="1981200"/>
            <a:ext cx="7772400" cy="4114800"/>
          </a:xfrm>
        </p:spPr>
        <p:txBody>
          <a:bodyPr/>
          <a:lstStyle/>
          <a:p>
            <a:pPr marL="341313" indent="-341313" eaLnBrk="1" hangingPunct="1">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z="3400" smtClean="0"/>
              <a:t>Changes have occurred both in the conduct of diplomacy and in personnel associated with it.</a:t>
            </a:r>
          </a:p>
          <a:p>
            <a:pPr marL="341313" indent="-341313" eaLnBrk="1" hangingPunct="1">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ZW" altLang="en-US" sz="3400" smtClean="0"/>
          </a:p>
          <a:p>
            <a:pPr marL="341313" indent="-341313" eaLnBrk="1" hangingPunct="1">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z="3400" smtClean="0"/>
              <a:t>From bilateral and multilateral</a:t>
            </a:r>
          </a:p>
          <a:p>
            <a:pPr marL="341313" indent="-341313" eaLnBrk="1" hangingPunct="1">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ZW" altLang="en-US" sz="3400" smtClean="0"/>
          </a:p>
          <a:p>
            <a:pPr marL="341313" indent="-341313" eaLnBrk="1" hangingPunct="1">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z="3400" smtClean="0"/>
              <a:t>Use of experts and specialists</a:t>
            </a:r>
          </a:p>
        </p:txBody>
      </p:sp>
      <p:sp>
        <p:nvSpPr>
          <p:cNvPr id="19459" name="Title 1"/>
          <p:cNvSpPr>
            <a:spLocks noGrp="1"/>
          </p:cNvSpPr>
          <p:nvPr>
            <p:ph type="title"/>
          </p:nvPr>
        </p:nvSpPr>
        <p:spPr/>
        <p:txBody>
          <a:bodyPr/>
          <a:lstStyle/>
          <a:p>
            <a:r>
              <a:rPr lang="en-US" altLang="en-US" smtClean="0"/>
              <a:t>Conti……………</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a:xfrm>
            <a:off x="685800" y="609600"/>
            <a:ext cx="77724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ZW" altLang="en-US" smtClean="0"/>
              <a:t>Conti……………</a:t>
            </a:r>
          </a:p>
        </p:txBody>
      </p:sp>
      <p:sp>
        <p:nvSpPr>
          <p:cNvPr id="20483" name="Rectangle 2"/>
          <p:cNvSpPr>
            <a:spLocks noGrp="1" noChangeArrowheads="1"/>
          </p:cNvSpPr>
          <p:nvPr>
            <p:ph type="body" idx="1"/>
          </p:nvPr>
        </p:nvSpPr>
        <p:spPr>
          <a:xfrm>
            <a:off x="76200" y="1981200"/>
            <a:ext cx="8839200" cy="4114800"/>
          </a:xfrm>
        </p:spPr>
        <p:txBody>
          <a:bodyPr/>
          <a:lstStyle/>
          <a:p>
            <a:pPr marL="341313" indent="-341313" algn="just" eaLnBrk="1" hangingPunct="1">
              <a:lnSpc>
                <a:spcPct val="9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mtClean="0"/>
              <a:t>Increased number of treaties</a:t>
            </a:r>
          </a:p>
          <a:p>
            <a:pPr marL="341313" indent="-341313" algn="just" eaLnBrk="1" hangingPunct="1">
              <a:lnSpc>
                <a:spcPct val="9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mtClean="0"/>
              <a:t>Growth of the importance of media</a:t>
            </a:r>
          </a:p>
          <a:p>
            <a:pPr marL="341313" indent="-341313" algn="just" eaLnBrk="1" hangingPunct="1">
              <a:lnSpc>
                <a:spcPct val="9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mtClean="0"/>
              <a:t>The expansion of international community and non state actors.</a:t>
            </a:r>
          </a:p>
          <a:p>
            <a:pPr marL="341313" indent="-341313" algn="just" eaLnBrk="1" hangingPunct="1">
              <a:lnSpc>
                <a:spcPct val="9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mtClean="0"/>
              <a:t>The enhancement and enlargement of the scope of modern diplomacy and the widening of its agenda has resulted in a change of emphasis (more on economic issues than on traditional high politics rather than on major change in function.</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685800" y="609600"/>
            <a:ext cx="77724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ZW" altLang="en-US" smtClean="0"/>
              <a:t>Conti……………..</a:t>
            </a:r>
          </a:p>
        </p:txBody>
      </p:sp>
      <p:sp>
        <p:nvSpPr>
          <p:cNvPr id="3075" name="Rectangle 2"/>
          <p:cNvSpPr>
            <a:spLocks noGrp="1" noChangeArrowheads="1"/>
          </p:cNvSpPr>
          <p:nvPr>
            <p:ph type="body" idx="1"/>
          </p:nvPr>
        </p:nvSpPr>
        <p:spPr>
          <a:xfrm>
            <a:off x="152400" y="1981200"/>
            <a:ext cx="8763000" cy="4724400"/>
          </a:xfrm>
        </p:spPr>
        <p:txBody>
          <a:bodyPr/>
          <a:lstStyle/>
          <a:p>
            <a:pPr marL="341313" indent="-341313" algn="just" eaLnBrk="1" hangingPunct="1">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z="3000" smtClean="0"/>
              <a:t>Simply diplomacy is management of international relations by negotiation, the method by which these relations are adjusted and managed by ambassadors and envoys, and by the diplomats.</a:t>
            </a:r>
          </a:p>
          <a:p>
            <a:pPr marL="341313" indent="-341313" algn="just" eaLnBrk="1" hangingPunct="1">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ZW" altLang="en-US" sz="3000" smtClean="0"/>
          </a:p>
          <a:p>
            <a:pPr marL="341313" indent="-341313" algn="just" eaLnBrk="1" hangingPunct="1">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z="3000" smtClean="0"/>
              <a:t>Diplomacy is concerned with dialogue and negotiation and in this sense is not merely an instrument of state. It is also an instrument of state system itself.</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Grp="1" noChangeArrowheads="1"/>
          </p:cNvSpPr>
          <p:nvPr>
            <p:ph type="title"/>
          </p:nvPr>
        </p:nvSpPr>
        <p:spPr>
          <a:xfrm>
            <a:off x="685800" y="609600"/>
            <a:ext cx="77724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ZW" altLang="en-US" smtClean="0"/>
              <a:t>Conti……………..</a:t>
            </a:r>
          </a:p>
        </p:txBody>
      </p:sp>
      <p:sp>
        <p:nvSpPr>
          <p:cNvPr id="21507" name="Rectangle 2"/>
          <p:cNvSpPr>
            <a:spLocks noGrp="1" noChangeArrowheads="1"/>
          </p:cNvSpPr>
          <p:nvPr>
            <p:ph type="body" idx="1"/>
          </p:nvPr>
        </p:nvSpPr>
        <p:spPr>
          <a:xfrm>
            <a:off x="152400" y="1981200"/>
            <a:ext cx="8610600" cy="4495800"/>
          </a:xfrm>
        </p:spPr>
        <p:txBody>
          <a:bodyPr/>
          <a:lstStyle/>
          <a:p>
            <a:pPr marL="341313" indent="-341313" eaLnBrk="1" hangingPunct="1">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z="3400" smtClean="0"/>
              <a:t>Diplomacy today involves great psychological skill and perception than in the past.</a:t>
            </a:r>
          </a:p>
          <a:p>
            <a:pPr marL="341313" indent="-341313" eaLnBrk="1" hangingPunct="1">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en-US" sz="3400" smtClean="0"/>
          </a:p>
          <a:p>
            <a:pPr marL="341313" indent="-341313" eaLnBrk="1" hangingPunct="1">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z="3400" smtClean="0"/>
              <a:t>This requires negotiations to approach their tasks from the point of resorting issues of the common interest rather than gain advantage over the other side.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685800" y="609600"/>
            <a:ext cx="77724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ZW" altLang="en-US" smtClean="0"/>
              <a:t>Conti……………</a:t>
            </a:r>
          </a:p>
        </p:txBody>
      </p:sp>
      <p:sp>
        <p:nvSpPr>
          <p:cNvPr id="22531" name="Rectangle 2"/>
          <p:cNvSpPr>
            <a:spLocks noGrp="1" noChangeArrowheads="1"/>
          </p:cNvSpPr>
          <p:nvPr>
            <p:ph type="body" idx="1"/>
          </p:nvPr>
        </p:nvSpPr>
        <p:spPr>
          <a:xfrm>
            <a:off x="228600" y="1981200"/>
            <a:ext cx="8686800" cy="4419600"/>
          </a:xfrm>
        </p:spPr>
        <p:txBody>
          <a:bodyPr/>
          <a:lstStyle/>
          <a:p>
            <a:pPr marL="341313" indent="-341313" algn="just" eaLnBrk="1" hangingPunct="1">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z="2800" smtClean="0"/>
              <a:t>Real world diplomatic negotiations are very different from intellectual debates in a university where an issue is decided on the merit of the arguments and negotiators make a deal by splitting the difference. </a:t>
            </a:r>
          </a:p>
          <a:p>
            <a:pPr marL="341313" indent="-341313" algn="just" eaLnBrk="1" hangingPunct="1">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ZW" altLang="en-US" sz="2800" smtClean="0"/>
          </a:p>
          <a:p>
            <a:pPr marL="341313" indent="-341313" algn="just" eaLnBrk="1" hangingPunct="1">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z="2800" smtClean="0"/>
              <a:t>Though diplomatic agreements can sometimes be reached among liberal democratic nations by appealing to higher principles, most real world diplomacy has traditionally been heavily influenced by </a:t>
            </a:r>
            <a:r>
              <a:rPr lang="en-ZW" altLang="en-US" sz="2800" smtClean="0">
                <a:solidFill>
                  <a:schemeClr val="tx1"/>
                </a:solidFill>
              </a:rPr>
              <a:t>hard power.</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685800" y="609600"/>
            <a:ext cx="77724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ZW" altLang="en-US" smtClean="0"/>
              <a:t>Conti……………..</a:t>
            </a:r>
          </a:p>
        </p:txBody>
      </p:sp>
      <p:sp>
        <p:nvSpPr>
          <p:cNvPr id="23555" name="Rectangle 2"/>
          <p:cNvSpPr>
            <a:spLocks noGrp="1" noChangeArrowheads="1"/>
          </p:cNvSpPr>
          <p:nvPr>
            <p:ph type="body" idx="1"/>
          </p:nvPr>
        </p:nvSpPr>
        <p:spPr>
          <a:xfrm>
            <a:off x="228600" y="1981200"/>
            <a:ext cx="8610600" cy="4114800"/>
          </a:xfrm>
        </p:spPr>
        <p:txBody>
          <a:bodyPr/>
          <a:lstStyle/>
          <a:p>
            <a:pPr marL="341313" indent="-341313" algn="just" eaLnBrk="1" hangingPunct="1">
              <a:lnSpc>
                <a:spcPct val="8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mtClean="0"/>
              <a:t>The interaction of strength and diplomacy can be illustrated by a comparison to labor negotiations. If a labor union is not willing to strike, then the union is not going anywhere because management has absolutely no incentive to agree to union demands.</a:t>
            </a:r>
          </a:p>
          <a:p>
            <a:pPr marL="341313" indent="-341313" algn="just" eaLnBrk="1" hangingPunct="1">
              <a:lnSpc>
                <a:spcPct val="8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mtClean="0"/>
              <a:t>On the other hand, if management is not willing to take a strike, then the company will be walked all over by the labor union, and management will be forced to agree to any demand the union makes. The same concept applies to diplomatic negotiations.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Grp="1" noChangeArrowheads="1"/>
          </p:cNvSpPr>
          <p:nvPr>
            <p:ph type="title"/>
          </p:nvPr>
        </p:nvSpPr>
        <p:spPr>
          <a:xfrm>
            <a:off x="685800" y="609600"/>
            <a:ext cx="77724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ZW" altLang="en-US" smtClean="0"/>
              <a:t>Conti…………..</a:t>
            </a:r>
          </a:p>
        </p:txBody>
      </p:sp>
      <p:sp>
        <p:nvSpPr>
          <p:cNvPr id="24579" name="Rectangle 2"/>
          <p:cNvSpPr>
            <a:spLocks noGrp="1" noChangeArrowheads="1"/>
          </p:cNvSpPr>
          <p:nvPr>
            <p:ph type="body" idx="1"/>
          </p:nvPr>
        </p:nvSpPr>
        <p:spPr>
          <a:xfrm>
            <a:off x="152400" y="1981200"/>
            <a:ext cx="8686800" cy="4876800"/>
          </a:xfrm>
        </p:spPr>
        <p:txBody>
          <a:bodyPr/>
          <a:lstStyle/>
          <a:p>
            <a:pPr marL="341313" indent="-341313" algn="just" eaLnBrk="1" hangingPunct="1">
              <a:lnSpc>
                <a:spcPct val="8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mtClean="0"/>
              <a:t>There are also incentives in diplomacy to act reasonably, especially if the support of other actors is needed. The gain from winning one negotiation can be much less than the increased hostility from other parts. This is also called </a:t>
            </a:r>
            <a:r>
              <a:rPr lang="en-ZW" altLang="en-US" smtClean="0">
                <a:solidFill>
                  <a:schemeClr val="tx1"/>
                </a:solidFill>
              </a:rPr>
              <a:t>soft power</a:t>
            </a:r>
            <a:r>
              <a:rPr lang="en-ZW" altLang="en-US" smtClean="0"/>
              <a:t>.</a:t>
            </a:r>
          </a:p>
          <a:p>
            <a:pPr marL="341313" indent="-341313" algn="just" eaLnBrk="1" hangingPunct="1">
              <a:lnSpc>
                <a:spcPct val="8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ZW" altLang="en-US" smtClean="0"/>
          </a:p>
          <a:p>
            <a:pPr marL="341313" indent="-341313" algn="just" eaLnBrk="1" hangingPunct="1">
              <a:lnSpc>
                <a:spcPct val="8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mtClean="0"/>
              <a:t>Many situations in modern diplomacy are also rules based. When for instance two </a:t>
            </a:r>
            <a:r>
              <a:rPr lang="en-ZW" altLang="en-US" smtClean="0">
                <a:solidFill>
                  <a:schemeClr val="tx1"/>
                </a:solidFill>
              </a:rPr>
              <a:t>WTO</a:t>
            </a:r>
            <a:r>
              <a:rPr lang="en-ZW" altLang="en-US" smtClean="0"/>
              <a:t> countries have trade disputes, it is in the interest of both to limit the spill over damage to other areas by following some agreed-upon rules.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noChangeArrowheads="1"/>
          </p:cNvSpPr>
          <p:nvPr>
            <p:ph type="title"/>
          </p:nvPr>
        </p:nvSpPr>
        <p:spPr>
          <a:xfrm>
            <a:off x="685800" y="609600"/>
            <a:ext cx="77724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ZW" altLang="en-US" smtClean="0"/>
              <a:t>Conti……………..</a:t>
            </a:r>
          </a:p>
        </p:txBody>
      </p:sp>
      <p:sp>
        <p:nvSpPr>
          <p:cNvPr id="25603" name="Rectangle 2"/>
          <p:cNvSpPr>
            <a:spLocks noGrp="1" noChangeArrowheads="1"/>
          </p:cNvSpPr>
          <p:nvPr>
            <p:ph type="body" idx="1"/>
          </p:nvPr>
        </p:nvSpPr>
        <p:spPr>
          <a:xfrm>
            <a:off x="76200" y="1600200"/>
            <a:ext cx="8915400" cy="4495800"/>
          </a:xfrm>
        </p:spPr>
        <p:txBody>
          <a:bodyPr/>
          <a:lstStyle/>
          <a:p>
            <a:pPr marL="341313" indent="-341313" algn="just" eaLnBrk="1" hangingPunct="1">
              <a:lnSpc>
                <a:spcPct val="90000"/>
              </a:lnSpc>
              <a:spcBef>
                <a:spcPts val="6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mtClean="0"/>
              <a:t>Informal diplomacy (sometimes called Track II diplomacy) has been used for centuries to communicate between powers. Most diplomats work to recruit figures in other nations who might be able to give informal access to a country's leadership. </a:t>
            </a:r>
          </a:p>
          <a:p>
            <a:pPr marL="341313" indent="-341313" algn="just" eaLnBrk="1" hangingPunct="1">
              <a:lnSpc>
                <a:spcPct val="90000"/>
              </a:lnSpc>
              <a:spcBef>
                <a:spcPts val="6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mtClean="0"/>
              <a:t>In some situations, such as between the </a:t>
            </a:r>
            <a:r>
              <a:rPr lang="en-US" altLang="en-US" smtClean="0">
                <a:solidFill>
                  <a:schemeClr val="tx1"/>
                </a:solidFill>
              </a:rPr>
              <a:t>United States </a:t>
            </a:r>
            <a:r>
              <a:rPr lang="en-US" altLang="en-US" smtClean="0"/>
              <a:t>and the People's Republic of China a large amount of diplomacy is done through semi-formal channels using </a:t>
            </a:r>
            <a:r>
              <a:rPr lang="en-US" altLang="en-US" smtClean="0">
                <a:solidFill>
                  <a:schemeClr val="tx1"/>
                </a:solidFill>
              </a:rPr>
              <a:t>interlocutors</a:t>
            </a:r>
            <a:r>
              <a:rPr lang="en-US" altLang="en-US" smtClean="0"/>
              <a:t> such as academic members of </a:t>
            </a:r>
            <a:r>
              <a:rPr lang="en-US" altLang="en-US" smtClean="0">
                <a:solidFill>
                  <a:schemeClr val="tx1"/>
                </a:solidFill>
              </a:rPr>
              <a:t>thinktanks</a:t>
            </a:r>
            <a:r>
              <a:rPr lang="en-US" altLang="en-US" smtClean="0"/>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76200" y="609600"/>
            <a:ext cx="8763000" cy="5486400"/>
          </a:xfrm>
        </p:spPr>
        <p:txBody>
          <a:bodyPr/>
          <a:lstStyle/>
          <a:p>
            <a:pPr marL="341313" indent="-341313" algn="just" eaLnBrk="1" hangingPunct="1">
              <a:lnSpc>
                <a:spcPct val="9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z="2800" smtClean="0"/>
              <a:t>This occurs in situations where governments wish to express intentions or to suggest methods of resolving a diplomatic situation, but do not wish to express a formal position.</a:t>
            </a:r>
          </a:p>
          <a:p>
            <a:pPr marL="341313" indent="-341313" algn="just" eaLnBrk="1" hangingPunct="1">
              <a:lnSpc>
                <a:spcPct val="9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ZW" altLang="en-US" sz="2800" smtClean="0"/>
          </a:p>
          <a:p>
            <a:pPr marL="341313" indent="-341313" algn="just" eaLnBrk="1" hangingPunct="1">
              <a:lnSpc>
                <a:spcPct val="9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z="2800" smtClean="0"/>
              <a:t>Track II diplomacy (Backdoor Diplomacy) is a specific kind of informal diplomacy, in which non-officials (academic scholars, retired civil and military officials, public figures, social activists) engage in dialogue, with the aim of conflict resolution, or confidence-building. Sometimes governments may fund such Track II exchanges. Sometimes the exchanges may have no connection at all with governments, or may even act in defiance of governments; such exchanges are called Track III.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8600" y="609600"/>
            <a:ext cx="8610600" cy="6019800"/>
          </a:xfrm>
          <a:noFill/>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152400" y="609600"/>
            <a:ext cx="8763000" cy="5943600"/>
          </a:xfrm>
        </p:spPr>
        <p:txBody>
          <a:bodyPr/>
          <a:lstStyle/>
          <a:p>
            <a:pPr marL="341313" indent="-341313" algn="just" eaLnBrk="1" hangingPunct="1">
              <a:lnSpc>
                <a:spcPct val="80000"/>
              </a:lnSpc>
              <a:spcBef>
                <a:spcPts val="700"/>
              </a:spcBef>
              <a:buClr>
                <a:srgbClr val="CCCCFF"/>
              </a:buClr>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mtClean="0">
                <a:solidFill>
                  <a:schemeClr val="tx1"/>
                </a:solidFill>
              </a:rPr>
              <a:t>Paradiplomacy</a:t>
            </a:r>
            <a:r>
              <a:rPr lang="en-US" altLang="en-US" smtClean="0"/>
              <a:t> refers to the international relations conducted by subnational, regional, local or non-central governments. The most ordinary case of Para diplomatic relation refer to co-operation between bordering political entities.</a:t>
            </a:r>
          </a:p>
          <a:p>
            <a:pPr marL="341313" indent="-341313" algn="just" eaLnBrk="1" hangingPunct="1">
              <a:lnSpc>
                <a:spcPct val="80000"/>
              </a:lnSpc>
              <a:spcBef>
                <a:spcPts val="700"/>
              </a:spcBef>
              <a:buClr>
                <a:srgbClr val="CCCCFF"/>
              </a:buClr>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mtClean="0"/>
              <a:t> </a:t>
            </a:r>
          </a:p>
          <a:p>
            <a:pPr marL="341313" indent="-341313" algn="just" eaLnBrk="1" hangingPunct="1">
              <a:lnSpc>
                <a:spcPct val="80000"/>
              </a:lnSpc>
              <a:spcBef>
                <a:spcPts val="700"/>
              </a:spcBef>
              <a:buClr>
                <a:srgbClr val="CCCCFF"/>
              </a:buClr>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mtClean="0"/>
              <a:t>However, interest of federal states, provinces, regions etc., may extend over to different regions or to issues gathering local governments in multilateral for a worldwide.</a:t>
            </a:r>
          </a:p>
          <a:p>
            <a:pPr marL="341313" indent="-341313" algn="just" eaLnBrk="1" hangingPunct="1">
              <a:lnSpc>
                <a:spcPct val="80000"/>
              </a:lnSpc>
              <a:spcBef>
                <a:spcPts val="700"/>
              </a:spcBef>
              <a:buClr>
                <a:srgbClr val="CCCCFF"/>
              </a:buClr>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mtClean="0"/>
              <a:t> </a:t>
            </a:r>
          </a:p>
          <a:p>
            <a:pPr marL="341313" indent="-341313" algn="just" eaLnBrk="1" hangingPunct="1">
              <a:lnSpc>
                <a:spcPct val="80000"/>
              </a:lnSpc>
              <a:spcBef>
                <a:spcPts val="700"/>
              </a:spcBef>
              <a:buClr>
                <a:srgbClr val="CCCCFF"/>
              </a:buClr>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mtClean="0"/>
              <a:t>Some non-central governments may be allowed to negotiate and enter into agreement with foreign central states.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76200" y="685800"/>
            <a:ext cx="8763000" cy="5410200"/>
          </a:xfrm>
        </p:spPr>
        <p:txBody>
          <a:bodyPr/>
          <a:lstStyle/>
          <a:p>
            <a:pPr marL="341313" indent="-341313" algn="just" eaLnBrk="1" hangingPunct="1">
              <a:lnSpc>
                <a:spcPct val="90000"/>
              </a:lnSpc>
              <a:spcBef>
                <a:spcPts val="600"/>
              </a:spcBef>
              <a:buClr>
                <a:srgbClr val="CCCCFF"/>
              </a:buClr>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mtClean="0">
                <a:solidFill>
                  <a:schemeClr val="tx1"/>
                </a:solidFill>
              </a:rPr>
              <a:t>Cultural diplomacy </a:t>
            </a:r>
            <a:r>
              <a:rPr lang="en-ZW" altLang="en-US" smtClean="0"/>
              <a:t>is a part of diplomacy. It alludes to a new way of making diplomacy by involving new non governmental and non professional actors in the making of diplomacy. In the frame of globalization, culture plays a major role in the definition of identity and in the relations between people. </a:t>
            </a:r>
          </a:p>
          <a:p>
            <a:pPr marL="341313" indent="-341313" algn="just" eaLnBrk="1" hangingPunct="1">
              <a:lnSpc>
                <a:spcPct val="90000"/>
              </a:lnSpc>
              <a:spcBef>
                <a:spcPts val="600"/>
              </a:spcBef>
              <a:buClr>
                <a:srgbClr val="CCCCFF"/>
              </a:buClr>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mtClean="0"/>
              <a:t>Joseph Nye points out the importance of having a </a:t>
            </a:r>
            <a:r>
              <a:rPr lang="en-ZW" altLang="en-US" i="1" smtClean="0"/>
              <a:t>soft power</a:t>
            </a:r>
            <a:r>
              <a:rPr lang="en-ZW" altLang="en-US" smtClean="0"/>
              <a:t> besides a </a:t>
            </a:r>
            <a:r>
              <a:rPr lang="en-ZW" altLang="en-US" i="1" smtClean="0"/>
              <a:t>hard power</a:t>
            </a:r>
            <a:r>
              <a:rPr lang="en-ZW" altLang="en-US" smtClean="0"/>
              <a:t>. When classical diplomacy fails, a better knowledge can help bridging the gap between different cultures. </a:t>
            </a:r>
            <a:r>
              <a:rPr lang="en-ZW" altLang="en-US" smtClean="0">
                <a:solidFill>
                  <a:schemeClr val="tx1"/>
                </a:solidFill>
              </a:rPr>
              <a:t>Cultural diplomacy </a:t>
            </a:r>
            <a:r>
              <a:rPr lang="en-ZW" altLang="en-US" smtClean="0"/>
              <a:t>becomes a subject of academic studies based on historical essays on the United States, Europe.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Definitions</a:t>
            </a:r>
          </a:p>
        </p:txBody>
      </p:sp>
      <p:sp>
        <p:nvSpPr>
          <p:cNvPr id="4099" name="Content Placeholder 2"/>
          <p:cNvSpPr>
            <a:spLocks noGrp="1"/>
          </p:cNvSpPr>
          <p:nvPr>
            <p:ph idx="1"/>
          </p:nvPr>
        </p:nvSpPr>
        <p:spPr>
          <a:xfrm>
            <a:off x="152400" y="1981200"/>
            <a:ext cx="8686800" cy="4648200"/>
          </a:xfrm>
        </p:spPr>
        <p:txBody>
          <a:bodyPr/>
          <a:lstStyle/>
          <a:p>
            <a:pPr marL="457200" indent="-457200" algn="just">
              <a:buFont typeface="Arial" panose="020B0604020202020204" pitchFamily="34" charset="0"/>
              <a:buChar char="•"/>
            </a:pPr>
            <a:r>
              <a:rPr lang="en-US" altLang="en-US" smtClean="0"/>
              <a:t>Diplomacy is the set of established methods and strategies of influencing the decisions and behavior of foreign government and peoples through dialogue, negotiation, and other peaceful measures to avoid war or violence.</a:t>
            </a:r>
          </a:p>
          <a:p>
            <a:pPr marL="457200" indent="-457200" algn="just">
              <a:buFont typeface="Arial" panose="020B0604020202020204" pitchFamily="34" charset="0"/>
              <a:buChar char="•"/>
            </a:pPr>
            <a:r>
              <a:rPr lang="en-US" altLang="en-US" smtClean="0"/>
              <a:t>Historically, diplomacy meant the conduct of official (usually bilateral) relations between two sovereign states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Etymology </a:t>
            </a:r>
          </a:p>
        </p:txBody>
      </p:sp>
      <p:sp>
        <p:nvSpPr>
          <p:cNvPr id="5123" name="Content Placeholder 2"/>
          <p:cNvSpPr>
            <a:spLocks noGrp="1"/>
          </p:cNvSpPr>
          <p:nvPr>
            <p:ph idx="1"/>
          </p:nvPr>
        </p:nvSpPr>
        <p:spPr>
          <a:xfrm>
            <a:off x="228600" y="1981200"/>
            <a:ext cx="8763000" cy="4724400"/>
          </a:xfrm>
        </p:spPr>
        <p:txBody>
          <a:bodyPr/>
          <a:lstStyle/>
          <a:p>
            <a:pPr marL="457200" indent="-457200" algn="just">
              <a:buFont typeface="Arial" panose="020B0604020202020204" pitchFamily="34" charset="0"/>
              <a:buChar char="•"/>
            </a:pPr>
            <a:r>
              <a:rPr lang="en-US" altLang="en-US" smtClean="0"/>
              <a:t>The term diplomacy is derived via French from the ancient Greek diplōma, composed of diplo, meaning “folded in two,” and the suffix -ma, meaning “an object.”</a:t>
            </a:r>
          </a:p>
          <a:p>
            <a:pPr marL="457200" indent="-457200" algn="just">
              <a:buFont typeface="Arial" panose="020B0604020202020204" pitchFamily="34" charset="0"/>
              <a:buChar char="•"/>
            </a:pPr>
            <a:r>
              <a:rPr lang="en-US" altLang="en-US" smtClean="0"/>
              <a:t>The folded document conferred a privilege—often a permit to travel—on the bearer, and the term came to denote documents through which princes granted such favors.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685800" y="609600"/>
            <a:ext cx="77724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ZW" altLang="en-US" smtClean="0"/>
              <a:t>Conti……………</a:t>
            </a:r>
          </a:p>
        </p:txBody>
      </p:sp>
      <p:sp>
        <p:nvSpPr>
          <p:cNvPr id="6147" name="Rectangle 2"/>
          <p:cNvSpPr>
            <a:spLocks noGrp="1" noChangeArrowheads="1"/>
          </p:cNvSpPr>
          <p:nvPr>
            <p:ph type="body" idx="1"/>
          </p:nvPr>
        </p:nvSpPr>
        <p:spPr>
          <a:xfrm>
            <a:off x="152400" y="1981200"/>
            <a:ext cx="8305800" cy="4724400"/>
          </a:xfrm>
        </p:spPr>
        <p:txBody>
          <a:bodyPr/>
          <a:lstStyle/>
          <a:p>
            <a:pPr marL="341313" indent="-341313" algn="just" eaLnBrk="1" hangingPunct="1">
              <a:lnSpc>
                <a:spcPct val="9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z="3000" smtClean="0"/>
              <a:t>Since the emergence of the state system in Europe in the 15</a:t>
            </a:r>
            <a:r>
              <a:rPr lang="en-ZW" altLang="en-US" sz="3000" baseline="30000" smtClean="0"/>
              <a:t>th</a:t>
            </a:r>
            <a:r>
              <a:rPr lang="en-ZW" altLang="en-US" sz="3000" smtClean="0"/>
              <a:t> century an organized and fairly coherent system of permanent relations has developed among the actors and even when these relations have been the principle means of communication.</a:t>
            </a:r>
          </a:p>
          <a:p>
            <a:pPr marL="341313" indent="-341313" algn="just" eaLnBrk="1" hangingPunct="1">
              <a:lnSpc>
                <a:spcPct val="9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z="3000" smtClean="0"/>
              <a:t>Although it is common to separate the diplomatic and military means at the state’s disposal.</a:t>
            </a:r>
          </a:p>
          <a:p>
            <a:pPr marL="341313" indent="-341313" algn="just" eaLnBrk="1" hangingPunct="1">
              <a:lnSpc>
                <a:spcPct val="90000"/>
              </a:lnSpc>
              <a:spcBef>
                <a:spcPts val="700"/>
              </a:spcBef>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z="3000" smtClean="0"/>
              <a:t>Hence the saying by Fredrick the great ‘diplomacy without arms is like music without instrument’.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76200" y="76200"/>
            <a:ext cx="8839200" cy="6018213"/>
          </a:xfrm>
        </p:spPr>
        <p:txBody>
          <a:bodyPr/>
          <a:lstStyle/>
          <a:p>
            <a:pPr marL="457200" indent="-457200" algn="just">
              <a:buFont typeface="Arial" panose="020B0604020202020204" pitchFamily="34" charset="0"/>
              <a:buChar char="•"/>
            </a:pPr>
            <a:r>
              <a:rPr lang="en-US" altLang="en-US" smtClean="0"/>
              <a:t>Later it applied to all solemn documents issued by the chancelleries, especially those documents containing agreements between sovereign states.</a:t>
            </a:r>
          </a:p>
          <a:p>
            <a:pPr marL="457200" indent="-457200" algn="just">
              <a:buFont typeface="Arial" panose="020B0604020202020204" pitchFamily="34" charset="0"/>
              <a:buChar char="•"/>
            </a:pPr>
            <a:endParaRPr lang="en-US" altLang="en-US" smtClean="0"/>
          </a:p>
          <a:p>
            <a:pPr marL="457200" indent="-457200" algn="just">
              <a:buFont typeface="Arial" panose="020B0604020202020204" pitchFamily="34" charset="0"/>
              <a:buChar char="•"/>
            </a:pPr>
            <a:r>
              <a:rPr lang="en-US" altLang="en-US" smtClean="0"/>
              <a:t>Diplomacy later became identified with international relations and the direct tie to the documents.</a:t>
            </a:r>
          </a:p>
          <a:p>
            <a:pPr marL="457200" indent="-457200" algn="just">
              <a:buFont typeface="Arial" panose="020B0604020202020204" pitchFamily="34" charset="0"/>
              <a:buChar char="•"/>
            </a:pPr>
            <a:endParaRPr lang="en-US" altLang="en-US" smtClean="0"/>
          </a:p>
          <a:p>
            <a:pPr marL="457200" indent="-457200" algn="just">
              <a:buFont typeface="Arial" panose="020B0604020202020204" pitchFamily="34" charset="0"/>
              <a:buChar char="•"/>
            </a:pPr>
            <a:r>
              <a:rPr lang="en-US" altLang="en-US" smtClean="0"/>
              <a:t>In the 18th century the French term </a:t>
            </a:r>
            <a:r>
              <a:rPr lang="en-US" altLang="en-US" i="1" smtClean="0"/>
              <a:t>diplomate</a:t>
            </a:r>
            <a:r>
              <a:rPr lang="en-US" altLang="en-US" smtClean="0"/>
              <a:t>(“diplomat” or “diplomatist”) came to refer to a person authorized to negotiate on behalf of a state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p:nvPr>
        </p:nvSpPr>
        <p:spPr>
          <a:xfrm>
            <a:off x="685800" y="609600"/>
            <a:ext cx="77724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ZW" altLang="en-US" smtClean="0"/>
              <a:t>Function of Diplomacy</a:t>
            </a:r>
          </a:p>
        </p:txBody>
      </p:sp>
      <p:sp>
        <p:nvSpPr>
          <p:cNvPr id="8195" name="Rectangle 2"/>
          <p:cNvSpPr>
            <a:spLocks noGrp="1" noChangeArrowheads="1"/>
          </p:cNvSpPr>
          <p:nvPr>
            <p:ph type="body" idx="1"/>
          </p:nvPr>
        </p:nvSpPr>
        <p:spPr>
          <a:xfrm>
            <a:off x="685800" y="1981200"/>
            <a:ext cx="7772400" cy="4114800"/>
          </a:xfrm>
        </p:spPr>
        <p:txBody>
          <a:bodyPr/>
          <a:lstStyle/>
          <a:p>
            <a:pPr marL="341313" indent="-341313" algn="just" eaLnBrk="1" hangingPunct="1">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ZW" altLang="en-US" sz="3400" smtClean="0"/>
          </a:p>
          <a:p>
            <a:pPr marL="341313" indent="-341313" algn="just" eaLnBrk="1" hangingPunct="1">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ZW" altLang="en-US" sz="3400" smtClean="0"/>
              <a:t>The main function of diplomacy is negotiation which broadly means discussion designed to identify common interest and areas of conflict between parties.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Nature and Scope </a:t>
            </a:r>
          </a:p>
        </p:txBody>
      </p:sp>
      <p:sp>
        <p:nvSpPr>
          <p:cNvPr id="9219" name="Content Placeholder 2"/>
          <p:cNvSpPr>
            <a:spLocks noGrp="1"/>
          </p:cNvSpPr>
          <p:nvPr>
            <p:ph idx="1"/>
          </p:nvPr>
        </p:nvSpPr>
        <p:spPr>
          <a:xfrm>
            <a:off x="0" y="1981200"/>
            <a:ext cx="8915400" cy="4113213"/>
          </a:xfrm>
        </p:spPr>
        <p:txBody>
          <a:bodyPr/>
          <a:lstStyle/>
          <a:p>
            <a:pPr algn="just"/>
            <a:r>
              <a:rPr lang="en-US" altLang="en-US" sz="2800" smtClean="0"/>
              <a:t>Diplomacy is often confused with foreign policy, but      the terms are not synonymous. Diplomacy is the chief, but not the only, instrument of foreign policy, which is set by political leaders, though diplomats (in addition to military and intelligence officers) may advise them. Foreign policy establishes goals, prescribes strategies, and sets the broad tactics be used in their accomplishment. It may employ secret agents, subversion, war, or other forms of violence as well as diplomacy to achieve its objectives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76200" y="762000"/>
            <a:ext cx="8915400" cy="5332413"/>
          </a:xfrm>
        </p:spPr>
        <p:txBody>
          <a:bodyPr/>
          <a:lstStyle/>
          <a:p>
            <a:pPr marL="457200" indent="-457200" algn="just">
              <a:buFont typeface="Arial" panose="020B0604020202020204" pitchFamily="34" charset="0"/>
              <a:buChar char="•"/>
            </a:pPr>
            <a:r>
              <a:rPr lang="en-US" altLang="en-US" sz="3400" smtClean="0"/>
              <a:t>Diplomacy is the principal substitute for the use of force or underhanded means in statecraft; it is how comprehensive national power is applied to the peaceful adjustment of differences between states. It may be coercive (i.e., backed by the threat to apply punitive measures or to use force) but is overtly nonviolent.</a:t>
            </a:r>
          </a:p>
          <a:p>
            <a:pPr marL="457200" indent="-457200" algn="just">
              <a:buFont typeface="Arial" panose="020B0604020202020204" pitchFamily="34" charset="0"/>
              <a:buChar char="•"/>
            </a:pPr>
            <a:endParaRPr lang="en-US" altLang="en-US" smtClean="0"/>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564</TotalTime>
  <Words>1516</Words>
  <Application>Microsoft Office PowerPoint</Application>
  <PresentationFormat>On-screen Show (4:3)</PresentationFormat>
  <Paragraphs>84</Paragraphs>
  <Slides>28</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Times New Roman</vt:lpstr>
      <vt:lpstr>DejaVu Sans</vt:lpstr>
      <vt:lpstr>Arial</vt:lpstr>
      <vt:lpstr>Office Theme</vt:lpstr>
      <vt:lpstr>DIPLOMACY</vt:lpstr>
      <vt:lpstr>Conti……………..</vt:lpstr>
      <vt:lpstr>Definitions</vt:lpstr>
      <vt:lpstr>Etymology </vt:lpstr>
      <vt:lpstr>Conti……………</vt:lpstr>
      <vt:lpstr>PowerPoint Presentation</vt:lpstr>
      <vt:lpstr>Function of Diplomacy</vt:lpstr>
      <vt:lpstr>Nature and Scope </vt:lpstr>
      <vt:lpstr>PowerPoint Presentation</vt:lpstr>
      <vt:lpstr>PowerPoint Presentation</vt:lpstr>
      <vt:lpstr>PowerPoint Presentation</vt:lpstr>
      <vt:lpstr>PowerPoint Presentation</vt:lpstr>
      <vt:lpstr>Purpose of Diplomacy</vt:lpstr>
      <vt:lpstr>PowerPoint Presentation</vt:lpstr>
      <vt:lpstr>Diplomats</vt:lpstr>
      <vt:lpstr>PowerPoint Presentation</vt:lpstr>
      <vt:lpstr>Origin of Diplomacy</vt:lpstr>
      <vt:lpstr>Conti……………</vt:lpstr>
      <vt:lpstr>Conti……………</vt:lpstr>
      <vt:lpstr>Conti……………..</vt:lpstr>
      <vt:lpstr>Conti……………</vt:lpstr>
      <vt:lpstr>Conti……………..</vt:lpstr>
      <vt:lpstr>Conti…………..</vt:lpstr>
      <vt:lpstr>Conti……………..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18-DIPLOMACY</dc:title>
  <dc:creator>chigora</dc:creator>
  <cp:lastModifiedBy>Dr. Misbah</cp:lastModifiedBy>
  <cp:revision>34</cp:revision>
  <cp:lastPrinted>1601-01-01T00:00:00Z</cp:lastPrinted>
  <dcterms:created xsi:type="dcterms:W3CDTF">2006-11-18T13:46:16Z</dcterms:created>
  <dcterms:modified xsi:type="dcterms:W3CDTF">2020-10-20T06:20:24Z</dcterms:modified>
</cp:coreProperties>
</file>