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CB4B-5019-4934-812F-E4504FEF6FA0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619E5-D4CB-4671-8154-053D03BEAD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CB4B-5019-4934-812F-E4504FEF6FA0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619E5-D4CB-4671-8154-053D03BEAD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CB4B-5019-4934-812F-E4504FEF6FA0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619E5-D4CB-4671-8154-053D03BEAD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CB4B-5019-4934-812F-E4504FEF6FA0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619E5-D4CB-4671-8154-053D03BEAD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CB4B-5019-4934-812F-E4504FEF6FA0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619E5-D4CB-4671-8154-053D03BEAD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CB4B-5019-4934-812F-E4504FEF6FA0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619E5-D4CB-4671-8154-053D03BEAD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CB4B-5019-4934-812F-E4504FEF6FA0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619E5-D4CB-4671-8154-053D03BEAD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CB4B-5019-4934-812F-E4504FEF6FA0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619E5-D4CB-4671-8154-053D03BEAD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CB4B-5019-4934-812F-E4504FEF6FA0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619E5-D4CB-4671-8154-053D03BEAD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CB4B-5019-4934-812F-E4504FEF6FA0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619E5-D4CB-4671-8154-053D03BEAD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CB4B-5019-4934-812F-E4504FEF6FA0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30619E5-D4CB-4671-8154-053D03BEAD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EC1CB4B-5019-4934-812F-E4504FEF6FA0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0619E5-D4CB-4671-8154-053D03BEAD2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Progress in genetic modification of sunflower oil to expand its industrial value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Saeed</a:t>
            </a:r>
            <a:r>
              <a:rPr lang="en-US" dirty="0" smtClean="0"/>
              <a:t> </a:t>
            </a:r>
            <a:r>
              <a:rPr lang="en-US" dirty="0" err="1" smtClean="0"/>
              <a:t>Rauf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 to high oleic acid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Two major fatty acids (</a:t>
            </a:r>
            <a:r>
              <a:rPr lang="en-US" dirty="0" err="1" smtClean="0"/>
              <a:t>Linoleic</a:t>
            </a:r>
            <a:r>
              <a:rPr lang="en-US" dirty="0" smtClean="0"/>
              <a:t> acid 18:2, Oleic acid 18:1). </a:t>
            </a:r>
          </a:p>
          <a:p>
            <a:r>
              <a:rPr lang="en-US" dirty="0" err="1" smtClean="0"/>
              <a:t>Linoleic</a:t>
            </a:r>
            <a:r>
              <a:rPr lang="en-US" dirty="0" smtClean="0"/>
              <a:t> acid  (55-69%) in oil.</a:t>
            </a:r>
          </a:p>
          <a:p>
            <a:r>
              <a:rPr lang="en-US" dirty="0" smtClean="0"/>
              <a:t>Line “</a:t>
            </a:r>
            <a:r>
              <a:rPr lang="en-US" dirty="0" err="1" smtClean="0"/>
              <a:t>Pervenets</a:t>
            </a:r>
            <a:r>
              <a:rPr lang="en-US" dirty="0" smtClean="0"/>
              <a:t>” oleic acid (75%) through chemical mutagen DMS (</a:t>
            </a:r>
            <a:r>
              <a:rPr lang="en-US" dirty="0" err="1" smtClean="0"/>
              <a:t>Soldatov</a:t>
            </a:r>
            <a:r>
              <a:rPr lang="en-US" dirty="0" smtClean="0"/>
              <a:t>, 1976).</a:t>
            </a:r>
          </a:p>
          <a:p>
            <a:r>
              <a:rPr lang="en-US" dirty="0" smtClean="0"/>
              <a:t>Oleic acid 60 to 85% in mid and high oleic acid sunflower</a:t>
            </a:r>
          </a:p>
          <a:p>
            <a:r>
              <a:rPr lang="en-US" dirty="0" smtClean="0"/>
              <a:t>“NUSUN” mid oleic acid commercial cultivar</a:t>
            </a:r>
          </a:p>
          <a:p>
            <a:r>
              <a:rPr lang="en-US" dirty="0" smtClean="0"/>
              <a:t>Mid oleic lines (HA-421, HA-422, HA-423, HA-424)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 to high oleic acid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Dominant negative mutation in sunflower (</a:t>
            </a:r>
            <a:r>
              <a:rPr lang="en-US" dirty="0" err="1" smtClean="0"/>
              <a:t>Martínez</a:t>
            </a:r>
            <a:r>
              <a:rPr lang="en-US" dirty="0" smtClean="0"/>
              <a:t>-Rivas et al., 2001). </a:t>
            </a:r>
          </a:p>
          <a:p>
            <a:r>
              <a:rPr lang="en-US" dirty="0" smtClean="0"/>
              <a:t>Three known sequences (FAD2-1, FAD2-2 and FAD2-3) encode for the </a:t>
            </a:r>
            <a:r>
              <a:rPr lang="en-US" dirty="0" err="1" smtClean="0"/>
              <a:t>oleate</a:t>
            </a:r>
            <a:r>
              <a:rPr lang="en-US" dirty="0" smtClean="0"/>
              <a:t> </a:t>
            </a:r>
            <a:r>
              <a:rPr lang="en-US" dirty="0" err="1" smtClean="0"/>
              <a:t>desaturase</a:t>
            </a:r>
            <a:r>
              <a:rPr lang="en-US" dirty="0" smtClean="0"/>
              <a:t> enzyme</a:t>
            </a:r>
          </a:p>
          <a:p>
            <a:r>
              <a:rPr lang="en-US" dirty="0" smtClean="0"/>
              <a:t>Tissue specific down regulation of FAD2-1 gene (</a:t>
            </a:r>
            <a:r>
              <a:rPr lang="en-US" dirty="0" err="1" smtClean="0"/>
              <a:t>Martínez</a:t>
            </a:r>
            <a:r>
              <a:rPr lang="en-US" dirty="0" smtClean="0"/>
              <a:t>-Rivas et al., 2001).</a:t>
            </a:r>
          </a:p>
          <a:p>
            <a:r>
              <a:rPr lang="en-US" dirty="0" smtClean="0"/>
              <a:t>59.2 % oleic acid and 24.6% </a:t>
            </a:r>
            <a:r>
              <a:rPr lang="en-US" dirty="0" err="1" smtClean="0"/>
              <a:t>stearic</a:t>
            </a:r>
            <a:r>
              <a:rPr lang="en-US" dirty="0" smtClean="0"/>
              <a:t> acid with high </a:t>
            </a:r>
            <a:r>
              <a:rPr lang="en-US" dirty="0" err="1" smtClean="0"/>
              <a:t>thioesterase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Edible </a:t>
            </a:r>
            <a:r>
              <a:rPr lang="en-US" dirty="0"/>
              <a:t>purpose </a:t>
            </a:r>
            <a:r>
              <a:rPr lang="en-US" dirty="0" smtClean="0"/>
              <a:t>in </a:t>
            </a:r>
            <a:r>
              <a:rPr lang="en-US" dirty="0"/>
              <a:t>more than 70 countries (</a:t>
            </a:r>
            <a:r>
              <a:rPr lang="en-US" dirty="0" err="1"/>
              <a:t>Rauf</a:t>
            </a:r>
            <a:r>
              <a:rPr lang="en-US" dirty="0"/>
              <a:t> et al., 2012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r>
              <a:rPr lang="en-US" dirty="0" smtClean="0"/>
              <a:t>Fourth </a:t>
            </a:r>
            <a:r>
              <a:rPr lang="en-US" dirty="0"/>
              <a:t>important oilseed crop </a:t>
            </a:r>
            <a:r>
              <a:rPr lang="en-US" dirty="0" smtClean="0"/>
              <a:t>(12%) . </a:t>
            </a:r>
          </a:p>
          <a:p>
            <a:endParaRPr lang="en-US" dirty="0" smtClean="0"/>
          </a:p>
          <a:p>
            <a:r>
              <a:rPr lang="en-US" dirty="0" err="1" smtClean="0"/>
              <a:t>Achene</a:t>
            </a:r>
            <a:r>
              <a:rPr lang="en-US" dirty="0" smtClean="0"/>
              <a:t> </a:t>
            </a:r>
            <a:r>
              <a:rPr lang="en-US" dirty="0"/>
              <a:t>yield consumption was 14.14 million metric tons </a:t>
            </a:r>
            <a:endParaRPr lang="en-US" dirty="0" smtClean="0"/>
          </a:p>
          <a:p>
            <a:r>
              <a:rPr lang="en-US" dirty="0" smtClean="0"/>
              <a:t>Total </a:t>
            </a:r>
            <a:r>
              <a:rPr lang="en-US" dirty="0"/>
              <a:t>oilseed consumption of 178.4 million metric tons </a:t>
            </a:r>
            <a:r>
              <a:rPr lang="en-US" dirty="0" smtClean="0"/>
              <a:t>2015-16 </a:t>
            </a:r>
            <a:r>
              <a:rPr lang="en-US" dirty="0"/>
              <a:t>(</a:t>
            </a:r>
            <a:r>
              <a:rPr lang="en-US" dirty="0" err="1"/>
              <a:t>Kaya</a:t>
            </a:r>
            <a:r>
              <a:rPr lang="en-US" dirty="0"/>
              <a:t> et al., 2015; FAO, 2016).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Domesticated in </a:t>
            </a:r>
            <a:r>
              <a:rPr lang="en-US" dirty="0" smtClean="0"/>
              <a:t>north</a:t>
            </a:r>
            <a:r>
              <a:rPr lang="en-US" dirty="0" smtClean="0"/>
              <a:t> </a:t>
            </a:r>
            <a:r>
              <a:rPr lang="en-US" dirty="0" smtClean="0"/>
              <a:t>America</a:t>
            </a:r>
          </a:p>
          <a:p>
            <a:r>
              <a:rPr lang="en-US" dirty="0" smtClean="0"/>
              <a:t>Ornamental </a:t>
            </a:r>
            <a:r>
              <a:rPr lang="en-US" dirty="0"/>
              <a:t>plant </a:t>
            </a:r>
            <a:r>
              <a:rPr lang="en-US" dirty="0" smtClean="0"/>
              <a:t>by </a:t>
            </a:r>
            <a:r>
              <a:rPr lang="en-US" dirty="0"/>
              <a:t>Spanish </a:t>
            </a:r>
            <a:r>
              <a:rPr lang="en-US" dirty="0" smtClean="0"/>
              <a:t>in </a:t>
            </a:r>
            <a:r>
              <a:rPr lang="en-US" dirty="0"/>
              <a:t>1500s (</a:t>
            </a:r>
            <a:r>
              <a:rPr lang="en-US" dirty="0" err="1"/>
              <a:t>Kaya</a:t>
            </a:r>
            <a:r>
              <a:rPr lang="en-US" dirty="0"/>
              <a:t> et al., 2012). </a:t>
            </a:r>
            <a:endParaRPr lang="en-US" dirty="0" smtClean="0"/>
          </a:p>
          <a:p>
            <a:r>
              <a:rPr lang="en-US" dirty="0" smtClean="0"/>
              <a:t>Oilseed </a:t>
            </a:r>
            <a:r>
              <a:rPr lang="en-US" dirty="0"/>
              <a:t>crop during early and mid-19</a:t>
            </a:r>
            <a:r>
              <a:rPr lang="en-US" baseline="30000" dirty="0"/>
              <a:t>th</a:t>
            </a:r>
            <a:r>
              <a:rPr lang="en-US" dirty="0"/>
              <a:t> century in former Soviet Union </a:t>
            </a:r>
            <a:endParaRPr lang="en-US" dirty="0" smtClean="0"/>
          </a:p>
          <a:p>
            <a:r>
              <a:rPr lang="en-US" dirty="0" smtClean="0"/>
              <a:t>“Seed </a:t>
            </a:r>
            <a:r>
              <a:rPr lang="en-US" dirty="0"/>
              <a:t>reserve” </a:t>
            </a:r>
            <a:r>
              <a:rPr lang="en-US" dirty="0" smtClean="0"/>
              <a:t>method by </a:t>
            </a:r>
            <a:r>
              <a:rPr lang="en-US" dirty="0"/>
              <a:t>Russian academician V.S. </a:t>
            </a:r>
            <a:r>
              <a:rPr lang="en-US" dirty="0" err="1"/>
              <a:t>Pustovoit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oil seed contents improved readily from 33% to 43% during 1913 to 1935.  </a:t>
            </a:r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 err="1" smtClean="0"/>
              <a:t>Peredovick</a:t>
            </a:r>
            <a:r>
              <a:rPr lang="en-US" dirty="0" smtClean="0"/>
              <a:t>” variety 1958</a:t>
            </a:r>
          </a:p>
          <a:p>
            <a:r>
              <a:rPr lang="en-US" dirty="0" smtClean="0"/>
              <a:t>Single </a:t>
            </a:r>
            <a:r>
              <a:rPr lang="en-US" dirty="0"/>
              <a:t>cross hybrid seed.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Oil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Embryo </a:t>
            </a:r>
            <a:r>
              <a:rPr lang="en-US" sz="2800" dirty="0"/>
              <a:t>size and </a:t>
            </a:r>
            <a:r>
              <a:rPr lang="en-US" sz="2800" dirty="0" err="1"/>
              <a:t>testa</a:t>
            </a:r>
            <a:r>
              <a:rPr lang="en-US" sz="2800" dirty="0"/>
              <a:t> </a:t>
            </a:r>
            <a:r>
              <a:rPr lang="en-US" sz="2800" dirty="0" smtClean="0"/>
              <a:t>thickness</a:t>
            </a:r>
          </a:p>
          <a:p>
            <a:r>
              <a:rPr lang="en-US" sz="2800" dirty="0" smtClean="0"/>
              <a:t>Embryo : </a:t>
            </a:r>
            <a:r>
              <a:rPr lang="en-US" sz="2800" dirty="0" err="1" smtClean="0"/>
              <a:t>achene</a:t>
            </a:r>
            <a:r>
              <a:rPr lang="en-US" sz="2800" dirty="0" smtClean="0"/>
              <a:t> </a:t>
            </a:r>
            <a:r>
              <a:rPr lang="en-US" sz="2800" dirty="0"/>
              <a:t>ratio 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Quantitative inherited. </a:t>
            </a:r>
          </a:p>
          <a:p>
            <a:r>
              <a:rPr lang="en-US" sz="2800" dirty="0" smtClean="0"/>
              <a:t>8 QTLs on seven linkage group (88%) (Leon et al. 2001).  </a:t>
            </a:r>
          </a:p>
          <a:p>
            <a:r>
              <a:rPr lang="en-US" sz="2800" dirty="0" smtClean="0"/>
              <a:t>single QTL G</a:t>
            </a:r>
            <a:r>
              <a:rPr lang="en-US" sz="2800" baseline="-25000" dirty="0" smtClean="0"/>
              <a:t>20cM</a:t>
            </a:r>
            <a:endParaRPr lang="en-US" sz="2800" dirty="0" smtClean="0"/>
          </a:p>
          <a:p>
            <a:r>
              <a:rPr lang="en-US" sz="2800" dirty="0" smtClean="0"/>
              <a:t>Six QTLs (90.4%) affected phenotypic variability (</a:t>
            </a:r>
            <a:r>
              <a:rPr lang="en-US" sz="2800" dirty="0" err="1" smtClean="0"/>
              <a:t>Mokrani</a:t>
            </a:r>
            <a:r>
              <a:rPr lang="en-US" sz="2800" dirty="0" smtClean="0"/>
              <a:t> et al., 2002).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Oil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000" dirty="0" smtClean="0"/>
              <a:t>Differential rate </a:t>
            </a:r>
            <a:r>
              <a:rPr lang="en-US" sz="3000" dirty="0"/>
              <a:t>of oil accumulation </a:t>
            </a:r>
            <a:r>
              <a:rPr lang="en-US" sz="3000" dirty="0" smtClean="0"/>
              <a:t>(</a:t>
            </a:r>
            <a:r>
              <a:rPr lang="en-US" sz="3000" dirty="0" err="1"/>
              <a:t>Rondanini</a:t>
            </a:r>
            <a:r>
              <a:rPr lang="en-US" sz="3000" dirty="0"/>
              <a:t> et al., 2003). </a:t>
            </a:r>
            <a:endParaRPr lang="en-US" sz="3000" dirty="0" smtClean="0"/>
          </a:p>
          <a:p>
            <a:r>
              <a:rPr lang="en-US" sz="3000" dirty="0" smtClean="0"/>
              <a:t>Size </a:t>
            </a:r>
            <a:r>
              <a:rPr lang="en-US" sz="3000" dirty="0"/>
              <a:t>of the storage tissue </a:t>
            </a:r>
            <a:r>
              <a:rPr lang="en-US" sz="3000" dirty="0" smtClean="0"/>
              <a:t>vs. </a:t>
            </a:r>
            <a:r>
              <a:rPr lang="en-US" sz="3000" dirty="0"/>
              <a:t>concentration of oil bodies per unit area </a:t>
            </a:r>
            <a:r>
              <a:rPr lang="en-US" sz="3000" dirty="0" smtClean="0"/>
              <a:t>(</a:t>
            </a:r>
            <a:r>
              <a:rPr lang="en-US" sz="3000" dirty="0"/>
              <a:t>Murphy, 2001). </a:t>
            </a:r>
            <a:endParaRPr lang="en-US" sz="3000" dirty="0" smtClean="0"/>
          </a:p>
          <a:p>
            <a:r>
              <a:rPr lang="en-US" sz="3000" dirty="0" smtClean="0"/>
              <a:t>Oil bodies</a:t>
            </a:r>
          </a:p>
          <a:p>
            <a:r>
              <a:rPr lang="en-US" sz="3000" dirty="0" smtClean="0"/>
              <a:t>Variable rate oil </a:t>
            </a:r>
            <a:r>
              <a:rPr lang="en-US" sz="3000" dirty="0"/>
              <a:t>bodies </a:t>
            </a:r>
            <a:r>
              <a:rPr lang="en-US" sz="3000" dirty="0" smtClean="0"/>
              <a:t>deposition (</a:t>
            </a:r>
            <a:r>
              <a:rPr lang="en-US" sz="3000" dirty="0" err="1"/>
              <a:t>Mantese</a:t>
            </a:r>
            <a:r>
              <a:rPr lang="en-US" sz="3000" dirty="0"/>
              <a:t> et al., 2006). </a:t>
            </a:r>
            <a:endParaRPr lang="en-US" sz="3000" dirty="0" smtClean="0"/>
          </a:p>
          <a:p>
            <a:r>
              <a:rPr lang="en-US" sz="3000" dirty="0" smtClean="0"/>
              <a:t>Negative </a:t>
            </a:r>
            <a:r>
              <a:rPr lang="en-US" sz="3000" dirty="0"/>
              <a:t>relationship between the protein and oil bodies</a:t>
            </a:r>
            <a:r>
              <a:rPr lang="en-US" sz="3000" dirty="0" smtClean="0"/>
              <a:t>.</a:t>
            </a:r>
          </a:p>
          <a:p>
            <a:r>
              <a:rPr lang="en-US" sz="3000" dirty="0" smtClean="0"/>
              <a:t>Oil bodies diameter </a:t>
            </a:r>
            <a:r>
              <a:rPr lang="en-US" sz="3000" dirty="0"/>
              <a:t>of 0.65 to 2.0 µm </a:t>
            </a:r>
            <a:r>
              <a:rPr lang="en-US" sz="3000" dirty="0" smtClean="0"/>
              <a:t>(</a:t>
            </a:r>
            <a:r>
              <a:rPr lang="en-US" sz="3000" dirty="0" err="1"/>
              <a:t>Mantese</a:t>
            </a:r>
            <a:r>
              <a:rPr lang="en-US" sz="3000" dirty="0"/>
              <a:t> et al., 2006).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526789"/>
          <a:ext cx="7848599" cy="6502782"/>
        </p:xfrm>
        <a:graphic>
          <a:graphicData uri="http://schemas.openxmlformats.org/drawingml/2006/table">
            <a:tbl>
              <a:tblPr/>
              <a:tblGrid>
                <a:gridCol w="27399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0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81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433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Gene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Effect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Reference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33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Classical breeding methods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Improved oil contents 30% to 54%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Kaya (2016)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33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HaLACS1 and HaLACS2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Transportation of fatty acid into tracylglycerol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Aznar</a:t>
                      </a:r>
                      <a:r>
                        <a:rPr lang="en-US" sz="1200">
                          <a:latin typeface="Cambria Math"/>
                          <a:ea typeface="Times New Roman"/>
                          <a:cs typeface="Times New Roman"/>
                        </a:rPr>
                        <a:t>‐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Moreno et al. (2014)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67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DGAT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cDNA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over expression in seed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Enhanced oil deposition and seed weight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Jako et al. (2001)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679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15000"/>
                        </a:lnSpc>
                        <a:spcBef>
                          <a:spcPts val="525"/>
                        </a:spcBef>
                        <a:spcAft>
                          <a:spcPts val="1050"/>
                        </a:spcAft>
                      </a:pPr>
                      <a:r>
                        <a:rPr lang="en-US" sz="1200" kern="1800" spc="45">
                          <a:latin typeface="Times New Roman"/>
                          <a:ea typeface="Times New Roman"/>
                          <a:cs typeface="Times New Roman"/>
                        </a:rPr>
                        <a:t>Yeast </a:t>
                      </a:r>
                      <a:r>
                        <a:rPr lang="en-US" sz="1200" i="1" kern="1800" spc="45">
                          <a:latin typeface="Times New Roman"/>
                          <a:ea typeface="Times New Roman"/>
                          <a:cs typeface="Times New Roman"/>
                        </a:rPr>
                        <a:t>SLC1</a:t>
                      </a:r>
                      <a:r>
                        <a:rPr lang="en-US" sz="1200" kern="1800" spc="45">
                          <a:latin typeface="Times New Roman"/>
                          <a:ea typeface="Times New Roman"/>
                          <a:cs typeface="Times New Roman"/>
                        </a:rPr>
                        <a:t>Gene in soybean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1.5% increase in triglyceride values in somatic embryo and 3.2% increase in seed oil content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Rao and Hildebrand (2009)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676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SLC1 (</a:t>
                      </a:r>
                      <a:r>
                        <a:rPr lang="en-US" sz="1200" i="1">
                          <a:latin typeface="Times New Roman"/>
                          <a:ea typeface="Times New Roman"/>
                          <a:cs typeface="Times New Roman"/>
                        </a:rPr>
                        <a:t>Arabidopsis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and </a:t>
                      </a:r>
                      <a:r>
                        <a:rPr lang="en-US" sz="1200" i="1">
                          <a:latin typeface="Times New Roman"/>
                          <a:ea typeface="Times New Roman"/>
                          <a:cs typeface="Times New Roman"/>
                        </a:rPr>
                        <a:t>Brassica napus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Enocde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Sn-2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acyltransferase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gene. Increase in oil content 8 to 48%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Zou et al. (1997)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Taylor et al. (2002)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301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DGAT1-2 transformed (Maize)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Acyl-CoA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diacylglycerol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acyltransferase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r>
                        <a:rPr lang="en-US" sz="1200" i="1" dirty="0">
                          <a:latin typeface="Times New Roman"/>
                          <a:ea typeface="Times New Roman"/>
                          <a:cs typeface="Times New Roman"/>
                        </a:rPr>
                        <a:t>DGAT1-2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 allele increased oil and oleic-acid contents by 41% and 107% 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Zhen et al. (2008)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433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i="1">
                          <a:latin typeface="Calibri"/>
                          <a:ea typeface="Times New Roman"/>
                          <a:cs typeface="Times New Roman"/>
                        </a:rPr>
                        <a:t>DGAT1 transformed (Canola)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Oil contents increased from 2.5 to 7%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Taylor et al. (2009)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867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i="1">
                          <a:latin typeface="Calibri"/>
                          <a:ea typeface="Times New Roman"/>
                          <a:cs typeface="Times New Roman"/>
                        </a:rPr>
                        <a:t>DGAT1 transformed (Brassica napus)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Oil contents increased 14%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Weselake et al. (2008)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301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i="1">
                          <a:latin typeface="Calibri"/>
                          <a:ea typeface="Times New Roman"/>
                          <a:cs typeface="Times New Roman"/>
                        </a:rPr>
                        <a:t>GLABRA2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 gene (</a:t>
                      </a:r>
                      <a:r>
                        <a:rPr lang="en-US" sz="1200" i="1">
                          <a:latin typeface="Times New Roman"/>
                          <a:ea typeface="Times New Roman"/>
                          <a:cs typeface="Times New Roman"/>
                        </a:rPr>
                        <a:t>Arabidopsis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Disruption of gene led to 6% increase in oil contents than wild type without increasing the seed size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Shen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et al. 2006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301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i="1">
                          <a:latin typeface="Calibri"/>
                          <a:ea typeface="Times New Roman"/>
                          <a:cs typeface="Times New Roman"/>
                        </a:rPr>
                        <a:t>Gpd1(glycerol-3-dehyrogenase)(Brassica napus)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Gene led to 3 to 4 fold in the glycerol-3-phosphate  which increased 40% increase in oil content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Vigeolas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et al. (2007)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867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glycerol-3-phosphate acyltransferase (</a:t>
                      </a:r>
                      <a:r>
                        <a:rPr lang="en-US" sz="1200" i="1">
                          <a:latin typeface="Times New Roman"/>
                          <a:ea typeface="Times New Roman"/>
                          <a:cs typeface="Times New Roman"/>
                        </a:rPr>
                        <a:t>spgpat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22% increase in oil contents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Jain et al. (2000)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433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en-US" sz="1200" i="1">
                          <a:latin typeface="Calibri"/>
                          <a:ea typeface="Times New Roman"/>
                          <a:cs typeface="Times New Roman"/>
                        </a:rPr>
                        <a:t>Bnwri1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 cDNA ( </a:t>
                      </a:r>
                      <a:r>
                        <a:rPr lang="en-US" sz="1200" i="1">
                          <a:latin typeface="Times New Roman"/>
                          <a:ea typeface="Times New Roman"/>
                          <a:cs typeface="Times New Roman"/>
                        </a:rPr>
                        <a:t>A. thaliana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10-40% increase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Liu et al. (2010)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2301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SSR marker for oil contents in RIL population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SSR marker on linkage group 3. QTLs 2.OC.3.1 and 4.SA.3.1) of oil contents and stearic contents was closely associated.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Ebrahimi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et al. 2008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69735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RFLP mapping of oil contents in F2 Population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Six regions explained 57% variation in oil contents. Additive gene action was associated with oil contents. Two region was associate with kernel oil percentage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Leon et al. 1994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127" marR="50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 </a:t>
            </a:r>
            <a:r>
              <a:rPr lang="en-US" b="1" dirty="0" err="1" smtClean="0"/>
              <a:t>Tocopherols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Anti-oxidant </a:t>
            </a:r>
          </a:p>
          <a:p>
            <a:r>
              <a:rPr lang="en-US" sz="2800" dirty="0" smtClean="0"/>
              <a:t>314·5 </a:t>
            </a:r>
            <a:r>
              <a:rPr lang="en-US" sz="2800" dirty="0"/>
              <a:t>to 1024·5 mg kg</a:t>
            </a:r>
            <a:r>
              <a:rPr lang="en-US" sz="2800" baseline="30000" dirty="0"/>
              <a:t>-1</a:t>
            </a:r>
            <a:r>
              <a:rPr lang="en-US" sz="2800" dirty="0"/>
              <a:t> in seed and </a:t>
            </a:r>
            <a:r>
              <a:rPr lang="en-US" sz="2800" dirty="0" smtClean="0"/>
              <a:t>562·8 </a:t>
            </a:r>
            <a:r>
              <a:rPr lang="en-US" sz="2800" dirty="0"/>
              <a:t>to 1872·8 mg kg</a:t>
            </a:r>
            <a:r>
              <a:rPr lang="en-US" sz="2800" baseline="30000" dirty="0"/>
              <a:t>-1</a:t>
            </a:r>
            <a:r>
              <a:rPr lang="en-US" sz="2800" dirty="0"/>
              <a:t> </a:t>
            </a:r>
            <a:r>
              <a:rPr lang="en-US" sz="2800" dirty="0" smtClean="0"/>
              <a:t>in oil </a:t>
            </a:r>
            <a:r>
              <a:rPr lang="en-US" sz="2800" dirty="0"/>
              <a:t>(Velasco et al., 2002). </a:t>
            </a:r>
            <a:endParaRPr lang="en-US" sz="2800" dirty="0" smtClean="0"/>
          </a:p>
          <a:p>
            <a:r>
              <a:rPr lang="en-US" sz="2800" dirty="0" smtClean="0"/>
              <a:t>Four </a:t>
            </a:r>
            <a:r>
              <a:rPr lang="en-US" sz="2800" dirty="0"/>
              <a:t>derivatives of </a:t>
            </a:r>
            <a:r>
              <a:rPr lang="en-US" sz="2800" dirty="0" err="1" smtClean="0"/>
              <a:t>tocopherols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Alpha-</a:t>
            </a:r>
            <a:r>
              <a:rPr lang="en-US" sz="2800" dirty="0" err="1" smtClean="0"/>
              <a:t>tocopherol</a:t>
            </a:r>
            <a:r>
              <a:rPr lang="en-US" sz="2800" dirty="0" smtClean="0"/>
              <a:t> </a:t>
            </a:r>
            <a:r>
              <a:rPr lang="en-US" sz="2800" dirty="0"/>
              <a:t>concentration </a:t>
            </a:r>
            <a:r>
              <a:rPr lang="en-US" sz="2800" dirty="0" smtClean="0"/>
              <a:t>(90%)</a:t>
            </a:r>
          </a:p>
          <a:p>
            <a:r>
              <a:rPr lang="en-US" sz="2800" i="1" dirty="0" smtClean="0"/>
              <a:t>tph</a:t>
            </a:r>
            <a:r>
              <a:rPr lang="en-US" sz="2800" i="1" baseline="-25000" dirty="0" smtClean="0"/>
              <a:t>1</a:t>
            </a:r>
            <a:r>
              <a:rPr lang="en-US" sz="2800" dirty="0"/>
              <a:t> (50% α- and 50% β-</a:t>
            </a:r>
            <a:r>
              <a:rPr lang="en-US" sz="2800" dirty="0" err="1"/>
              <a:t>tocopherol</a:t>
            </a:r>
            <a:r>
              <a:rPr lang="en-US" sz="2800" dirty="0"/>
              <a:t>), </a:t>
            </a:r>
            <a:endParaRPr lang="en-US" sz="2800" dirty="0" smtClean="0"/>
          </a:p>
          <a:p>
            <a:r>
              <a:rPr lang="en-US" sz="2800" i="1" dirty="0" smtClean="0"/>
              <a:t>tph</a:t>
            </a:r>
            <a:r>
              <a:rPr lang="en-US" sz="2800" i="1" baseline="-25000" dirty="0" smtClean="0"/>
              <a:t>2</a:t>
            </a:r>
            <a:r>
              <a:rPr lang="en-US" sz="2800" dirty="0"/>
              <a:t> (0%–5% α- and 95%–100% </a:t>
            </a:r>
            <a:r>
              <a:rPr lang="en-US" sz="2800" dirty="0" smtClean="0"/>
              <a:t>γ-</a:t>
            </a:r>
            <a:r>
              <a:rPr lang="en-US" sz="2800" dirty="0" err="1" smtClean="0"/>
              <a:t>tocopherol</a:t>
            </a:r>
            <a:r>
              <a:rPr lang="en-US" sz="2800" dirty="0" smtClean="0"/>
              <a:t>)</a:t>
            </a:r>
          </a:p>
          <a:p>
            <a:r>
              <a:rPr lang="en-US" sz="2800" i="1" dirty="0" smtClean="0"/>
              <a:t>tph</a:t>
            </a:r>
            <a:r>
              <a:rPr lang="en-US" sz="2800" i="1" baseline="-25000" dirty="0" smtClean="0"/>
              <a:t>1</a:t>
            </a:r>
            <a:r>
              <a:rPr lang="en-US" sz="2800" i="1" dirty="0" smtClean="0"/>
              <a:t>tph</a:t>
            </a:r>
            <a:r>
              <a:rPr lang="en-US" sz="2800" i="1" baseline="-25000" dirty="0" smtClean="0"/>
              <a:t>2</a:t>
            </a:r>
            <a:r>
              <a:rPr lang="en-US" sz="2800" dirty="0"/>
              <a:t> (8%–40% α-, 0%–25% β-, 25%–84% γ-, and 8%–50% δ-</a:t>
            </a:r>
            <a:r>
              <a:rPr lang="en-US" sz="2800" dirty="0" err="1"/>
              <a:t>tocopherol</a:t>
            </a:r>
            <a:r>
              <a:rPr lang="en-US" sz="2800" dirty="0"/>
              <a:t>) (</a:t>
            </a:r>
            <a:r>
              <a:rPr lang="en-US" sz="2800" dirty="0" err="1"/>
              <a:t>Škoric</a:t>
            </a:r>
            <a:r>
              <a:rPr lang="en-US" sz="2800" dirty="0"/>
              <a:t> et al., 2008).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Tocopherols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Line IAST-1 </a:t>
            </a:r>
            <a:r>
              <a:rPr lang="en-US" dirty="0"/>
              <a:t>and IAST-540 </a:t>
            </a:r>
            <a:r>
              <a:rPr lang="en-US" dirty="0" smtClean="0"/>
              <a:t>gamma </a:t>
            </a:r>
            <a:r>
              <a:rPr lang="en-US" dirty="0" err="1"/>
              <a:t>tocopherol</a:t>
            </a:r>
            <a:r>
              <a:rPr lang="en-US" dirty="0"/>
              <a:t> (95%). </a:t>
            </a:r>
            <a:endParaRPr lang="en-US" dirty="0" smtClean="0"/>
          </a:p>
          <a:p>
            <a:r>
              <a:rPr lang="en-US" dirty="0" smtClean="0"/>
              <a:t>Line LG-15 </a:t>
            </a:r>
            <a:r>
              <a:rPr lang="en-US" dirty="0"/>
              <a:t>(high 30-40% beta </a:t>
            </a:r>
            <a:r>
              <a:rPr lang="en-US" dirty="0" err="1"/>
              <a:t>tocopherol</a:t>
            </a:r>
            <a:r>
              <a:rPr lang="en-US" dirty="0"/>
              <a:t>) and LG -17 (&gt; 90% high gamma </a:t>
            </a:r>
            <a:r>
              <a:rPr lang="en-US" dirty="0" err="1"/>
              <a:t>tocopherol</a:t>
            </a:r>
            <a:r>
              <a:rPr lang="en-US" dirty="0"/>
              <a:t>) (Velasco et al., 2003). </a:t>
            </a:r>
            <a:endParaRPr lang="en-US" dirty="0" smtClean="0"/>
          </a:p>
          <a:p>
            <a:r>
              <a:rPr lang="en-US" dirty="0" smtClean="0"/>
              <a:t>Breeding </a:t>
            </a:r>
            <a:r>
              <a:rPr lang="en-US" dirty="0"/>
              <a:t>lines with IAST-5 and IAST-4 also had high beta and delta </a:t>
            </a:r>
            <a:r>
              <a:rPr lang="en-US" dirty="0" err="1"/>
              <a:t>tocopherol</a:t>
            </a:r>
            <a:r>
              <a:rPr lang="en-US" dirty="0"/>
              <a:t> contents (Velasco et al., 2004). </a:t>
            </a:r>
            <a:endParaRPr lang="en-US" dirty="0" smtClean="0"/>
          </a:p>
          <a:p>
            <a:r>
              <a:rPr lang="en-US" dirty="0" smtClean="0"/>
              <a:t>Breeding </a:t>
            </a:r>
            <a:r>
              <a:rPr lang="en-US" dirty="0"/>
              <a:t>lines LG-17, T2100, IAST-1 and IAST-540 contained recessive allele of tph-2 allele </a:t>
            </a:r>
            <a:r>
              <a:rPr lang="en-US" dirty="0" smtClean="0"/>
              <a:t>(high </a:t>
            </a:r>
            <a:r>
              <a:rPr lang="en-US" dirty="0"/>
              <a:t>gamma </a:t>
            </a:r>
            <a:r>
              <a:rPr lang="en-US" dirty="0" err="1" smtClean="0"/>
              <a:t>tocopherols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Line </a:t>
            </a:r>
            <a:r>
              <a:rPr lang="en-US" dirty="0"/>
              <a:t>T-589 had higher β-</a:t>
            </a:r>
            <a:r>
              <a:rPr lang="en-US" dirty="0" err="1"/>
              <a:t>tocopherol</a:t>
            </a:r>
            <a:r>
              <a:rPr lang="en-US" dirty="0"/>
              <a:t> (30%) containing </a:t>
            </a:r>
            <a:r>
              <a:rPr lang="en-US" i="1" dirty="0"/>
              <a:t>tph1</a:t>
            </a:r>
            <a:r>
              <a:rPr lang="en-US" dirty="0"/>
              <a:t> gene.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i="1" dirty="0"/>
              <a:t>tph1</a:t>
            </a:r>
            <a:r>
              <a:rPr lang="en-US" dirty="0"/>
              <a:t> showed tight linkage with SSR maker </a:t>
            </a:r>
            <a:r>
              <a:rPr lang="en-US" dirty="0" smtClean="0"/>
              <a:t>(ORS1093</a:t>
            </a:r>
            <a:r>
              <a:rPr lang="en-US" dirty="0"/>
              <a:t>, ORS222, and </a:t>
            </a:r>
            <a:r>
              <a:rPr lang="en-US" dirty="0" smtClean="0"/>
              <a:t>ORS598).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PhytoSterols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sz="7000" dirty="0" smtClean="0"/>
              <a:t>Reduction </a:t>
            </a:r>
            <a:r>
              <a:rPr lang="en-US" sz="7000" dirty="0"/>
              <a:t>of low density lipids (Roche et al., 2010). </a:t>
            </a:r>
            <a:endParaRPr lang="en-US" sz="7000" dirty="0" smtClean="0"/>
          </a:p>
          <a:p>
            <a:r>
              <a:rPr lang="en-US" sz="7000" dirty="0" smtClean="0"/>
              <a:t>Embryo </a:t>
            </a:r>
            <a:r>
              <a:rPr lang="en-US" sz="7000" dirty="0"/>
              <a:t>(72%) </a:t>
            </a:r>
            <a:r>
              <a:rPr lang="en-US" sz="7000" dirty="0" smtClean="0"/>
              <a:t>(Roche </a:t>
            </a:r>
            <a:r>
              <a:rPr lang="en-US" sz="7000" dirty="0"/>
              <a:t>et al., 2010). </a:t>
            </a:r>
            <a:endParaRPr lang="en-US" sz="7000" dirty="0" smtClean="0"/>
          </a:p>
          <a:p>
            <a:r>
              <a:rPr lang="en-US" sz="7000" dirty="0" smtClean="0"/>
              <a:t>2100–4540 </a:t>
            </a:r>
            <a:r>
              <a:rPr lang="en-US" sz="7000" dirty="0" err="1"/>
              <a:t>μg</a:t>
            </a:r>
            <a:r>
              <a:rPr lang="en-US" sz="7000" dirty="0"/>
              <a:t> g</a:t>
            </a:r>
            <a:r>
              <a:rPr lang="en-US" sz="7000" baseline="30000" dirty="0"/>
              <a:t>−1</a:t>
            </a:r>
            <a:r>
              <a:rPr lang="en-US" sz="7000" dirty="0"/>
              <a:t> </a:t>
            </a:r>
            <a:r>
              <a:rPr lang="en-US" sz="7000" dirty="0" smtClean="0"/>
              <a:t> (</a:t>
            </a:r>
            <a:r>
              <a:rPr lang="en-US" sz="7000" dirty="0" err="1"/>
              <a:t>Vlahakis</a:t>
            </a:r>
            <a:r>
              <a:rPr lang="en-US" sz="7000" dirty="0"/>
              <a:t> and </a:t>
            </a:r>
            <a:r>
              <a:rPr lang="en-US" sz="7000" dirty="0" err="1"/>
              <a:t>Hazebroek</a:t>
            </a:r>
            <a:r>
              <a:rPr lang="en-US" sz="7000" dirty="0"/>
              <a:t>, 2000). </a:t>
            </a:r>
            <a:endParaRPr lang="en-US" sz="7000" dirty="0" smtClean="0"/>
          </a:p>
          <a:p>
            <a:r>
              <a:rPr lang="en-US" sz="7000" dirty="0" smtClean="0"/>
              <a:t> </a:t>
            </a:r>
            <a:r>
              <a:rPr lang="en-US" sz="7000" dirty="0"/>
              <a:t>1319 to 5119 g kg</a:t>
            </a:r>
            <a:r>
              <a:rPr lang="en-US" sz="7000" baseline="30000" dirty="0"/>
              <a:t>-1</a:t>
            </a:r>
            <a:r>
              <a:rPr lang="en-US" sz="7000" dirty="0"/>
              <a:t> kg </a:t>
            </a:r>
            <a:r>
              <a:rPr lang="en-US" sz="7000" dirty="0" smtClean="0"/>
              <a:t>985 </a:t>
            </a:r>
            <a:r>
              <a:rPr lang="en-US" sz="7000" dirty="0"/>
              <a:t>sunflower accessions (</a:t>
            </a:r>
            <a:r>
              <a:rPr lang="en-US" sz="7000" dirty="0" err="1"/>
              <a:t>Fernández-Cuesta</a:t>
            </a:r>
            <a:r>
              <a:rPr lang="en-US" sz="7000" dirty="0"/>
              <a:t> et al. 2014). </a:t>
            </a:r>
            <a:endParaRPr lang="en-US" sz="7000" dirty="0" smtClean="0"/>
          </a:p>
          <a:p>
            <a:r>
              <a:rPr lang="en-US" sz="7000" dirty="0" smtClean="0"/>
              <a:t>47 </a:t>
            </a:r>
            <a:r>
              <a:rPr lang="en-US" sz="7000" dirty="0"/>
              <a:t>wild species </a:t>
            </a:r>
            <a:r>
              <a:rPr lang="en-US" sz="7000" dirty="0" smtClean="0"/>
              <a:t>(1017 </a:t>
            </a:r>
            <a:r>
              <a:rPr lang="en-US" sz="7000" dirty="0"/>
              <a:t>to 4308 mg per </a:t>
            </a:r>
            <a:r>
              <a:rPr lang="en-US" sz="7000" dirty="0" smtClean="0"/>
              <a:t>kg) </a:t>
            </a:r>
          </a:p>
          <a:p>
            <a:r>
              <a:rPr lang="en-US" sz="7000" dirty="0" smtClean="0"/>
              <a:t>Line IASP-18 (two fold, 4957 mg kg</a:t>
            </a:r>
            <a:r>
              <a:rPr lang="en-US" sz="7000" baseline="30000" dirty="0" smtClean="0"/>
              <a:t>-1</a:t>
            </a:r>
            <a:r>
              <a:rPr lang="en-US" sz="7000" dirty="0" smtClean="0"/>
              <a:t>) (Velasco et al., 2014). </a:t>
            </a:r>
          </a:p>
          <a:p>
            <a:r>
              <a:rPr lang="en-US" sz="7000" dirty="0" smtClean="0"/>
              <a:t>Polygenic mood of (</a:t>
            </a:r>
            <a:r>
              <a:rPr lang="en-US" sz="7000" dirty="0" err="1" smtClean="0"/>
              <a:t>Meah</a:t>
            </a:r>
            <a:r>
              <a:rPr lang="en-US" sz="7000" dirty="0" smtClean="0"/>
              <a:t> et al., 2012). </a:t>
            </a:r>
          </a:p>
          <a:p>
            <a:r>
              <a:rPr lang="en-US" sz="7000" dirty="0" smtClean="0"/>
              <a:t>13 genomic regions affect </a:t>
            </a:r>
            <a:r>
              <a:rPr lang="en-US" sz="7000" dirty="0" err="1" smtClean="0"/>
              <a:t>phtosterols</a:t>
            </a:r>
            <a:r>
              <a:rPr lang="en-US" sz="7000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94</TotalTime>
  <Words>1049</Words>
  <Application>Microsoft Office PowerPoint</Application>
  <PresentationFormat>On-screen Show (4:3)</PresentationFormat>
  <Paragraphs>114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Cambria Math</vt:lpstr>
      <vt:lpstr>Constantia</vt:lpstr>
      <vt:lpstr>Times New Roman</vt:lpstr>
      <vt:lpstr>Wingdings 2</vt:lpstr>
      <vt:lpstr>Flow</vt:lpstr>
      <vt:lpstr>Progress in genetic modification of sunflower oil to expand its industrial value </vt:lpstr>
      <vt:lpstr>Introduction</vt:lpstr>
      <vt:lpstr>Introduction</vt:lpstr>
      <vt:lpstr>Oil contents</vt:lpstr>
      <vt:lpstr>Oil contents</vt:lpstr>
      <vt:lpstr>PowerPoint Presentation</vt:lpstr>
      <vt:lpstr> Tocopherols</vt:lpstr>
      <vt:lpstr>Tocopherols</vt:lpstr>
      <vt:lpstr>PhytoSterols</vt:lpstr>
      <vt:lpstr>Mid to high oleic acid</vt:lpstr>
      <vt:lpstr>Mid to high oleic acid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in genetic modification of sunflower oil to expand its industrial value </dc:title>
  <dc:creator>Acer</dc:creator>
  <cp:lastModifiedBy>Saeed</cp:lastModifiedBy>
  <cp:revision>34</cp:revision>
  <dcterms:created xsi:type="dcterms:W3CDTF">2016-11-01T05:52:43Z</dcterms:created>
  <dcterms:modified xsi:type="dcterms:W3CDTF">2020-11-03T04:39:03Z</dcterms:modified>
</cp:coreProperties>
</file>