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4" r:id="rId4"/>
    <p:sldId id="296" r:id="rId5"/>
    <p:sldId id="258" r:id="rId6"/>
    <p:sldId id="278" r:id="rId7"/>
    <p:sldId id="276" r:id="rId8"/>
    <p:sldId id="273" r:id="rId9"/>
    <p:sldId id="281" r:id="rId10"/>
    <p:sldId id="259" r:id="rId11"/>
    <p:sldId id="279" r:id="rId12"/>
    <p:sldId id="280" r:id="rId13"/>
    <p:sldId id="260" r:id="rId14"/>
    <p:sldId id="289" r:id="rId15"/>
    <p:sldId id="290" r:id="rId16"/>
    <p:sldId id="302" r:id="rId17"/>
    <p:sldId id="314" r:id="rId18"/>
    <p:sldId id="262" r:id="rId19"/>
    <p:sldId id="263" r:id="rId20"/>
    <p:sldId id="266" r:id="rId21"/>
    <p:sldId id="301" r:id="rId22"/>
    <p:sldId id="268" r:id="rId23"/>
    <p:sldId id="311" r:id="rId24"/>
    <p:sldId id="269" r:id="rId25"/>
    <p:sldId id="315" r:id="rId26"/>
    <p:sldId id="306" r:id="rId27"/>
    <p:sldId id="310" r:id="rId28"/>
    <p:sldId id="307" r:id="rId29"/>
    <p:sldId id="308" r:id="rId30"/>
    <p:sldId id="312" r:id="rId31"/>
    <p:sldId id="316"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466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2A7A01-CBAB-4942-87CB-611331C3B4CA}" type="datetimeFigureOut">
              <a:rPr lang="en-US" smtClean="0"/>
              <a:pPr/>
              <a:t>3/3/2015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7774955-1203-4AF2-AD4D-4AD17E11DD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2A7A01-CBAB-4942-87CB-611331C3B4C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2A7A01-CBAB-4942-87CB-611331C3B4C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2A7A01-CBAB-4942-87CB-611331C3B4C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2A7A01-CBAB-4942-87CB-611331C3B4C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4955-1203-4AF2-AD4D-4AD17E11DD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2A7A01-CBAB-4942-87CB-611331C3B4C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2A7A01-CBAB-4942-87CB-611331C3B4CA}"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62A7A01-CBAB-4942-87CB-611331C3B4CA}" type="datetimeFigureOut">
              <a:rPr lang="en-US" smtClean="0"/>
              <a:pPr/>
              <a:t>3/3/2015</a:t>
            </a:fld>
            <a:endParaRPr lang="en-US"/>
          </a:p>
        </p:txBody>
      </p:sp>
      <p:sp>
        <p:nvSpPr>
          <p:cNvPr id="8" name="Slide Number Placeholder 7"/>
          <p:cNvSpPr>
            <a:spLocks noGrp="1"/>
          </p:cNvSpPr>
          <p:nvPr>
            <p:ph type="sldNum" sz="quarter" idx="11"/>
          </p:nvPr>
        </p:nvSpPr>
        <p:spPr/>
        <p:txBody>
          <a:bodyPr/>
          <a:lstStyle/>
          <a:p>
            <a:fld id="{77774955-1203-4AF2-AD4D-4AD17E11DD3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A7A01-CBAB-4942-87CB-611331C3B4CA}"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2A7A01-CBAB-4942-87CB-611331C3B4C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7774955-1203-4AF2-AD4D-4AD17E11D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62A7A01-CBAB-4942-87CB-611331C3B4C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74955-1203-4AF2-AD4D-4AD17E11D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62A7A01-CBAB-4942-87CB-611331C3B4CA}" type="datetimeFigureOut">
              <a:rPr lang="en-US" smtClean="0"/>
              <a:pPr/>
              <a:t>3/3/2015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7774955-1203-4AF2-AD4D-4AD17E11DD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hestofbooks.com/health/body/massage/Massage-And-Medical-Gymnastics/Chapter-V-The-Physiological-And-Therapeutic-Effects-Of-Mov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0"/>
            <a:ext cx="4800236" cy="3048000"/>
          </a:xfrm>
        </p:spPr>
        <p:txBody>
          <a:bodyPr>
            <a:noAutofit/>
          </a:bodyPr>
          <a:lstStyle/>
          <a:p>
            <a:r>
              <a:rPr lang="en-US" sz="5400" dirty="0"/>
              <a:t>Fundamental and derived </a:t>
            </a:r>
            <a:r>
              <a:rPr lang="en-US" sz="5400" dirty="0" smtClean="0"/>
              <a:t>positions</a:t>
            </a:r>
            <a:endParaRPr lang="en-US" sz="5400" dirty="0"/>
          </a:p>
        </p:txBody>
      </p:sp>
      <p:sp>
        <p:nvSpPr>
          <p:cNvPr id="3" name="Subtitle 2"/>
          <p:cNvSpPr>
            <a:spLocks noGrp="1"/>
          </p:cNvSpPr>
          <p:nvPr>
            <p:ph type="subTitle" idx="1"/>
          </p:nvPr>
        </p:nvSpPr>
        <p:spPr>
          <a:xfrm>
            <a:off x="838200" y="4648200"/>
            <a:ext cx="6480048" cy="1752600"/>
          </a:xfrm>
        </p:spPr>
        <p:txBody>
          <a:bodyPr/>
          <a:lstStyle/>
          <a:p>
            <a:r>
              <a:rPr lang="en-US" sz="2800" b="1" dirty="0" smtClean="0"/>
              <a:t>Dr </a:t>
            </a:r>
            <a:r>
              <a:rPr lang="en-US" sz="2800" b="1" dirty="0" smtClean="0"/>
              <a:t>ATIF MALIK</a:t>
            </a:r>
            <a:endParaRPr lang="en-US" sz="2800" b="1" dirty="0"/>
          </a:p>
          <a:p>
            <a:endParaRPr lang="en-US" sz="2800" b="1" dirty="0" smtClean="0"/>
          </a:p>
        </p:txBody>
      </p:sp>
      <p:pic>
        <p:nvPicPr>
          <p:cNvPr id="5" name="Picture 13" descr="floor11"/>
          <p:cNvPicPr>
            <a:picLocks noChangeAspect="1" noChangeArrowheads="1"/>
          </p:cNvPicPr>
          <p:nvPr/>
        </p:nvPicPr>
        <p:blipFill>
          <a:blip r:embed="rId2" cstate="print"/>
          <a:srcRect/>
          <a:stretch>
            <a:fillRect/>
          </a:stretch>
        </p:blipFill>
        <p:spPr bwMode="auto">
          <a:xfrm>
            <a:off x="381000" y="2624136"/>
            <a:ext cx="1857375" cy="2505075"/>
          </a:xfrm>
          <a:prstGeom prst="rect">
            <a:avLst/>
          </a:prstGeom>
          <a:noFill/>
          <a:ln w="9525">
            <a:noFill/>
            <a:miter lim="800000"/>
            <a:headEnd/>
            <a:tailEnd/>
          </a:ln>
        </p:spPr>
      </p:pic>
      <p:pic>
        <p:nvPicPr>
          <p:cNvPr id="6" name="Picture 6" descr="floor12"/>
          <p:cNvPicPr>
            <a:picLocks noChangeAspect="1" noChangeArrowheads="1"/>
          </p:cNvPicPr>
          <p:nvPr/>
        </p:nvPicPr>
        <p:blipFill>
          <a:blip r:embed="rId3" cstate="print"/>
          <a:srcRect/>
          <a:stretch>
            <a:fillRect/>
          </a:stretch>
        </p:blipFill>
        <p:spPr>
          <a:xfrm>
            <a:off x="6172200" y="2971800"/>
            <a:ext cx="1857375" cy="1809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MUSCLE WORK </a:t>
            </a:r>
            <a:endParaRPr lang="en-US" dirty="0"/>
          </a:p>
        </p:txBody>
      </p:sp>
      <p:sp>
        <p:nvSpPr>
          <p:cNvPr id="3" name="Content Placeholder 2"/>
          <p:cNvSpPr>
            <a:spLocks noGrp="1"/>
          </p:cNvSpPr>
          <p:nvPr>
            <p:ph idx="1"/>
          </p:nvPr>
        </p:nvSpPr>
        <p:spPr>
          <a:xfrm>
            <a:off x="457200" y="1371600"/>
            <a:ext cx="7620000" cy="4754563"/>
          </a:xfrm>
        </p:spPr>
        <p:txBody>
          <a:bodyPr>
            <a:normAutofit fontScale="92500" lnSpcReduction="10000"/>
          </a:bodyPr>
          <a:lstStyle/>
          <a:p>
            <a:r>
              <a:rPr lang="en-US" dirty="0" smtClean="0"/>
              <a:t>Intrinsic </a:t>
            </a:r>
            <a:r>
              <a:rPr lang="en-US" dirty="0"/>
              <a:t>Muscle of feet to stabilize the feet and to prevent the </a:t>
            </a:r>
            <a:r>
              <a:rPr lang="en-US" dirty="0" smtClean="0"/>
              <a:t>curling of </a:t>
            </a:r>
            <a:r>
              <a:rPr lang="en-US" dirty="0"/>
              <a:t>the toes </a:t>
            </a:r>
            <a:r>
              <a:rPr lang="en-US" dirty="0" smtClean="0"/>
              <a:t>to ground</a:t>
            </a:r>
            <a:endParaRPr lang="en-US" dirty="0"/>
          </a:p>
          <a:p>
            <a:r>
              <a:rPr lang="en-US" dirty="0" smtClean="0"/>
              <a:t>Planter </a:t>
            </a:r>
            <a:r>
              <a:rPr lang="en-US" dirty="0"/>
              <a:t>flexors of the ankle, working to balance the lower leg on the foot. </a:t>
            </a:r>
          </a:p>
          <a:p>
            <a:r>
              <a:rPr lang="en-US" dirty="0" err="1" smtClean="0"/>
              <a:t>Dorsi</a:t>
            </a:r>
            <a:r>
              <a:rPr lang="en-US" dirty="0" smtClean="0"/>
              <a:t> </a:t>
            </a:r>
            <a:r>
              <a:rPr lang="en-US" dirty="0"/>
              <a:t>flexors of the Ankle, working to counter balance the action of the </a:t>
            </a:r>
            <a:r>
              <a:rPr lang="en-US" dirty="0" smtClean="0"/>
              <a:t>planter flexor</a:t>
            </a:r>
          </a:p>
          <a:p>
            <a:r>
              <a:rPr lang="en-US" dirty="0" err="1" smtClean="0"/>
              <a:t>Evertors</a:t>
            </a:r>
            <a:r>
              <a:rPr lang="en-US" dirty="0" smtClean="0"/>
              <a:t> works to counter balance invertors</a:t>
            </a:r>
          </a:p>
          <a:p>
            <a:r>
              <a:rPr lang="en-US" dirty="0" err="1" smtClean="0"/>
              <a:t>Peroneus</a:t>
            </a:r>
            <a:r>
              <a:rPr lang="en-US" dirty="0" smtClean="0"/>
              <a:t> press ball of great toe on ground</a:t>
            </a:r>
            <a:r>
              <a:rPr lang="en-US" dirty="0"/>
              <a:t/>
            </a:r>
            <a:br>
              <a:rPr lang="en-US" dirty="0"/>
            </a:br>
            <a:endParaRPr lang="en-US" dirty="0"/>
          </a:p>
        </p:txBody>
      </p:sp>
      <p:pic>
        <p:nvPicPr>
          <p:cNvPr id="4" name="Picture 4" descr="images 2"/>
          <p:cNvPicPr>
            <a:picLocks noChangeAspect="1" noChangeArrowheads="1"/>
          </p:cNvPicPr>
          <p:nvPr/>
        </p:nvPicPr>
        <p:blipFill>
          <a:blip r:embed="rId2" cstate="print"/>
          <a:srcRect/>
          <a:stretch>
            <a:fillRect/>
          </a:stretch>
        </p:blipFill>
        <p:spPr>
          <a:xfrm>
            <a:off x="7543800" y="3581400"/>
            <a:ext cx="1333500" cy="304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r>
              <a:rPr lang="en-US" dirty="0" smtClean="0"/>
              <a:t>Extensors of the knee may work slightly. </a:t>
            </a:r>
          </a:p>
          <a:p>
            <a:r>
              <a:rPr lang="en-US" dirty="0" smtClean="0"/>
              <a:t> Extensor of the Hip, working to maintain hip extension and to balance the pelvis  On the femoral heads</a:t>
            </a:r>
          </a:p>
          <a:p>
            <a:r>
              <a:rPr lang="en-US" dirty="0" smtClean="0"/>
              <a:t>Extensor of spine, working to keep the trunk upright it increase curvature in cervical and lumber region </a:t>
            </a:r>
          </a:p>
          <a:p>
            <a:r>
              <a:rPr lang="en-US" dirty="0" smtClean="0"/>
              <a:t>Flexors counter balance them</a:t>
            </a:r>
          </a:p>
          <a:p>
            <a:r>
              <a:rPr lang="en-US" dirty="0" smtClean="0"/>
              <a:t>Flexor of the lumber spine, working to prevent over action of the extensor of this region </a:t>
            </a:r>
          </a:p>
          <a:p>
            <a:pPr lvl="1"/>
            <a:r>
              <a:rPr lang="en-US" dirty="0" smtClean="0"/>
              <a:t>Maintain correct pelvic tilt</a:t>
            </a:r>
          </a:p>
          <a:p>
            <a:pPr lvl="1"/>
            <a:r>
              <a:rPr lang="en-US" dirty="0" smtClean="0"/>
              <a:t>Support viscera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dirty="0" smtClean="0"/>
              <a:t>Pre-vertebral neck muscles, working to control excessive extension of neck and to straighten the cervical spine. </a:t>
            </a:r>
          </a:p>
          <a:p>
            <a:r>
              <a:rPr lang="en-US" dirty="0" smtClean="0"/>
              <a:t>Flexors and Extensors of the </a:t>
            </a:r>
            <a:r>
              <a:rPr lang="en-US" dirty="0" err="1" smtClean="0"/>
              <a:t>Atlanto</a:t>
            </a:r>
            <a:r>
              <a:rPr lang="en-US" dirty="0" smtClean="0"/>
              <a:t>-occipital Joint working reciprocally to balance the head.</a:t>
            </a:r>
          </a:p>
          <a:p>
            <a:r>
              <a:rPr lang="en-US" dirty="0" smtClean="0"/>
              <a:t>Elevators of </a:t>
            </a:r>
            <a:r>
              <a:rPr lang="en-US" dirty="0" err="1" smtClean="0"/>
              <a:t>mendible</a:t>
            </a:r>
            <a:r>
              <a:rPr lang="en-US" dirty="0" smtClean="0"/>
              <a:t> close the mouth</a:t>
            </a:r>
          </a:p>
          <a:p>
            <a:r>
              <a:rPr lang="en-US" dirty="0" smtClean="0"/>
              <a:t>Retractors of the Scapulae, working to draw the Scapula backwards so </a:t>
            </a:r>
            <a:r>
              <a:rPr lang="en-US" dirty="0" err="1" smtClean="0"/>
              <a:t>glenoid</a:t>
            </a:r>
            <a:r>
              <a:rPr lang="en-US" dirty="0" smtClean="0"/>
              <a:t> cavity face laterally</a:t>
            </a:r>
          </a:p>
          <a:p>
            <a:r>
              <a:rPr lang="en-US" dirty="0" smtClean="0"/>
              <a:t>Arms are relaxed Some time lateral rotators of the shoulder</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ctr">
              <a:buNone/>
            </a:pPr>
            <a:r>
              <a:rPr lang="en-US" dirty="0"/>
              <a:t>Effects and Uses </a:t>
            </a:r>
            <a:r>
              <a:rPr lang="en-US" dirty="0" smtClean="0"/>
              <a:t> </a:t>
            </a:r>
            <a:endParaRPr lang="en-US" dirty="0"/>
          </a:p>
          <a:p>
            <a:r>
              <a:rPr lang="en-US" dirty="0"/>
              <a:t>Base of support is small and center of gravity is high. </a:t>
            </a:r>
            <a:r>
              <a:rPr lang="en-US" dirty="0" smtClean="0"/>
              <a:t> </a:t>
            </a:r>
            <a:endParaRPr lang="en-US" dirty="0"/>
          </a:p>
          <a:p>
            <a:r>
              <a:rPr lang="en-US" dirty="0"/>
              <a:t>Body is maintained by co ordinate work of many muscles. </a:t>
            </a:r>
            <a:r>
              <a:rPr lang="en-US" dirty="0" smtClean="0"/>
              <a:t> </a:t>
            </a:r>
            <a:endParaRPr lang="en-US" dirty="0"/>
          </a:p>
          <a:p>
            <a:r>
              <a:rPr lang="en-US" dirty="0"/>
              <a:t>Body is relatively less stable than other fundamental position. </a:t>
            </a:r>
          </a:p>
          <a:p>
            <a:r>
              <a:rPr lang="en-US" dirty="0"/>
              <a:t>Muscle work is minimum when perfect balance is maintained. </a:t>
            </a:r>
            <a:r>
              <a:rPr lang="en-US" dirty="0" smtClean="0"/>
              <a:t> </a:t>
            </a:r>
            <a:endParaRPr lang="en-US" dirty="0"/>
          </a:p>
          <a:p>
            <a:r>
              <a:rPr lang="en-US" dirty="0"/>
              <a:t>Thorax is free and abdominal viscera are well supported.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3200" dirty="0" smtClean="0"/>
              <a:t>What is going on??</a:t>
            </a:r>
          </a:p>
          <a:p>
            <a:endParaRPr lang="en-US" sz="3200" dirty="0" smtClean="0"/>
          </a:p>
          <a:p>
            <a:r>
              <a:rPr lang="en-US" sz="3200" dirty="0" smtClean="0"/>
              <a:t>If on ankle     or  knee   or foot???</a:t>
            </a:r>
            <a:endParaRPr lang="en-US" sz="3200" dirty="0"/>
          </a:p>
        </p:txBody>
      </p:sp>
      <p:graphicFrame>
        <p:nvGraphicFramePr>
          <p:cNvPr id="2050" name="Object 5"/>
          <p:cNvGraphicFramePr>
            <a:graphicFrameLocks noGrp="1" noChangeAspect="1"/>
          </p:cNvGraphicFramePr>
          <p:nvPr>
            <p:ph sz="half" idx="2"/>
          </p:nvPr>
        </p:nvGraphicFramePr>
        <p:xfrm>
          <a:off x="5229225" y="1600200"/>
          <a:ext cx="1733550" cy="4525963"/>
        </p:xfrm>
        <a:graphic>
          <a:graphicData uri="http://schemas.openxmlformats.org/presentationml/2006/ole">
            <p:oleObj spid="_x0000_s2053" name="Photo Editor Photo" r:id="rId3" imgW="5152381" imgH="13460704" progId="">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this….??</a:t>
            </a:r>
            <a:br>
              <a:rPr lang="en-US" dirty="0" smtClean="0"/>
            </a:br>
            <a:r>
              <a:rPr lang="en-US" dirty="0" smtClean="0"/>
              <a:t> Instability…..why and where </a:t>
            </a:r>
            <a:endParaRPr lang="en-US" dirty="0"/>
          </a:p>
        </p:txBody>
      </p:sp>
      <p:graphicFrame>
        <p:nvGraphicFramePr>
          <p:cNvPr id="3075" name="Object 4"/>
          <p:cNvGraphicFramePr>
            <a:graphicFrameLocks noGrp="1" noChangeAspect="1"/>
          </p:cNvGraphicFramePr>
          <p:nvPr>
            <p:ph sz="half" idx="1"/>
          </p:nvPr>
        </p:nvGraphicFramePr>
        <p:xfrm>
          <a:off x="1017588" y="1600200"/>
          <a:ext cx="2536825" cy="4525963"/>
        </p:xfrm>
        <a:graphic>
          <a:graphicData uri="http://schemas.openxmlformats.org/presentationml/2006/ole">
            <p:oleObj spid="_x0000_s3080" name="Photo Editor Photo" r:id="rId3" imgW="7095238" imgH="12657143" progId="">
              <p:embed/>
            </p:oleObj>
          </a:graphicData>
        </a:graphic>
      </p:graphicFrame>
      <p:graphicFrame>
        <p:nvGraphicFramePr>
          <p:cNvPr id="3074" name="Object 4"/>
          <p:cNvGraphicFramePr>
            <a:graphicFrameLocks noGrp="1" noChangeAspect="1"/>
          </p:cNvGraphicFramePr>
          <p:nvPr>
            <p:ph sz="half" idx="2"/>
          </p:nvPr>
        </p:nvGraphicFramePr>
        <p:xfrm>
          <a:off x="5148263" y="1600200"/>
          <a:ext cx="1893887" cy="4525963"/>
        </p:xfrm>
        <a:graphic>
          <a:graphicData uri="http://schemas.openxmlformats.org/presentationml/2006/ole">
            <p:oleObj spid="_x0000_s3081" name="Photo Editor Photo" r:id="rId4" imgW="5649114" imgH="13495238" progId="">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KNEELING POSITION</a:t>
            </a:r>
            <a:endParaRPr lang="en-US" dirty="0"/>
          </a:p>
        </p:txBody>
      </p:sp>
      <p:sp>
        <p:nvSpPr>
          <p:cNvPr id="3" name="Content Placeholder 2"/>
          <p:cNvSpPr>
            <a:spLocks noGrp="1"/>
          </p:cNvSpPr>
          <p:nvPr>
            <p:ph sz="half" idx="1"/>
          </p:nvPr>
        </p:nvSpPr>
        <p:spPr>
          <a:xfrm>
            <a:off x="457200" y="1600200"/>
            <a:ext cx="5029200" cy="4525963"/>
          </a:xfrm>
        </p:spPr>
        <p:txBody>
          <a:bodyPr>
            <a:normAutofit/>
          </a:bodyPr>
          <a:lstStyle/>
          <a:p>
            <a:r>
              <a:rPr lang="en-US" dirty="0" smtClean="0"/>
              <a:t>Body is supported on the knees that are slightly apart or together </a:t>
            </a:r>
          </a:p>
          <a:p>
            <a:r>
              <a:rPr lang="en-US" dirty="0" smtClean="0"/>
              <a:t>The lower leg rests on the floor with the feet planter flexed.</a:t>
            </a:r>
          </a:p>
          <a:p>
            <a:r>
              <a:rPr lang="en-US" sz="2400" dirty="0" smtClean="0"/>
              <a:t>The feet may be in the mid position over the edge of the plinth.</a:t>
            </a:r>
            <a:endParaRPr lang="en-US" dirty="0" smtClean="0"/>
          </a:p>
          <a:p>
            <a:endParaRPr lang="en-US" dirty="0" smtClean="0"/>
          </a:p>
          <a:p>
            <a:endParaRPr lang="en-US" dirty="0"/>
          </a:p>
        </p:txBody>
      </p:sp>
      <p:pic>
        <p:nvPicPr>
          <p:cNvPr id="5" name="Picture 2" descr="C:\Documents and Settings\Aga Jee\Desktop\posture body position net search\Fundamental Positions_files\Fig-34.png"/>
          <p:cNvPicPr>
            <a:picLocks noGrp="1" noChangeAspect="1" noChangeArrowheads="1"/>
          </p:cNvPicPr>
          <p:nvPr>
            <p:ph sz="half" idx="2"/>
          </p:nvPr>
        </p:nvPicPr>
        <p:blipFill>
          <a:blip r:embed="rId2" cstate="print"/>
          <a:srcRect/>
          <a:stretch>
            <a:fillRect/>
          </a:stretch>
        </p:blipFill>
        <p:spPr bwMode="auto">
          <a:xfrm>
            <a:off x="5715001" y="609600"/>
            <a:ext cx="2743200" cy="61971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The rest of the body is held in standing. </a:t>
            </a:r>
          </a:p>
          <a:p>
            <a:pPr>
              <a:buNone/>
            </a:pPr>
            <a:r>
              <a:rPr lang="en-US" sz="2800" dirty="0" smtClean="0"/>
              <a:t> </a:t>
            </a:r>
          </a:p>
          <a:p>
            <a:r>
              <a:rPr lang="en-US" sz="2800" dirty="0" smtClean="0"/>
              <a:t>The arms are by the sides of the body and the legs provide the base. </a:t>
            </a:r>
          </a:p>
          <a:p>
            <a:pPr>
              <a:buNone/>
            </a:pPr>
            <a:endParaRPr lang="en-US" sz="2800" dirty="0" smtClean="0"/>
          </a:p>
        </p:txBody>
      </p:sp>
      <p:pic>
        <p:nvPicPr>
          <p:cNvPr id="4" name="Picture 4" descr="3"/>
          <p:cNvPicPr>
            <a:picLocks noChangeAspect="1" noChangeArrowheads="1"/>
          </p:cNvPicPr>
          <p:nvPr/>
        </p:nvPicPr>
        <p:blipFill>
          <a:blip r:embed="rId2" cstate="print"/>
          <a:srcRect/>
          <a:stretch>
            <a:fillRect/>
          </a:stretch>
        </p:blipFill>
        <p:spPr>
          <a:xfrm>
            <a:off x="6629400" y="4038600"/>
            <a:ext cx="2247900" cy="26332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t>   MUSCLE WORK </a:t>
            </a:r>
            <a:endParaRPr lang="en-US" dirty="0"/>
          </a:p>
        </p:txBody>
      </p:sp>
      <p:sp>
        <p:nvSpPr>
          <p:cNvPr id="3" name="Content Placeholder 2"/>
          <p:cNvSpPr>
            <a:spLocks noGrp="1"/>
          </p:cNvSpPr>
          <p:nvPr>
            <p:ph idx="1"/>
          </p:nvPr>
        </p:nvSpPr>
        <p:spPr>
          <a:xfrm>
            <a:off x="457200" y="990600"/>
            <a:ext cx="6781800" cy="5135563"/>
          </a:xfrm>
        </p:spPr>
        <p:txBody>
          <a:bodyPr>
            <a:normAutofit fontScale="92500"/>
          </a:bodyPr>
          <a:lstStyle/>
          <a:p>
            <a:r>
              <a:rPr lang="en-US" dirty="0" smtClean="0"/>
              <a:t>There </a:t>
            </a:r>
            <a:r>
              <a:rPr lang="en-US" dirty="0"/>
              <a:t>is inter play between the flexors and the Extensor of the knee, to </a:t>
            </a:r>
            <a:r>
              <a:rPr lang="en-US" dirty="0" smtClean="0"/>
              <a:t>balance </a:t>
            </a:r>
            <a:r>
              <a:rPr lang="en-US" dirty="0"/>
              <a:t>the femora vertically on the knees</a:t>
            </a:r>
            <a:r>
              <a:rPr lang="en-US" dirty="0" smtClean="0"/>
              <a:t>.</a:t>
            </a:r>
          </a:p>
          <a:p>
            <a:r>
              <a:rPr lang="en-US" dirty="0" smtClean="0"/>
              <a:t>Quadriceps plays a key role in balancing the body.</a:t>
            </a:r>
            <a:endParaRPr lang="en-US" dirty="0"/>
          </a:p>
          <a:p>
            <a:r>
              <a:rPr lang="en-US" dirty="0" smtClean="0"/>
              <a:t>Extensor </a:t>
            </a:r>
            <a:r>
              <a:rPr lang="en-US" dirty="0"/>
              <a:t>of the hip and the flexors of the lumbar spine work more </a:t>
            </a:r>
            <a:r>
              <a:rPr lang="en-US" dirty="0" smtClean="0"/>
              <a:t>strongly to </a:t>
            </a:r>
            <a:r>
              <a:rPr lang="en-US" dirty="0"/>
              <a:t>maintain the correct angle of pelvic tilt. </a:t>
            </a:r>
          </a:p>
          <a:p>
            <a:r>
              <a:rPr lang="en-US" dirty="0" smtClean="0"/>
              <a:t>Muscle </a:t>
            </a:r>
            <a:r>
              <a:rPr lang="en-US" dirty="0"/>
              <a:t>work of the rest of the body is same as that of standing </a:t>
            </a:r>
          </a:p>
          <a:p>
            <a:endParaRPr lang="en-US" dirty="0"/>
          </a:p>
        </p:txBody>
      </p:sp>
      <p:pic>
        <p:nvPicPr>
          <p:cNvPr id="4" name="Picture 4" descr="3"/>
          <p:cNvPicPr>
            <a:picLocks noChangeAspect="1" noChangeArrowheads="1"/>
          </p:cNvPicPr>
          <p:nvPr/>
        </p:nvPicPr>
        <p:blipFill>
          <a:blip r:embed="rId2" cstate="print"/>
          <a:srcRect/>
          <a:stretch>
            <a:fillRect/>
          </a:stretch>
        </p:blipFill>
        <p:spPr>
          <a:xfrm>
            <a:off x="7239000" y="304800"/>
            <a:ext cx="1676399" cy="3073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a:buNone/>
            </a:pPr>
            <a:r>
              <a:rPr lang="en-US" sz="3600" b="1" dirty="0">
                <a:solidFill>
                  <a:schemeClr val="bg1"/>
                </a:solidFill>
              </a:rPr>
              <a:t>Effects and Uses </a:t>
            </a:r>
          </a:p>
          <a:p>
            <a:pPr>
              <a:buFont typeface="Courier New" pitchFamily="49" charset="0"/>
              <a:buChar char="o"/>
            </a:pPr>
            <a:r>
              <a:rPr lang="en-US" dirty="0" smtClean="0"/>
              <a:t>The COG </a:t>
            </a:r>
            <a:r>
              <a:rPr lang="en-US" dirty="0"/>
              <a:t>is high but lower when compare to that of standing </a:t>
            </a:r>
          </a:p>
          <a:p>
            <a:r>
              <a:rPr lang="en-US" dirty="0" smtClean="0"/>
              <a:t>The </a:t>
            </a:r>
            <a:r>
              <a:rPr lang="en-US" dirty="0"/>
              <a:t>line of gravity is close to the edge of base, however, uncomfortable </a:t>
            </a:r>
            <a:r>
              <a:rPr lang="en-US" dirty="0" smtClean="0"/>
              <a:t>for </a:t>
            </a:r>
            <a:r>
              <a:rPr lang="en-US" dirty="0"/>
              <a:t>most of the people. </a:t>
            </a:r>
            <a:endParaRPr lang="en-US" dirty="0" smtClean="0"/>
          </a:p>
          <a:p>
            <a:r>
              <a:rPr lang="en-US" dirty="0" smtClean="0"/>
              <a:t>The pelvis is fixed, because the origin and insertion of Rectus </a:t>
            </a:r>
            <a:r>
              <a:rPr lang="en-US" dirty="0" err="1" smtClean="0"/>
              <a:t>Femoris</a:t>
            </a:r>
            <a:r>
              <a:rPr lang="en-US" dirty="0" smtClean="0"/>
              <a:t> are further apart, so that the muscle is more on the stretch.</a:t>
            </a:r>
            <a:endParaRPr lang="en-US" dirty="0"/>
          </a:p>
          <a:p>
            <a:r>
              <a:rPr lang="en-US" dirty="0"/>
              <a:t>This is used as starting position for back movement, and to train control of </a:t>
            </a:r>
            <a:r>
              <a:rPr lang="en-US" dirty="0" smtClean="0"/>
              <a:t>hip </a:t>
            </a:r>
            <a:r>
              <a:rPr lang="en-US" dirty="0"/>
              <a:t>joint and lower trunk in preparation for standing.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INTRODUCTION </a:t>
            </a:r>
            <a:endParaRPr lang="en-US" sz="2400" dirty="0"/>
          </a:p>
        </p:txBody>
      </p:sp>
      <p:sp>
        <p:nvSpPr>
          <p:cNvPr id="3" name="Content Placeholder 2"/>
          <p:cNvSpPr>
            <a:spLocks noGrp="1"/>
          </p:cNvSpPr>
          <p:nvPr>
            <p:ph idx="1"/>
          </p:nvPr>
        </p:nvSpPr>
        <p:spPr>
          <a:xfrm>
            <a:off x="457200" y="914400"/>
            <a:ext cx="8229600" cy="5211763"/>
          </a:xfrm>
        </p:spPr>
        <p:txBody>
          <a:bodyPr>
            <a:normAutofit fontScale="32500" lnSpcReduction="20000"/>
          </a:bodyPr>
          <a:lstStyle/>
          <a:p>
            <a:endParaRPr lang="en-US" sz="7400" dirty="0" smtClean="0"/>
          </a:p>
          <a:p>
            <a:endParaRPr lang="en-US" sz="7400" dirty="0" smtClean="0"/>
          </a:p>
          <a:p>
            <a:r>
              <a:rPr lang="en-US" sz="7400" b="1" dirty="0" smtClean="0"/>
              <a:t>Posture</a:t>
            </a:r>
            <a:r>
              <a:rPr lang="en-US" sz="7400" dirty="0" smtClean="0"/>
              <a:t>  Attitude assumed by the body</a:t>
            </a:r>
          </a:p>
          <a:p>
            <a:endParaRPr lang="en-US" sz="7400" dirty="0" smtClean="0"/>
          </a:p>
          <a:p>
            <a:r>
              <a:rPr lang="en-US" sz="7400" b="1" dirty="0" smtClean="0"/>
              <a:t>Sherrington </a:t>
            </a:r>
            <a:r>
              <a:rPr lang="en-US" sz="7400" dirty="0"/>
              <a:t>stated that posture follows movement like a shadow. Every movement begins </a:t>
            </a:r>
            <a:r>
              <a:rPr lang="en-US" sz="7400" dirty="0" smtClean="0"/>
              <a:t>in </a:t>
            </a:r>
            <a:r>
              <a:rPr lang="en-US" sz="7400" dirty="0"/>
              <a:t>posture and end in posture. </a:t>
            </a:r>
          </a:p>
          <a:p>
            <a:r>
              <a:rPr lang="en-US" sz="7400" b="1" dirty="0" smtClean="0"/>
              <a:t>Starting position</a:t>
            </a:r>
          </a:p>
          <a:p>
            <a:pPr>
              <a:buNone/>
            </a:pPr>
            <a:r>
              <a:rPr lang="en-US" sz="7400" dirty="0" smtClean="0"/>
              <a:t>                       The posture from which movement is initiated</a:t>
            </a:r>
          </a:p>
          <a:p>
            <a:pPr>
              <a:buFont typeface="Wingdings" pitchFamily="2" charset="2"/>
              <a:buChar char="Ø"/>
            </a:pPr>
            <a:r>
              <a:rPr lang="en-US" sz="7400" dirty="0" smtClean="0"/>
              <a:t>Active or passive </a:t>
            </a:r>
          </a:p>
          <a:p>
            <a:pPr>
              <a:buFont typeface="Wingdings" pitchFamily="2" charset="2"/>
              <a:buChar char="Ø"/>
            </a:pPr>
            <a:r>
              <a:rPr lang="en-US" sz="7400" dirty="0" smtClean="0"/>
              <a:t>Five fundamental positions </a:t>
            </a:r>
          </a:p>
          <a:p>
            <a:pPr>
              <a:buFont typeface="Wingdings" pitchFamily="2" charset="2"/>
              <a:buChar char="Ø"/>
            </a:pPr>
            <a:r>
              <a:rPr lang="en-US" sz="7400" dirty="0" smtClean="0"/>
              <a:t> Derived position</a:t>
            </a:r>
            <a:br>
              <a:rPr lang="en-US" sz="7400" dirty="0" smtClean="0"/>
            </a:br>
            <a:endParaRPr lang="en-US" sz="7400" dirty="0" smtClean="0"/>
          </a:p>
        </p:txBody>
      </p:sp>
      <p:pic>
        <p:nvPicPr>
          <p:cNvPr id="4" name="Picture 6" descr="floor12"/>
          <p:cNvPicPr>
            <a:picLocks noChangeAspect="1" noChangeArrowheads="1"/>
          </p:cNvPicPr>
          <p:nvPr/>
        </p:nvPicPr>
        <p:blipFill>
          <a:blip r:embed="rId2" cstate="print"/>
          <a:srcRect/>
          <a:stretch>
            <a:fillRect/>
          </a:stretch>
        </p:blipFill>
        <p:spPr>
          <a:xfrm>
            <a:off x="7010400" y="4953000"/>
            <a:ext cx="1676400" cy="163341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381000"/>
            <a:ext cx="5946648" cy="5718048"/>
          </a:xfrm>
        </p:spPr>
        <p:txBody>
          <a:bodyPr>
            <a:normAutofit/>
          </a:bodyPr>
          <a:lstStyle/>
          <a:p>
            <a:pPr>
              <a:buNone/>
            </a:pPr>
            <a:endParaRPr lang="en-US" dirty="0" smtClean="0"/>
          </a:p>
          <a:p>
            <a:r>
              <a:rPr lang="en-US" dirty="0" smtClean="0"/>
              <a:t>Because the muscles of the feet and leg do not take any share in maintaining the position, the effect of a movement done in this position will be more definite and purer than if done in standing position</a:t>
            </a:r>
          </a:p>
          <a:p>
            <a:pPr>
              <a:buNone/>
            </a:pPr>
            <a:endParaRPr lang="en-US" dirty="0" smtClean="0"/>
          </a:p>
        </p:txBody>
      </p:sp>
      <p:pic>
        <p:nvPicPr>
          <p:cNvPr id="4" name="Picture 2" descr="C:\Documents and Settings\Aga Jee\Desktop\posture body position net search\Fundamental Positions_files\Fig-34.png"/>
          <p:cNvPicPr>
            <a:picLocks noChangeAspect="1" noChangeArrowheads="1"/>
          </p:cNvPicPr>
          <p:nvPr/>
        </p:nvPicPr>
        <p:blipFill>
          <a:blip r:embed="rId2" cstate="print"/>
          <a:srcRect/>
          <a:stretch>
            <a:fillRect/>
          </a:stretch>
        </p:blipFill>
        <p:spPr bwMode="auto">
          <a:xfrm>
            <a:off x="6755580" y="1600200"/>
            <a:ext cx="2203517" cy="49779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SITTING</a:t>
            </a:r>
            <a:endParaRPr lang="en-US" dirty="0"/>
          </a:p>
        </p:txBody>
      </p:sp>
      <p:sp>
        <p:nvSpPr>
          <p:cNvPr id="3" name="Content Placeholder 2"/>
          <p:cNvSpPr>
            <a:spLocks noGrp="1"/>
          </p:cNvSpPr>
          <p:nvPr>
            <p:ph sz="half" idx="1"/>
          </p:nvPr>
        </p:nvSpPr>
        <p:spPr>
          <a:xfrm>
            <a:off x="457200" y="1600200"/>
            <a:ext cx="4800600" cy="4525963"/>
          </a:xfrm>
        </p:spPr>
        <p:txBody>
          <a:bodyPr/>
          <a:lstStyle/>
          <a:p>
            <a:r>
              <a:rPr lang="en-US" sz="3200" dirty="0" smtClean="0"/>
              <a:t>the position is taken on chair or stool.</a:t>
            </a:r>
          </a:p>
          <a:p>
            <a:r>
              <a:rPr lang="en-US" sz="3200" dirty="0" smtClean="0"/>
              <a:t>It is preferable to leave 2 or 3 inches of space between the back of your knees and the edge of the seat. </a:t>
            </a:r>
          </a:p>
          <a:p>
            <a:endParaRPr lang="en-US" dirty="0"/>
          </a:p>
        </p:txBody>
      </p:sp>
      <p:pic>
        <p:nvPicPr>
          <p:cNvPr id="5" name="Picture 2" descr="C:\Documents and Settings\Aga Jee\Desktop\posture body position net search\Fundamental Positions_files\Fig-35.png"/>
          <p:cNvPicPr>
            <a:picLocks noGrp="1" noChangeAspect="1" noChangeArrowheads="1"/>
          </p:cNvPicPr>
          <p:nvPr>
            <p:ph sz="half" idx="2"/>
          </p:nvPr>
        </p:nvPicPr>
        <p:blipFill>
          <a:blip r:embed="rId2" cstate="print"/>
          <a:stretch>
            <a:fillRect/>
          </a:stretch>
        </p:blipFill>
        <p:spPr bwMode="auto">
          <a:xfrm>
            <a:off x="5410200" y="304800"/>
            <a:ext cx="3200400" cy="645329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SITTING</a:t>
            </a:r>
            <a:endParaRPr lang="en-US" dirty="0"/>
          </a:p>
        </p:txBody>
      </p:sp>
      <p:sp>
        <p:nvSpPr>
          <p:cNvPr id="3" name="Content Placeholder 2"/>
          <p:cNvSpPr>
            <a:spLocks noGrp="1"/>
          </p:cNvSpPr>
          <p:nvPr>
            <p:ph idx="1"/>
          </p:nvPr>
        </p:nvSpPr>
        <p:spPr>
          <a:xfrm>
            <a:off x="228600" y="1219200"/>
            <a:ext cx="6019800" cy="5486400"/>
          </a:xfrm>
        </p:spPr>
        <p:txBody>
          <a:bodyPr>
            <a:normAutofit/>
          </a:bodyPr>
          <a:lstStyle/>
          <a:p>
            <a:r>
              <a:rPr lang="en-US" dirty="0" smtClean="0"/>
              <a:t>The height and width of seat must allow the thighs to be fully supported. </a:t>
            </a:r>
          </a:p>
          <a:p>
            <a:r>
              <a:rPr lang="en-US" dirty="0" smtClean="0"/>
              <a:t>The hips and knees are flexed to right angle.</a:t>
            </a:r>
          </a:p>
          <a:p>
            <a:r>
              <a:rPr lang="en-US" dirty="0" smtClean="0"/>
              <a:t>The knees are apart and feet rest on the floor.</a:t>
            </a:r>
          </a:p>
          <a:p>
            <a:r>
              <a:rPr lang="en-US" dirty="0" smtClean="0"/>
              <a:t>Your weight should be evenly distributed on both buttocks chiefly on the </a:t>
            </a:r>
            <a:r>
              <a:rPr lang="en-US" dirty="0" err="1" smtClean="0"/>
              <a:t>tuberosities</a:t>
            </a:r>
            <a:r>
              <a:rPr lang="en-US" dirty="0" smtClean="0"/>
              <a:t> of the </a:t>
            </a:r>
            <a:r>
              <a:rPr lang="en-US" dirty="0" err="1" smtClean="0"/>
              <a:t>ischium</a:t>
            </a:r>
            <a:r>
              <a:rPr lang="en-US" dirty="0" smtClean="0"/>
              <a:t>.</a:t>
            </a:r>
          </a:p>
          <a:p>
            <a:endParaRPr lang="en-US" dirty="0" smtClean="0"/>
          </a:p>
          <a:p>
            <a:endParaRPr lang="en-US" dirty="0" smtClean="0"/>
          </a:p>
          <a:p>
            <a:endParaRPr lang="en-US" dirty="0"/>
          </a:p>
        </p:txBody>
      </p:sp>
      <p:pic>
        <p:nvPicPr>
          <p:cNvPr id="4" name="Picture 4" descr="poor posture"/>
          <p:cNvPicPr>
            <a:picLocks noChangeAspect="1" noChangeArrowheads="1"/>
          </p:cNvPicPr>
          <p:nvPr/>
        </p:nvPicPr>
        <p:blipFill>
          <a:blip r:embed="rId2" cstate="print"/>
          <a:srcRect/>
          <a:stretch>
            <a:fillRect/>
          </a:stretch>
        </p:blipFill>
        <p:spPr>
          <a:xfrm>
            <a:off x="6248400" y="609600"/>
            <a:ext cx="2634343" cy="2235200"/>
          </a:xfrm>
          <a:prstGeom prst="rect">
            <a:avLst/>
          </a:prstGeom>
          <a:noFill/>
        </p:spPr>
      </p:pic>
      <p:pic>
        <p:nvPicPr>
          <p:cNvPr id="5" name="Picture 4" descr="sitiing"/>
          <p:cNvPicPr>
            <a:picLocks noChangeAspect="1" noChangeArrowheads="1"/>
          </p:cNvPicPr>
          <p:nvPr/>
        </p:nvPicPr>
        <p:blipFill>
          <a:blip r:embed="rId3" cstate="print"/>
          <a:srcRect/>
          <a:stretch>
            <a:fillRect/>
          </a:stretch>
        </p:blipFill>
        <p:spPr>
          <a:xfrm>
            <a:off x="6629400" y="3048000"/>
            <a:ext cx="2084557" cy="3352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MUSCLE WORK </a:t>
            </a:r>
            <a:r>
              <a:rPr lang="en-US" sz="4400" dirty="0" smtClean="0"/>
              <a:t/>
            </a:r>
            <a:br>
              <a:rPr lang="en-US" sz="4400" dirty="0" smtClean="0"/>
            </a:br>
            <a:endParaRPr lang="en-US" sz="4400" dirty="0"/>
          </a:p>
        </p:txBody>
      </p:sp>
      <p:sp>
        <p:nvSpPr>
          <p:cNvPr id="3" name="Content Placeholder 2"/>
          <p:cNvSpPr>
            <a:spLocks noGrp="1"/>
          </p:cNvSpPr>
          <p:nvPr>
            <p:ph sz="half" idx="1"/>
          </p:nvPr>
        </p:nvSpPr>
        <p:spPr>
          <a:xfrm>
            <a:off x="301752" y="1371600"/>
            <a:ext cx="5794248" cy="4681728"/>
          </a:xfrm>
        </p:spPr>
        <p:txBody>
          <a:bodyPr>
            <a:normAutofit/>
          </a:bodyPr>
          <a:lstStyle/>
          <a:p>
            <a:r>
              <a:rPr lang="en-US" dirty="0" smtClean="0"/>
              <a:t>There need be no muscle work to hold the position of the legs, as they are fully supported. </a:t>
            </a:r>
          </a:p>
          <a:p>
            <a:r>
              <a:rPr lang="en-US" dirty="0" smtClean="0"/>
              <a:t>The flexors of the hips work to maintain a right angle at these joints and to prevent the tendency to slump </a:t>
            </a:r>
          </a:p>
          <a:p>
            <a:r>
              <a:rPr lang="en-US" dirty="0" smtClean="0"/>
              <a:t>The working muscles for maintaining the position are principally the neck, back, and posterior shoulder muscles.</a:t>
            </a:r>
          </a:p>
          <a:p>
            <a:endParaRPr lang="en-US" dirty="0"/>
          </a:p>
        </p:txBody>
      </p:sp>
      <p:pic>
        <p:nvPicPr>
          <p:cNvPr id="5" name="Content Placeholder 4" descr="sitting 2"/>
          <p:cNvPicPr>
            <a:picLocks noGrp="1" noChangeAspect="1" noChangeArrowheads="1"/>
          </p:cNvPicPr>
          <p:nvPr>
            <p:ph sz="half" idx="2"/>
          </p:nvPr>
        </p:nvPicPr>
        <p:blipFill>
          <a:blip r:embed="rId2" cstate="print"/>
          <a:stretch>
            <a:fillRect/>
          </a:stretch>
        </p:blipFill>
        <p:spPr>
          <a:xfrm>
            <a:off x="5867400" y="1371600"/>
            <a:ext cx="2509838" cy="2724945"/>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None/>
            </a:pPr>
            <a:r>
              <a:rPr lang="en-US" sz="5100" b="1" dirty="0" smtClean="0"/>
              <a:t>Effects And Uses</a:t>
            </a:r>
          </a:p>
          <a:p>
            <a:r>
              <a:rPr lang="en-US" dirty="0" smtClean="0"/>
              <a:t>Comfortable, natural, and very stable position. for many non-weight bearing knee and foot exercises.</a:t>
            </a:r>
          </a:p>
          <a:p>
            <a:pPr>
              <a:buNone/>
            </a:pPr>
            <a:r>
              <a:rPr lang="en-US" dirty="0" smtClean="0"/>
              <a:t>General steadiness in this position is considerably greater than in the previous positions, because </a:t>
            </a:r>
          </a:p>
          <a:p>
            <a:pPr>
              <a:buNone/>
            </a:pPr>
            <a:r>
              <a:rPr lang="en-US" dirty="0" smtClean="0"/>
              <a:t>	(a) The base is larger;</a:t>
            </a:r>
          </a:p>
          <a:p>
            <a:pPr>
              <a:buNone/>
            </a:pPr>
            <a:r>
              <a:rPr lang="en-US" dirty="0" smtClean="0"/>
              <a:t>	(b) The COG lies nearer the base;</a:t>
            </a:r>
          </a:p>
          <a:p>
            <a:pPr>
              <a:buNone/>
            </a:pPr>
            <a:r>
              <a:rPr lang="en-US" dirty="0" smtClean="0"/>
              <a:t>	(c) Gliding in hip, knee, and ankle joints has no disturbing influence.</a:t>
            </a:r>
          </a:p>
          <a:p>
            <a:endParaRPr lang="en-US" dirty="0" smtClean="0"/>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normAutofit fontScale="90000"/>
          </a:bodyPr>
          <a:lstStyle/>
          <a:p>
            <a:r>
              <a:rPr lang="en-US" sz="4800" b="1" dirty="0" smtClean="0"/>
              <a:t>Effects And Uses</a:t>
            </a:r>
            <a:br>
              <a:rPr lang="en-US" sz="4800" b="1" dirty="0" smtClean="0"/>
            </a:br>
            <a:endParaRPr lang="en-US" b="1" dirty="0"/>
          </a:p>
        </p:txBody>
      </p:sp>
      <p:sp>
        <p:nvSpPr>
          <p:cNvPr id="3" name="Content Placeholder 2"/>
          <p:cNvSpPr>
            <a:spLocks noGrp="1"/>
          </p:cNvSpPr>
          <p:nvPr>
            <p:ph idx="1"/>
          </p:nvPr>
        </p:nvSpPr>
        <p:spPr/>
        <p:txBody>
          <a:bodyPr>
            <a:normAutofit/>
          </a:bodyPr>
          <a:lstStyle/>
          <a:p>
            <a:pPr>
              <a:buNone/>
            </a:pPr>
            <a:endParaRPr lang="en-US" dirty="0" smtClean="0"/>
          </a:p>
          <a:p>
            <a:pPr>
              <a:buFont typeface="Courier New" pitchFamily="49" charset="0"/>
              <a:buChar char="o"/>
            </a:pPr>
            <a:r>
              <a:rPr lang="en-US" dirty="0" smtClean="0"/>
              <a:t> The pelvis is also firmer, because it rests on the supporting surface.</a:t>
            </a:r>
          </a:p>
          <a:p>
            <a:pPr>
              <a:buFont typeface="Courier New" pitchFamily="49" charset="0"/>
              <a:buChar char="o"/>
            </a:pPr>
            <a:r>
              <a:rPr lang="en-US" dirty="0" smtClean="0"/>
              <a:t>The leg muscles work little, if at all, to maintain the position, so that movements are purer. For all these reasons the sitting fundamental position and its derived positions are much used in medical </a:t>
            </a:r>
            <a:r>
              <a:rPr lang="en-US" dirty="0" smtClean="0">
                <a:hlinkClick r:id="rId2"/>
              </a:rPr>
              <a:t>gymnastics</a:t>
            </a:r>
            <a:endParaRPr lang="en-US" dirty="0" smtClean="0"/>
          </a:p>
          <a:p>
            <a:pPr>
              <a:buNone/>
            </a:pP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LYING </a:t>
            </a:r>
            <a:br>
              <a:rPr lang="en-US" dirty="0" smtClean="0"/>
            </a:br>
            <a:endParaRPr lang="en-US" dirty="0"/>
          </a:p>
        </p:txBody>
      </p:sp>
      <p:sp>
        <p:nvSpPr>
          <p:cNvPr id="3" name="Content Placeholder 2"/>
          <p:cNvSpPr>
            <a:spLocks noGrp="1"/>
          </p:cNvSpPr>
          <p:nvPr>
            <p:ph idx="1"/>
          </p:nvPr>
        </p:nvSpPr>
        <p:spPr>
          <a:xfrm>
            <a:off x="457200" y="685800"/>
            <a:ext cx="8229600" cy="5440363"/>
          </a:xfrm>
        </p:spPr>
        <p:txBody>
          <a:bodyPr>
            <a:normAutofit fontScale="55000" lnSpcReduction="20000"/>
          </a:bodyPr>
          <a:lstStyle/>
          <a:p>
            <a:r>
              <a:rPr lang="en-US" sz="5100" dirty="0" smtClean="0"/>
              <a:t>Position  </a:t>
            </a:r>
          </a:p>
          <a:p>
            <a:pPr lvl="1"/>
            <a:r>
              <a:rPr lang="en-US" sz="5100" dirty="0" smtClean="0">
                <a:solidFill>
                  <a:schemeClr val="tx1"/>
                </a:solidFill>
              </a:rPr>
              <a:t>Body is supine with the arms by the sides and the legs are straight </a:t>
            </a:r>
          </a:p>
          <a:p>
            <a:pPr lvl="1"/>
            <a:r>
              <a:rPr lang="en-US" sz="5100" dirty="0" smtClean="0">
                <a:solidFill>
                  <a:schemeClr val="tx1"/>
                </a:solidFill>
              </a:rPr>
              <a:t>Body is completely supported. Low center of gravity and highest stable </a:t>
            </a:r>
            <a:endParaRPr lang="en-US" dirty="0" smtClean="0">
              <a:solidFill>
                <a:schemeClr val="tx1"/>
              </a:solidFill>
            </a:endParaRPr>
          </a:p>
          <a:p>
            <a:endParaRPr lang="en-US" sz="4400" dirty="0" smtClean="0"/>
          </a:p>
          <a:p>
            <a:r>
              <a:rPr lang="en-US" sz="4400" dirty="0" smtClean="0"/>
              <a:t>MUSCLE WORK </a:t>
            </a:r>
          </a:p>
          <a:p>
            <a:pPr lvl="1"/>
            <a:r>
              <a:rPr lang="en-US" sz="4000" dirty="0" smtClean="0">
                <a:solidFill>
                  <a:schemeClr val="tx1"/>
                </a:solidFill>
              </a:rPr>
              <a:t> As the whole body is completely relaxed on the floor there is very less </a:t>
            </a:r>
            <a:r>
              <a:rPr lang="en-US" sz="4400" dirty="0" smtClean="0">
                <a:solidFill>
                  <a:schemeClr val="tx1"/>
                </a:solidFill>
              </a:rPr>
              <a:t>muscle work. </a:t>
            </a:r>
          </a:p>
          <a:p>
            <a:pPr lvl="1"/>
            <a:r>
              <a:rPr lang="en-US" sz="4400" dirty="0" smtClean="0">
                <a:solidFill>
                  <a:schemeClr val="tx1"/>
                </a:solidFill>
              </a:rPr>
              <a:t>If the body is relaxed on a hard surface, such as floor the head rolls to one side, the lumber spine is hollowed </a:t>
            </a:r>
            <a:r>
              <a:rPr lang="en-US" sz="4400" dirty="0" err="1" smtClean="0">
                <a:solidFill>
                  <a:schemeClr val="tx1"/>
                </a:solidFill>
              </a:rPr>
              <a:t>bcause</a:t>
            </a:r>
            <a:r>
              <a:rPr lang="en-US" sz="4400" dirty="0" smtClean="0">
                <a:solidFill>
                  <a:schemeClr val="tx1"/>
                </a:solidFill>
              </a:rPr>
              <a:t> of the tension of structures lying anterior to the hip joint and the latter fall into a position of lateral rotation</a:t>
            </a:r>
            <a:br>
              <a:rPr lang="en-US" sz="4400" dirty="0" smtClean="0">
                <a:solidFill>
                  <a:schemeClr val="tx1"/>
                </a:solidFill>
              </a:rPr>
            </a:br>
            <a:endParaRPr lang="en-US" dirty="0">
              <a:solidFill>
                <a:schemeClr val="tx1"/>
              </a:solidFill>
            </a:endParaRPr>
          </a:p>
        </p:txBody>
      </p:sp>
      <p:pic>
        <p:nvPicPr>
          <p:cNvPr id="4" name="Picture 4" descr="lying 2"/>
          <p:cNvPicPr>
            <a:picLocks noChangeAspect="1" noChangeArrowheads="1"/>
          </p:cNvPicPr>
          <p:nvPr/>
        </p:nvPicPr>
        <p:blipFill>
          <a:blip r:embed="rId2" cstate="print"/>
          <a:srcRect/>
          <a:stretch>
            <a:fillRect/>
          </a:stretch>
        </p:blipFill>
        <p:spPr>
          <a:xfrm>
            <a:off x="4800600" y="5257800"/>
            <a:ext cx="4343400" cy="1600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solidFill>
                  <a:schemeClr val="tx1"/>
                </a:solidFill>
              </a:rPr>
              <a:t>Head rotators of both sides work reciprocally to stabilize the position of the head. </a:t>
            </a:r>
          </a:p>
          <a:p>
            <a:pPr lvl="1"/>
            <a:r>
              <a:rPr lang="en-US" dirty="0" smtClean="0">
                <a:solidFill>
                  <a:schemeClr val="tx1"/>
                </a:solidFill>
              </a:rPr>
              <a:t>Extensor of hips and flexor of lumbar spine work to combat the tendency to hollow the back.</a:t>
            </a:r>
          </a:p>
          <a:p>
            <a:pPr lvl="1"/>
            <a:r>
              <a:rPr lang="en-US" dirty="0" smtClean="0">
                <a:solidFill>
                  <a:schemeClr val="tx1"/>
                </a:solidFill>
              </a:rPr>
              <a:t> Medial rotators of hips work to keep the leg in neutral position. </a:t>
            </a:r>
          </a:p>
          <a:p>
            <a:pPr lvl="1"/>
            <a:endParaRPr lang="en-US" dirty="0" smtClean="0">
              <a:solidFill>
                <a:schemeClr val="tx1"/>
              </a:solidFill>
            </a:endParaRPr>
          </a:p>
          <a:p>
            <a:endParaRPr lang="en-US" dirty="0" smtClean="0"/>
          </a:p>
          <a:p>
            <a:endParaRPr lang="en-US" dirty="0"/>
          </a:p>
        </p:txBody>
      </p:sp>
      <p:pic>
        <p:nvPicPr>
          <p:cNvPr id="4" name="Picture 4" descr="C:\Documents and Settings\Administrator\My Documents\My Pictures\Fig-36.png"/>
          <p:cNvPicPr>
            <a:picLocks noChangeAspect="1" noChangeArrowheads="1"/>
          </p:cNvPicPr>
          <p:nvPr/>
        </p:nvPicPr>
        <p:blipFill>
          <a:blip r:embed="rId2" cstate="print"/>
          <a:srcRect/>
          <a:stretch>
            <a:fillRect/>
          </a:stretch>
        </p:blipFill>
        <p:spPr bwMode="auto">
          <a:xfrm>
            <a:off x="3810000" y="4572000"/>
            <a:ext cx="3638550" cy="15906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dirty="0" smtClean="0"/>
              <a:t>Effects and Uses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an easy position and as the trunk is relaxed and fixed by its own weight  </a:t>
            </a:r>
          </a:p>
          <a:p>
            <a:r>
              <a:rPr lang="en-US" dirty="0" smtClean="0"/>
              <a:t>Suitable position for many exercises </a:t>
            </a:r>
          </a:p>
          <a:p>
            <a:r>
              <a:rPr lang="en-US" dirty="0" smtClean="0"/>
              <a:t>Spine is relieved from the burden of transmitting weight of head and shoulders </a:t>
            </a:r>
          </a:p>
          <a:p>
            <a:r>
              <a:rPr lang="en-US" dirty="0" smtClean="0"/>
              <a:t>The position is unsuitable for those suffering from respiratory and cardiac conditions </a:t>
            </a:r>
          </a:p>
          <a:p>
            <a:r>
              <a:rPr lang="en-US" dirty="0" smtClean="0"/>
              <a:t>Unsuitable for elderly because it hinders return of blood from head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HANGING </a:t>
            </a:r>
            <a:br>
              <a:rPr lang="en-US" dirty="0" smtClean="0"/>
            </a:br>
            <a:endParaRPr lang="en-US" dirty="0"/>
          </a:p>
        </p:txBody>
      </p:sp>
      <p:sp>
        <p:nvSpPr>
          <p:cNvPr id="3" name="Content Placeholder 2"/>
          <p:cNvSpPr>
            <a:spLocks noGrp="1"/>
          </p:cNvSpPr>
          <p:nvPr>
            <p:ph idx="1"/>
          </p:nvPr>
        </p:nvSpPr>
        <p:spPr>
          <a:xfrm>
            <a:off x="301752" y="1527048"/>
            <a:ext cx="6480048" cy="4572000"/>
          </a:xfrm>
        </p:spPr>
        <p:txBody>
          <a:bodyPr>
            <a:normAutofit/>
          </a:bodyPr>
          <a:lstStyle/>
          <a:p>
            <a:r>
              <a:rPr lang="en-US" dirty="0" smtClean="0"/>
              <a:t>Body is suspended by grasping over a horizontal bar  </a:t>
            </a:r>
          </a:p>
          <a:p>
            <a:r>
              <a:rPr lang="en-US" dirty="0" smtClean="0"/>
              <a:t>Arms are straights and Shoulders are wide apart </a:t>
            </a:r>
          </a:p>
          <a:p>
            <a:r>
              <a:rPr lang="en-US" dirty="0" smtClean="0"/>
              <a:t>Head held high and the scapulae are drawn down </a:t>
            </a:r>
          </a:p>
          <a:p>
            <a:r>
              <a:rPr lang="en-US" dirty="0" smtClean="0"/>
              <a:t>Trunk and legs hang straight </a:t>
            </a:r>
          </a:p>
          <a:p>
            <a:r>
              <a:rPr lang="en-US" dirty="0" smtClean="0"/>
              <a:t>Heels together and ankles are planter flexed. </a:t>
            </a:r>
          </a:p>
        </p:txBody>
      </p:sp>
      <p:pic>
        <p:nvPicPr>
          <p:cNvPr id="4" name="Picture 4" descr="hanging"/>
          <p:cNvPicPr>
            <a:picLocks noChangeAspect="1" noChangeArrowheads="1"/>
          </p:cNvPicPr>
          <p:nvPr/>
        </p:nvPicPr>
        <p:blipFill>
          <a:blip r:embed="rId2" cstate="print"/>
          <a:srcRect/>
          <a:stretch>
            <a:fillRect/>
          </a:stretch>
        </p:blipFill>
        <p:spPr>
          <a:xfrm>
            <a:off x="6667500" y="1371600"/>
            <a:ext cx="2181808" cy="4648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39762"/>
          </a:xfrm>
        </p:spPr>
        <p:txBody>
          <a:bodyPr>
            <a:normAutofit fontScale="90000"/>
          </a:bodyPr>
          <a:lstStyle/>
          <a:p>
            <a:r>
              <a:rPr lang="en-US" dirty="0" smtClean="0"/>
              <a:t>Positions</a:t>
            </a:r>
            <a:br>
              <a:rPr lang="en-US" dirty="0" smtClean="0"/>
            </a:br>
            <a:endParaRPr lang="en-US" dirty="0"/>
          </a:p>
        </p:txBody>
      </p:sp>
      <p:sp>
        <p:nvSpPr>
          <p:cNvPr id="3" name="Content Placeholder 2"/>
          <p:cNvSpPr>
            <a:spLocks noGrp="1"/>
          </p:cNvSpPr>
          <p:nvPr>
            <p:ph idx="1"/>
          </p:nvPr>
        </p:nvSpPr>
        <p:spPr>
          <a:xfrm>
            <a:off x="457200" y="1066800"/>
            <a:ext cx="8229600" cy="5486400"/>
          </a:xfrm>
        </p:spPr>
        <p:txBody>
          <a:bodyPr>
            <a:normAutofit/>
          </a:bodyPr>
          <a:lstStyle/>
          <a:p>
            <a:pPr>
              <a:buNone/>
            </a:pPr>
            <a:r>
              <a:rPr lang="en-US" dirty="0" smtClean="0"/>
              <a:t>   1. </a:t>
            </a:r>
            <a:r>
              <a:rPr lang="en-US" sz="3600" dirty="0" smtClean="0"/>
              <a:t>Standing</a:t>
            </a:r>
            <a:br>
              <a:rPr lang="en-US" sz="3600" dirty="0" smtClean="0"/>
            </a:br>
            <a:r>
              <a:rPr lang="en-US" sz="3600" dirty="0" smtClean="0"/>
              <a:t>2. Kneeling</a:t>
            </a:r>
            <a:br>
              <a:rPr lang="en-US" sz="3600" dirty="0" smtClean="0"/>
            </a:br>
            <a:r>
              <a:rPr lang="en-US" sz="3600" dirty="0" smtClean="0"/>
              <a:t>3. Sitting</a:t>
            </a:r>
            <a:br>
              <a:rPr lang="en-US" sz="3600" dirty="0" smtClean="0"/>
            </a:br>
            <a:r>
              <a:rPr lang="en-US" sz="3600" dirty="0" smtClean="0"/>
              <a:t>4. Lying</a:t>
            </a:r>
            <a:br>
              <a:rPr lang="en-US" sz="3600" dirty="0" smtClean="0"/>
            </a:br>
            <a:r>
              <a:rPr lang="en-US" sz="3600" dirty="0" smtClean="0"/>
              <a:t>5. Hanging</a:t>
            </a:r>
          </a:p>
          <a:p>
            <a:pPr>
              <a:buNone/>
            </a:pPr>
            <a:r>
              <a:rPr lang="en-US" dirty="0" smtClean="0"/>
              <a:t>Equilibrium and stability is maintained by</a:t>
            </a:r>
          </a:p>
          <a:p>
            <a:pPr>
              <a:buNone/>
            </a:pPr>
            <a:r>
              <a:rPr lang="en-US" dirty="0" smtClean="0"/>
              <a:t>Isomeric muscle action</a:t>
            </a:r>
          </a:p>
          <a:p>
            <a:pPr lvl="1"/>
            <a:r>
              <a:rPr lang="en-US" dirty="0" smtClean="0"/>
              <a:t>Postural reflexes</a:t>
            </a:r>
          </a:p>
          <a:p>
            <a:pPr lvl="1"/>
            <a:r>
              <a:rPr lang="en-US" dirty="0" smtClean="0"/>
              <a:t>Voluntary control </a:t>
            </a:r>
          </a:p>
          <a:p>
            <a:endParaRPr lang="en-US" sz="3600" dirty="0" smtClean="0"/>
          </a:p>
          <a:p>
            <a:endParaRPr lang="en-US" dirty="0"/>
          </a:p>
        </p:txBody>
      </p:sp>
      <p:pic>
        <p:nvPicPr>
          <p:cNvPr id="4" name="Picture 6" descr="floor12"/>
          <p:cNvPicPr>
            <a:picLocks noChangeAspect="1" noChangeArrowheads="1"/>
          </p:cNvPicPr>
          <p:nvPr/>
        </p:nvPicPr>
        <p:blipFill>
          <a:blip r:embed="rId2" cstate="print"/>
          <a:srcRect/>
          <a:stretch>
            <a:fillRect/>
          </a:stretch>
        </p:blipFill>
        <p:spPr>
          <a:xfrm>
            <a:off x="6858000" y="4648200"/>
            <a:ext cx="1857375" cy="18097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09600"/>
          </a:xfrm>
        </p:spPr>
        <p:txBody>
          <a:bodyPr>
            <a:normAutofit fontScale="90000"/>
          </a:bodyPr>
          <a:lstStyle/>
          <a:p>
            <a:r>
              <a:rPr lang="en-US" dirty="0" smtClean="0"/>
              <a:t>MUSCLE WORK  </a:t>
            </a:r>
            <a:br>
              <a:rPr lang="en-US" dirty="0" smtClean="0"/>
            </a:br>
            <a:endParaRPr lang="en-US" dirty="0"/>
          </a:p>
        </p:txBody>
      </p:sp>
      <p:sp>
        <p:nvSpPr>
          <p:cNvPr id="3" name="Content Placeholder 2"/>
          <p:cNvSpPr>
            <a:spLocks noGrp="1"/>
          </p:cNvSpPr>
          <p:nvPr>
            <p:ph idx="1"/>
          </p:nvPr>
        </p:nvSpPr>
        <p:spPr>
          <a:xfrm>
            <a:off x="301752" y="533400"/>
            <a:ext cx="6784848" cy="6172200"/>
          </a:xfrm>
        </p:spPr>
        <p:txBody>
          <a:bodyPr>
            <a:normAutofit lnSpcReduction="10000"/>
          </a:bodyPr>
          <a:lstStyle/>
          <a:p>
            <a:r>
              <a:rPr lang="en-US" dirty="0" smtClean="0"/>
              <a:t>The flexor of the fingers work strongly to grasp the bar </a:t>
            </a:r>
          </a:p>
          <a:p>
            <a:r>
              <a:rPr lang="en-US" dirty="0" smtClean="0"/>
              <a:t>All the muscles round the wrist work strongly to reduce the strain on the joints</a:t>
            </a:r>
          </a:p>
          <a:p>
            <a:r>
              <a:rPr lang="en-US" dirty="0" smtClean="0"/>
              <a:t>The flexors of the Elbows work to reduce the strain on the joints.</a:t>
            </a:r>
          </a:p>
          <a:p>
            <a:r>
              <a:rPr lang="en-US" dirty="0" smtClean="0"/>
              <a:t>The Adductors of the shoulder work strongly to lift the body on the arms</a:t>
            </a:r>
          </a:p>
          <a:p>
            <a:r>
              <a:rPr lang="en-US" dirty="0" smtClean="0"/>
              <a:t>The Depressors, Retractors and Medial Rotators of the scapulae work strongly to fix the scapulae </a:t>
            </a:r>
            <a:br>
              <a:rPr lang="en-US" dirty="0" smtClean="0"/>
            </a:br>
            <a:endParaRPr lang="en-US" dirty="0" smtClean="0"/>
          </a:p>
          <a:p>
            <a:endParaRPr lang="en-US" dirty="0" smtClean="0"/>
          </a:p>
          <a:p>
            <a:endParaRPr lang="en-US" dirty="0"/>
          </a:p>
        </p:txBody>
      </p:sp>
      <p:pic>
        <p:nvPicPr>
          <p:cNvPr id="4" name="Picture 4" descr="Hanging Exercise"/>
          <p:cNvPicPr>
            <a:picLocks noChangeAspect="1" noChangeArrowheads="1"/>
          </p:cNvPicPr>
          <p:nvPr/>
        </p:nvPicPr>
        <p:blipFill>
          <a:blip r:embed="rId2" cstate="print">
            <a:lum bright="-12000"/>
          </a:blip>
          <a:srcRect/>
          <a:stretch>
            <a:fillRect/>
          </a:stretch>
        </p:blipFill>
        <p:spPr>
          <a:xfrm>
            <a:off x="7391400" y="1524000"/>
            <a:ext cx="1533525" cy="3810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WORK</a:t>
            </a:r>
            <a:endParaRPr lang="en-US" dirty="0"/>
          </a:p>
        </p:txBody>
      </p:sp>
      <p:sp>
        <p:nvSpPr>
          <p:cNvPr id="3" name="Content Placeholder 2"/>
          <p:cNvSpPr>
            <a:spLocks noGrp="1"/>
          </p:cNvSpPr>
          <p:nvPr>
            <p:ph idx="1"/>
          </p:nvPr>
        </p:nvSpPr>
        <p:spPr/>
        <p:txBody>
          <a:bodyPr>
            <a:normAutofit lnSpcReduction="10000"/>
          </a:bodyPr>
          <a:lstStyle/>
          <a:p>
            <a:r>
              <a:rPr lang="en-US" dirty="0" smtClean="0"/>
              <a:t>The Pre-vertebral and posterior Neck Muscles Work reciprocally to maintain the position of neck and head </a:t>
            </a:r>
          </a:p>
          <a:p>
            <a:r>
              <a:rPr lang="en-US" dirty="0" smtClean="0"/>
              <a:t>The Flexor of the Lumbar Spine and the Extensors of the hips work to correct the tendency to arch</a:t>
            </a:r>
          </a:p>
          <a:p>
            <a:r>
              <a:rPr lang="en-US" dirty="0" smtClean="0"/>
              <a:t>The adductors of the Hips work to keep the legs together.</a:t>
            </a:r>
          </a:p>
          <a:p>
            <a:r>
              <a:rPr lang="en-US" dirty="0" smtClean="0"/>
              <a:t>The </a:t>
            </a:r>
            <a:r>
              <a:rPr lang="en-US" dirty="0" err="1" smtClean="0"/>
              <a:t>Planterflexors</a:t>
            </a:r>
            <a:r>
              <a:rPr lang="en-US" dirty="0" smtClean="0"/>
              <a:t> work to point the toes to the floor.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and Uses </a:t>
            </a:r>
            <a:br>
              <a:rPr lang="en-US" dirty="0" smtClean="0"/>
            </a:br>
            <a:endParaRPr lang="en-US" dirty="0"/>
          </a:p>
        </p:txBody>
      </p:sp>
      <p:sp>
        <p:nvSpPr>
          <p:cNvPr id="3" name="Content Placeholder 2"/>
          <p:cNvSpPr>
            <a:spLocks noGrp="1"/>
          </p:cNvSpPr>
          <p:nvPr>
            <p:ph idx="1"/>
          </p:nvPr>
        </p:nvSpPr>
        <p:spPr>
          <a:xfrm>
            <a:off x="301752" y="1527048"/>
            <a:ext cx="6632448" cy="4572000"/>
          </a:xfrm>
        </p:spPr>
        <p:txBody>
          <a:bodyPr>
            <a:normAutofit fontScale="92500" lnSpcReduction="10000"/>
          </a:bodyPr>
          <a:lstStyle/>
          <a:p>
            <a:r>
              <a:rPr lang="en-US" dirty="0" smtClean="0"/>
              <a:t>Only suitable for whom muscular strength and body weight is well balanced. </a:t>
            </a:r>
          </a:p>
          <a:p>
            <a:r>
              <a:rPr lang="en-US" dirty="0" smtClean="0"/>
              <a:t>The weights of the shoulder is taken of by Spine </a:t>
            </a:r>
          </a:p>
          <a:p>
            <a:r>
              <a:rPr lang="en-US" dirty="0" smtClean="0"/>
              <a:t>Weight of legs exerts traction up on the body </a:t>
            </a:r>
          </a:p>
          <a:p>
            <a:r>
              <a:rPr lang="en-US" dirty="0" smtClean="0"/>
              <a:t>During hanging, if the chest is fixed in inspiration it may cause difficulty in breathing. </a:t>
            </a:r>
          </a:p>
          <a:p>
            <a:endParaRPr lang="en-US" dirty="0"/>
          </a:p>
        </p:txBody>
      </p:sp>
      <p:pic>
        <p:nvPicPr>
          <p:cNvPr id="32770" name="Picture 2" descr="C:\Documents and Settings\Administrator\My Documents\My Pictures\Fig-37.png"/>
          <p:cNvPicPr>
            <a:picLocks noChangeAspect="1" noChangeArrowheads="1"/>
          </p:cNvPicPr>
          <p:nvPr/>
        </p:nvPicPr>
        <p:blipFill>
          <a:blip r:embed="rId2" cstate="print"/>
          <a:srcRect/>
          <a:stretch>
            <a:fillRect/>
          </a:stretch>
        </p:blipFill>
        <p:spPr bwMode="auto">
          <a:xfrm>
            <a:off x="6934200" y="1828800"/>
            <a:ext cx="1562100" cy="40195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4038600" cy="6477000"/>
          </a:xfrm>
        </p:spPr>
        <p:txBody>
          <a:bodyPr>
            <a:normAutofit/>
          </a:bodyPr>
          <a:lstStyle/>
          <a:p>
            <a:r>
              <a:rPr lang="en-US" dirty="0" smtClean="0"/>
              <a:t>For all these fundamental positions, steadiness or </a:t>
            </a:r>
            <a:r>
              <a:rPr lang="en-US" dirty="0" smtClean="0">
                <a:solidFill>
                  <a:srgbClr val="FF0000"/>
                </a:solidFill>
              </a:rPr>
              <a:t>balance </a:t>
            </a:r>
            <a:r>
              <a:rPr lang="en-US" dirty="0" smtClean="0"/>
              <a:t>is maintain by</a:t>
            </a:r>
            <a:br>
              <a:rPr lang="en-US" dirty="0" smtClean="0"/>
            </a:br>
            <a:r>
              <a:rPr lang="en-US" dirty="0" smtClean="0"/>
              <a:t>balance of forces acting on the body and the muscular forces that are used up in</a:t>
            </a:r>
            <a:br>
              <a:rPr lang="en-US" dirty="0" smtClean="0"/>
            </a:br>
            <a:r>
              <a:rPr lang="en-US" dirty="0" smtClean="0">
                <a:solidFill>
                  <a:srgbClr val="FF0000"/>
                </a:solidFill>
              </a:rPr>
              <a:t>Isometric</a:t>
            </a:r>
            <a:r>
              <a:rPr lang="en-US" dirty="0" smtClean="0"/>
              <a:t> form. </a:t>
            </a:r>
          </a:p>
          <a:p>
            <a:pPr>
              <a:buNone/>
            </a:pPr>
            <a:endParaRPr lang="en-US" dirty="0" smtClean="0"/>
          </a:p>
          <a:p>
            <a:r>
              <a:rPr lang="en-US" dirty="0" smtClean="0"/>
              <a:t>For all other derived positions, </a:t>
            </a:r>
            <a:r>
              <a:rPr lang="en-US" dirty="0" smtClean="0">
                <a:solidFill>
                  <a:srgbClr val="FF0000"/>
                </a:solidFill>
              </a:rPr>
              <a:t>voluntary efforts </a:t>
            </a:r>
            <a:r>
              <a:rPr lang="en-US" dirty="0" smtClean="0"/>
              <a:t>of muscle be required.</a:t>
            </a:r>
            <a:br>
              <a:rPr lang="en-US" dirty="0" smtClean="0"/>
            </a:br>
            <a:endParaRPr lang="en-US" dirty="0" smtClean="0"/>
          </a:p>
          <a:p>
            <a:endParaRPr lang="en-US" dirty="0"/>
          </a:p>
        </p:txBody>
      </p:sp>
      <p:pic>
        <p:nvPicPr>
          <p:cNvPr id="6146" name="Picture 2" descr="C:\Documents and Settings\Aga Jee\Desktop\posture body position net search\Fundamental Positions_files\Fig-33.png"/>
          <p:cNvPicPr>
            <a:picLocks noGrp="1" noChangeAspect="1" noChangeArrowheads="1"/>
          </p:cNvPicPr>
          <p:nvPr>
            <p:ph sz="half" idx="2"/>
          </p:nvPr>
        </p:nvPicPr>
        <p:blipFill>
          <a:blip r:embed="rId2" cstate="print"/>
          <a:stretch>
            <a:fillRect/>
          </a:stretch>
        </p:blipFill>
        <p:spPr bwMode="auto">
          <a:xfrm>
            <a:off x="6038762" y="304800"/>
            <a:ext cx="2267038" cy="62656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6553200" cy="6553200"/>
          </a:xfrm>
        </p:spPr>
        <p:txBody>
          <a:bodyPr>
            <a:normAutofit/>
          </a:bodyPr>
          <a:lstStyle/>
          <a:p>
            <a:pPr algn="ctr">
              <a:buNone/>
            </a:pPr>
            <a:r>
              <a:rPr lang="en-US" sz="3600" dirty="0" smtClean="0"/>
              <a:t>Standing positio</a:t>
            </a:r>
            <a:r>
              <a:rPr lang="en-US" dirty="0" smtClean="0"/>
              <a:t>n</a:t>
            </a:r>
          </a:p>
          <a:p>
            <a:r>
              <a:rPr lang="en-US" dirty="0" smtClean="0"/>
              <a:t>This is the most difficult of Fundamental position to maintain.</a:t>
            </a:r>
          </a:p>
          <a:p>
            <a:r>
              <a:rPr lang="en-US" dirty="0" smtClean="0"/>
              <a:t> as the whole Body must be balanced and stabilized in correct alignment on a small base</a:t>
            </a:r>
          </a:p>
          <a:p>
            <a:r>
              <a:rPr lang="en-US" dirty="0" smtClean="0"/>
              <a:t>By the co-ordination of many muscle groups.</a:t>
            </a:r>
            <a:endParaRPr lang="en-US" dirty="0"/>
          </a:p>
          <a:p>
            <a:r>
              <a:rPr lang="en-US" dirty="0" smtClean="0">
                <a:solidFill>
                  <a:srgbClr val="FF0000"/>
                </a:solidFill>
              </a:rPr>
              <a:t>Coordinated muscles work means what ??</a:t>
            </a:r>
            <a:endParaRPr lang="en-US" dirty="0">
              <a:solidFill>
                <a:srgbClr val="FF0000"/>
              </a:solidFill>
            </a:endParaRPr>
          </a:p>
        </p:txBody>
      </p:sp>
      <p:pic>
        <p:nvPicPr>
          <p:cNvPr id="4" name="Picture 9" descr="C:\Documents and Settings\dell\Desktop\Shortcuts\pectures\1.jpeg"/>
          <p:cNvPicPr>
            <a:picLocks noChangeAspect="1" noChangeArrowheads="1"/>
          </p:cNvPicPr>
          <p:nvPr/>
        </p:nvPicPr>
        <p:blipFill>
          <a:blip r:embed="rId2" cstate="print"/>
          <a:srcRect/>
          <a:stretch>
            <a:fillRect/>
          </a:stretch>
        </p:blipFill>
        <p:spPr bwMode="auto">
          <a:xfrm>
            <a:off x="7162800" y="1447800"/>
            <a:ext cx="1676400" cy="3505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7" name="Picture 5" descr="Stance Alignment"/>
          <p:cNvPicPr>
            <a:picLocks noGrp="1" noChangeAspect="1" noChangeArrowheads="1"/>
          </p:cNvPicPr>
          <p:nvPr>
            <p:ph sz="quarter" idx="4"/>
          </p:nvPr>
        </p:nvPicPr>
        <p:blipFill>
          <a:blip r:embed="rId2" cstate="print"/>
          <a:srcRect/>
          <a:stretch>
            <a:fillRect/>
          </a:stretch>
        </p:blipFill>
        <p:spPr bwMode="auto">
          <a:xfrm>
            <a:off x="381000" y="0"/>
            <a:ext cx="8382000" cy="67321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a:t>
            </a:r>
            <a:endParaRPr lang="en-US" dirty="0"/>
          </a:p>
        </p:txBody>
      </p:sp>
      <p:sp>
        <p:nvSpPr>
          <p:cNvPr id="3" name="Content Placeholder 2"/>
          <p:cNvSpPr>
            <a:spLocks noGrp="1"/>
          </p:cNvSpPr>
          <p:nvPr>
            <p:ph idx="1"/>
          </p:nvPr>
        </p:nvSpPr>
        <p:spPr/>
        <p:txBody>
          <a:bodyPr/>
          <a:lstStyle/>
          <a:p>
            <a:r>
              <a:rPr lang="en-US" dirty="0" smtClean="0"/>
              <a:t>Heels are together and on the same line, the toes slightly apart  does not exceed 45 degree</a:t>
            </a:r>
          </a:p>
          <a:p>
            <a:r>
              <a:rPr lang="en-US" dirty="0" smtClean="0"/>
              <a:t>Knees are together and straight. </a:t>
            </a:r>
          </a:p>
          <a:p>
            <a:endParaRPr lang="en-US" dirty="0"/>
          </a:p>
        </p:txBody>
      </p:sp>
      <p:pic>
        <p:nvPicPr>
          <p:cNvPr id="4" name="Picture 4" descr="1"/>
          <p:cNvPicPr>
            <a:picLocks noChangeAspect="1" noChangeArrowheads="1"/>
          </p:cNvPicPr>
          <p:nvPr/>
        </p:nvPicPr>
        <p:blipFill>
          <a:blip r:embed="rId2" cstate="print"/>
          <a:srcRect/>
          <a:stretch>
            <a:fillRect/>
          </a:stretch>
        </p:blipFill>
        <p:spPr>
          <a:xfrm>
            <a:off x="7048500" y="2743200"/>
            <a:ext cx="1864129" cy="3505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Standing</a:t>
            </a:r>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dirty="0" smtClean="0"/>
              <a:t>Hips are extended and laterally rotated slightly. </a:t>
            </a:r>
          </a:p>
          <a:p>
            <a:r>
              <a:rPr lang="en-US" dirty="0" smtClean="0"/>
              <a:t>Pelvis is balance on femoral head.  </a:t>
            </a:r>
          </a:p>
          <a:p>
            <a:r>
              <a:rPr lang="en-US" dirty="0" smtClean="0"/>
              <a:t>Spine is stretched to its maximum length.  </a:t>
            </a:r>
          </a:p>
          <a:p>
            <a:r>
              <a:rPr lang="en-US" dirty="0" smtClean="0"/>
              <a:t>Vertex thrust upwards, ears are level and the eye look straight forward.  </a:t>
            </a:r>
          </a:p>
          <a:p>
            <a:r>
              <a:rPr lang="en-US" dirty="0" smtClean="0"/>
              <a:t>Shoulders are down and back. </a:t>
            </a:r>
          </a:p>
          <a:p>
            <a:r>
              <a:rPr lang="en-US" dirty="0" smtClean="0"/>
              <a:t>Arms hang loosely to the sides, palm facing inward toward the body. </a:t>
            </a:r>
          </a:p>
          <a:p>
            <a:endParaRPr lang="en-US" dirty="0"/>
          </a:p>
        </p:txBody>
      </p:sp>
      <p:pic>
        <p:nvPicPr>
          <p:cNvPr id="4" name="Picture 4" descr="1"/>
          <p:cNvPicPr>
            <a:picLocks noChangeAspect="1" noChangeArrowheads="1"/>
          </p:cNvPicPr>
          <p:nvPr/>
        </p:nvPicPr>
        <p:blipFill>
          <a:blip r:embed="rId2" cstate="print"/>
          <a:srcRect/>
          <a:stretch>
            <a:fillRect/>
          </a:stretch>
        </p:blipFill>
        <p:spPr>
          <a:xfrm>
            <a:off x="7315200" y="3810000"/>
            <a:ext cx="1638300" cy="2819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Muscle work maintain position</a:t>
            </a:r>
          </a:p>
          <a:p>
            <a:r>
              <a:rPr lang="en-US" dirty="0" smtClean="0"/>
              <a:t>Muscle work reduces in good alignment</a:t>
            </a:r>
          </a:p>
          <a:p>
            <a:r>
              <a:rPr lang="en-US" dirty="0" smtClean="0"/>
              <a:t>Increases by faulty alignment</a:t>
            </a:r>
          </a:p>
          <a:p>
            <a:r>
              <a:rPr lang="en-US" dirty="0" smtClean="0"/>
              <a:t>Or by external force which disturb balance</a:t>
            </a:r>
          </a:p>
          <a:p>
            <a:r>
              <a:rPr lang="en-US" dirty="0" smtClean="0"/>
              <a:t>Antigravity muscles works isometric ally </a:t>
            </a:r>
            <a:r>
              <a:rPr lang="en-US" dirty="0" smtClean="0">
                <a:solidFill>
                  <a:srgbClr val="FF0000"/>
                </a:solidFill>
              </a:rPr>
              <a:t>how can one prove ??</a:t>
            </a:r>
          </a:p>
          <a:p>
            <a:pPr>
              <a:buNone/>
            </a:pPr>
            <a:endParaRPr lang="en-US" dirty="0" smtClean="0"/>
          </a:p>
          <a:p>
            <a:endParaRPr lang="en-US" dirty="0" smtClean="0"/>
          </a:p>
          <a:p>
            <a:endParaRPr lang="en-US" dirty="0" smtClean="0"/>
          </a:p>
          <a:p>
            <a:endParaRPr lang="en-US" dirty="0"/>
          </a:p>
        </p:txBody>
      </p:sp>
      <p:pic>
        <p:nvPicPr>
          <p:cNvPr id="4" name="Picture 4" descr="1"/>
          <p:cNvPicPr>
            <a:picLocks noChangeAspect="1" noChangeArrowheads="1"/>
          </p:cNvPicPr>
          <p:nvPr/>
        </p:nvPicPr>
        <p:blipFill>
          <a:blip r:embed="rId2" cstate="print"/>
          <a:srcRect/>
          <a:stretch>
            <a:fillRect/>
          </a:stretch>
        </p:blipFill>
        <p:spPr>
          <a:xfrm>
            <a:off x="7467600" y="3886200"/>
            <a:ext cx="1485900" cy="279400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500</TotalTime>
  <Words>1445</Words>
  <Application>Microsoft Office PowerPoint</Application>
  <PresentationFormat>On-screen Show (4:3)</PresentationFormat>
  <Paragraphs>154</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Technic</vt:lpstr>
      <vt:lpstr>Photo Editor Photo</vt:lpstr>
      <vt:lpstr>Fundamental and derived positions</vt:lpstr>
      <vt:lpstr>INTRODUCTION </vt:lpstr>
      <vt:lpstr>Positions </vt:lpstr>
      <vt:lpstr>Slide 4</vt:lpstr>
      <vt:lpstr>Slide 5</vt:lpstr>
      <vt:lpstr>Slide 6</vt:lpstr>
      <vt:lpstr>standing</vt:lpstr>
      <vt:lpstr>Standing</vt:lpstr>
      <vt:lpstr>Slide 9</vt:lpstr>
      <vt:lpstr>MUSCLE WORK </vt:lpstr>
      <vt:lpstr>Slide 11</vt:lpstr>
      <vt:lpstr>Slide 12</vt:lpstr>
      <vt:lpstr>Slide 13</vt:lpstr>
      <vt:lpstr>Slide 14</vt:lpstr>
      <vt:lpstr>What is this….??  Instability…..why and where </vt:lpstr>
      <vt:lpstr>KNEELING POSITION</vt:lpstr>
      <vt:lpstr>Slide 17</vt:lpstr>
      <vt:lpstr>   MUSCLE WORK </vt:lpstr>
      <vt:lpstr>Slide 19</vt:lpstr>
      <vt:lpstr>Slide 20</vt:lpstr>
      <vt:lpstr> SITTING</vt:lpstr>
      <vt:lpstr>- SITTING</vt:lpstr>
      <vt:lpstr>MUSCLE WORK  </vt:lpstr>
      <vt:lpstr>Slide 24</vt:lpstr>
      <vt:lpstr>Effects And Uses </vt:lpstr>
      <vt:lpstr>LYING  </vt:lpstr>
      <vt:lpstr>Slide 27</vt:lpstr>
      <vt:lpstr>Effects and Uses   </vt:lpstr>
      <vt:lpstr>HANGING  </vt:lpstr>
      <vt:lpstr>MUSCLE WORK   </vt:lpstr>
      <vt:lpstr>MUSCLE WORK</vt:lpstr>
      <vt:lpstr>Effects and Uses  </vt:lpstr>
    </vt:vector>
  </TitlesOfParts>
  <Company>Ziaia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Aga Jee</dc:creator>
  <cp:lastModifiedBy>COMPUTER-LAB</cp:lastModifiedBy>
  <cp:revision>68</cp:revision>
  <dcterms:created xsi:type="dcterms:W3CDTF">2010-09-12T04:47:51Z</dcterms:created>
  <dcterms:modified xsi:type="dcterms:W3CDTF">2015-03-04T03:10:06Z</dcterms:modified>
</cp:coreProperties>
</file>