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79" r:id="rId2"/>
    <p:sldId id="257" r:id="rId3"/>
    <p:sldId id="258" r:id="rId4"/>
    <p:sldId id="259" r:id="rId5"/>
    <p:sldId id="261" r:id="rId6"/>
    <p:sldId id="281" r:id="rId7"/>
    <p:sldId id="276" r:id="rId8"/>
    <p:sldId id="260" r:id="rId9"/>
    <p:sldId id="262" r:id="rId10"/>
    <p:sldId id="280" r:id="rId11"/>
    <p:sldId id="277" r:id="rId12"/>
    <p:sldId id="263" r:id="rId13"/>
    <p:sldId id="272" r:id="rId14"/>
    <p:sldId id="264" r:id="rId15"/>
    <p:sldId id="265"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D7B86-8E80-401D-8AF0-E029F645F949}" type="datetimeFigureOut">
              <a:rPr lang="en-US" smtClean="0"/>
              <a:pPr/>
              <a:t>3/26/2020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630A2-15F4-49FF-83ED-60DFF0BFC8AD}" type="slidenum">
              <a:rPr lang="en-US" smtClean="0"/>
              <a:pPr/>
              <a:t>‹#›</a:t>
            </a:fld>
            <a:endParaRPr lang="en-US"/>
          </a:p>
        </p:txBody>
      </p:sp>
    </p:spTree>
    <p:extLst>
      <p:ext uri="{BB962C8B-B14F-4D97-AF65-F5344CB8AC3E}">
        <p14:creationId xmlns:p14="http://schemas.microsoft.com/office/powerpoint/2010/main" xmlns="" val="378542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Settings imp. Home. Workplace. Community. Gov. religious settings. Each</a:t>
            </a:r>
            <a:r>
              <a:rPr lang="en-US" baseline="0" dirty="0" smtClean="0"/>
              <a:t> setting provide risk and opportunities</a:t>
            </a:r>
            <a:endParaRPr lang="en-US" dirty="0"/>
          </a:p>
        </p:txBody>
      </p:sp>
      <p:sp>
        <p:nvSpPr>
          <p:cNvPr id="4" name="Slide Number Placeholder 3"/>
          <p:cNvSpPr>
            <a:spLocks noGrp="1"/>
          </p:cNvSpPr>
          <p:nvPr>
            <p:ph type="sldNum" sz="quarter" idx="10"/>
          </p:nvPr>
        </p:nvSpPr>
        <p:spPr/>
        <p:txBody>
          <a:bodyPr/>
          <a:lstStyle/>
          <a:p>
            <a:fld id="{3D9630A2-15F4-49FF-83ED-60DFF0BFC8A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AMERICA MALE LIVE LONGER THAN IN ASIA. </a:t>
            </a:r>
          </a:p>
        </p:txBody>
      </p:sp>
      <p:sp>
        <p:nvSpPr>
          <p:cNvPr id="4" name="Slide Number Placeholder 3"/>
          <p:cNvSpPr>
            <a:spLocks noGrp="1"/>
          </p:cNvSpPr>
          <p:nvPr>
            <p:ph type="sldNum" sz="quarter" idx="10"/>
          </p:nvPr>
        </p:nvSpPr>
        <p:spPr/>
        <p:txBody>
          <a:bodyPr/>
          <a:lstStyle/>
          <a:p>
            <a:fld id="{3D9630A2-15F4-49FF-83ED-60DFF0BFC8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contributing factors in health disparities.</a:t>
            </a:r>
          </a:p>
        </p:txBody>
      </p:sp>
      <p:sp>
        <p:nvSpPr>
          <p:cNvPr id="4" name="Slide Number Placeholder 3"/>
          <p:cNvSpPr>
            <a:spLocks noGrp="1"/>
          </p:cNvSpPr>
          <p:nvPr>
            <p:ph type="sldNum" sz="quarter" idx="10"/>
          </p:nvPr>
        </p:nvSpPr>
        <p:spPr/>
        <p:txBody>
          <a:bodyPr/>
          <a:lstStyle/>
          <a:p>
            <a:fld id="{3D9630A2-15F4-49FF-83ED-60DFF0BFC8A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chronic disabling symptoms, such as seizures and paralysis</a:t>
            </a:r>
          </a:p>
          <a:p>
            <a:r>
              <a:rPr lang="en-US" dirty="0" smtClean="0"/>
              <a:t/>
            </a:r>
            <a:br>
              <a:rPr lang="en-US" dirty="0" smtClean="0"/>
            </a:br>
            <a:r>
              <a:rPr lang="en-US" sz="1200" b="0" i="0" kern="1200" dirty="0" smtClean="0">
                <a:solidFill>
                  <a:schemeClr val="tx1"/>
                </a:solidFill>
                <a:latin typeface="+mn-lt"/>
                <a:ea typeface="+mn-ea"/>
                <a:cs typeface="+mn-cs"/>
              </a:rPr>
              <a:t>chronic disabling symptoms, such as seizures and paralysis</a:t>
            </a:r>
          </a:p>
          <a:p>
            <a:r>
              <a:rPr lang="en-US" sz="1200" b="0" i="0" kern="1200" dirty="0" smtClean="0">
                <a:solidFill>
                  <a:schemeClr val="tx1"/>
                </a:solidFill>
                <a:latin typeface="+mn-lt"/>
                <a:ea typeface="+mn-ea"/>
                <a:cs typeface="+mn-cs"/>
              </a:rPr>
              <a:t>chronic disabling symptoms, such as seizures and paralysis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D9630A2-15F4-49FF-83ED-60DFF0BFC8A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HUMAN IMMUNODEFICIENCY</a:t>
            </a:r>
            <a:r>
              <a:rPr lang="en-US" baseline="0" dirty="0"/>
              <a:t> SYNDROME. </a:t>
            </a:r>
            <a:endParaRPr lang="en-US" dirty="0"/>
          </a:p>
        </p:txBody>
      </p:sp>
      <p:sp>
        <p:nvSpPr>
          <p:cNvPr id="4" name="Slide Number Placeholder 3"/>
          <p:cNvSpPr>
            <a:spLocks noGrp="1"/>
          </p:cNvSpPr>
          <p:nvPr>
            <p:ph type="sldNum" sz="quarter" idx="10"/>
          </p:nvPr>
        </p:nvSpPr>
        <p:spPr/>
        <p:txBody>
          <a:bodyPr/>
          <a:lstStyle/>
          <a:p>
            <a:fld id="{3D9630A2-15F4-49FF-83ED-60DFF0BFC8A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3/26/2020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Health and wellness</a:t>
            </a:r>
          </a:p>
        </p:txBody>
      </p:sp>
      <p:sp>
        <p:nvSpPr>
          <p:cNvPr id="3" name="Content Placeholder 2"/>
          <p:cNvSpPr>
            <a:spLocks noGrp="1"/>
          </p:cNvSpPr>
          <p:nvPr>
            <p:ph sz="quarter" idx="1"/>
          </p:nvPr>
        </p:nvSpPr>
        <p:spPr>
          <a:xfrm>
            <a:off x="304800" y="1447800"/>
            <a:ext cx="8382000" cy="4572000"/>
          </a:xfrm>
        </p:spPr>
        <p:txBody>
          <a:bodyPr/>
          <a:lstStyle/>
          <a:p>
            <a:endParaRPr lang="en-US" dirty="0"/>
          </a:p>
          <a:p>
            <a:pPr>
              <a:buNone/>
            </a:pPr>
            <a:endParaRPr lang="en-US" dirty="0"/>
          </a:p>
          <a:p>
            <a:r>
              <a:rPr lang="en-US" sz="3200" b="1" dirty="0"/>
              <a:t>Healthy people 2010</a:t>
            </a:r>
          </a:p>
        </p:txBody>
      </p:sp>
      <p:pic>
        <p:nvPicPr>
          <p:cNvPr id="4" name="Picture 3" descr="download.jpg"/>
          <p:cNvPicPr>
            <a:picLocks noChangeAspect="1"/>
          </p:cNvPicPr>
          <p:nvPr/>
        </p:nvPicPr>
        <p:blipFill>
          <a:blip r:embed="rId2"/>
          <a:stretch>
            <a:fillRect/>
          </a:stretch>
        </p:blipFill>
        <p:spPr>
          <a:xfrm>
            <a:off x="4343401" y="2133600"/>
            <a:ext cx="4800600" cy="4524375"/>
          </a:xfrm>
          <a:prstGeom prst="rect">
            <a:avLst/>
          </a:prstGeom>
        </p:spPr>
      </p:pic>
    </p:spTree>
    <p:extLst>
      <p:ext uri="{BB962C8B-B14F-4D97-AF65-F5344CB8AC3E}">
        <p14:creationId xmlns:p14="http://schemas.microsoft.com/office/powerpoint/2010/main" xmlns="" val="2372766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eliminate health disparities among various population</a:t>
            </a:r>
            <a:endParaRPr lang="en-US" dirty="0"/>
          </a:p>
        </p:txBody>
      </p:sp>
      <p:sp>
        <p:nvSpPr>
          <p:cNvPr id="3" name="Content Placeholder 2"/>
          <p:cNvSpPr>
            <a:spLocks noGrp="1"/>
          </p:cNvSpPr>
          <p:nvPr>
            <p:ph sz="quarter" idx="1"/>
          </p:nvPr>
        </p:nvSpPr>
        <p:spPr>
          <a:xfrm>
            <a:off x="304800" y="1447800"/>
            <a:ext cx="8382000" cy="5181600"/>
          </a:xfrm>
        </p:spPr>
        <p:txBody>
          <a:bodyPr>
            <a:noAutofit/>
          </a:bodyPr>
          <a:lstStyle/>
          <a:p>
            <a:r>
              <a:rPr lang="en-US" sz="3200" dirty="0"/>
              <a:t>People with chronic disease or disabilities has more health disparities related to their low level physical activities. -</a:t>
            </a:r>
            <a:r>
              <a:rPr lang="en-US" sz="3200" dirty="0">
                <a:sym typeface="Wingdings" pitchFamily="2" charset="2"/>
              </a:rPr>
              <a:t></a:t>
            </a:r>
            <a:r>
              <a:rPr lang="en-US" sz="3200" dirty="0"/>
              <a:t>Suffer more anxiety, pain, sleeplessness, days of depression leading to diminished quality of life.</a:t>
            </a:r>
          </a:p>
          <a:p>
            <a:r>
              <a:rPr lang="en-US" sz="3200" dirty="0"/>
              <a:t> </a:t>
            </a:r>
            <a:r>
              <a:rPr lang="en-US" sz="3200" b="1" dirty="0"/>
              <a:t>Recent research showed</a:t>
            </a:r>
            <a:r>
              <a:rPr lang="en-US" sz="3200" dirty="0"/>
              <a:t>: mortality rate linked with childhood conditions including lower socioeconomic status, family living arrangements, mother work status, rural residence &amp; parent nativity play key role in early mortality</a:t>
            </a:r>
            <a:r>
              <a:rPr lang="en-US" sz="3200" b="1" dirty="0"/>
              <a:t>. </a:t>
            </a:r>
          </a:p>
          <a:p>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609600"/>
          </a:xfrm>
        </p:spPr>
        <p:txBody>
          <a:bodyPr>
            <a:noAutofit/>
          </a:bodyPr>
          <a:lstStyle/>
          <a:p>
            <a:r>
              <a:rPr lang="en-US" sz="2800" b="1" dirty="0">
                <a:solidFill>
                  <a:schemeClr val="tx1"/>
                </a:solidFill>
              </a:rPr>
              <a:t>2: eliminate health disparities among various population</a:t>
            </a:r>
            <a:endParaRPr lang="en-US" sz="2800" dirty="0">
              <a:solidFill>
                <a:schemeClr val="tx1"/>
              </a:solidFill>
            </a:endParaRPr>
          </a:p>
        </p:txBody>
      </p:sp>
      <p:sp>
        <p:nvSpPr>
          <p:cNvPr id="3" name="Content Placeholder 2"/>
          <p:cNvSpPr>
            <a:spLocks noGrp="1"/>
          </p:cNvSpPr>
          <p:nvPr>
            <p:ph sz="quarter" idx="1"/>
          </p:nvPr>
        </p:nvSpPr>
        <p:spPr>
          <a:xfrm>
            <a:off x="228600" y="838200"/>
            <a:ext cx="8686800" cy="6019800"/>
          </a:xfrm>
        </p:spPr>
        <p:txBody>
          <a:bodyPr>
            <a:normAutofit/>
          </a:bodyPr>
          <a:lstStyle/>
          <a:p>
            <a:pPr>
              <a:buNone/>
            </a:pPr>
            <a:endParaRPr lang="en-US" sz="2800" b="1" dirty="0"/>
          </a:p>
          <a:p>
            <a:pPr>
              <a:buNone/>
            </a:pPr>
            <a:r>
              <a:rPr lang="en-US" sz="2800" b="1" dirty="0"/>
              <a:t>Strategies to deal with health disparities:</a:t>
            </a:r>
          </a:p>
          <a:p>
            <a:r>
              <a:rPr lang="en-US" sz="2800" b="1" dirty="0">
                <a:solidFill>
                  <a:srgbClr val="FF0000"/>
                </a:solidFill>
              </a:rPr>
              <a:t>Health promotion , </a:t>
            </a:r>
            <a:r>
              <a:rPr lang="en-US" sz="2800" b="1" dirty="0">
                <a:solidFill>
                  <a:srgbClr val="002060"/>
                </a:solidFill>
              </a:rPr>
              <a:t>risk factor modification, culturally competent health care delivery, </a:t>
            </a:r>
            <a:r>
              <a:rPr lang="en-US" sz="2800" b="1" dirty="0">
                <a:solidFill>
                  <a:schemeClr val="accent2"/>
                </a:solidFill>
              </a:rPr>
              <a:t>continued research on racial &amp; ethnic variance in disease &amp; injuries. </a:t>
            </a:r>
          </a:p>
          <a:p>
            <a:r>
              <a:rPr lang="en-US" sz="2800" dirty="0"/>
              <a:t>Income &amp; education findings suggest that economic &amp; education policies targeted children’s wellbeing are health policies with implicate effects that reach  into adult life course. </a:t>
            </a:r>
          </a:p>
          <a:p>
            <a:r>
              <a:rPr lang="en-US" sz="2800" b="1" dirty="0"/>
              <a:t>As health care providers; physical therapist must acknowledge their role in promoting health education particularly disables children &amp; adults. </a:t>
            </a:r>
          </a:p>
          <a:p>
            <a:pPr>
              <a:buNone/>
            </a:pPr>
            <a:endParaRPr lang="en-US" sz="2800" b="1" dirty="0"/>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572000" cy="1143000"/>
          </a:xfrm>
        </p:spPr>
        <p:txBody>
          <a:bodyPr>
            <a:normAutofit/>
          </a:bodyPr>
          <a:lstStyle/>
          <a:p>
            <a:r>
              <a:rPr lang="en-US" sz="3200" b="1" dirty="0"/>
              <a:t>Objectives to improve health</a:t>
            </a:r>
          </a:p>
        </p:txBody>
      </p:sp>
      <p:sp>
        <p:nvSpPr>
          <p:cNvPr id="3" name="Content Placeholder 2"/>
          <p:cNvSpPr>
            <a:spLocks noGrp="1"/>
          </p:cNvSpPr>
          <p:nvPr>
            <p:ph sz="quarter" idx="1"/>
          </p:nvPr>
        </p:nvSpPr>
        <p:spPr>
          <a:xfrm>
            <a:off x="1" y="1295400"/>
            <a:ext cx="5410200" cy="5410200"/>
          </a:xfrm>
        </p:spPr>
        <p:txBody>
          <a:bodyPr>
            <a:normAutofit lnSpcReduction="10000"/>
          </a:bodyPr>
          <a:lstStyle/>
          <a:p>
            <a:r>
              <a:rPr lang="en-US" b="1" dirty="0"/>
              <a:t>Healthy people 2o1o _____467 objectives  28 areas…</a:t>
            </a:r>
          </a:p>
          <a:p>
            <a:r>
              <a:rPr lang="en-US" b="1" dirty="0">
                <a:solidFill>
                  <a:srgbClr val="C00000"/>
                </a:solidFill>
              </a:rPr>
              <a:t>Theses areas are</a:t>
            </a:r>
          </a:p>
          <a:p>
            <a:r>
              <a:rPr lang="en-US" b="1" dirty="0"/>
              <a:t>Access to quality health services</a:t>
            </a:r>
          </a:p>
          <a:p>
            <a:r>
              <a:rPr lang="en-US" b="1" dirty="0"/>
              <a:t>Arthritis</a:t>
            </a:r>
          </a:p>
          <a:p>
            <a:r>
              <a:rPr lang="en-US" b="1" dirty="0"/>
              <a:t>Osteoporosis</a:t>
            </a:r>
          </a:p>
          <a:p>
            <a:r>
              <a:rPr lang="en-US" b="1" dirty="0"/>
              <a:t>Chronic back condition</a:t>
            </a:r>
          </a:p>
          <a:p>
            <a:r>
              <a:rPr lang="en-US" b="1" dirty="0"/>
              <a:t>Cancer chronic kidney disease</a:t>
            </a:r>
          </a:p>
          <a:p>
            <a:r>
              <a:rPr lang="en-US" b="1" dirty="0"/>
              <a:t>Stroke</a:t>
            </a:r>
          </a:p>
          <a:p>
            <a:r>
              <a:rPr lang="en-US" b="1" dirty="0"/>
              <a:t>HIV</a:t>
            </a:r>
          </a:p>
          <a:p>
            <a:r>
              <a:rPr lang="en-US" b="1" dirty="0"/>
              <a:t>Maternal, infants and child health</a:t>
            </a:r>
          </a:p>
          <a:p>
            <a:r>
              <a:rPr lang="en-US" b="1" dirty="0"/>
              <a:t>Mental safety and mental health   </a:t>
            </a:r>
          </a:p>
          <a:p>
            <a:endParaRPr lang="en-US" b="1" dirty="0"/>
          </a:p>
          <a:p>
            <a:endParaRPr lang="en-US" b="1" dirty="0"/>
          </a:p>
        </p:txBody>
      </p:sp>
      <p:pic>
        <p:nvPicPr>
          <p:cNvPr id="6146" name="Picture 2" descr="E:\ash laptop\ash laptop\health wellness pictures\Titbit.com_.jpg"/>
          <p:cNvPicPr>
            <a:picLocks noChangeAspect="1" noChangeArrowheads="1"/>
          </p:cNvPicPr>
          <p:nvPr/>
        </p:nvPicPr>
        <p:blipFill>
          <a:blip r:embed="rId2"/>
          <a:srcRect/>
          <a:stretch>
            <a:fillRect/>
          </a:stretch>
        </p:blipFill>
        <p:spPr bwMode="auto">
          <a:xfrm>
            <a:off x="5334000" y="3556000"/>
            <a:ext cx="3556000" cy="2692400"/>
          </a:xfrm>
          <a:prstGeom prst="rect">
            <a:avLst/>
          </a:prstGeom>
          <a:noFill/>
        </p:spPr>
      </p:pic>
      <p:pic>
        <p:nvPicPr>
          <p:cNvPr id="6147" name="Picture 3" descr="E:\ash laptop\ash laptop\health wellness pictures\gif (1)"/>
          <p:cNvPicPr>
            <a:picLocks noChangeAspect="1" noChangeArrowheads="1" noCrop="1"/>
          </p:cNvPicPr>
          <p:nvPr/>
        </p:nvPicPr>
        <p:blipFill>
          <a:blip r:embed="rId3"/>
          <a:srcRect/>
          <a:stretch>
            <a:fillRect/>
          </a:stretch>
        </p:blipFill>
        <p:spPr bwMode="auto">
          <a:xfrm>
            <a:off x="5105400" y="0"/>
            <a:ext cx="4038600" cy="3429000"/>
          </a:xfrm>
          <a:prstGeom prst="rect">
            <a:avLst/>
          </a:prstGeom>
          <a:noFill/>
        </p:spPr>
      </p:pic>
    </p:spTree>
    <p:extLst>
      <p:ext uri="{BB962C8B-B14F-4D97-AF65-F5344CB8AC3E}">
        <p14:creationId xmlns:p14="http://schemas.microsoft.com/office/powerpoint/2010/main" xmlns="" val="2960345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52400"/>
            <a:ext cx="8763000" cy="6477000"/>
          </a:xfrm>
        </p:spPr>
        <p:txBody>
          <a:bodyPr>
            <a:noAutofit/>
          </a:bodyPr>
          <a:lstStyle/>
          <a:p>
            <a:r>
              <a:rPr lang="en-US" sz="2800" b="1" u="sng" dirty="0">
                <a:solidFill>
                  <a:srgbClr val="C00000"/>
                </a:solidFill>
              </a:rPr>
              <a:t>Goals directly related to physical therapy are</a:t>
            </a:r>
          </a:p>
          <a:p>
            <a:pPr marL="525780" indent="-457200">
              <a:buFont typeface="Wingdings" pitchFamily="2" charset="2"/>
              <a:buChar char="v"/>
            </a:pPr>
            <a:r>
              <a:rPr lang="en-US" sz="2800" b="1" dirty="0"/>
              <a:t>Increase the quality and years of healthy life</a:t>
            </a:r>
          </a:p>
          <a:p>
            <a:pPr marL="525780" indent="-457200">
              <a:buFont typeface="Wingdings" pitchFamily="2" charset="2"/>
              <a:buChar char="v"/>
            </a:pPr>
            <a:r>
              <a:rPr lang="en-US" sz="2800" b="1" dirty="0"/>
              <a:t>Inc. incidence of people reporting healthy days</a:t>
            </a:r>
          </a:p>
          <a:p>
            <a:pPr marL="525780" indent="-457200">
              <a:buFont typeface="Wingdings" pitchFamily="2" charset="2"/>
              <a:buChar char="v"/>
            </a:pPr>
            <a:r>
              <a:rPr lang="en-US" sz="2800" b="1" dirty="0"/>
              <a:t>Reporting active days</a:t>
            </a:r>
          </a:p>
          <a:p>
            <a:pPr marL="525780" indent="-457200">
              <a:buFont typeface="Wingdings" pitchFamily="2" charset="2"/>
              <a:buChar char="v"/>
            </a:pPr>
            <a:r>
              <a:rPr lang="en-US" sz="2800" b="1" dirty="0"/>
              <a:t>Reduce activity limitations</a:t>
            </a:r>
          </a:p>
          <a:p>
            <a:pPr marL="525780" indent="-457200">
              <a:buFont typeface="Wingdings" pitchFamily="2" charset="2"/>
              <a:buChar char="v"/>
            </a:pPr>
            <a:r>
              <a:rPr lang="en-US" sz="2800" b="1" dirty="0"/>
              <a:t>Reduce days of pains for arthritis,</a:t>
            </a:r>
          </a:p>
          <a:p>
            <a:pPr marL="525780" indent="-457200">
              <a:buNone/>
            </a:pPr>
            <a:r>
              <a:rPr lang="en-US" sz="2800" b="1" dirty="0"/>
              <a:t>osteoporosis, chronic back pains</a:t>
            </a:r>
          </a:p>
          <a:p>
            <a:pPr marL="525780" indent="-457200">
              <a:buFont typeface="Wingdings" pitchFamily="2" charset="2"/>
              <a:buChar char="v"/>
            </a:pPr>
            <a:r>
              <a:rPr lang="en-US" sz="2800" b="1" dirty="0"/>
              <a:t>Increased adaptation of daily</a:t>
            </a:r>
          </a:p>
          <a:p>
            <a:pPr marL="525780" indent="-457200">
              <a:buNone/>
            </a:pPr>
            <a:r>
              <a:rPr lang="en-US" sz="2800" b="1" dirty="0"/>
              <a:t>physical life</a:t>
            </a:r>
          </a:p>
          <a:p>
            <a:pPr marL="525780" indent="-457200">
              <a:buFont typeface="Wingdings" pitchFamily="2" charset="2"/>
              <a:buChar char="v"/>
            </a:pPr>
            <a:r>
              <a:rPr lang="en-US" sz="2400" b="1" dirty="0"/>
              <a:t>Increase leisure time</a:t>
            </a:r>
          </a:p>
          <a:p>
            <a:pPr marL="525780" indent="-457200">
              <a:buFont typeface="Wingdings" pitchFamily="2" charset="2"/>
              <a:buChar char="v"/>
            </a:pPr>
            <a:r>
              <a:rPr lang="en-US" sz="2400" b="1" dirty="0"/>
              <a:t>Exercise: Muscle fitness increase</a:t>
            </a:r>
          </a:p>
          <a:p>
            <a:pPr marL="525780" indent="-457200">
              <a:buFont typeface="Wingdings" pitchFamily="2" charset="2"/>
              <a:buChar char="v"/>
            </a:pPr>
            <a:r>
              <a:rPr lang="en-US" sz="2400" b="1" dirty="0"/>
              <a:t>Reduce incidence of death from cancer</a:t>
            </a:r>
          </a:p>
          <a:p>
            <a:pPr marL="525780" indent="-457200">
              <a:buFont typeface="Wingdings" pitchFamily="2" charset="2"/>
              <a:buChar char="v"/>
            </a:pPr>
            <a:r>
              <a:rPr lang="en-US" sz="2400" b="1" dirty="0"/>
              <a:t>Increase diagnosis &amp; reduce incidence of type 2 diabetes </a:t>
            </a:r>
          </a:p>
        </p:txBody>
      </p:sp>
      <p:pic>
        <p:nvPicPr>
          <p:cNvPr id="7170" name="Picture 2" descr="E:\ash laptop\ash laptop\health wellness pictures\plyometric_exercises_bounding.gif.pagespeed.ce.hVN7lgC6RV.gif"/>
          <p:cNvPicPr>
            <a:picLocks noChangeAspect="1" noChangeArrowheads="1" noCrop="1"/>
          </p:cNvPicPr>
          <p:nvPr/>
        </p:nvPicPr>
        <p:blipFill>
          <a:blip r:embed="rId2"/>
          <a:srcRect/>
          <a:stretch>
            <a:fillRect/>
          </a:stretch>
        </p:blipFill>
        <p:spPr bwMode="auto">
          <a:xfrm>
            <a:off x="6172200" y="1600200"/>
            <a:ext cx="2971800" cy="3581400"/>
          </a:xfrm>
          <a:prstGeom prst="rect">
            <a:avLst/>
          </a:prstGeom>
          <a:noFill/>
        </p:spPr>
      </p:pic>
    </p:spTree>
    <p:extLst>
      <p:ext uri="{BB962C8B-B14F-4D97-AF65-F5344CB8AC3E}">
        <p14:creationId xmlns:p14="http://schemas.microsoft.com/office/powerpoint/2010/main" xmlns="" val="1437116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endParaRPr lang="en-US" dirty="0"/>
          </a:p>
        </p:txBody>
      </p:sp>
      <p:sp>
        <p:nvSpPr>
          <p:cNvPr id="3" name="Content Placeholder 2"/>
          <p:cNvSpPr>
            <a:spLocks noGrp="1"/>
          </p:cNvSpPr>
          <p:nvPr>
            <p:ph sz="quarter" idx="1"/>
          </p:nvPr>
        </p:nvSpPr>
        <p:spPr>
          <a:xfrm>
            <a:off x="76200" y="762000"/>
            <a:ext cx="5562600" cy="5867400"/>
          </a:xfrm>
        </p:spPr>
        <p:txBody>
          <a:bodyPr>
            <a:normAutofit lnSpcReduction="10000"/>
          </a:bodyPr>
          <a:lstStyle/>
          <a:p>
            <a:pPr marL="525780" indent="-457200">
              <a:buFont typeface="+mj-lt"/>
              <a:buAutoNum type="arabicPeriod"/>
            </a:pPr>
            <a:r>
              <a:rPr lang="en-US" b="1" dirty="0"/>
              <a:t>Dec. incidence of depression</a:t>
            </a:r>
          </a:p>
          <a:p>
            <a:pPr marL="525780" indent="-457200">
              <a:buFont typeface="+mj-lt"/>
              <a:buAutoNum type="arabicPeriod"/>
            </a:pPr>
            <a:r>
              <a:rPr lang="en-US" b="1" dirty="0"/>
              <a:t>Heart diseases, stroke, high </a:t>
            </a:r>
            <a:r>
              <a:rPr lang="en-US" b="1" dirty="0" err="1"/>
              <a:t>bp</a:t>
            </a:r>
            <a:endParaRPr lang="en-US" b="1" dirty="0"/>
          </a:p>
          <a:p>
            <a:pPr marL="525780" indent="-457200">
              <a:buFont typeface="+mj-lt"/>
              <a:buAutoNum type="arabicPeriod"/>
            </a:pPr>
            <a:r>
              <a:rPr lang="en-US" b="1" dirty="0"/>
              <a:t>Dec  incidence High </a:t>
            </a:r>
            <a:r>
              <a:rPr lang="en-US" b="1" dirty="0" err="1"/>
              <a:t>cholesterole</a:t>
            </a:r>
            <a:r>
              <a:rPr lang="en-US" b="1" dirty="0"/>
              <a:t> level</a:t>
            </a:r>
          </a:p>
          <a:p>
            <a:pPr marL="525780" indent="-457200">
              <a:buFont typeface="+mj-lt"/>
              <a:buAutoNum type="arabicPeriod"/>
            </a:pPr>
            <a:r>
              <a:rPr lang="en-US" b="1" dirty="0"/>
              <a:t>Eliminate health disparities</a:t>
            </a:r>
          </a:p>
          <a:p>
            <a:pPr marL="525780" indent="-457200">
              <a:buFont typeface="+mj-lt"/>
              <a:buAutoNum type="arabicPeriod"/>
            </a:pPr>
            <a:r>
              <a:rPr lang="en-US" b="1" dirty="0"/>
              <a:t>Dec personal stress levels n mental health problems</a:t>
            </a:r>
          </a:p>
          <a:p>
            <a:pPr marL="525780" indent="-457200">
              <a:buFont typeface="+mj-lt"/>
              <a:buAutoNum type="arabicPeriod"/>
            </a:pPr>
            <a:r>
              <a:rPr lang="en-US" b="1" dirty="0"/>
              <a:t>Reduce steroid use</a:t>
            </a:r>
          </a:p>
          <a:p>
            <a:pPr marL="525780" indent="-457200">
              <a:buFont typeface="+mj-lt"/>
              <a:buAutoNum type="arabicPeriod"/>
            </a:pPr>
            <a:r>
              <a:rPr lang="en-US" b="1" dirty="0"/>
              <a:t>Reduce accidents, destructive habits, pollution</a:t>
            </a:r>
          </a:p>
          <a:p>
            <a:pPr marL="525780" indent="-457200">
              <a:buFont typeface="+mj-lt"/>
              <a:buAutoNum type="arabicPeriod"/>
            </a:pPr>
            <a:r>
              <a:rPr lang="en-US" b="1" dirty="0"/>
              <a:t>Access to health information</a:t>
            </a:r>
          </a:p>
          <a:p>
            <a:pPr marL="525780" indent="-457200">
              <a:buFont typeface="+mj-lt"/>
              <a:buAutoNum type="arabicPeriod"/>
            </a:pPr>
            <a:r>
              <a:rPr lang="en-US" b="1" dirty="0"/>
              <a:t>People with good eating habits</a:t>
            </a:r>
          </a:p>
          <a:p>
            <a:pPr marL="525780" indent="-457200">
              <a:buFont typeface="+mj-lt"/>
              <a:buAutoNum type="arabicPeriod"/>
            </a:pPr>
            <a:r>
              <a:rPr lang="en-US" b="1" dirty="0"/>
              <a:t>Healthy weight and over </a:t>
            </a:r>
            <a:r>
              <a:rPr lang="en-US" sz="2400" b="1" dirty="0"/>
              <a:t>weight</a:t>
            </a:r>
            <a:endParaRPr lang="en-US" b="1" dirty="0"/>
          </a:p>
        </p:txBody>
      </p:sp>
      <p:pic>
        <p:nvPicPr>
          <p:cNvPr id="8196" name="Picture 4" descr="E:\ash laptop\ash laptop\health wellness pictures\images (2).jpg"/>
          <p:cNvPicPr>
            <a:picLocks noChangeAspect="1" noChangeArrowheads="1"/>
          </p:cNvPicPr>
          <p:nvPr/>
        </p:nvPicPr>
        <p:blipFill>
          <a:blip r:embed="rId2"/>
          <a:srcRect/>
          <a:stretch>
            <a:fillRect/>
          </a:stretch>
        </p:blipFill>
        <p:spPr bwMode="auto">
          <a:xfrm>
            <a:off x="5791200" y="4171950"/>
            <a:ext cx="2952750" cy="2533650"/>
          </a:xfrm>
          <a:prstGeom prst="rect">
            <a:avLst/>
          </a:prstGeom>
          <a:noFill/>
        </p:spPr>
      </p:pic>
      <p:pic>
        <p:nvPicPr>
          <p:cNvPr id="8197" name="Picture 5" descr="E:\ash laptop\ash laptop\health wellness pictures\corazon_sano.jpg"/>
          <p:cNvPicPr>
            <a:picLocks noChangeAspect="1" noChangeArrowheads="1"/>
          </p:cNvPicPr>
          <p:nvPr/>
        </p:nvPicPr>
        <p:blipFill>
          <a:blip r:embed="rId3"/>
          <a:srcRect/>
          <a:stretch>
            <a:fillRect/>
          </a:stretch>
        </p:blipFill>
        <p:spPr bwMode="auto">
          <a:xfrm>
            <a:off x="5791200" y="0"/>
            <a:ext cx="3352800" cy="4318000"/>
          </a:xfrm>
          <a:prstGeom prst="rect">
            <a:avLst/>
          </a:prstGeom>
          <a:noFill/>
        </p:spPr>
      </p:pic>
    </p:spTree>
    <p:extLst>
      <p:ext uri="{BB962C8B-B14F-4D97-AF65-F5344CB8AC3E}">
        <p14:creationId xmlns:p14="http://schemas.microsoft.com/office/powerpoint/2010/main" xmlns="" val="36756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024744" cy="838200"/>
          </a:xfrm>
        </p:spPr>
        <p:txBody>
          <a:bodyPr>
            <a:normAutofit/>
          </a:bodyPr>
          <a:lstStyle/>
          <a:p>
            <a:r>
              <a:rPr lang="en-US" b="1" dirty="0"/>
              <a:t>Leading Health Indicators</a:t>
            </a:r>
          </a:p>
        </p:txBody>
      </p:sp>
      <p:sp>
        <p:nvSpPr>
          <p:cNvPr id="3" name="Content Placeholder 2"/>
          <p:cNvSpPr>
            <a:spLocks noGrp="1"/>
          </p:cNvSpPr>
          <p:nvPr>
            <p:ph sz="quarter" idx="1"/>
          </p:nvPr>
        </p:nvSpPr>
        <p:spPr>
          <a:xfrm>
            <a:off x="152400" y="990600"/>
            <a:ext cx="7668409" cy="5867400"/>
          </a:xfrm>
        </p:spPr>
        <p:txBody>
          <a:bodyPr>
            <a:normAutofit fontScale="92500" lnSpcReduction="20000"/>
          </a:bodyPr>
          <a:lstStyle/>
          <a:p>
            <a:r>
              <a:rPr lang="en-US" b="1" dirty="0"/>
              <a:t>Are factors that provide info about the health n wellbeing of population</a:t>
            </a:r>
          </a:p>
          <a:p>
            <a:r>
              <a:rPr lang="en-US" b="1" dirty="0"/>
              <a:t>Not used individually but for whole population</a:t>
            </a:r>
          </a:p>
          <a:p>
            <a:r>
              <a:rPr lang="en-US" b="1" dirty="0">
                <a:solidFill>
                  <a:srgbClr val="C00000"/>
                </a:solidFill>
              </a:rPr>
              <a:t>10 leading health indicators are (POT MIRE-SIA)</a:t>
            </a:r>
          </a:p>
          <a:p>
            <a:pPr marL="0" indent="0">
              <a:buNone/>
            </a:pPr>
            <a:endParaRPr lang="en-US" b="1" dirty="0">
              <a:solidFill>
                <a:srgbClr val="C00000"/>
              </a:solidFill>
            </a:endParaRPr>
          </a:p>
          <a:p>
            <a:pPr marL="525780" indent="-457200">
              <a:buFont typeface="+mj-lt"/>
              <a:buAutoNum type="arabicPeriod"/>
            </a:pPr>
            <a:r>
              <a:rPr lang="en-US" b="1" dirty="0"/>
              <a:t>Physical activity</a:t>
            </a:r>
          </a:p>
          <a:p>
            <a:pPr marL="525780" indent="-457200">
              <a:buFont typeface="+mj-lt"/>
              <a:buAutoNum type="arabicPeriod"/>
            </a:pPr>
            <a:r>
              <a:rPr lang="en-US" b="1" dirty="0"/>
              <a:t>Over weight and obesity</a:t>
            </a:r>
          </a:p>
          <a:p>
            <a:pPr marL="525780" indent="-457200">
              <a:buFont typeface="+mj-lt"/>
              <a:buAutoNum type="arabicPeriod"/>
            </a:pPr>
            <a:r>
              <a:rPr lang="en-US" b="1" dirty="0"/>
              <a:t>Tobacco use </a:t>
            </a:r>
          </a:p>
          <a:p>
            <a:pPr marL="525780" indent="-457200">
              <a:buFont typeface="+mj-lt"/>
              <a:buAutoNum type="arabicPeriod"/>
            </a:pPr>
            <a:r>
              <a:rPr lang="en-US" b="1" dirty="0"/>
              <a:t>substance abuse</a:t>
            </a:r>
          </a:p>
          <a:p>
            <a:pPr marL="525780" indent="-457200">
              <a:buFont typeface="+mj-lt"/>
              <a:buAutoNum type="arabicPeriod"/>
            </a:pPr>
            <a:r>
              <a:rPr lang="en-US" b="1" dirty="0"/>
              <a:t>Responsible sexual behavior</a:t>
            </a:r>
          </a:p>
          <a:p>
            <a:pPr marL="525780" indent="-457200">
              <a:buFont typeface="+mj-lt"/>
              <a:buAutoNum type="arabicPeriod"/>
            </a:pPr>
            <a:r>
              <a:rPr lang="en-US" b="1" dirty="0"/>
              <a:t>Mental health</a:t>
            </a:r>
          </a:p>
          <a:p>
            <a:pPr marL="525780" indent="-457200">
              <a:buFont typeface="+mj-lt"/>
              <a:buAutoNum type="arabicPeriod"/>
            </a:pPr>
            <a:r>
              <a:rPr lang="en-US" b="1" dirty="0"/>
              <a:t>Injury and violence</a:t>
            </a:r>
          </a:p>
          <a:p>
            <a:pPr marL="525780" indent="-457200">
              <a:buFont typeface="+mj-lt"/>
              <a:buAutoNum type="arabicPeriod"/>
            </a:pPr>
            <a:r>
              <a:rPr lang="en-US" b="1" dirty="0"/>
              <a:t>Environmental quality</a:t>
            </a:r>
          </a:p>
          <a:p>
            <a:pPr marL="525780" indent="-457200">
              <a:buFont typeface="+mj-lt"/>
              <a:buAutoNum type="arabicPeriod"/>
            </a:pPr>
            <a:r>
              <a:rPr lang="en-US" b="1" dirty="0"/>
              <a:t>Immunization</a:t>
            </a:r>
          </a:p>
          <a:p>
            <a:pPr marL="525780" indent="-457200">
              <a:buFont typeface="+mj-lt"/>
              <a:buAutoNum type="arabicPeriod"/>
            </a:pPr>
            <a:r>
              <a:rPr lang="en-US" b="1" dirty="0"/>
              <a:t>Access to health care</a:t>
            </a:r>
          </a:p>
        </p:txBody>
      </p:sp>
      <p:pic>
        <p:nvPicPr>
          <p:cNvPr id="9218" name="Picture 2" descr="E:\ash laptop\ash laptop\health wellness pictures\Exercising-2.gif"/>
          <p:cNvPicPr>
            <a:picLocks noChangeAspect="1" noChangeArrowheads="1" noCrop="1"/>
          </p:cNvPicPr>
          <p:nvPr/>
        </p:nvPicPr>
        <p:blipFill>
          <a:blip r:embed="rId2"/>
          <a:srcRect/>
          <a:stretch>
            <a:fillRect/>
          </a:stretch>
        </p:blipFill>
        <p:spPr bwMode="auto">
          <a:xfrm>
            <a:off x="4724400" y="2514600"/>
            <a:ext cx="4191000" cy="3962400"/>
          </a:xfrm>
          <a:prstGeom prst="rect">
            <a:avLst/>
          </a:prstGeom>
          <a:noFill/>
        </p:spPr>
      </p:pic>
    </p:spTree>
    <p:extLst>
      <p:ext uri="{BB962C8B-B14F-4D97-AF65-F5344CB8AC3E}">
        <p14:creationId xmlns:p14="http://schemas.microsoft.com/office/powerpoint/2010/main" xmlns="" val="381786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normAutofit/>
          </a:bodyPr>
          <a:lstStyle/>
          <a:p>
            <a:r>
              <a:rPr lang="en-US" b="1" dirty="0"/>
              <a:t>Health education resources</a:t>
            </a:r>
          </a:p>
        </p:txBody>
      </p:sp>
      <p:sp>
        <p:nvSpPr>
          <p:cNvPr id="3" name="Content Placeholder 2"/>
          <p:cNvSpPr>
            <a:spLocks noGrp="1"/>
          </p:cNvSpPr>
          <p:nvPr>
            <p:ph sz="quarter" idx="1"/>
          </p:nvPr>
        </p:nvSpPr>
        <p:spPr>
          <a:xfrm>
            <a:off x="1" y="1339506"/>
            <a:ext cx="6324600" cy="5518494"/>
          </a:xfrm>
        </p:spPr>
        <p:txBody>
          <a:bodyPr>
            <a:normAutofit fontScale="92500" lnSpcReduction="10000"/>
          </a:bodyPr>
          <a:lstStyle/>
          <a:p>
            <a:r>
              <a:rPr lang="en-US" b="1" u="sng" dirty="0">
                <a:solidFill>
                  <a:srgbClr val="C00000"/>
                </a:solidFill>
              </a:rPr>
              <a:t>parents of young childre</a:t>
            </a:r>
            <a:r>
              <a:rPr lang="en-US" b="1" dirty="0">
                <a:solidFill>
                  <a:srgbClr val="C00000"/>
                </a:solidFill>
              </a:rPr>
              <a:t>n</a:t>
            </a:r>
          </a:p>
          <a:p>
            <a:endParaRPr lang="en-US" dirty="0"/>
          </a:p>
          <a:p>
            <a:r>
              <a:rPr lang="en-US" b="1" dirty="0"/>
              <a:t>Healthy nutrition</a:t>
            </a:r>
          </a:p>
          <a:p>
            <a:r>
              <a:rPr lang="en-US" b="1" dirty="0"/>
              <a:t>Fitness activities for young children</a:t>
            </a:r>
          </a:p>
          <a:p>
            <a:r>
              <a:rPr lang="en-US" b="1" dirty="0"/>
              <a:t>Protecting young children from preventable injuries</a:t>
            </a:r>
          </a:p>
          <a:p>
            <a:r>
              <a:rPr lang="en-US" b="1" dirty="0"/>
              <a:t>Effective discipline for young children</a:t>
            </a:r>
          </a:p>
          <a:p>
            <a:r>
              <a:rPr lang="en-US" b="1" dirty="0"/>
              <a:t>Protection against childhood illness</a:t>
            </a:r>
          </a:p>
          <a:p>
            <a:r>
              <a:rPr lang="en-US" b="1" dirty="0"/>
              <a:t>Protection in childhood sports activities</a:t>
            </a:r>
          </a:p>
          <a:p>
            <a:r>
              <a:rPr lang="en-US" b="1" dirty="0"/>
              <a:t>Proper nutrition for  physical activity</a:t>
            </a:r>
          </a:p>
          <a:p>
            <a:r>
              <a:rPr lang="en-US" b="1" dirty="0"/>
              <a:t>Reduce childhood obesity</a:t>
            </a:r>
          </a:p>
          <a:p>
            <a:r>
              <a:rPr lang="en-US" b="1" dirty="0"/>
              <a:t>Safety when swimming (including </a:t>
            </a:r>
          </a:p>
          <a:p>
            <a:pPr>
              <a:buNone/>
            </a:pPr>
            <a:r>
              <a:rPr lang="en-US" b="1" dirty="0"/>
              <a:t>protection against skin cancer)</a:t>
            </a:r>
          </a:p>
        </p:txBody>
      </p:sp>
      <p:pic>
        <p:nvPicPr>
          <p:cNvPr id="10242" name="Picture 2" descr="E:\ash laptop\ash laptop\health wellness pictures\download (1).jpg"/>
          <p:cNvPicPr>
            <a:picLocks noChangeAspect="1" noChangeArrowheads="1"/>
          </p:cNvPicPr>
          <p:nvPr/>
        </p:nvPicPr>
        <p:blipFill>
          <a:blip r:embed="rId2"/>
          <a:srcRect/>
          <a:stretch>
            <a:fillRect/>
          </a:stretch>
        </p:blipFill>
        <p:spPr bwMode="auto">
          <a:xfrm>
            <a:off x="5181600" y="1285875"/>
            <a:ext cx="3609975" cy="1609725"/>
          </a:xfrm>
          <a:prstGeom prst="rect">
            <a:avLst/>
          </a:prstGeom>
          <a:noFill/>
        </p:spPr>
      </p:pic>
      <p:pic>
        <p:nvPicPr>
          <p:cNvPr id="10243" name="Picture 3" descr="E:\ash laptop\ash laptop\health wellness pictures\f6585f52457f33887017f8e4f8bb7de3.jpg"/>
          <p:cNvPicPr>
            <a:picLocks noChangeAspect="1" noChangeArrowheads="1"/>
          </p:cNvPicPr>
          <p:nvPr/>
        </p:nvPicPr>
        <p:blipFill>
          <a:blip r:embed="rId3"/>
          <a:srcRect/>
          <a:stretch>
            <a:fillRect/>
          </a:stretch>
        </p:blipFill>
        <p:spPr bwMode="auto">
          <a:xfrm>
            <a:off x="6172200" y="3048000"/>
            <a:ext cx="2819400" cy="3810000"/>
          </a:xfrm>
          <a:prstGeom prst="rect">
            <a:avLst/>
          </a:prstGeom>
          <a:noFill/>
        </p:spPr>
      </p:pic>
    </p:spTree>
    <p:extLst>
      <p:ext uri="{BB962C8B-B14F-4D97-AF65-F5344CB8AC3E}">
        <p14:creationId xmlns:p14="http://schemas.microsoft.com/office/powerpoint/2010/main" xmlns="" val="1190114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068234" cy="762000"/>
          </a:xfrm>
        </p:spPr>
        <p:txBody>
          <a:bodyPr/>
          <a:lstStyle/>
          <a:p>
            <a:r>
              <a:rPr lang="en-US" b="1" dirty="0"/>
              <a:t>Children ages 8 to 12</a:t>
            </a:r>
          </a:p>
        </p:txBody>
      </p:sp>
      <p:sp>
        <p:nvSpPr>
          <p:cNvPr id="3" name="Content Placeholder 2"/>
          <p:cNvSpPr>
            <a:spLocks noGrp="1"/>
          </p:cNvSpPr>
          <p:nvPr>
            <p:ph sz="quarter" idx="1"/>
          </p:nvPr>
        </p:nvSpPr>
        <p:spPr>
          <a:xfrm>
            <a:off x="228601" y="1143000"/>
            <a:ext cx="5638799" cy="5486400"/>
          </a:xfrm>
        </p:spPr>
        <p:txBody>
          <a:bodyPr>
            <a:normAutofit lnSpcReduction="10000"/>
          </a:bodyPr>
          <a:lstStyle/>
          <a:p>
            <a:r>
              <a:rPr lang="en-US" b="1" dirty="0"/>
              <a:t>Good nutrition</a:t>
            </a:r>
          </a:p>
          <a:p>
            <a:r>
              <a:rPr lang="en-US" b="1" dirty="0"/>
              <a:t>Fitness activities</a:t>
            </a:r>
          </a:p>
          <a:p>
            <a:r>
              <a:rPr lang="en-US" b="1" dirty="0"/>
              <a:t>Safety issues for children</a:t>
            </a:r>
          </a:p>
          <a:p>
            <a:r>
              <a:rPr lang="en-US" b="1" dirty="0"/>
              <a:t>Playing it safe(protection in sports activities)</a:t>
            </a:r>
          </a:p>
          <a:p>
            <a:r>
              <a:rPr lang="en-US" b="1" dirty="0"/>
              <a:t>Proper nutrition for physical activity</a:t>
            </a:r>
          </a:p>
          <a:p>
            <a:r>
              <a:rPr lang="en-US" b="1" dirty="0"/>
              <a:t>Getting in shape(managing childhood obesity)</a:t>
            </a:r>
          </a:p>
          <a:p>
            <a:r>
              <a:rPr lang="en-US" b="1" dirty="0"/>
              <a:t>Safety at the swimming pool/protection against skin cancer</a:t>
            </a:r>
          </a:p>
          <a:p>
            <a:r>
              <a:rPr lang="en-US" b="1" dirty="0"/>
              <a:t>Ergonomics for children(including wearing backpacks and playing at the computer) </a:t>
            </a:r>
          </a:p>
        </p:txBody>
      </p:sp>
      <p:pic>
        <p:nvPicPr>
          <p:cNvPr id="11266" name="Picture 2" descr="E:\ash laptop\ash laptop\health wellness pictures\drink-a-herbal-tea-or-warm-milk-mixture-to-help-you-relax-XYmdw4-clipart.gif"/>
          <p:cNvPicPr>
            <a:picLocks noChangeAspect="1" noChangeArrowheads="1" noCrop="1"/>
          </p:cNvPicPr>
          <p:nvPr/>
        </p:nvPicPr>
        <p:blipFill>
          <a:blip r:embed="rId2"/>
          <a:srcRect/>
          <a:stretch>
            <a:fillRect/>
          </a:stretch>
        </p:blipFill>
        <p:spPr bwMode="auto">
          <a:xfrm>
            <a:off x="5486400" y="762000"/>
            <a:ext cx="3505200" cy="5791200"/>
          </a:xfrm>
          <a:prstGeom prst="rect">
            <a:avLst/>
          </a:prstGeom>
          <a:noFill/>
        </p:spPr>
      </p:pic>
    </p:spTree>
    <p:extLst>
      <p:ext uri="{BB962C8B-B14F-4D97-AF65-F5344CB8AC3E}">
        <p14:creationId xmlns:p14="http://schemas.microsoft.com/office/powerpoint/2010/main" xmlns="" val="3691632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024744" cy="762000"/>
          </a:xfrm>
        </p:spPr>
        <p:txBody>
          <a:bodyPr/>
          <a:lstStyle/>
          <a:p>
            <a:r>
              <a:rPr lang="en-US" b="1" dirty="0"/>
              <a:t>Adolescents </a:t>
            </a:r>
          </a:p>
        </p:txBody>
      </p:sp>
      <p:sp>
        <p:nvSpPr>
          <p:cNvPr id="3" name="Content Placeholder 2"/>
          <p:cNvSpPr>
            <a:spLocks noGrp="1"/>
          </p:cNvSpPr>
          <p:nvPr>
            <p:ph sz="quarter" idx="1"/>
          </p:nvPr>
        </p:nvSpPr>
        <p:spPr>
          <a:xfrm>
            <a:off x="0" y="685800"/>
            <a:ext cx="6553200" cy="6172200"/>
          </a:xfrm>
        </p:spPr>
        <p:txBody>
          <a:bodyPr>
            <a:normAutofit fontScale="77500" lnSpcReduction="20000"/>
          </a:bodyPr>
          <a:lstStyle/>
          <a:p>
            <a:r>
              <a:rPr lang="en-US" b="1" dirty="0"/>
              <a:t>Good nutrition</a:t>
            </a:r>
          </a:p>
          <a:p>
            <a:r>
              <a:rPr lang="en-US" b="1" dirty="0"/>
              <a:t>Fitness activities</a:t>
            </a:r>
          </a:p>
          <a:p>
            <a:r>
              <a:rPr lang="en-US" b="1" dirty="0"/>
              <a:t>Principles of fitness training</a:t>
            </a:r>
          </a:p>
          <a:p>
            <a:r>
              <a:rPr lang="en-US" b="1" dirty="0"/>
              <a:t>Safety issues for  athletes</a:t>
            </a:r>
          </a:p>
          <a:p>
            <a:r>
              <a:rPr lang="en-US" b="1" dirty="0"/>
              <a:t>Protection against infection</a:t>
            </a:r>
          </a:p>
          <a:p>
            <a:r>
              <a:rPr lang="en-US" b="1" dirty="0"/>
              <a:t>Proper nutrition for physical activity</a:t>
            </a:r>
          </a:p>
          <a:p>
            <a:r>
              <a:rPr lang="en-US" b="1" dirty="0"/>
              <a:t>Screening for fitness</a:t>
            </a:r>
          </a:p>
          <a:p>
            <a:r>
              <a:rPr lang="en-US" b="1" dirty="0"/>
              <a:t>Red flags for depression</a:t>
            </a:r>
          </a:p>
          <a:p>
            <a:r>
              <a:rPr lang="en-US" b="1" dirty="0"/>
              <a:t>Prevention and management of obesity</a:t>
            </a:r>
          </a:p>
          <a:p>
            <a:r>
              <a:rPr lang="en-US" b="1" dirty="0"/>
              <a:t>Pregnancy—healthy behaviors for a healthy baby</a:t>
            </a:r>
          </a:p>
          <a:p>
            <a:r>
              <a:rPr lang="en-US" b="1" dirty="0"/>
              <a:t>Pregnancy—ways to reduce back pain</a:t>
            </a:r>
          </a:p>
          <a:p>
            <a:r>
              <a:rPr lang="en-US" b="1" dirty="0"/>
              <a:t>Child development for teenage mothers/pregnant teenagers</a:t>
            </a:r>
          </a:p>
          <a:p>
            <a:r>
              <a:rPr lang="en-US" b="1" dirty="0"/>
              <a:t>Screening for poor posture (including scoliosis)</a:t>
            </a:r>
          </a:p>
          <a:p>
            <a:r>
              <a:rPr lang="en-US" b="1" dirty="0"/>
              <a:t>Changing your life to engage in healthy lifestyle habits</a:t>
            </a:r>
          </a:p>
          <a:p>
            <a:r>
              <a:rPr lang="en-US" b="1" dirty="0"/>
              <a:t>Screening for stress</a:t>
            </a:r>
          </a:p>
          <a:p>
            <a:r>
              <a:rPr lang="en-US" b="1" dirty="0"/>
              <a:t>Stress management</a:t>
            </a:r>
          </a:p>
          <a:p>
            <a:r>
              <a:rPr lang="en-US" b="1" dirty="0"/>
              <a:t>Ergonomics for the workplace (computer </a:t>
            </a:r>
            <a:r>
              <a:rPr lang="en-US" b="1" dirty="0" err="1"/>
              <a:t>usres</a:t>
            </a:r>
            <a:r>
              <a:rPr lang="en-US" b="1" dirty="0"/>
              <a:t>)</a:t>
            </a:r>
          </a:p>
          <a:p>
            <a:r>
              <a:rPr lang="en-US" b="1" dirty="0"/>
              <a:t>………………………………………(manual labor)</a:t>
            </a:r>
          </a:p>
          <a:p>
            <a:pPr marL="68580" indent="0">
              <a:buNone/>
            </a:pPr>
            <a:endParaRPr lang="en-US" b="1" dirty="0"/>
          </a:p>
          <a:p>
            <a:endParaRPr lang="en-US" b="1" dirty="0"/>
          </a:p>
          <a:p>
            <a:endParaRPr lang="en-US" b="1" dirty="0"/>
          </a:p>
        </p:txBody>
      </p:sp>
      <p:pic>
        <p:nvPicPr>
          <p:cNvPr id="12292" name="Picture 4" descr="E:\ash laptop\ash laptop\health wellness pictures\9.gif"/>
          <p:cNvPicPr>
            <a:picLocks noChangeAspect="1" noChangeArrowheads="1" noCrop="1"/>
          </p:cNvPicPr>
          <p:nvPr/>
        </p:nvPicPr>
        <p:blipFill>
          <a:blip r:embed="rId2"/>
          <a:srcRect/>
          <a:stretch>
            <a:fillRect/>
          </a:stretch>
        </p:blipFill>
        <p:spPr bwMode="auto">
          <a:xfrm>
            <a:off x="5715000" y="0"/>
            <a:ext cx="3429000" cy="3048000"/>
          </a:xfrm>
          <a:prstGeom prst="rect">
            <a:avLst/>
          </a:prstGeom>
          <a:noFill/>
        </p:spPr>
      </p:pic>
      <p:pic>
        <p:nvPicPr>
          <p:cNvPr id="12293" name="Picture 5" descr="E:\ash laptop\ash laptop\health wellness pictures\animated-gym-exercises-reduce-stomach-reduction-625648.gif"/>
          <p:cNvPicPr>
            <a:picLocks noChangeAspect="1" noChangeArrowheads="1" noCrop="1"/>
          </p:cNvPicPr>
          <p:nvPr/>
        </p:nvPicPr>
        <p:blipFill>
          <a:blip r:embed="rId3"/>
          <a:srcRect/>
          <a:stretch>
            <a:fillRect/>
          </a:stretch>
        </p:blipFill>
        <p:spPr bwMode="auto">
          <a:xfrm>
            <a:off x="6477000" y="2819400"/>
            <a:ext cx="2667000" cy="3733800"/>
          </a:xfrm>
          <a:prstGeom prst="rect">
            <a:avLst/>
          </a:prstGeom>
          <a:noFill/>
        </p:spPr>
      </p:pic>
    </p:spTree>
    <p:extLst>
      <p:ext uri="{BB962C8B-B14F-4D97-AF65-F5344CB8AC3E}">
        <p14:creationId xmlns:p14="http://schemas.microsoft.com/office/powerpoint/2010/main" xmlns="" val="1377718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219200"/>
          </a:xfrm>
        </p:spPr>
        <p:txBody>
          <a:bodyPr>
            <a:normAutofit/>
          </a:bodyPr>
          <a:lstStyle/>
          <a:p>
            <a:r>
              <a:rPr lang="en-US" b="1" dirty="0"/>
              <a:t>Young and middle aged adults</a:t>
            </a:r>
          </a:p>
        </p:txBody>
      </p:sp>
      <p:sp>
        <p:nvSpPr>
          <p:cNvPr id="3" name="Content Placeholder 2"/>
          <p:cNvSpPr>
            <a:spLocks noGrp="1"/>
          </p:cNvSpPr>
          <p:nvPr>
            <p:ph sz="quarter" idx="1"/>
          </p:nvPr>
        </p:nvSpPr>
        <p:spPr>
          <a:xfrm>
            <a:off x="0" y="914400"/>
            <a:ext cx="8458200" cy="5943600"/>
          </a:xfrm>
        </p:spPr>
        <p:txBody>
          <a:bodyPr>
            <a:normAutofit fontScale="77500" lnSpcReduction="20000"/>
          </a:bodyPr>
          <a:lstStyle/>
          <a:p>
            <a:r>
              <a:rPr lang="en-US" b="1" dirty="0"/>
              <a:t>Good nutrition</a:t>
            </a:r>
          </a:p>
          <a:p>
            <a:r>
              <a:rPr lang="en-US" b="1" dirty="0"/>
              <a:t>Fitness activities</a:t>
            </a:r>
          </a:p>
          <a:p>
            <a:r>
              <a:rPr lang="en-US" b="1" dirty="0"/>
              <a:t>Principles of fitness training</a:t>
            </a:r>
          </a:p>
          <a:p>
            <a:r>
              <a:rPr lang="en-US" b="1" dirty="0"/>
              <a:t>Choosing the right shoes for fitness training</a:t>
            </a:r>
          </a:p>
          <a:p>
            <a:r>
              <a:rPr lang="en-US" b="1" dirty="0"/>
              <a:t>Proper nutrition for physical activity</a:t>
            </a:r>
          </a:p>
          <a:p>
            <a:r>
              <a:rPr lang="en-US" b="1" dirty="0"/>
              <a:t>Screening for fitness</a:t>
            </a:r>
          </a:p>
          <a:p>
            <a:r>
              <a:rPr lang="en-US" b="1" dirty="0"/>
              <a:t>Ergonomics for work place(manual therapy)</a:t>
            </a:r>
          </a:p>
          <a:p>
            <a:r>
              <a:rPr lang="en-US" b="1" dirty="0"/>
              <a:t>Red flags for depression</a:t>
            </a:r>
          </a:p>
          <a:p>
            <a:r>
              <a:rPr lang="en-US" b="1" dirty="0"/>
              <a:t>Prevention n management of obesity</a:t>
            </a:r>
          </a:p>
          <a:p>
            <a:r>
              <a:rPr lang="en-US" b="1" dirty="0"/>
              <a:t>Pregnancy ways to reduce back pain</a:t>
            </a:r>
          </a:p>
          <a:p>
            <a:r>
              <a:rPr lang="en-US" b="1" dirty="0"/>
              <a:t>Child development for new mothers</a:t>
            </a:r>
          </a:p>
          <a:p>
            <a:r>
              <a:rPr lang="en-US" b="1" dirty="0"/>
              <a:t>Healthy lifestyle habits</a:t>
            </a:r>
          </a:p>
          <a:p>
            <a:r>
              <a:rPr lang="en-US" b="1" dirty="0"/>
              <a:t>Screening for poor posture, diabetes, heart disease, stress,</a:t>
            </a:r>
          </a:p>
          <a:p>
            <a:r>
              <a:rPr lang="en-US" b="1" dirty="0"/>
              <a:t>Screening for fitness training</a:t>
            </a:r>
          </a:p>
          <a:p>
            <a:r>
              <a:rPr lang="en-US" b="1" dirty="0"/>
              <a:t>Stress management</a:t>
            </a:r>
          </a:p>
          <a:p>
            <a:r>
              <a:rPr lang="en-US" b="1" dirty="0"/>
              <a:t>Prevention of low back pain</a:t>
            </a:r>
          </a:p>
          <a:p>
            <a:r>
              <a:rPr lang="en-US" b="1" dirty="0"/>
              <a:t>Medications benefits n  risks</a:t>
            </a:r>
          </a:p>
          <a:p>
            <a:r>
              <a:rPr lang="en-US" b="1" dirty="0"/>
              <a:t>Prevention of skin cancer </a:t>
            </a:r>
          </a:p>
        </p:txBody>
      </p:sp>
      <p:pic>
        <p:nvPicPr>
          <p:cNvPr id="13314" name="Picture 2" descr="E:\ash laptop\ash laptop\health wellness pictures\golf-strength-exercises-curls.gif"/>
          <p:cNvPicPr>
            <a:picLocks noChangeAspect="1" noChangeArrowheads="1" noCrop="1"/>
          </p:cNvPicPr>
          <p:nvPr/>
        </p:nvPicPr>
        <p:blipFill>
          <a:blip r:embed="rId2"/>
          <a:srcRect/>
          <a:stretch>
            <a:fillRect/>
          </a:stretch>
        </p:blipFill>
        <p:spPr bwMode="auto">
          <a:xfrm>
            <a:off x="5562600" y="1219200"/>
            <a:ext cx="3581400" cy="1905000"/>
          </a:xfrm>
          <a:prstGeom prst="rect">
            <a:avLst/>
          </a:prstGeom>
          <a:noFill/>
        </p:spPr>
      </p:pic>
      <p:pic>
        <p:nvPicPr>
          <p:cNvPr id="13315" name="Picture 3" descr="E:\ash laptop\ash laptop\health wellness pictures\plyometric_exercises_bounding.gif.pagespeed.ce.hVN7lgC6RV.gif"/>
          <p:cNvPicPr>
            <a:picLocks noChangeAspect="1" noChangeArrowheads="1" noCrop="1"/>
          </p:cNvPicPr>
          <p:nvPr/>
        </p:nvPicPr>
        <p:blipFill>
          <a:blip r:embed="rId3"/>
          <a:srcRect/>
          <a:stretch>
            <a:fillRect/>
          </a:stretch>
        </p:blipFill>
        <p:spPr bwMode="auto">
          <a:xfrm>
            <a:off x="6705600" y="3200400"/>
            <a:ext cx="2438400" cy="3657600"/>
          </a:xfrm>
          <a:prstGeom prst="rect">
            <a:avLst/>
          </a:prstGeom>
          <a:noFill/>
        </p:spPr>
      </p:pic>
    </p:spTree>
    <p:extLst>
      <p:ext uri="{BB962C8B-B14F-4D97-AF65-F5344CB8AC3E}">
        <p14:creationId xmlns:p14="http://schemas.microsoft.com/office/powerpoint/2010/main" xmlns="" val="3003908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04800" y="3505200"/>
            <a:ext cx="8839200" cy="3048000"/>
          </a:xfrm>
        </p:spPr>
        <p:txBody>
          <a:bodyPr>
            <a:normAutofit/>
          </a:bodyPr>
          <a:lstStyle/>
          <a:p>
            <a:r>
              <a:rPr lang="en-US" sz="2800" b="1" dirty="0"/>
              <a:t>Healthy people 2010 is a federal health agenda developed to promote healthy lifestyles for American</a:t>
            </a:r>
          </a:p>
          <a:p>
            <a:r>
              <a:rPr lang="en-US" sz="2800" b="1" dirty="0">
                <a:solidFill>
                  <a:srgbClr val="FF0000"/>
                </a:solidFill>
              </a:rPr>
              <a:t>Two main goals</a:t>
            </a:r>
          </a:p>
          <a:p>
            <a:pPr marL="525780" indent="-457200">
              <a:buFont typeface="+mj-lt"/>
              <a:buAutoNum type="arabicPeriod"/>
            </a:pPr>
            <a:r>
              <a:rPr lang="en-US" sz="2800" b="1" dirty="0"/>
              <a:t>To increase the quality and years of healthy life</a:t>
            </a:r>
          </a:p>
          <a:p>
            <a:pPr marL="525780" indent="-457200">
              <a:buFont typeface="+mj-lt"/>
              <a:buAutoNum type="arabicPeriod"/>
            </a:pPr>
            <a:r>
              <a:rPr lang="en-US" sz="2800" b="1" dirty="0"/>
              <a:t>To eliminate the health disparities among various populations</a:t>
            </a:r>
          </a:p>
        </p:txBody>
      </p:sp>
      <p:pic>
        <p:nvPicPr>
          <p:cNvPr id="1026" name="Picture 2" descr="E:\ash laptop\ash laptop\health wellness pictures\images.jpg"/>
          <p:cNvPicPr>
            <a:picLocks noChangeAspect="1" noChangeArrowheads="1"/>
          </p:cNvPicPr>
          <p:nvPr/>
        </p:nvPicPr>
        <p:blipFill>
          <a:blip r:embed="rId3"/>
          <a:srcRect/>
          <a:stretch>
            <a:fillRect/>
          </a:stretch>
        </p:blipFill>
        <p:spPr bwMode="auto">
          <a:xfrm>
            <a:off x="457200" y="228600"/>
            <a:ext cx="3200400" cy="2686050"/>
          </a:xfrm>
          <a:prstGeom prst="rect">
            <a:avLst/>
          </a:prstGeom>
          <a:noFill/>
        </p:spPr>
      </p:pic>
      <p:pic>
        <p:nvPicPr>
          <p:cNvPr id="1027" name="Picture 3" descr="E:\ash laptop\ash laptop\health wellness pictures\stock-vector-women-with-junk-food-and-healthy-food-vector-cartoon-253351882.jpg"/>
          <p:cNvPicPr>
            <a:picLocks noChangeAspect="1" noChangeArrowheads="1"/>
          </p:cNvPicPr>
          <p:nvPr/>
        </p:nvPicPr>
        <p:blipFill>
          <a:blip r:embed="rId4"/>
          <a:srcRect/>
          <a:stretch>
            <a:fillRect/>
          </a:stretch>
        </p:blipFill>
        <p:spPr bwMode="auto">
          <a:xfrm>
            <a:off x="4191000" y="228600"/>
            <a:ext cx="4953000" cy="3200400"/>
          </a:xfrm>
          <a:prstGeom prst="rect">
            <a:avLst/>
          </a:prstGeom>
          <a:noFill/>
        </p:spPr>
      </p:pic>
    </p:spTree>
    <p:extLst>
      <p:ext uri="{BB962C8B-B14F-4D97-AF65-F5344CB8AC3E}">
        <p14:creationId xmlns:p14="http://schemas.microsoft.com/office/powerpoint/2010/main" xmlns="" val="2164679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1143000"/>
          </a:xfrm>
        </p:spPr>
        <p:txBody>
          <a:bodyPr/>
          <a:lstStyle/>
          <a:p>
            <a:r>
              <a:rPr lang="en-US" b="1" dirty="0"/>
              <a:t>Older adults</a:t>
            </a:r>
          </a:p>
        </p:txBody>
      </p:sp>
      <p:sp>
        <p:nvSpPr>
          <p:cNvPr id="3" name="Content Placeholder 2"/>
          <p:cNvSpPr>
            <a:spLocks noGrp="1"/>
          </p:cNvSpPr>
          <p:nvPr>
            <p:ph sz="quarter" idx="1"/>
          </p:nvPr>
        </p:nvSpPr>
        <p:spPr>
          <a:xfrm>
            <a:off x="0" y="914400"/>
            <a:ext cx="5585908" cy="5791200"/>
          </a:xfrm>
        </p:spPr>
        <p:txBody>
          <a:bodyPr>
            <a:normAutofit fontScale="92500" lnSpcReduction="10000"/>
          </a:bodyPr>
          <a:lstStyle/>
          <a:p>
            <a:r>
              <a:rPr lang="en-US" b="1" dirty="0"/>
              <a:t>Reducing risk of fall</a:t>
            </a:r>
          </a:p>
          <a:p>
            <a:r>
              <a:rPr lang="en-US" b="1" dirty="0"/>
              <a:t>Good nutrition</a:t>
            </a:r>
          </a:p>
          <a:p>
            <a:r>
              <a:rPr lang="en-US" b="1" dirty="0"/>
              <a:t>Physical activities for health n wellness</a:t>
            </a:r>
          </a:p>
          <a:p>
            <a:r>
              <a:rPr lang="en-US" b="1" dirty="0"/>
              <a:t>Fitness training for older adults</a:t>
            </a:r>
          </a:p>
          <a:p>
            <a:r>
              <a:rPr lang="en-US" b="1" dirty="0"/>
              <a:t>Choosing the right shoes for fitness training</a:t>
            </a:r>
          </a:p>
          <a:p>
            <a:r>
              <a:rPr lang="en-US" b="1" dirty="0"/>
              <a:t>Proper nutrition for physical activity</a:t>
            </a:r>
          </a:p>
          <a:p>
            <a:r>
              <a:rPr lang="en-US" b="1" dirty="0"/>
              <a:t> red flags for depression</a:t>
            </a:r>
          </a:p>
          <a:p>
            <a:r>
              <a:rPr lang="en-US" b="1" dirty="0"/>
              <a:t>How to maintain healthy bones</a:t>
            </a:r>
          </a:p>
          <a:p>
            <a:r>
              <a:rPr lang="en-US" b="1" dirty="0"/>
              <a:t>Ergonomics for computer use</a:t>
            </a:r>
          </a:p>
          <a:p>
            <a:r>
              <a:rPr lang="en-US" b="1" dirty="0"/>
              <a:t>Ergonomics for the home</a:t>
            </a:r>
          </a:p>
          <a:p>
            <a:r>
              <a:rPr lang="en-US" b="1" dirty="0"/>
              <a:t>Screening for stress </a:t>
            </a:r>
          </a:p>
          <a:p>
            <a:r>
              <a:rPr lang="en-US" b="1" dirty="0"/>
              <a:t>Stress management</a:t>
            </a:r>
          </a:p>
          <a:p>
            <a:r>
              <a:rPr lang="en-US" b="1" dirty="0"/>
              <a:t>medications</a:t>
            </a:r>
          </a:p>
          <a:p>
            <a:endParaRPr lang="en-US" b="1" dirty="0"/>
          </a:p>
        </p:txBody>
      </p:sp>
      <p:pic>
        <p:nvPicPr>
          <p:cNvPr id="14338" name="Picture 2" descr="E:\ash laptop\ash laptop\health wellness pictures\idosa22.gif"/>
          <p:cNvPicPr>
            <a:picLocks noChangeAspect="1" noChangeArrowheads="1"/>
          </p:cNvPicPr>
          <p:nvPr/>
        </p:nvPicPr>
        <p:blipFill>
          <a:blip r:embed="rId2"/>
          <a:srcRect/>
          <a:stretch>
            <a:fillRect/>
          </a:stretch>
        </p:blipFill>
        <p:spPr bwMode="auto">
          <a:xfrm>
            <a:off x="6400800" y="3352800"/>
            <a:ext cx="2743200" cy="3048000"/>
          </a:xfrm>
          <a:prstGeom prst="rect">
            <a:avLst/>
          </a:prstGeom>
          <a:noFill/>
        </p:spPr>
      </p:pic>
      <p:pic>
        <p:nvPicPr>
          <p:cNvPr id="14339" name="Picture 3" descr="E:\ash laptop\ash laptop\health wellness pictures\men141.gif"/>
          <p:cNvPicPr>
            <a:picLocks noChangeAspect="1" noChangeArrowheads="1" noCrop="1"/>
          </p:cNvPicPr>
          <p:nvPr/>
        </p:nvPicPr>
        <p:blipFill>
          <a:blip r:embed="rId3"/>
          <a:srcRect/>
          <a:stretch>
            <a:fillRect/>
          </a:stretch>
        </p:blipFill>
        <p:spPr bwMode="auto">
          <a:xfrm>
            <a:off x="4048125" y="4495800"/>
            <a:ext cx="1666875" cy="2019300"/>
          </a:xfrm>
          <a:prstGeom prst="rect">
            <a:avLst/>
          </a:prstGeom>
          <a:noFill/>
        </p:spPr>
      </p:pic>
      <p:pic>
        <p:nvPicPr>
          <p:cNvPr id="14340" name="Picture 4" descr="E:\ash laptop\ash laptop\health wellness pictures\animated-elderly-image-0053.gif"/>
          <p:cNvPicPr>
            <a:picLocks noChangeAspect="1" noChangeArrowheads="1" noCrop="1"/>
          </p:cNvPicPr>
          <p:nvPr/>
        </p:nvPicPr>
        <p:blipFill>
          <a:blip r:embed="rId4"/>
          <a:srcRect/>
          <a:stretch>
            <a:fillRect/>
          </a:stretch>
        </p:blipFill>
        <p:spPr bwMode="auto">
          <a:xfrm>
            <a:off x="5562600" y="152400"/>
            <a:ext cx="3581401" cy="3124200"/>
          </a:xfrm>
          <a:prstGeom prst="rect">
            <a:avLst/>
          </a:prstGeom>
          <a:noFill/>
        </p:spPr>
      </p:pic>
    </p:spTree>
    <p:extLst>
      <p:ext uri="{BB962C8B-B14F-4D97-AF65-F5344CB8AC3E}">
        <p14:creationId xmlns:p14="http://schemas.microsoft.com/office/powerpoint/2010/main" xmlns="" val="303601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143000"/>
          </a:xfrm>
        </p:spPr>
        <p:txBody>
          <a:bodyPr>
            <a:normAutofit fontScale="90000"/>
          </a:bodyPr>
          <a:lstStyle/>
          <a:p>
            <a:r>
              <a:rPr lang="en-US" b="1" dirty="0"/>
              <a:t>1. Increase quality and years of healthy life</a:t>
            </a:r>
          </a:p>
        </p:txBody>
      </p:sp>
      <p:sp>
        <p:nvSpPr>
          <p:cNvPr id="3" name="Content Placeholder 2"/>
          <p:cNvSpPr>
            <a:spLocks noGrp="1"/>
          </p:cNvSpPr>
          <p:nvPr>
            <p:ph sz="quarter" idx="1"/>
          </p:nvPr>
        </p:nvSpPr>
        <p:spPr>
          <a:xfrm>
            <a:off x="457200" y="1447800"/>
            <a:ext cx="7363609" cy="4724400"/>
          </a:xfrm>
        </p:spPr>
        <p:txBody>
          <a:bodyPr>
            <a:normAutofit lnSpcReduction="10000"/>
          </a:bodyPr>
          <a:lstStyle/>
          <a:p>
            <a:r>
              <a:rPr lang="en-US" b="1" dirty="0"/>
              <a:t>One primary goal of Healthy people is increase the life expectancy and improve the quality of life of all individuals</a:t>
            </a:r>
          </a:p>
          <a:p>
            <a:r>
              <a:rPr lang="en-US" b="1" dirty="0"/>
              <a:t>At the beginning of twentieth century average life expectancy was 47 years </a:t>
            </a:r>
          </a:p>
          <a:p>
            <a:r>
              <a:rPr lang="en-US" b="1" dirty="0"/>
              <a:t>Now it is 77 years varied with</a:t>
            </a:r>
          </a:p>
          <a:p>
            <a:pPr>
              <a:buNone/>
            </a:pPr>
            <a:r>
              <a:rPr lang="en-US" b="1" dirty="0"/>
              <a:t>1: Gender :::</a:t>
            </a:r>
          </a:p>
          <a:p>
            <a:pPr>
              <a:buNone/>
            </a:pPr>
            <a:r>
              <a:rPr lang="en-US" b="1" dirty="0"/>
              <a:t>Women outlive men by 6 years</a:t>
            </a:r>
          </a:p>
          <a:p>
            <a:r>
              <a:rPr lang="en-US" b="1" dirty="0"/>
              <a:t>Americans               Caucasians</a:t>
            </a:r>
          </a:p>
          <a:p>
            <a:pPr>
              <a:buNone/>
            </a:pPr>
            <a:r>
              <a:rPr lang="en-US" b="1" dirty="0"/>
              <a:t>2:::Income relationship</a:t>
            </a:r>
          </a:p>
          <a:p>
            <a:r>
              <a:rPr lang="en-US" b="1" dirty="0"/>
              <a:t>10,000                  25,000dollars </a:t>
            </a:r>
            <a:r>
              <a:rPr lang="en-US" dirty="0"/>
              <a:t>         </a:t>
            </a:r>
          </a:p>
        </p:txBody>
      </p:sp>
      <p:pic>
        <p:nvPicPr>
          <p:cNvPr id="2050" name="Picture 2" descr="E:\ash laptop\ash laptop\health wellness pictures\images (1).jpg"/>
          <p:cNvPicPr>
            <a:picLocks noChangeAspect="1" noChangeArrowheads="1"/>
          </p:cNvPicPr>
          <p:nvPr/>
        </p:nvPicPr>
        <p:blipFill>
          <a:blip r:embed="rId3"/>
          <a:srcRect/>
          <a:stretch>
            <a:fillRect/>
          </a:stretch>
        </p:blipFill>
        <p:spPr bwMode="auto">
          <a:xfrm>
            <a:off x="5029200" y="4495800"/>
            <a:ext cx="4114800" cy="2286000"/>
          </a:xfrm>
          <a:prstGeom prst="rect">
            <a:avLst/>
          </a:prstGeom>
          <a:noFill/>
        </p:spPr>
      </p:pic>
    </p:spTree>
    <p:extLst>
      <p:ext uri="{BB962C8B-B14F-4D97-AF65-F5344CB8AC3E}">
        <p14:creationId xmlns:p14="http://schemas.microsoft.com/office/powerpoint/2010/main" xmlns="" val="27604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eliminate health disparities among various population</a:t>
            </a:r>
          </a:p>
        </p:txBody>
      </p:sp>
      <p:sp>
        <p:nvSpPr>
          <p:cNvPr id="3" name="Content Placeholder 2"/>
          <p:cNvSpPr>
            <a:spLocks noGrp="1"/>
          </p:cNvSpPr>
          <p:nvPr>
            <p:ph sz="quarter" idx="1"/>
          </p:nvPr>
        </p:nvSpPr>
        <p:spPr>
          <a:xfrm>
            <a:off x="228600" y="1828800"/>
            <a:ext cx="2819400" cy="4572000"/>
          </a:xfrm>
        </p:spPr>
        <p:txBody>
          <a:bodyPr>
            <a:normAutofit/>
          </a:bodyPr>
          <a:lstStyle/>
          <a:p>
            <a:pPr marL="68580" indent="0">
              <a:buFont typeface="Wingdings" pitchFamily="2" charset="2"/>
              <a:buChar char="v"/>
            </a:pPr>
            <a:r>
              <a:rPr lang="en-US" sz="2800" b="1" dirty="0"/>
              <a:t>Gender </a:t>
            </a:r>
          </a:p>
          <a:p>
            <a:pPr marL="68580" indent="0">
              <a:buFont typeface="Wingdings" pitchFamily="2" charset="2"/>
              <a:buChar char="v"/>
            </a:pPr>
            <a:r>
              <a:rPr lang="en-US" sz="2800" b="1" dirty="0"/>
              <a:t>Race or ethnicity</a:t>
            </a:r>
          </a:p>
          <a:p>
            <a:pPr marL="68580" indent="0">
              <a:buFont typeface="Wingdings" pitchFamily="2" charset="2"/>
              <a:buChar char="v"/>
            </a:pPr>
            <a:r>
              <a:rPr lang="en-US" sz="2800" b="1" dirty="0"/>
              <a:t>Education</a:t>
            </a:r>
          </a:p>
          <a:p>
            <a:pPr marL="68580" indent="0">
              <a:buFont typeface="Wingdings" pitchFamily="2" charset="2"/>
              <a:buChar char="v"/>
            </a:pPr>
            <a:r>
              <a:rPr lang="en-US" sz="2800" b="1" dirty="0"/>
              <a:t>Income</a:t>
            </a:r>
          </a:p>
          <a:p>
            <a:pPr marL="68580" indent="0">
              <a:buFont typeface="Wingdings" pitchFamily="2" charset="2"/>
              <a:buChar char="v"/>
            </a:pPr>
            <a:r>
              <a:rPr lang="en-US" sz="2800" b="1" dirty="0"/>
              <a:t>Geographic location</a:t>
            </a:r>
          </a:p>
        </p:txBody>
      </p:sp>
      <p:pic>
        <p:nvPicPr>
          <p:cNvPr id="3074" name="Picture 2" descr="E:\ash laptop\ash laptop\health wellness pictures\podskokdzieci.jpg"/>
          <p:cNvPicPr>
            <a:picLocks noChangeAspect="1" noChangeArrowheads="1"/>
          </p:cNvPicPr>
          <p:nvPr/>
        </p:nvPicPr>
        <p:blipFill>
          <a:blip r:embed="rId3" cstate="print"/>
          <a:srcRect/>
          <a:stretch>
            <a:fillRect/>
          </a:stretch>
        </p:blipFill>
        <p:spPr bwMode="auto">
          <a:xfrm>
            <a:off x="2590800" y="1295400"/>
            <a:ext cx="6324600" cy="2895600"/>
          </a:xfrm>
          <a:prstGeom prst="rect">
            <a:avLst/>
          </a:prstGeom>
          <a:noFill/>
        </p:spPr>
      </p:pic>
      <p:pic>
        <p:nvPicPr>
          <p:cNvPr id="6" name="Picture 5" descr="population.jpg"/>
          <p:cNvPicPr>
            <a:picLocks noChangeAspect="1"/>
          </p:cNvPicPr>
          <p:nvPr/>
        </p:nvPicPr>
        <p:blipFill>
          <a:blip r:embed="rId4"/>
          <a:stretch>
            <a:fillRect/>
          </a:stretch>
        </p:blipFill>
        <p:spPr>
          <a:xfrm>
            <a:off x="2590800" y="3276601"/>
            <a:ext cx="6553200" cy="3581400"/>
          </a:xfrm>
          <a:prstGeom prst="rect">
            <a:avLst/>
          </a:prstGeom>
        </p:spPr>
      </p:pic>
    </p:spTree>
    <p:extLst>
      <p:ext uri="{BB962C8B-B14F-4D97-AF65-F5344CB8AC3E}">
        <p14:creationId xmlns:p14="http://schemas.microsoft.com/office/powerpoint/2010/main" xmlns="" val="227675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89038"/>
          </a:xfrm>
        </p:spPr>
        <p:txBody>
          <a:bodyPr>
            <a:normAutofit fontScale="90000"/>
          </a:bodyPr>
          <a:lstStyle/>
          <a:p>
            <a:r>
              <a:rPr lang="en-US" b="1" dirty="0">
                <a:solidFill>
                  <a:schemeClr val="tx1"/>
                </a:solidFill>
              </a:rPr>
              <a:t>2: eliminate health disparities among various population</a:t>
            </a:r>
          </a:p>
        </p:txBody>
      </p:sp>
      <p:sp>
        <p:nvSpPr>
          <p:cNvPr id="3" name="Content Placeholder 2"/>
          <p:cNvSpPr>
            <a:spLocks noGrp="1"/>
          </p:cNvSpPr>
          <p:nvPr>
            <p:ph sz="quarter" idx="1"/>
          </p:nvPr>
        </p:nvSpPr>
        <p:spPr>
          <a:xfrm>
            <a:off x="0" y="1524000"/>
            <a:ext cx="4462272" cy="5334000"/>
          </a:xfrm>
        </p:spPr>
        <p:txBody>
          <a:bodyPr>
            <a:noAutofit/>
          </a:bodyPr>
          <a:lstStyle/>
          <a:p>
            <a:r>
              <a:rPr lang="en-US" sz="2800" b="1" u="sng" dirty="0">
                <a:solidFill>
                  <a:srgbClr val="C00000"/>
                </a:solidFill>
              </a:rPr>
              <a:t>GENDER:</a:t>
            </a:r>
          </a:p>
          <a:p>
            <a:r>
              <a:rPr lang="en-US" sz="2800" b="1" u="sng" dirty="0"/>
              <a:t>Male</a:t>
            </a:r>
          </a:p>
          <a:p>
            <a:pPr marL="514350" indent="-514350">
              <a:buFont typeface="+mj-lt"/>
              <a:buAutoNum type="arabicParenR"/>
            </a:pPr>
            <a:r>
              <a:rPr lang="en-US" sz="2800" b="1" dirty="0"/>
              <a:t>Shorter life span</a:t>
            </a:r>
          </a:p>
          <a:p>
            <a:pPr marL="514350" indent="-514350">
              <a:buFont typeface="+mj-lt"/>
              <a:buAutoNum type="arabicParenR"/>
            </a:pPr>
            <a:r>
              <a:rPr lang="en-US" sz="2800" b="1" dirty="0"/>
              <a:t>Gender specific diseases</a:t>
            </a:r>
          </a:p>
          <a:p>
            <a:pPr marL="582930" indent="-514350">
              <a:buFont typeface="+mj-lt"/>
              <a:buAutoNum type="arabicParenR"/>
            </a:pPr>
            <a:r>
              <a:rPr lang="en-US" sz="2800" b="1" dirty="0"/>
              <a:t>  prostate cancer</a:t>
            </a:r>
          </a:p>
          <a:p>
            <a:pPr marL="514350" indent="-514350">
              <a:buFont typeface="+mj-lt"/>
              <a:buAutoNum type="arabicParenR"/>
            </a:pPr>
            <a:r>
              <a:rPr lang="en-US" sz="2800" b="1" dirty="0"/>
              <a:t>Suffer leading causes of </a:t>
            </a:r>
            <a:r>
              <a:rPr lang="en-US" sz="2800" b="1" dirty="0" err="1"/>
              <a:t>death,e.g</a:t>
            </a:r>
            <a:r>
              <a:rPr lang="en-US" sz="2800" b="1" dirty="0"/>
              <a:t>  Lung cancer, </a:t>
            </a:r>
          </a:p>
          <a:p>
            <a:pPr marL="514350" indent="-514350">
              <a:buFont typeface="+mj-lt"/>
              <a:buAutoNum type="arabicParenR"/>
            </a:pPr>
            <a:r>
              <a:rPr lang="en-US" sz="2800" b="1" dirty="0"/>
              <a:t>Substance use disorder</a:t>
            </a:r>
          </a:p>
        </p:txBody>
      </p:sp>
      <p:sp>
        <p:nvSpPr>
          <p:cNvPr id="4" name="Content Placeholder 3"/>
          <p:cNvSpPr>
            <a:spLocks noGrp="1"/>
          </p:cNvSpPr>
          <p:nvPr>
            <p:ph sz="quarter" idx="2"/>
          </p:nvPr>
        </p:nvSpPr>
        <p:spPr>
          <a:xfrm>
            <a:off x="4645152" y="1524000"/>
            <a:ext cx="4498848" cy="5334000"/>
          </a:xfrm>
        </p:spPr>
        <p:txBody>
          <a:bodyPr>
            <a:noAutofit/>
          </a:bodyPr>
          <a:lstStyle/>
          <a:p>
            <a:r>
              <a:rPr lang="en-US" sz="2800" b="1" u="sng" dirty="0"/>
              <a:t>Female</a:t>
            </a:r>
          </a:p>
          <a:p>
            <a:pPr marL="514350" indent="-514350">
              <a:buFont typeface="+mj-lt"/>
              <a:buAutoNum type="arabicPeriod"/>
            </a:pPr>
            <a:r>
              <a:rPr lang="en-US" sz="2800" b="1" dirty="0"/>
              <a:t>Longer than male</a:t>
            </a:r>
          </a:p>
          <a:p>
            <a:pPr marL="514350" indent="-514350">
              <a:buFont typeface="+mj-lt"/>
              <a:buAutoNum type="arabicPeriod"/>
            </a:pPr>
            <a:r>
              <a:rPr lang="en-US" sz="2800" b="1" dirty="0" err="1"/>
              <a:t>Expl</a:t>
            </a:r>
            <a:endParaRPr lang="en-US" sz="2800" b="1" dirty="0"/>
          </a:p>
          <a:p>
            <a:pPr marL="582930" indent="-514350">
              <a:buFont typeface="+mj-lt"/>
              <a:buAutoNum type="arabicPeriod"/>
            </a:pPr>
            <a:r>
              <a:rPr lang="en-US" sz="2800" b="1" dirty="0"/>
              <a:t>  cervical spine </a:t>
            </a:r>
            <a:r>
              <a:rPr lang="en-US" sz="2800" b="1" dirty="0" err="1"/>
              <a:t>prob</a:t>
            </a:r>
            <a:endParaRPr lang="en-US" sz="2800" b="1" dirty="0"/>
          </a:p>
          <a:p>
            <a:pPr marL="582930" indent="-514350">
              <a:buFont typeface="+mj-lt"/>
              <a:buAutoNum type="arabicPeriod"/>
            </a:pPr>
            <a:r>
              <a:rPr lang="en-US" sz="2800" b="1" dirty="0"/>
              <a:t>Depression, anxiety, Mood disorder</a:t>
            </a:r>
          </a:p>
          <a:p>
            <a:pPr marL="514350" indent="-514350">
              <a:buFont typeface="+mj-lt"/>
              <a:buAutoNum type="arabicPeriod"/>
            </a:pPr>
            <a:r>
              <a:rPr lang="en-US" sz="2800" b="1" dirty="0"/>
              <a:t>Somatoform disorders( physical symptoms appear as medical condition but lack measureable pathology.</a:t>
            </a:r>
          </a:p>
        </p:txBody>
      </p:sp>
    </p:spTree>
    <p:extLst>
      <p:ext uri="{BB962C8B-B14F-4D97-AF65-F5344CB8AC3E}">
        <p14:creationId xmlns:p14="http://schemas.microsoft.com/office/powerpoint/2010/main" xmlns="" val="2633467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Somatoform disorders</a:t>
            </a:r>
            <a:endParaRPr lang="en-US" dirty="0"/>
          </a:p>
        </p:txBody>
      </p:sp>
      <p:sp>
        <p:nvSpPr>
          <p:cNvPr id="6" name="Content Placeholder 5"/>
          <p:cNvSpPr>
            <a:spLocks noGrp="1"/>
          </p:cNvSpPr>
          <p:nvPr>
            <p:ph sz="quarter" idx="1"/>
          </p:nvPr>
        </p:nvSpPr>
        <p:spPr/>
        <p:txBody>
          <a:bodyPr>
            <a:normAutofit fontScale="92500"/>
          </a:bodyPr>
          <a:lstStyle/>
          <a:p>
            <a:r>
              <a:rPr lang="en-US" dirty="0" smtClean="0"/>
              <a:t>The somatoform disorders are a group of psychological disorders in which a patient experiences physical symptoms that are inconsistent with or cannot be fully explained by any underlying general medical or neurologic condition. Medically unexplained physical symptoms account for as many as 50% of new medical outpatient visits.</a:t>
            </a:r>
            <a:r>
              <a:rPr lang="en-US" baseline="30000" dirty="0" smtClean="0"/>
              <a:t> </a:t>
            </a:r>
            <a:r>
              <a:rPr lang="en-US" dirty="0" smtClean="0"/>
              <a:t>Physical </a:t>
            </a:r>
            <a:r>
              <a:rPr lang="en-US" dirty="0" smtClean="0"/>
              <a:t>symptoms or painful complaints of unknown etiology are fairly common in pediatric populations.</a:t>
            </a:r>
            <a:r>
              <a:rPr lang="en-US" baseline="30000" dirty="0" smtClean="0"/>
              <a:t> </a:t>
            </a:r>
            <a:r>
              <a:rPr lang="en-US" dirty="0" smtClean="0"/>
              <a:t>Many </a:t>
            </a:r>
            <a:r>
              <a:rPr lang="en-US" dirty="0" smtClean="0"/>
              <a:t>healthy young children express emotional distress in terms of physical pain, such as stomachaches or headaches, </a:t>
            </a:r>
            <a:r>
              <a:rPr lang="en-US" dirty="0" smtClean="0"/>
              <a:t>but these complaints are usually transient and do not effect the child's overall functioning. The somatoform disorders represent the severe end of a continuum of somatic symptoms.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219200"/>
          </a:xfrm>
        </p:spPr>
        <p:txBody>
          <a:bodyPr>
            <a:normAutofit fontScale="90000"/>
          </a:bodyPr>
          <a:lstStyle/>
          <a:p>
            <a:r>
              <a:rPr lang="en-US" b="1" dirty="0">
                <a:solidFill>
                  <a:schemeClr val="tx1"/>
                </a:solidFill>
              </a:rPr>
              <a:t>2: eliminate health disparities among various population</a:t>
            </a:r>
            <a:endParaRPr lang="en-US" dirty="0"/>
          </a:p>
        </p:txBody>
      </p:sp>
      <p:sp>
        <p:nvSpPr>
          <p:cNvPr id="3" name="Content Placeholder 2"/>
          <p:cNvSpPr>
            <a:spLocks noGrp="1"/>
          </p:cNvSpPr>
          <p:nvPr>
            <p:ph sz="quarter" idx="1"/>
          </p:nvPr>
        </p:nvSpPr>
        <p:spPr>
          <a:xfrm>
            <a:off x="152400" y="1219200"/>
            <a:ext cx="6172200" cy="5638800"/>
          </a:xfrm>
        </p:spPr>
        <p:txBody>
          <a:bodyPr>
            <a:normAutofit lnSpcReduction="10000"/>
          </a:bodyPr>
          <a:lstStyle/>
          <a:p>
            <a:r>
              <a:rPr lang="en-US" sz="2800" b="1" dirty="0">
                <a:solidFill>
                  <a:srgbClr val="002060"/>
                </a:solidFill>
              </a:rPr>
              <a:t>Geographic locations, race ethnicity</a:t>
            </a:r>
          </a:p>
          <a:p>
            <a:r>
              <a:rPr lang="en-US" sz="2800" b="1" dirty="0">
                <a:solidFill>
                  <a:srgbClr val="FF0000"/>
                </a:solidFill>
              </a:rPr>
              <a:t>DEATH RATES:</a:t>
            </a:r>
          </a:p>
          <a:p>
            <a:r>
              <a:rPr lang="en-US" sz="2800" b="1" dirty="0"/>
              <a:t>Heart disease death rate ; cancer death rate ; </a:t>
            </a:r>
          </a:p>
          <a:p>
            <a:r>
              <a:rPr lang="en-US" sz="2800" b="1" dirty="0"/>
              <a:t>Prostrate cancer death rate </a:t>
            </a:r>
          </a:p>
          <a:p>
            <a:r>
              <a:rPr lang="en-US" sz="2800" b="1" dirty="0"/>
              <a:t>Breast cancer death rate&gt;&gt;&gt;&gt; in white &amp; African -Americans than in Caucasian.</a:t>
            </a:r>
          </a:p>
          <a:p>
            <a:r>
              <a:rPr lang="en-US" sz="2800" b="1" dirty="0"/>
              <a:t>HIV &gt; in African-</a:t>
            </a:r>
            <a:r>
              <a:rPr lang="en-US" sz="2800" b="1" dirty="0" err="1"/>
              <a:t>american</a:t>
            </a:r>
            <a:r>
              <a:rPr lang="en-US" sz="2800" b="1" dirty="0"/>
              <a:t>  than white. </a:t>
            </a:r>
          </a:p>
          <a:p>
            <a:pPr>
              <a:buNone/>
            </a:pPr>
            <a:r>
              <a:rPr lang="en-US" sz="2800" b="1" dirty="0">
                <a:solidFill>
                  <a:schemeClr val="accent2"/>
                </a:solidFill>
              </a:rPr>
              <a:t>People in rural areas have more risk of injuries, heart diseases, cancer &amp; diabetes. </a:t>
            </a:r>
          </a:p>
        </p:txBody>
      </p:sp>
      <p:sp>
        <p:nvSpPr>
          <p:cNvPr id="4" name="Content Placeholder 3"/>
          <p:cNvSpPr>
            <a:spLocks noGrp="1"/>
          </p:cNvSpPr>
          <p:nvPr>
            <p:ph sz="quarter" idx="2"/>
          </p:nvPr>
        </p:nvSpPr>
        <p:spPr>
          <a:xfrm>
            <a:off x="7696200" y="1447800"/>
            <a:ext cx="986790" cy="4572000"/>
          </a:xfrm>
        </p:spPr>
        <p:txBody>
          <a:bodyPr>
            <a:normAutofit lnSpcReduction="10000"/>
          </a:bodyPr>
          <a:lstStyle/>
          <a:p>
            <a:endParaRPr lang="en-US" dirty="0"/>
          </a:p>
        </p:txBody>
      </p:sp>
      <p:pic>
        <p:nvPicPr>
          <p:cNvPr id="1026" name="Picture 2" descr="E:\ash laptop\ash laptop\health wellness pictures\stick_figure_heart_attack_md_wm.gif"/>
          <p:cNvPicPr>
            <a:picLocks noChangeAspect="1" noChangeArrowheads="1" noCrop="1"/>
          </p:cNvPicPr>
          <p:nvPr/>
        </p:nvPicPr>
        <p:blipFill>
          <a:blip r:embed="rId3"/>
          <a:srcRect/>
          <a:stretch>
            <a:fillRect/>
          </a:stretch>
        </p:blipFill>
        <p:spPr bwMode="auto">
          <a:xfrm>
            <a:off x="6667500" y="1524000"/>
            <a:ext cx="2400300" cy="4648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068234" cy="609600"/>
          </a:xfrm>
        </p:spPr>
        <p:txBody>
          <a:bodyPr>
            <a:normAutofit fontScale="90000"/>
          </a:bodyPr>
          <a:lstStyle/>
          <a:p>
            <a:r>
              <a:rPr lang="en-US" b="1" dirty="0">
                <a:solidFill>
                  <a:srgbClr val="002060"/>
                </a:solidFill>
              </a:rPr>
              <a:t>Geographic locations, race ethnicity</a:t>
            </a:r>
          </a:p>
        </p:txBody>
      </p:sp>
      <p:sp>
        <p:nvSpPr>
          <p:cNvPr id="3" name="Content Placeholder 2"/>
          <p:cNvSpPr>
            <a:spLocks noGrp="1"/>
          </p:cNvSpPr>
          <p:nvPr>
            <p:ph sz="quarter" idx="1"/>
          </p:nvPr>
        </p:nvSpPr>
        <p:spPr>
          <a:xfrm>
            <a:off x="0" y="1447800"/>
            <a:ext cx="6172199" cy="5410200"/>
          </a:xfrm>
        </p:spPr>
        <p:txBody>
          <a:bodyPr>
            <a:normAutofit fontScale="92500"/>
          </a:bodyPr>
          <a:lstStyle/>
          <a:p>
            <a:r>
              <a:rPr lang="en-US" b="1" dirty="0">
                <a:solidFill>
                  <a:srgbClr val="FF0000"/>
                </a:solidFill>
              </a:rPr>
              <a:t>Factors are contribute health disparities:</a:t>
            </a:r>
          </a:p>
          <a:p>
            <a:pPr marL="525780" indent="-457200">
              <a:buFont typeface="+mj-lt"/>
              <a:buAutoNum type="arabicPeriod"/>
            </a:pPr>
            <a:r>
              <a:rPr lang="en-US" b="1" dirty="0"/>
              <a:t> excessive cv risk factors </a:t>
            </a:r>
            <a:r>
              <a:rPr lang="en-US" b="1" dirty="0" err="1"/>
              <a:t>ie</a:t>
            </a:r>
            <a:r>
              <a:rPr lang="en-US" b="1" dirty="0"/>
              <a:t> </a:t>
            </a:r>
            <a:r>
              <a:rPr lang="en-US" dirty="0"/>
              <a:t>high </a:t>
            </a:r>
            <a:r>
              <a:rPr lang="en-US" dirty="0" err="1"/>
              <a:t>bp</a:t>
            </a:r>
            <a:r>
              <a:rPr lang="en-US" dirty="0"/>
              <a:t>, diabetes, obesity, physical inactivity and psychological stress</a:t>
            </a:r>
            <a:r>
              <a:rPr lang="en-US" b="1" dirty="0"/>
              <a:t>.</a:t>
            </a:r>
          </a:p>
          <a:p>
            <a:pPr marL="525780" indent="-457200">
              <a:buFont typeface="+mj-lt"/>
              <a:buAutoNum type="arabicPeriod"/>
            </a:pPr>
            <a:r>
              <a:rPr lang="en-US" b="1" dirty="0">
                <a:solidFill>
                  <a:srgbClr val="FF0000"/>
                </a:solidFill>
              </a:rPr>
              <a:t>Unfamiliarity</a:t>
            </a:r>
            <a:r>
              <a:rPr lang="en-US" b="1" dirty="0"/>
              <a:t> with personal risk factors to atherosclerosis and heart disease</a:t>
            </a:r>
          </a:p>
          <a:p>
            <a:pPr marL="525780" indent="-457200">
              <a:buFont typeface="+mj-lt"/>
              <a:buAutoNum type="arabicPeriod"/>
            </a:pPr>
            <a:r>
              <a:rPr lang="en-US" b="1" dirty="0">
                <a:solidFill>
                  <a:srgbClr val="FF0000"/>
                </a:solidFill>
              </a:rPr>
              <a:t>Cultural factors,,,,, </a:t>
            </a:r>
            <a:r>
              <a:rPr lang="en-US" b="1" dirty="0"/>
              <a:t>desire to seek heath care</a:t>
            </a:r>
          </a:p>
          <a:p>
            <a:pPr marL="525780" indent="-457200">
              <a:buFont typeface="+mj-lt"/>
              <a:buAutoNum type="arabicPeriod"/>
            </a:pPr>
            <a:r>
              <a:rPr lang="en-US" b="1" dirty="0"/>
              <a:t>Economic factors </a:t>
            </a:r>
          </a:p>
          <a:p>
            <a:pPr marL="525780" indent="-457200">
              <a:buFont typeface="+mj-lt"/>
              <a:buAutoNum type="arabicPeriod"/>
            </a:pPr>
            <a:r>
              <a:rPr lang="en-US" b="1" dirty="0"/>
              <a:t>Psychological Stress,  racism, frustration</a:t>
            </a:r>
          </a:p>
          <a:p>
            <a:pPr marL="525780" indent="-457200">
              <a:buFont typeface="+mj-lt"/>
              <a:buAutoNum type="arabicPeriod"/>
            </a:pPr>
            <a:r>
              <a:rPr lang="en-US" b="1" dirty="0"/>
              <a:t>Genetic predisposition to pathologies</a:t>
            </a:r>
          </a:p>
          <a:p>
            <a:pPr marL="68580" indent="0">
              <a:buNone/>
            </a:pPr>
            <a:r>
              <a:rPr lang="en-US" b="1" dirty="0"/>
              <a:t>Different for </a:t>
            </a:r>
            <a:r>
              <a:rPr lang="en-US" b="1" dirty="0" err="1"/>
              <a:t>american</a:t>
            </a:r>
            <a:r>
              <a:rPr lang="en-US" b="1" dirty="0"/>
              <a:t> and </a:t>
            </a:r>
            <a:r>
              <a:rPr lang="en-US" b="1" dirty="0" err="1"/>
              <a:t>asians</a:t>
            </a:r>
            <a:endParaRPr lang="en-US" b="1" dirty="0"/>
          </a:p>
        </p:txBody>
      </p:sp>
      <p:pic>
        <p:nvPicPr>
          <p:cNvPr id="4098" name="Picture 2" descr="E:\ash laptop\ash laptop\health wellness pictures\82929.gif"/>
          <p:cNvPicPr>
            <a:picLocks noChangeAspect="1" noChangeArrowheads="1" noCrop="1"/>
          </p:cNvPicPr>
          <p:nvPr/>
        </p:nvPicPr>
        <p:blipFill>
          <a:blip r:embed="rId2"/>
          <a:srcRect/>
          <a:stretch>
            <a:fillRect/>
          </a:stretch>
        </p:blipFill>
        <p:spPr bwMode="auto">
          <a:xfrm>
            <a:off x="6019800" y="1447800"/>
            <a:ext cx="2895600" cy="5181600"/>
          </a:xfrm>
          <a:prstGeom prst="rect">
            <a:avLst/>
          </a:prstGeom>
          <a:noFill/>
        </p:spPr>
      </p:pic>
      <p:sp>
        <p:nvSpPr>
          <p:cNvPr id="5" name="Rectangle 4"/>
          <p:cNvSpPr/>
          <p:nvPr/>
        </p:nvSpPr>
        <p:spPr>
          <a:xfrm>
            <a:off x="457200" y="0"/>
            <a:ext cx="8153400" cy="954107"/>
          </a:xfrm>
          <a:prstGeom prst="rect">
            <a:avLst/>
          </a:prstGeom>
        </p:spPr>
        <p:txBody>
          <a:bodyPr wrap="square">
            <a:spAutoFit/>
          </a:bodyPr>
          <a:lstStyle/>
          <a:p>
            <a:r>
              <a:rPr lang="en-US" sz="2800" b="1" dirty="0"/>
              <a:t>2: eliminate health disparities among various population</a:t>
            </a:r>
            <a:endParaRPr lang="en-US" sz="2800" dirty="0"/>
          </a:p>
        </p:txBody>
      </p:sp>
    </p:spTree>
    <p:extLst>
      <p:ext uri="{BB962C8B-B14F-4D97-AF65-F5344CB8AC3E}">
        <p14:creationId xmlns:p14="http://schemas.microsoft.com/office/powerpoint/2010/main" xmlns="" val="8931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5257800" cy="609600"/>
          </a:xfrm>
        </p:spPr>
        <p:txBody>
          <a:bodyPr>
            <a:normAutofit fontScale="90000"/>
          </a:bodyPr>
          <a:lstStyle/>
          <a:p>
            <a:r>
              <a:rPr lang="en-US" b="1" dirty="0">
                <a:solidFill>
                  <a:srgbClr val="002060"/>
                </a:solidFill>
              </a:rPr>
              <a:t>Income and education</a:t>
            </a:r>
          </a:p>
        </p:txBody>
      </p:sp>
      <p:sp>
        <p:nvSpPr>
          <p:cNvPr id="3" name="Content Placeholder 2"/>
          <p:cNvSpPr>
            <a:spLocks noGrp="1"/>
          </p:cNvSpPr>
          <p:nvPr>
            <p:ph sz="quarter" idx="1"/>
          </p:nvPr>
        </p:nvSpPr>
        <p:spPr>
          <a:xfrm>
            <a:off x="1" y="1676400"/>
            <a:ext cx="5791199" cy="5181600"/>
          </a:xfrm>
        </p:spPr>
        <p:txBody>
          <a:bodyPr>
            <a:normAutofit lnSpcReduction="10000"/>
          </a:bodyPr>
          <a:lstStyle/>
          <a:p>
            <a:r>
              <a:rPr lang="en-US" sz="2800" dirty="0"/>
              <a:t>Go hand by hand &amp; relate to access to health care information , activities &amp; programming. </a:t>
            </a:r>
          </a:p>
          <a:p>
            <a:r>
              <a:rPr lang="en-US" sz="2800" b="1" dirty="0"/>
              <a:t>Low income &amp; low education:</a:t>
            </a:r>
            <a:r>
              <a:rPr lang="en-US" sz="2800" b="1" dirty="0">
                <a:sym typeface="Wingdings" pitchFamily="2" charset="2"/>
              </a:rPr>
              <a:t></a:t>
            </a:r>
          </a:p>
          <a:p>
            <a:pPr>
              <a:buNone/>
            </a:pPr>
            <a:r>
              <a:rPr lang="en-US" sz="2800" dirty="0"/>
              <a:t>increased risk of heart diseases, diabetes, obesity, elevated blood levels, low birth weight. (having increased health disparities)</a:t>
            </a:r>
          </a:p>
          <a:p>
            <a:pPr>
              <a:buNone/>
            </a:pPr>
            <a:r>
              <a:rPr lang="en-US" sz="2800" b="1" dirty="0"/>
              <a:t>High income &amp; high education:</a:t>
            </a:r>
            <a:r>
              <a:rPr lang="en-US" sz="2800" dirty="0">
                <a:sym typeface="Wingdings" pitchFamily="2" charset="2"/>
              </a:rPr>
              <a:t>make gains in their health</a:t>
            </a:r>
          </a:p>
          <a:p>
            <a:pPr>
              <a:buNone/>
            </a:pPr>
            <a:r>
              <a:rPr lang="en-US" sz="2800" dirty="0">
                <a:sym typeface="Wingdings" pitchFamily="2" charset="2"/>
              </a:rPr>
              <a:t>People &gt;12 year education twice death rate than 13 &amp; more yr education.</a:t>
            </a:r>
            <a:endParaRPr lang="en-US" sz="2800" dirty="0"/>
          </a:p>
          <a:p>
            <a:pPr marL="68580" indent="0">
              <a:buNone/>
            </a:pPr>
            <a:endParaRPr lang="en-US" b="1" dirty="0"/>
          </a:p>
        </p:txBody>
      </p:sp>
      <p:pic>
        <p:nvPicPr>
          <p:cNvPr id="5122" name="Picture 2" descr="E:\ash laptop\ash laptop\health wellness pictures\education-teaching-hospital-teaching_hospital-intern-junior_doctor-doctors-mban2615_low.jpg"/>
          <p:cNvPicPr>
            <a:picLocks noChangeAspect="1" noChangeArrowheads="1"/>
          </p:cNvPicPr>
          <p:nvPr/>
        </p:nvPicPr>
        <p:blipFill>
          <a:blip r:embed="rId2"/>
          <a:srcRect/>
          <a:stretch>
            <a:fillRect/>
          </a:stretch>
        </p:blipFill>
        <p:spPr bwMode="auto">
          <a:xfrm>
            <a:off x="5791200" y="228600"/>
            <a:ext cx="3175000" cy="4114800"/>
          </a:xfrm>
          <a:prstGeom prst="rect">
            <a:avLst/>
          </a:prstGeom>
          <a:noFill/>
        </p:spPr>
      </p:pic>
      <p:pic>
        <p:nvPicPr>
          <p:cNvPr id="5123" name="Picture 3" descr="E:\ash laptop\ash laptop\health wellness pictures\men-heart_attack-cardiovascular_disease-shortness_of_breath-crowd-stand_up-mban968_low.jpg"/>
          <p:cNvPicPr>
            <a:picLocks noChangeAspect="1" noChangeArrowheads="1"/>
          </p:cNvPicPr>
          <p:nvPr/>
        </p:nvPicPr>
        <p:blipFill>
          <a:blip r:embed="rId3"/>
          <a:srcRect/>
          <a:stretch>
            <a:fillRect/>
          </a:stretch>
        </p:blipFill>
        <p:spPr bwMode="auto">
          <a:xfrm>
            <a:off x="5791200" y="4495800"/>
            <a:ext cx="3352800" cy="1981200"/>
          </a:xfrm>
          <a:prstGeom prst="rect">
            <a:avLst/>
          </a:prstGeom>
          <a:noFill/>
        </p:spPr>
      </p:pic>
      <p:sp>
        <p:nvSpPr>
          <p:cNvPr id="6" name="Rectangle 5"/>
          <p:cNvSpPr/>
          <p:nvPr/>
        </p:nvSpPr>
        <p:spPr>
          <a:xfrm>
            <a:off x="228600" y="141982"/>
            <a:ext cx="6629400" cy="1077218"/>
          </a:xfrm>
          <a:prstGeom prst="rect">
            <a:avLst/>
          </a:prstGeom>
        </p:spPr>
        <p:txBody>
          <a:bodyPr wrap="square">
            <a:spAutoFit/>
          </a:bodyPr>
          <a:lstStyle/>
          <a:p>
            <a:r>
              <a:rPr lang="en-US" sz="3200" b="1" dirty="0"/>
              <a:t>2: eliminate health disparities among various population</a:t>
            </a:r>
            <a:endParaRPr lang="en-US" sz="3200" dirty="0"/>
          </a:p>
        </p:txBody>
      </p:sp>
    </p:spTree>
    <p:extLst>
      <p:ext uri="{BB962C8B-B14F-4D97-AF65-F5344CB8AC3E}">
        <p14:creationId xmlns:p14="http://schemas.microsoft.com/office/powerpoint/2010/main" xmlns="" val="19297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1115</TotalTime>
  <Words>1237</Words>
  <Application>Microsoft Office PowerPoint</Application>
  <PresentationFormat>On-screen Show (4:3)</PresentationFormat>
  <Paragraphs>210</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Health and wellness</vt:lpstr>
      <vt:lpstr>Slide 2</vt:lpstr>
      <vt:lpstr>1. Increase quality and years of healthy life</vt:lpstr>
      <vt:lpstr>2: eliminate health disparities among various population</vt:lpstr>
      <vt:lpstr>2: eliminate health disparities among various population</vt:lpstr>
      <vt:lpstr>Somatoform disorders</vt:lpstr>
      <vt:lpstr>2: eliminate health disparities among various population</vt:lpstr>
      <vt:lpstr>Geographic locations, race ethnicity</vt:lpstr>
      <vt:lpstr>Income and education</vt:lpstr>
      <vt:lpstr>2: eliminate health disparities among various population</vt:lpstr>
      <vt:lpstr>2: eliminate health disparities among various population</vt:lpstr>
      <vt:lpstr>Objectives to improve health</vt:lpstr>
      <vt:lpstr>Slide 13</vt:lpstr>
      <vt:lpstr>Slide 14</vt:lpstr>
      <vt:lpstr>Leading Health Indicators</vt:lpstr>
      <vt:lpstr>Health education resources</vt:lpstr>
      <vt:lpstr>Children ages 8 to 12</vt:lpstr>
      <vt:lpstr>Adolescents </vt:lpstr>
      <vt:lpstr>Young and middle aged adults</vt:lpstr>
      <vt:lpstr>Older adults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dc:title>
  <dc:creator>Mohsana</dc:creator>
  <cp:lastModifiedBy>DELL</cp:lastModifiedBy>
  <cp:revision>87</cp:revision>
  <dcterms:created xsi:type="dcterms:W3CDTF">2006-08-16T00:00:00Z</dcterms:created>
  <dcterms:modified xsi:type="dcterms:W3CDTF">2020-03-26T08:45:07Z</dcterms:modified>
</cp:coreProperties>
</file>