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6" r:id="rId3"/>
    <p:sldId id="257" r:id="rId4"/>
    <p:sldId id="259" r:id="rId5"/>
    <p:sldId id="260" r:id="rId6"/>
    <p:sldId id="269" r:id="rId7"/>
    <p:sldId id="263" r:id="rId8"/>
    <p:sldId id="270" r:id="rId9"/>
    <p:sldId id="264" r:id="rId10"/>
    <p:sldId id="265" r:id="rId11"/>
    <p:sldId id="267" r:id="rId12"/>
    <p:sldId id="268" r:id="rId13"/>
    <p:sldId id="271" r:id="rId14"/>
    <p:sldId id="272" r:id="rId15"/>
    <p:sldId id="25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937265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2383023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A4537A-06BF-4C5B-9885-F3467BE4A06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51140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249516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A4537A-06BF-4C5B-9885-F3467BE4A065}"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9869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1002926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4014881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3629801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3612759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396266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140339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38616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70873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1939370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2413371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669F8-74A2-41EF-8DCE-177C8DED034D}"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A4537A-06BF-4C5B-9885-F3467BE4A065}" type="slidenum">
              <a:rPr lang="en-US" smtClean="0"/>
              <a:t>‹#›</a:t>
            </a:fld>
            <a:endParaRPr lang="en-US" dirty="0"/>
          </a:p>
        </p:txBody>
      </p:sp>
    </p:spTree>
    <p:extLst>
      <p:ext uri="{BB962C8B-B14F-4D97-AF65-F5344CB8AC3E}">
        <p14:creationId xmlns:p14="http://schemas.microsoft.com/office/powerpoint/2010/main" val="1571547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12669F8-74A2-41EF-8DCE-177C8DED034D}" type="datetimeFigureOut">
              <a:rPr lang="en-US" smtClean="0"/>
              <a:t>11/21/2020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5A4537A-06BF-4C5B-9885-F3467BE4A065}" type="slidenum">
              <a:rPr lang="en-US" smtClean="0"/>
              <a:t>‹#›</a:t>
            </a:fld>
            <a:endParaRPr lang="en-US" dirty="0"/>
          </a:p>
        </p:txBody>
      </p:sp>
    </p:spTree>
    <p:extLst>
      <p:ext uri="{BB962C8B-B14F-4D97-AF65-F5344CB8AC3E}">
        <p14:creationId xmlns:p14="http://schemas.microsoft.com/office/powerpoint/2010/main" val="205360632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4.jfif"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hyperlink" Target="https://www.enotes.com/homework-help/what-bacteria" TargetMode="External" /><Relationship Id="rId2" Type="http://schemas.openxmlformats.org/officeDocument/2006/relationships/hyperlink" Target="http://www.yourgenome.org/facts/what-is-genetic-engineering"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B2968-0335-4A31-BCFE-8675E4CAC8F1}"/>
              </a:ext>
            </a:extLst>
          </p:cNvPr>
          <p:cNvSpPr>
            <a:spLocks noGrp="1"/>
          </p:cNvSpPr>
          <p:nvPr>
            <p:ph type="ctrTitle"/>
          </p:nvPr>
        </p:nvSpPr>
        <p:spPr>
          <a:xfrm>
            <a:off x="2589213" y="2514598"/>
            <a:ext cx="8915399" cy="1352489"/>
          </a:xfrm>
        </p:spPr>
        <p:txBody>
          <a:bodyPr>
            <a:normAutofit/>
          </a:bodyPr>
          <a:lstStyle/>
          <a:p>
            <a:r>
              <a:rPr lang="en-US" sz="4000" b="1" dirty="0"/>
              <a:t>    </a:t>
            </a:r>
            <a:r>
              <a:rPr lang="en-US" sz="4000" b="1" u="sng" dirty="0"/>
              <a:t>Bacteriology and virology</a:t>
            </a:r>
            <a:br>
              <a:rPr lang="en-US" sz="4000" b="1" u="sng" dirty="0"/>
            </a:br>
            <a:endParaRPr lang="en-US" sz="2000" dirty="0"/>
          </a:p>
        </p:txBody>
      </p:sp>
      <p:sp>
        <p:nvSpPr>
          <p:cNvPr id="3" name="Subtitle 2">
            <a:extLst>
              <a:ext uri="{FF2B5EF4-FFF2-40B4-BE49-F238E27FC236}">
                <a16:creationId xmlns:a16="http://schemas.microsoft.com/office/drawing/2014/main" id="{B4C91E40-8ADF-479F-AE07-F8D28DACD2A3}"/>
              </a:ext>
            </a:extLst>
          </p:cNvPr>
          <p:cNvSpPr>
            <a:spLocks noGrp="1"/>
          </p:cNvSpPr>
          <p:nvPr>
            <p:ph type="subTitle" idx="1"/>
          </p:nvPr>
        </p:nvSpPr>
        <p:spPr>
          <a:xfrm>
            <a:off x="2589213" y="4777379"/>
            <a:ext cx="8915399" cy="1352488"/>
          </a:xfrm>
        </p:spPr>
        <p:txBody>
          <a:bodyPr>
            <a:normAutofit/>
          </a:bodyPr>
          <a:lstStyle/>
          <a:p>
            <a:r>
              <a:rPr lang="en-US" b="1" dirty="0"/>
              <a:t>          </a:t>
            </a:r>
            <a:endParaRPr lang="en-US" dirty="0"/>
          </a:p>
        </p:txBody>
      </p:sp>
    </p:spTree>
    <p:extLst>
      <p:ext uri="{BB962C8B-B14F-4D97-AF65-F5344CB8AC3E}">
        <p14:creationId xmlns:p14="http://schemas.microsoft.com/office/powerpoint/2010/main" val="2019217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043DE-64E8-4047-9E39-F78DAE9AFE50}"/>
              </a:ext>
            </a:extLst>
          </p:cNvPr>
          <p:cNvSpPr>
            <a:spLocks noGrp="1"/>
          </p:cNvSpPr>
          <p:nvPr>
            <p:ph type="title"/>
          </p:nvPr>
        </p:nvSpPr>
        <p:spPr>
          <a:xfrm>
            <a:off x="2592925" y="624110"/>
            <a:ext cx="8911687" cy="798290"/>
          </a:xfrm>
        </p:spPr>
        <p:txBody>
          <a:bodyPr>
            <a:normAutofit/>
          </a:bodyPr>
          <a:lstStyle/>
          <a:p>
            <a:r>
              <a:rPr lang="en-US" sz="2800" b="1" u="sng" dirty="0"/>
              <a:t>Mechanism:</a:t>
            </a:r>
          </a:p>
        </p:txBody>
      </p:sp>
      <p:sp>
        <p:nvSpPr>
          <p:cNvPr id="3" name="Content Placeholder 2">
            <a:extLst>
              <a:ext uri="{FF2B5EF4-FFF2-40B4-BE49-F238E27FC236}">
                <a16:creationId xmlns:a16="http://schemas.microsoft.com/office/drawing/2014/main" id="{9BA84D45-D36D-46FC-BD7F-A8A433306062}"/>
              </a:ext>
            </a:extLst>
          </p:cNvPr>
          <p:cNvSpPr>
            <a:spLocks noGrp="1"/>
          </p:cNvSpPr>
          <p:nvPr>
            <p:ph idx="1"/>
          </p:nvPr>
        </p:nvSpPr>
        <p:spPr>
          <a:xfrm>
            <a:off x="2589212" y="1580444"/>
            <a:ext cx="8915400" cy="4330778"/>
          </a:xfrm>
        </p:spPr>
        <p:txBody>
          <a:bodyPr/>
          <a:lstStyle/>
          <a:p>
            <a:r>
              <a:rPr lang="en-US" dirty="0">
                <a:solidFill>
                  <a:schemeClr val="tx1"/>
                </a:solidFill>
                <a:latin typeface="Roboto"/>
              </a:rPr>
              <a:t>In</a:t>
            </a:r>
            <a:r>
              <a:rPr lang="en-US" b="1" dirty="0">
                <a:solidFill>
                  <a:schemeClr val="tx1"/>
                </a:solidFill>
                <a:latin typeface="Roboto"/>
              </a:rPr>
              <a:t> genetic engineering, bacteria</a:t>
            </a:r>
            <a:r>
              <a:rPr lang="en-US" dirty="0">
                <a:solidFill>
                  <a:schemeClr val="tx1"/>
                </a:solidFill>
                <a:latin typeface="Roboto"/>
              </a:rPr>
              <a:t> is used to inject and make proteins in the organisms.</a:t>
            </a:r>
          </a:p>
          <a:p>
            <a:r>
              <a:rPr lang="en-US" b="1" u="sng" dirty="0">
                <a:solidFill>
                  <a:schemeClr val="tx1"/>
                </a:solidFill>
                <a:latin typeface="Roboto"/>
              </a:rPr>
              <a:t>Plasmids:</a:t>
            </a:r>
          </a:p>
          <a:p>
            <a:r>
              <a:rPr lang="en-US" dirty="0">
                <a:solidFill>
                  <a:schemeClr val="tx1"/>
                </a:solidFill>
                <a:latin typeface="Roboto"/>
              </a:rPr>
              <a:t>these are </a:t>
            </a:r>
            <a:r>
              <a:rPr lang="en-US" b="1" dirty="0">
                <a:solidFill>
                  <a:schemeClr val="tx1"/>
                </a:solidFill>
                <a:latin typeface="Roboto"/>
              </a:rPr>
              <a:t>genetic</a:t>
            </a:r>
            <a:r>
              <a:rPr lang="en-US" dirty="0">
                <a:solidFill>
                  <a:schemeClr val="tx1"/>
                </a:solidFill>
                <a:latin typeface="Roboto"/>
              </a:rPr>
              <a:t> elements of DNA molecules in the form of small circles </a:t>
            </a:r>
          </a:p>
          <a:p>
            <a:r>
              <a:rPr lang="en-US" dirty="0">
                <a:solidFill>
                  <a:schemeClr val="tx1"/>
                </a:solidFill>
                <a:latin typeface="Roboto"/>
              </a:rPr>
              <a:t>present within the </a:t>
            </a:r>
            <a:r>
              <a:rPr lang="en-US" b="1" dirty="0">
                <a:solidFill>
                  <a:schemeClr val="tx1"/>
                </a:solidFill>
                <a:latin typeface="Roboto"/>
              </a:rPr>
              <a:t>bacterial cell </a:t>
            </a:r>
            <a:r>
              <a:rPr lang="en-US" dirty="0">
                <a:solidFill>
                  <a:schemeClr val="tx1"/>
                </a:solidFill>
                <a:latin typeface="Roboto"/>
              </a:rPr>
              <a:t>cytoplasm outside bacterial chromosomes.</a:t>
            </a:r>
          </a:p>
          <a:p>
            <a:r>
              <a:rPr lang="en-US" dirty="0">
                <a:solidFill>
                  <a:schemeClr val="tx1"/>
                </a:solidFill>
                <a:latin typeface="Roboto"/>
              </a:rPr>
              <a:t>They can separate from chromosomes that’s why they reproduce independently.</a:t>
            </a:r>
          </a:p>
          <a:p>
            <a:r>
              <a:rPr lang="en-US" dirty="0">
                <a:solidFill>
                  <a:schemeClr val="tx1"/>
                </a:solidFill>
                <a:latin typeface="Roboto"/>
              </a:rPr>
              <a:t>By the </a:t>
            </a:r>
            <a:r>
              <a:rPr lang="en-US" b="1" dirty="0">
                <a:solidFill>
                  <a:schemeClr val="tx1"/>
                </a:solidFill>
                <a:latin typeface="Roboto"/>
              </a:rPr>
              <a:t>bacterial cell </a:t>
            </a:r>
            <a:r>
              <a:rPr lang="en-US" dirty="0">
                <a:solidFill>
                  <a:schemeClr val="tx1"/>
                </a:solidFill>
                <a:latin typeface="Roboto"/>
              </a:rPr>
              <a:t>multiplication, number of plasmids decreases until bacterial cell free from plasmids are obtained.</a:t>
            </a:r>
          </a:p>
          <a:p>
            <a:r>
              <a:rPr lang="en-US" dirty="0">
                <a:solidFill>
                  <a:schemeClr val="tx1"/>
                </a:solidFill>
                <a:latin typeface="Roboto"/>
              </a:rPr>
              <a:t>Actually, bacteria is used to multiply the recombinant DNA having both insulin genes and plasmid produce great amount of product.</a:t>
            </a:r>
          </a:p>
          <a:p>
            <a:pPr marL="0" indent="0">
              <a:buNone/>
            </a:pPr>
            <a:endParaRPr lang="en-US" dirty="0"/>
          </a:p>
        </p:txBody>
      </p:sp>
    </p:spTree>
    <p:extLst>
      <p:ext uri="{BB962C8B-B14F-4D97-AF65-F5344CB8AC3E}">
        <p14:creationId xmlns:p14="http://schemas.microsoft.com/office/powerpoint/2010/main" val="3364687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9CEF-61DA-4F42-8B9C-CAFE79012230}"/>
              </a:ext>
            </a:extLst>
          </p:cNvPr>
          <p:cNvSpPr>
            <a:spLocks noGrp="1"/>
          </p:cNvSpPr>
          <p:nvPr>
            <p:ph type="title"/>
          </p:nvPr>
        </p:nvSpPr>
        <p:spPr>
          <a:xfrm>
            <a:off x="2592925" y="624110"/>
            <a:ext cx="8911687" cy="760190"/>
          </a:xfrm>
        </p:spPr>
        <p:txBody>
          <a:bodyPr/>
          <a:lstStyle/>
          <a:p>
            <a:r>
              <a:rPr lang="en-US" dirty="0"/>
              <a:t>Continue….</a:t>
            </a:r>
          </a:p>
        </p:txBody>
      </p:sp>
      <p:pic>
        <p:nvPicPr>
          <p:cNvPr id="5" name="Content Placeholder 4">
            <a:extLst>
              <a:ext uri="{FF2B5EF4-FFF2-40B4-BE49-F238E27FC236}">
                <a16:creationId xmlns:a16="http://schemas.microsoft.com/office/drawing/2014/main" id="{951729FF-11DD-4CD6-8053-D9ED676608E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2226056"/>
            <a:ext cx="8915400" cy="2930144"/>
          </a:xfrm>
        </p:spPr>
      </p:pic>
    </p:spTree>
    <p:extLst>
      <p:ext uri="{BB962C8B-B14F-4D97-AF65-F5344CB8AC3E}">
        <p14:creationId xmlns:p14="http://schemas.microsoft.com/office/powerpoint/2010/main" val="2983834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5B478-AB4E-40DA-81FD-2A07AE6E7533}"/>
              </a:ext>
            </a:extLst>
          </p:cNvPr>
          <p:cNvSpPr>
            <a:spLocks noGrp="1"/>
          </p:cNvSpPr>
          <p:nvPr>
            <p:ph type="title"/>
          </p:nvPr>
        </p:nvSpPr>
        <p:spPr>
          <a:xfrm>
            <a:off x="2592925" y="624110"/>
            <a:ext cx="8911687" cy="685401"/>
          </a:xfrm>
        </p:spPr>
        <p:txBody>
          <a:bodyPr>
            <a:normAutofit/>
          </a:bodyPr>
          <a:lstStyle/>
          <a:p>
            <a:r>
              <a:rPr lang="en-US" sz="2400" u="sng" dirty="0"/>
              <a:t>Bacteria in recombinant DNA:</a:t>
            </a:r>
          </a:p>
        </p:txBody>
      </p:sp>
      <p:sp>
        <p:nvSpPr>
          <p:cNvPr id="3" name="Content Placeholder 2">
            <a:extLst>
              <a:ext uri="{FF2B5EF4-FFF2-40B4-BE49-F238E27FC236}">
                <a16:creationId xmlns:a16="http://schemas.microsoft.com/office/drawing/2014/main" id="{8447BBE1-2533-4116-85A4-7EDCFB895C45}"/>
              </a:ext>
            </a:extLst>
          </p:cNvPr>
          <p:cNvSpPr>
            <a:spLocks noGrp="1"/>
          </p:cNvSpPr>
          <p:nvPr>
            <p:ph idx="1"/>
          </p:nvPr>
        </p:nvSpPr>
        <p:spPr>
          <a:xfrm>
            <a:off x="2589212" y="1444978"/>
            <a:ext cx="8915400" cy="4466244"/>
          </a:xfrm>
        </p:spPr>
        <p:txBody>
          <a:bodyPr/>
          <a:lstStyle/>
          <a:p>
            <a:r>
              <a:rPr lang="en-US" dirty="0">
                <a:solidFill>
                  <a:schemeClr val="tx1"/>
                </a:solidFill>
                <a:latin typeface="Roboto"/>
              </a:rPr>
              <a:t>DNA sequences used in the construction of recombinant DNA molecules can be originated from, any specie.</a:t>
            </a:r>
          </a:p>
          <a:p>
            <a:r>
              <a:rPr lang="en-US" dirty="0">
                <a:solidFill>
                  <a:schemeClr val="tx1"/>
                </a:solidFill>
                <a:latin typeface="Roboto"/>
              </a:rPr>
              <a:t>In this process, it is possible </a:t>
            </a:r>
            <a:r>
              <a:rPr lang="en-US" b="1" dirty="0">
                <a:solidFill>
                  <a:schemeClr val="tx1"/>
                </a:solidFill>
                <a:latin typeface="Roboto"/>
              </a:rPr>
              <a:t>to insert </a:t>
            </a:r>
            <a:r>
              <a:rPr lang="en-US" dirty="0">
                <a:solidFill>
                  <a:schemeClr val="tx1"/>
                </a:solidFill>
                <a:latin typeface="Roboto"/>
              </a:rPr>
              <a:t>a human, animal or plant </a:t>
            </a:r>
            <a:r>
              <a:rPr lang="en-US" b="1" dirty="0">
                <a:solidFill>
                  <a:schemeClr val="tx1"/>
                </a:solidFill>
                <a:latin typeface="Roboto"/>
              </a:rPr>
              <a:t>gene</a:t>
            </a:r>
            <a:r>
              <a:rPr lang="en-US" dirty="0">
                <a:solidFill>
                  <a:schemeClr val="tx1"/>
                </a:solidFill>
                <a:latin typeface="Roboto"/>
              </a:rPr>
              <a:t> into a genetic material of common </a:t>
            </a:r>
            <a:r>
              <a:rPr lang="en-US" b="1" dirty="0">
                <a:solidFill>
                  <a:schemeClr val="tx1"/>
                </a:solidFill>
                <a:latin typeface="Roboto"/>
              </a:rPr>
              <a:t>bacterium</a:t>
            </a:r>
            <a:r>
              <a:rPr lang="en-US" b="1" dirty="0"/>
              <a:t>.</a:t>
            </a:r>
          </a:p>
          <a:p>
            <a:r>
              <a:rPr lang="en-US" dirty="0">
                <a:solidFill>
                  <a:schemeClr val="tx1"/>
                </a:solidFill>
                <a:latin typeface="Roboto"/>
              </a:rPr>
              <a:t>For example,</a:t>
            </a:r>
          </a:p>
          <a:p>
            <a:r>
              <a:rPr lang="en-US" dirty="0">
                <a:solidFill>
                  <a:schemeClr val="tx1"/>
                </a:solidFill>
                <a:latin typeface="Roboto"/>
              </a:rPr>
              <a:t>Plant DNA joined with the </a:t>
            </a:r>
            <a:r>
              <a:rPr lang="en-US" b="1" dirty="0">
                <a:solidFill>
                  <a:schemeClr val="tx1"/>
                </a:solidFill>
                <a:latin typeface="Roboto"/>
              </a:rPr>
              <a:t>bacterial DNA </a:t>
            </a:r>
            <a:r>
              <a:rPr lang="en-US" dirty="0">
                <a:solidFill>
                  <a:schemeClr val="tx1"/>
                </a:solidFill>
                <a:latin typeface="Roboto"/>
              </a:rPr>
              <a:t>. We can say bacteria act as a carrier to carry </a:t>
            </a:r>
            <a:r>
              <a:rPr lang="en-US" b="1" dirty="0">
                <a:solidFill>
                  <a:schemeClr val="tx1"/>
                </a:solidFill>
                <a:latin typeface="Roboto"/>
              </a:rPr>
              <a:t>genes</a:t>
            </a:r>
            <a:r>
              <a:rPr lang="en-US" dirty="0">
                <a:solidFill>
                  <a:schemeClr val="tx1"/>
                </a:solidFill>
                <a:latin typeface="Roboto"/>
              </a:rPr>
              <a:t> of desired to characters to the required organism. Because </a:t>
            </a:r>
            <a:r>
              <a:rPr lang="en-US" b="1" dirty="0">
                <a:solidFill>
                  <a:schemeClr val="tx1"/>
                </a:solidFill>
                <a:latin typeface="Roboto"/>
              </a:rPr>
              <a:t>bacteria </a:t>
            </a:r>
            <a:r>
              <a:rPr lang="en-US" dirty="0">
                <a:solidFill>
                  <a:schemeClr val="tx1"/>
                </a:solidFill>
                <a:latin typeface="Roboto"/>
              </a:rPr>
              <a:t>divide rapidly and copy the fragments in large quantities.</a:t>
            </a:r>
          </a:p>
        </p:txBody>
      </p:sp>
    </p:spTree>
    <p:extLst>
      <p:ext uri="{BB962C8B-B14F-4D97-AF65-F5344CB8AC3E}">
        <p14:creationId xmlns:p14="http://schemas.microsoft.com/office/powerpoint/2010/main" val="309019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F2E2-EE63-49F7-B1CC-4C6D37781D89}"/>
              </a:ext>
            </a:extLst>
          </p:cNvPr>
          <p:cNvSpPr>
            <a:spLocks noGrp="1"/>
          </p:cNvSpPr>
          <p:nvPr>
            <p:ph type="title"/>
          </p:nvPr>
        </p:nvSpPr>
        <p:spPr>
          <a:xfrm>
            <a:off x="2592925" y="1140178"/>
            <a:ext cx="8911687" cy="666044"/>
          </a:xfrm>
        </p:spPr>
        <p:txBody>
          <a:bodyPr>
            <a:normAutofit/>
          </a:bodyPr>
          <a:lstStyle/>
          <a:p>
            <a:r>
              <a:rPr lang="en-US" sz="2800" b="1" u="sng" dirty="0">
                <a:latin typeface="Roboto"/>
              </a:rPr>
              <a:t>Steps:</a:t>
            </a:r>
          </a:p>
        </p:txBody>
      </p:sp>
      <p:sp>
        <p:nvSpPr>
          <p:cNvPr id="3" name="Content Placeholder 2">
            <a:extLst>
              <a:ext uri="{FF2B5EF4-FFF2-40B4-BE49-F238E27FC236}">
                <a16:creationId xmlns:a16="http://schemas.microsoft.com/office/drawing/2014/main" id="{FE69C2A7-61FE-4F6D-B75B-B9064961A462}"/>
              </a:ext>
            </a:extLst>
          </p:cNvPr>
          <p:cNvSpPr>
            <a:spLocks noGrp="1"/>
          </p:cNvSpPr>
          <p:nvPr>
            <p:ph idx="1"/>
          </p:nvPr>
        </p:nvSpPr>
        <p:spPr>
          <a:xfrm>
            <a:off x="2589212" y="2133600"/>
            <a:ext cx="8915400" cy="4041422"/>
          </a:xfrm>
        </p:spPr>
        <p:txBody>
          <a:bodyPr/>
          <a:lstStyle/>
          <a:p>
            <a:r>
              <a:rPr lang="en-US" b="0" i="0" dirty="0">
                <a:solidFill>
                  <a:schemeClr val="tx1"/>
                </a:solidFill>
                <a:effectLst/>
                <a:latin typeface="Roboto"/>
              </a:rPr>
              <a:t>Genetic engineering is accomplished in three basic steps. These are</a:t>
            </a:r>
          </a:p>
          <a:p>
            <a:r>
              <a:rPr lang="en-US" b="0" i="0" dirty="0">
                <a:solidFill>
                  <a:schemeClr val="tx1"/>
                </a:solidFill>
                <a:effectLst/>
                <a:latin typeface="Roboto"/>
              </a:rPr>
              <a:t>(1) The </a:t>
            </a:r>
            <a:r>
              <a:rPr lang="en-US" b="0" i="0" u="sng" dirty="0">
                <a:solidFill>
                  <a:schemeClr val="tx1"/>
                </a:solidFill>
                <a:effectLst/>
                <a:latin typeface="Roboto"/>
              </a:rPr>
              <a:t>isolation of DNA</a:t>
            </a:r>
            <a:r>
              <a:rPr lang="en-US" b="0" i="0" dirty="0">
                <a:solidFill>
                  <a:schemeClr val="tx1"/>
                </a:solidFill>
                <a:effectLst/>
                <a:latin typeface="Roboto"/>
              </a:rPr>
              <a:t> fragments from a donor organism; </a:t>
            </a:r>
          </a:p>
          <a:p>
            <a:r>
              <a:rPr lang="en-US" b="0" i="0" dirty="0">
                <a:solidFill>
                  <a:schemeClr val="tx1"/>
                </a:solidFill>
                <a:effectLst/>
                <a:latin typeface="Roboto"/>
              </a:rPr>
              <a:t>(2) The </a:t>
            </a:r>
            <a:r>
              <a:rPr lang="en-US" i="0" u="sng" dirty="0">
                <a:solidFill>
                  <a:schemeClr val="tx1"/>
                </a:solidFill>
                <a:effectLst/>
                <a:latin typeface="Roboto"/>
              </a:rPr>
              <a:t>insertion of an isolated donor DNA </a:t>
            </a:r>
            <a:r>
              <a:rPr lang="en-US" b="0" i="0" dirty="0">
                <a:solidFill>
                  <a:schemeClr val="tx1"/>
                </a:solidFill>
                <a:effectLst/>
                <a:latin typeface="Roboto"/>
              </a:rPr>
              <a:t>fragment into a </a:t>
            </a:r>
            <a:r>
              <a:rPr lang="en-US" u="sng" dirty="0">
                <a:solidFill>
                  <a:schemeClr val="tx1"/>
                </a:solidFill>
                <a:latin typeface="Roboto"/>
              </a:rPr>
              <a:t>bacterial(</a:t>
            </a:r>
            <a:r>
              <a:rPr lang="en-US" dirty="0">
                <a:solidFill>
                  <a:schemeClr val="tx1"/>
                </a:solidFill>
                <a:latin typeface="Roboto"/>
              </a:rPr>
              <a:t>vector)</a:t>
            </a:r>
            <a:r>
              <a:rPr lang="en-US" b="0" i="0" dirty="0">
                <a:solidFill>
                  <a:schemeClr val="tx1"/>
                </a:solidFill>
                <a:effectLst/>
                <a:latin typeface="Roboto"/>
              </a:rPr>
              <a:t>genome</a:t>
            </a:r>
          </a:p>
          <a:p>
            <a:pPr>
              <a:buFont typeface="Arial" panose="020B0604020202020204" pitchFamily="34" charset="0"/>
              <a:buChar char="•"/>
            </a:pPr>
            <a:r>
              <a:rPr lang="en-US" dirty="0">
                <a:solidFill>
                  <a:schemeClr val="tx1"/>
                </a:solidFill>
                <a:latin typeface="Roboto"/>
              </a:rPr>
              <a:t>In this step, plasmid extracted from the </a:t>
            </a:r>
            <a:r>
              <a:rPr lang="en-US" u="sng" dirty="0">
                <a:solidFill>
                  <a:schemeClr val="tx1"/>
                </a:solidFill>
                <a:latin typeface="Roboto"/>
              </a:rPr>
              <a:t>bacteria cell </a:t>
            </a:r>
            <a:r>
              <a:rPr lang="en-US" dirty="0">
                <a:solidFill>
                  <a:schemeClr val="tx1"/>
                </a:solidFill>
                <a:latin typeface="Roboto"/>
              </a:rPr>
              <a:t>and it accept the donors DNA fragment</a:t>
            </a:r>
          </a:p>
          <a:p>
            <a:pPr>
              <a:buFont typeface="Arial" panose="020B0604020202020204" pitchFamily="34" charset="0"/>
              <a:buChar char="•"/>
            </a:pPr>
            <a:r>
              <a:rPr lang="en-US" dirty="0">
                <a:solidFill>
                  <a:schemeClr val="tx1"/>
                </a:solidFill>
                <a:latin typeface="Roboto"/>
              </a:rPr>
              <a:t>Now this recombinant DNA is inserted into the </a:t>
            </a:r>
            <a:r>
              <a:rPr lang="en-US" u="sng" dirty="0">
                <a:solidFill>
                  <a:schemeClr val="tx1"/>
                </a:solidFill>
                <a:latin typeface="Roboto"/>
              </a:rPr>
              <a:t>suitable bacterium</a:t>
            </a:r>
          </a:p>
          <a:p>
            <a:pPr marL="0" indent="0">
              <a:buNone/>
            </a:pPr>
            <a:endParaRPr lang="en-US" dirty="0">
              <a:solidFill>
                <a:schemeClr val="tx1"/>
              </a:solidFill>
              <a:latin typeface="Roboto"/>
            </a:endParaRPr>
          </a:p>
        </p:txBody>
      </p:sp>
      <p:pic>
        <p:nvPicPr>
          <p:cNvPr id="5" name="Picture 4">
            <a:extLst>
              <a:ext uri="{FF2B5EF4-FFF2-40B4-BE49-F238E27FC236}">
                <a16:creationId xmlns:a16="http://schemas.microsoft.com/office/drawing/2014/main" id="{6BF356DE-CD2B-4BD6-9009-FCB3386A8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6343" y="4402667"/>
            <a:ext cx="5381625" cy="1772355"/>
          </a:xfrm>
          <a:prstGeom prst="rect">
            <a:avLst/>
          </a:prstGeom>
        </p:spPr>
      </p:pic>
    </p:spTree>
    <p:extLst>
      <p:ext uri="{BB962C8B-B14F-4D97-AF65-F5344CB8AC3E}">
        <p14:creationId xmlns:p14="http://schemas.microsoft.com/office/powerpoint/2010/main" val="2362024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409EC-F45F-4C44-9ED3-F7B3E39040FC}"/>
              </a:ext>
            </a:extLst>
          </p:cNvPr>
          <p:cNvSpPr>
            <a:spLocks noGrp="1"/>
          </p:cNvSpPr>
          <p:nvPr>
            <p:ph type="title"/>
          </p:nvPr>
        </p:nvSpPr>
        <p:spPr>
          <a:xfrm>
            <a:off x="2592925" y="624110"/>
            <a:ext cx="8911687" cy="640246"/>
          </a:xfrm>
        </p:spPr>
        <p:txBody>
          <a:bodyPr>
            <a:normAutofit/>
          </a:bodyPr>
          <a:lstStyle/>
          <a:p>
            <a:r>
              <a:rPr lang="en-US" sz="2800" u="sng" dirty="0">
                <a:latin typeface="Roboto"/>
              </a:rPr>
              <a:t>Continue…</a:t>
            </a:r>
          </a:p>
        </p:txBody>
      </p:sp>
      <p:sp>
        <p:nvSpPr>
          <p:cNvPr id="3" name="Content Placeholder 2">
            <a:extLst>
              <a:ext uri="{FF2B5EF4-FFF2-40B4-BE49-F238E27FC236}">
                <a16:creationId xmlns:a16="http://schemas.microsoft.com/office/drawing/2014/main" id="{A3B66895-035F-469E-8B69-0A4A090180DB}"/>
              </a:ext>
            </a:extLst>
          </p:cNvPr>
          <p:cNvSpPr>
            <a:spLocks noGrp="1"/>
          </p:cNvSpPr>
          <p:nvPr>
            <p:ph idx="1"/>
          </p:nvPr>
        </p:nvSpPr>
        <p:spPr>
          <a:xfrm>
            <a:off x="2589212" y="1648178"/>
            <a:ext cx="8915400" cy="4263044"/>
          </a:xfrm>
        </p:spPr>
        <p:txBody>
          <a:bodyPr/>
          <a:lstStyle/>
          <a:p>
            <a:r>
              <a:rPr lang="en-US" b="0" i="0" dirty="0">
                <a:solidFill>
                  <a:schemeClr val="tx1"/>
                </a:solidFill>
                <a:effectLst/>
                <a:latin typeface="Roboto"/>
              </a:rPr>
              <a:t>(3) The </a:t>
            </a:r>
            <a:r>
              <a:rPr lang="en-US" b="0" i="0" u="sng" dirty="0">
                <a:solidFill>
                  <a:schemeClr val="tx1"/>
                </a:solidFill>
                <a:effectLst/>
                <a:latin typeface="Roboto"/>
              </a:rPr>
              <a:t>growth of a recombinant vector </a:t>
            </a:r>
            <a:r>
              <a:rPr lang="en-US" b="0" i="0" dirty="0">
                <a:solidFill>
                  <a:schemeClr val="tx1"/>
                </a:solidFill>
                <a:effectLst/>
                <a:latin typeface="Roboto"/>
              </a:rPr>
              <a:t>in an appropriate host.</a:t>
            </a:r>
          </a:p>
          <a:p>
            <a:pPr>
              <a:buFont typeface="Arial" panose="020B0604020202020204" pitchFamily="34" charset="0"/>
              <a:buChar char="•"/>
            </a:pPr>
            <a:r>
              <a:rPr lang="en-US" dirty="0">
                <a:solidFill>
                  <a:schemeClr val="tx1"/>
                </a:solidFill>
                <a:latin typeface="Roboto"/>
              </a:rPr>
              <a:t>Now the recombinant DNA will multiply in the host and increase in number.</a:t>
            </a:r>
          </a:p>
          <a:p>
            <a:pPr>
              <a:buFont typeface="Arial" panose="020B0604020202020204" pitchFamily="34" charset="0"/>
              <a:buChar char="•"/>
            </a:pPr>
            <a:r>
              <a:rPr lang="en-US" b="0" i="0" dirty="0">
                <a:solidFill>
                  <a:schemeClr val="tx1"/>
                </a:solidFill>
                <a:effectLst/>
                <a:latin typeface="Roboto"/>
              </a:rPr>
              <a:t>This is the </a:t>
            </a:r>
            <a:r>
              <a:rPr lang="en-US" dirty="0">
                <a:solidFill>
                  <a:schemeClr val="tx1"/>
                </a:solidFill>
                <a:latin typeface="Roboto"/>
              </a:rPr>
              <a:t>place where we can say that the </a:t>
            </a:r>
          </a:p>
          <a:p>
            <a:pPr marL="0" indent="0">
              <a:buNone/>
            </a:pPr>
            <a:r>
              <a:rPr lang="en-US" dirty="0">
                <a:solidFill>
                  <a:schemeClr val="tx1"/>
                </a:solidFill>
                <a:latin typeface="Roboto"/>
              </a:rPr>
              <a:t>required genes have been incorporated and </a:t>
            </a:r>
          </a:p>
          <a:p>
            <a:pPr marL="0" indent="0">
              <a:buNone/>
            </a:pPr>
            <a:r>
              <a:rPr lang="en-US" dirty="0">
                <a:solidFill>
                  <a:schemeClr val="tx1"/>
                </a:solidFill>
                <a:latin typeface="Roboto"/>
              </a:rPr>
              <a:t>shown in the organism.</a:t>
            </a:r>
          </a:p>
          <a:p>
            <a:pPr>
              <a:buFont typeface="Arial" panose="020B0604020202020204" pitchFamily="34" charset="0"/>
              <a:buChar char="•"/>
            </a:pPr>
            <a:r>
              <a:rPr lang="en-US" b="0" i="0" dirty="0">
                <a:solidFill>
                  <a:schemeClr val="tx1"/>
                </a:solidFill>
                <a:effectLst/>
                <a:latin typeface="Roboto"/>
              </a:rPr>
              <a:t>All of this is done by the help </a:t>
            </a:r>
            <a:r>
              <a:rPr lang="en-US" b="0" i="0" u="sng" dirty="0">
                <a:solidFill>
                  <a:schemeClr val="tx1"/>
                </a:solidFill>
                <a:effectLst/>
                <a:latin typeface="Roboto"/>
              </a:rPr>
              <a:t>of bacterial</a:t>
            </a:r>
          </a:p>
          <a:p>
            <a:pPr marL="0" indent="0">
              <a:buNone/>
            </a:pPr>
            <a:r>
              <a:rPr lang="en-US" b="0" i="0" u="sng" dirty="0">
                <a:solidFill>
                  <a:schemeClr val="tx1"/>
                </a:solidFill>
                <a:effectLst/>
                <a:latin typeface="Roboto"/>
              </a:rPr>
              <a:t>cell </a:t>
            </a:r>
            <a:r>
              <a:rPr lang="en-US" b="0" i="0" dirty="0">
                <a:solidFill>
                  <a:schemeClr val="tx1"/>
                </a:solidFill>
                <a:effectLst/>
                <a:latin typeface="Roboto"/>
              </a:rPr>
              <a:t>as a vector.</a:t>
            </a:r>
          </a:p>
          <a:p>
            <a:pPr marL="0" indent="0">
              <a:buNone/>
            </a:pPr>
            <a:endParaRPr lang="en-US" b="0" i="0" dirty="0">
              <a:solidFill>
                <a:schemeClr val="tx1"/>
              </a:solidFill>
              <a:effectLst/>
              <a:latin typeface="Roboto"/>
            </a:endParaRPr>
          </a:p>
          <a:p>
            <a:endParaRPr lang="en-US" dirty="0"/>
          </a:p>
        </p:txBody>
      </p:sp>
      <p:pic>
        <p:nvPicPr>
          <p:cNvPr id="5" name="Picture 4">
            <a:extLst>
              <a:ext uri="{FF2B5EF4-FFF2-40B4-BE49-F238E27FC236}">
                <a16:creationId xmlns:a16="http://schemas.microsoft.com/office/drawing/2014/main" id="{7CF8546D-5009-4555-AECC-D3527BAB241C}"/>
              </a:ext>
            </a:extLst>
          </p:cNvPr>
          <p:cNvPicPr>
            <a:picLocks noChangeAspect="1"/>
          </p:cNvPicPr>
          <p:nvPr/>
        </p:nvPicPr>
        <p:blipFill rotWithShape="1">
          <a:blip r:embed="rId2">
            <a:extLst>
              <a:ext uri="{28A0092B-C50C-407E-A947-70E740481C1C}">
                <a14:useLocalDpi xmlns:a14="http://schemas.microsoft.com/office/drawing/2010/main" val="0"/>
              </a:ext>
            </a:extLst>
          </a:blip>
          <a:srcRect t="42620" r="17495" b="2047"/>
          <a:stretch/>
        </p:blipFill>
        <p:spPr>
          <a:xfrm>
            <a:off x="7202311" y="2777066"/>
            <a:ext cx="4302301" cy="2777067"/>
          </a:xfrm>
          <a:prstGeom prst="rect">
            <a:avLst/>
          </a:prstGeom>
        </p:spPr>
      </p:pic>
    </p:spTree>
    <p:extLst>
      <p:ext uri="{BB962C8B-B14F-4D97-AF65-F5344CB8AC3E}">
        <p14:creationId xmlns:p14="http://schemas.microsoft.com/office/powerpoint/2010/main" val="1262527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31E5B-1500-4CDA-81FC-F711C75A6EF5}"/>
              </a:ext>
            </a:extLst>
          </p:cNvPr>
          <p:cNvSpPr>
            <a:spLocks noGrp="1"/>
          </p:cNvSpPr>
          <p:nvPr>
            <p:ph type="title"/>
          </p:nvPr>
        </p:nvSpPr>
        <p:spPr>
          <a:xfrm>
            <a:off x="2592925" y="624110"/>
            <a:ext cx="8911687" cy="674112"/>
          </a:xfrm>
        </p:spPr>
        <p:txBody>
          <a:bodyPr>
            <a:normAutofit/>
          </a:bodyPr>
          <a:lstStyle/>
          <a:p>
            <a:r>
              <a:rPr lang="en-US" sz="2800" u="sng" dirty="0"/>
              <a:t>Reference: </a:t>
            </a:r>
          </a:p>
        </p:txBody>
      </p:sp>
      <p:sp>
        <p:nvSpPr>
          <p:cNvPr id="3" name="Content Placeholder 2">
            <a:extLst>
              <a:ext uri="{FF2B5EF4-FFF2-40B4-BE49-F238E27FC236}">
                <a16:creationId xmlns:a16="http://schemas.microsoft.com/office/drawing/2014/main" id="{57C74147-15CC-461B-8167-D2ABBDAB5C11}"/>
              </a:ext>
            </a:extLst>
          </p:cNvPr>
          <p:cNvSpPr>
            <a:spLocks noGrp="1"/>
          </p:cNvSpPr>
          <p:nvPr>
            <p:ph idx="1"/>
          </p:nvPr>
        </p:nvSpPr>
        <p:spPr>
          <a:xfrm>
            <a:off x="2592925" y="1298222"/>
            <a:ext cx="8915400" cy="4590422"/>
          </a:xfrm>
        </p:spPr>
        <p:txBody>
          <a:bodyPr/>
          <a:lstStyle/>
          <a:p>
            <a:r>
              <a:rPr lang="en-US" b="0" i="0" dirty="0">
                <a:solidFill>
                  <a:srgbClr val="006621"/>
                </a:solidFill>
                <a:effectLst/>
                <a:latin typeface="Roboto"/>
                <a:hlinkClick r:id="rId2"/>
              </a:rPr>
              <a:t>www.yourgenome.org/facts/what-is-genetic-engineering</a:t>
            </a:r>
            <a:endParaRPr lang="en-US" b="0" i="0" dirty="0">
              <a:solidFill>
                <a:srgbClr val="006621"/>
              </a:solidFill>
              <a:effectLst/>
              <a:latin typeface="Roboto"/>
            </a:endParaRPr>
          </a:p>
          <a:p>
            <a:r>
              <a:rPr lang="en-US" b="0" i="0" dirty="0">
                <a:solidFill>
                  <a:srgbClr val="006621"/>
                </a:solidFill>
                <a:effectLst/>
                <a:latin typeface="Roboto"/>
                <a:hlinkClick r:id="rId3"/>
              </a:rPr>
              <a:t>https://www.enotes.com/homework-help/what-bacteria</a:t>
            </a:r>
            <a:r>
              <a:rPr lang="en-US" b="0" i="0" dirty="0">
                <a:solidFill>
                  <a:srgbClr val="006621"/>
                </a:solidFill>
                <a:effectLst/>
                <a:latin typeface="Roboto"/>
              </a:rPr>
              <a:t>..</a:t>
            </a:r>
          </a:p>
          <a:p>
            <a:r>
              <a:rPr lang="en-US" b="0" i="0" dirty="0">
                <a:solidFill>
                  <a:srgbClr val="006621"/>
                </a:solidFill>
                <a:effectLst/>
                <a:latin typeface="Roboto"/>
              </a:rPr>
              <a:t>en.wikipedia.org/wiki/</a:t>
            </a:r>
            <a:r>
              <a:rPr lang="en-US" b="0" i="0" dirty="0" err="1">
                <a:solidFill>
                  <a:srgbClr val="006621"/>
                </a:solidFill>
                <a:effectLst/>
                <a:latin typeface="Roboto"/>
              </a:rPr>
              <a:t>Genetically_modified_bacteria</a:t>
            </a:r>
            <a:endParaRPr lang="en-US" b="0" i="0" u="none" strike="noStrike" dirty="0">
              <a:solidFill>
                <a:srgbClr val="660099"/>
              </a:solidFill>
              <a:effectLst/>
              <a:latin typeface="Roboto"/>
            </a:endParaRPr>
          </a:p>
          <a:p>
            <a:r>
              <a:rPr lang="en-US" b="0" i="0" dirty="0">
                <a:solidFill>
                  <a:srgbClr val="006621"/>
                </a:solidFill>
                <a:effectLst/>
                <a:latin typeface="Roboto"/>
              </a:rPr>
              <a:t>www.tandfonline.com/</a:t>
            </a:r>
            <a:r>
              <a:rPr lang="en-US" b="0" i="0" dirty="0" err="1">
                <a:solidFill>
                  <a:srgbClr val="006621"/>
                </a:solidFill>
                <a:effectLst/>
                <a:latin typeface="Roboto"/>
              </a:rPr>
              <a:t>doi</a:t>
            </a:r>
            <a:r>
              <a:rPr lang="en-US" b="0" i="0" dirty="0">
                <a:solidFill>
                  <a:srgbClr val="006621"/>
                </a:solidFill>
                <a:effectLst/>
                <a:latin typeface="Roboto"/>
              </a:rPr>
              <a:t>/abs/10.1080/00207238008737…</a:t>
            </a:r>
            <a:endParaRPr lang="en-US" dirty="0"/>
          </a:p>
        </p:txBody>
      </p:sp>
    </p:spTree>
    <p:extLst>
      <p:ext uri="{BB962C8B-B14F-4D97-AF65-F5344CB8AC3E}">
        <p14:creationId xmlns:p14="http://schemas.microsoft.com/office/powerpoint/2010/main" val="1108033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6BEA1-B877-41AE-8C54-8296EE01CA18}"/>
              </a:ext>
            </a:extLst>
          </p:cNvPr>
          <p:cNvSpPr>
            <a:spLocks noGrp="1"/>
          </p:cNvSpPr>
          <p:nvPr>
            <p:ph type="title"/>
          </p:nvPr>
        </p:nvSpPr>
        <p:spPr>
          <a:xfrm>
            <a:off x="2592925" y="545087"/>
            <a:ext cx="8911687" cy="990201"/>
          </a:xfrm>
        </p:spPr>
        <p:txBody>
          <a:bodyPr>
            <a:normAutofit fontScale="90000"/>
          </a:bodyPr>
          <a:lstStyle/>
          <a:p>
            <a:r>
              <a:rPr lang="en-US" sz="3600" b="1" u="sng" dirty="0"/>
              <a:t>Topic</a:t>
            </a:r>
            <a:r>
              <a:rPr lang="en-US" sz="2800" dirty="0"/>
              <a:t>:  Role and mechanism of bacteria in Genetic Engineering</a:t>
            </a:r>
            <a:endParaRPr lang="en-US" sz="2800" u="sng" dirty="0"/>
          </a:p>
        </p:txBody>
      </p:sp>
      <p:sp>
        <p:nvSpPr>
          <p:cNvPr id="3" name="Content Placeholder 2">
            <a:extLst>
              <a:ext uri="{FF2B5EF4-FFF2-40B4-BE49-F238E27FC236}">
                <a16:creationId xmlns:a16="http://schemas.microsoft.com/office/drawing/2014/main" id="{4E7BD5B5-90F8-490A-8012-E1FA8D9EAEE9}"/>
              </a:ext>
            </a:extLst>
          </p:cNvPr>
          <p:cNvSpPr>
            <a:spLocks noGrp="1"/>
          </p:cNvSpPr>
          <p:nvPr>
            <p:ph idx="1"/>
          </p:nvPr>
        </p:nvSpPr>
        <p:spPr>
          <a:xfrm>
            <a:off x="2592925" y="1535288"/>
            <a:ext cx="8915400" cy="3924380"/>
          </a:xfrm>
        </p:spPr>
        <p:txBody>
          <a:bodyPr/>
          <a:lstStyle/>
          <a:p>
            <a:pPr marL="0" indent="0">
              <a:buNone/>
            </a:pPr>
            <a:r>
              <a:rPr lang="en-US" u="sng" dirty="0">
                <a:solidFill>
                  <a:schemeClr val="tx1"/>
                </a:solidFill>
                <a:latin typeface="Roboto"/>
              </a:rPr>
              <a:t>Contents :</a:t>
            </a:r>
          </a:p>
          <a:p>
            <a:r>
              <a:rPr lang="en-US" dirty="0">
                <a:solidFill>
                  <a:schemeClr val="tx1"/>
                </a:solidFill>
                <a:latin typeface="Roboto"/>
              </a:rPr>
              <a:t>Introduction of genetic engineering</a:t>
            </a:r>
          </a:p>
          <a:p>
            <a:r>
              <a:rPr lang="en-US" dirty="0">
                <a:solidFill>
                  <a:schemeClr val="tx1"/>
                </a:solidFill>
                <a:latin typeface="Roboto"/>
              </a:rPr>
              <a:t>Role of bacteria in genetic engineering</a:t>
            </a:r>
          </a:p>
          <a:p>
            <a:r>
              <a:rPr lang="en-US" dirty="0">
                <a:solidFill>
                  <a:schemeClr val="tx1"/>
                </a:solidFill>
                <a:latin typeface="Roboto"/>
              </a:rPr>
              <a:t>Reasons to use bacteria in genetic engineering </a:t>
            </a:r>
          </a:p>
          <a:p>
            <a:r>
              <a:rPr lang="en-US" dirty="0">
                <a:solidFill>
                  <a:schemeClr val="tx1"/>
                </a:solidFill>
                <a:latin typeface="Roboto"/>
              </a:rPr>
              <a:t>Mechanism of genetic engineering using bacteria</a:t>
            </a:r>
          </a:p>
          <a:p>
            <a:r>
              <a:rPr lang="en-US" dirty="0">
                <a:solidFill>
                  <a:schemeClr val="tx1"/>
                </a:solidFill>
                <a:latin typeface="Roboto"/>
              </a:rPr>
              <a:t>Reference </a:t>
            </a:r>
          </a:p>
        </p:txBody>
      </p:sp>
    </p:spTree>
    <p:extLst>
      <p:ext uri="{BB962C8B-B14F-4D97-AF65-F5344CB8AC3E}">
        <p14:creationId xmlns:p14="http://schemas.microsoft.com/office/powerpoint/2010/main" val="409560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9C79D-FB88-4245-8770-2F73E987DB1E}"/>
              </a:ext>
            </a:extLst>
          </p:cNvPr>
          <p:cNvSpPr>
            <a:spLocks noGrp="1"/>
          </p:cNvSpPr>
          <p:nvPr>
            <p:ph type="title"/>
          </p:nvPr>
        </p:nvSpPr>
        <p:spPr>
          <a:xfrm>
            <a:off x="2547770" y="1041799"/>
            <a:ext cx="8911687" cy="764423"/>
          </a:xfrm>
        </p:spPr>
        <p:txBody>
          <a:bodyPr>
            <a:normAutofit/>
          </a:bodyPr>
          <a:lstStyle/>
          <a:p>
            <a:r>
              <a:rPr lang="en-US" sz="2800" b="1" u="sng" dirty="0"/>
              <a:t>Genetic engineering:</a:t>
            </a:r>
          </a:p>
        </p:txBody>
      </p:sp>
      <p:sp>
        <p:nvSpPr>
          <p:cNvPr id="3" name="Content Placeholder 2">
            <a:extLst>
              <a:ext uri="{FF2B5EF4-FFF2-40B4-BE49-F238E27FC236}">
                <a16:creationId xmlns:a16="http://schemas.microsoft.com/office/drawing/2014/main" id="{A4134089-2161-4B1D-9F3D-2DA92832EDA6}"/>
              </a:ext>
            </a:extLst>
          </p:cNvPr>
          <p:cNvSpPr>
            <a:spLocks noGrp="1"/>
          </p:cNvSpPr>
          <p:nvPr>
            <p:ph idx="1"/>
          </p:nvPr>
        </p:nvSpPr>
        <p:spPr>
          <a:xfrm>
            <a:off x="2397301" y="2133600"/>
            <a:ext cx="8915400" cy="4522689"/>
          </a:xfrm>
        </p:spPr>
        <p:txBody>
          <a:bodyPr/>
          <a:lstStyle/>
          <a:p>
            <a:r>
              <a:rPr lang="en-US" b="0" i="0" dirty="0">
                <a:solidFill>
                  <a:srgbClr val="444444"/>
                </a:solidFill>
                <a:effectLst/>
                <a:latin typeface="Roboto"/>
              </a:rPr>
              <a:t> </a:t>
            </a:r>
            <a:r>
              <a:rPr lang="en-US" b="0" i="0" dirty="0">
                <a:solidFill>
                  <a:schemeClr val="tx1"/>
                </a:solidFill>
                <a:effectLst/>
                <a:latin typeface="Roboto"/>
              </a:rPr>
              <a:t>Sometimes called </a:t>
            </a:r>
            <a:r>
              <a:rPr lang="en-US" b="1" i="0" dirty="0">
                <a:solidFill>
                  <a:schemeClr val="tx1"/>
                </a:solidFill>
                <a:effectLst/>
                <a:latin typeface="Roboto"/>
              </a:rPr>
              <a:t>genetic</a:t>
            </a:r>
            <a:r>
              <a:rPr lang="en-US" b="0" i="0" dirty="0">
                <a:solidFill>
                  <a:schemeClr val="tx1"/>
                </a:solidFill>
                <a:effectLst/>
                <a:latin typeface="Roboto"/>
              </a:rPr>
              <a:t> modification,</a:t>
            </a:r>
          </a:p>
          <a:p>
            <a:r>
              <a:rPr lang="en-US" b="0" i="0" dirty="0">
                <a:solidFill>
                  <a:schemeClr val="tx1"/>
                </a:solidFill>
                <a:effectLst/>
                <a:latin typeface="Roboto"/>
              </a:rPr>
              <a:t>Genetic engineering is the process of using recombinant DNA (rDNA) technology to alter the genetic makeup of an organism.</a:t>
            </a:r>
          </a:p>
          <a:p>
            <a:r>
              <a:rPr lang="en-US" b="0" i="0" dirty="0">
                <a:solidFill>
                  <a:schemeClr val="tx1"/>
                </a:solidFill>
                <a:effectLst/>
                <a:latin typeface="Roboto"/>
              </a:rPr>
              <a:t>t may also mean extracting DNA from another organism’s genome and combining it with the DNA of that individual. </a:t>
            </a:r>
          </a:p>
          <a:p>
            <a:r>
              <a:rPr lang="en-US" b="0" i="0" dirty="0">
                <a:solidFill>
                  <a:schemeClr val="tx1"/>
                </a:solidFill>
                <a:effectLst/>
                <a:latin typeface="Roboto"/>
              </a:rPr>
              <a:t>Genetic engineering is used by scientists to enhance or modify the characteristics of an individual organism.</a:t>
            </a:r>
            <a:endParaRPr lang="en-US" dirty="0">
              <a:solidFill>
                <a:schemeClr val="tx1"/>
              </a:solidFill>
            </a:endParaRPr>
          </a:p>
        </p:txBody>
      </p:sp>
    </p:spTree>
    <p:extLst>
      <p:ext uri="{BB962C8B-B14F-4D97-AF65-F5344CB8AC3E}">
        <p14:creationId xmlns:p14="http://schemas.microsoft.com/office/powerpoint/2010/main" val="1743668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0D3D-3BAE-4ECC-A0F1-CC946F8D3486}"/>
              </a:ext>
            </a:extLst>
          </p:cNvPr>
          <p:cNvSpPr>
            <a:spLocks noGrp="1"/>
          </p:cNvSpPr>
          <p:nvPr>
            <p:ph type="title"/>
          </p:nvPr>
        </p:nvSpPr>
        <p:spPr/>
        <p:txBody>
          <a:bodyPr>
            <a:normAutofit/>
          </a:bodyPr>
          <a:lstStyle/>
          <a:p>
            <a:br>
              <a:rPr lang="en-US" sz="2800" b="1" u="sng" dirty="0"/>
            </a:br>
            <a:r>
              <a:rPr lang="en-US" sz="2800" b="1" u="sng" dirty="0"/>
              <a:t>Role of bacteria in genetic engineering:</a:t>
            </a:r>
          </a:p>
        </p:txBody>
      </p:sp>
      <p:sp>
        <p:nvSpPr>
          <p:cNvPr id="3" name="Content Placeholder 2">
            <a:extLst>
              <a:ext uri="{FF2B5EF4-FFF2-40B4-BE49-F238E27FC236}">
                <a16:creationId xmlns:a16="http://schemas.microsoft.com/office/drawing/2014/main" id="{768393F2-2A86-421D-B43B-5334EDC63E09}"/>
              </a:ext>
            </a:extLst>
          </p:cNvPr>
          <p:cNvSpPr>
            <a:spLocks noGrp="1"/>
          </p:cNvSpPr>
          <p:nvPr>
            <p:ph idx="1"/>
          </p:nvPr>
        </p:nvSpPr>
        <p:spPr>
          <a:xfrm>
            <a:off x="2589212" y="1905000"/>
            <a:ext cx="8915400" cy="3777622"/>
          </a:xfrm>
        </p:spPr>
        <p:txBody>
          <a:bodyPr>
            <a:normAutofit/>
          </a:bodyPr>
          <a:lstStyle/>
          <a:p>
            <a:r>
              <a:rPr lang="en-US" dirty="0">
                <a:solidFill>
                  <a:srgbClr val="111111"/>
                </a:solidFill>
                <a:latin typeface="Roboto"/>
              </a:rPr>
              <a:t>B</a:t>
            </a:r>
            <a:r>
              <a:rPr lang="en-US" b="0" i="0" dirty="0">
                <a:solidFill>
                  <a:srgbClr val="111111"/>
                </a:solidFill>
                <a:effectLst/>
                <a:latin typeface="Roboto"/>
              </a:rPr>
              <a:t>acteria plays an </a:t>
            </a:r>
            <a:r>
              <a:rPr lang="en-US" b="1" i="0" dirty="0">
                <a:solidFill>
                  <a:srgbClr val="111111"/>
                </a:solidFill>
                <a:effectLst/>
                <a:latin typeface="Roboto"/>
              </a:rPr>
              <a:t>important role</a:t>
            </a:r>
            <a:r>
              <a:rPr lang="en-US" b="0" i="0" dirty="0">
                <a:solidFill>
                  <a:srgbClr val="111111"/>
                </a:solidFill>
                <a:effectLst/>
                <a:latin typeface="Roboto"/>
              </a:rPr>
              <a:t> in GE (genetic engineering). </a:t>
            </a:r>
          </a:p>
          <a:p>
            <a:r>
              <a:rPr lang="en-US" b="0" i="0" dirty="0">
                <a:solidFill>
                  <a:srgbClr val="111111"/>
                </a:solidFill>
                <a:effectLst/>
                <a:latin typeface="Roboto"/>
              </a:rPr>
              <a:t>As we already know that bacteria genome is easy to manipulate and they can be mutated easily. </a:t>
            </a:r>
          </a:p>
          <a:p>
            <a:r>
              <a:rPr lang="en-US" b="0" i="0" dirty="0">
                <a:solidFill>
                  <a:srgbClr val="111111"/>
                </a:solidFill>
                <a:effectLst/>
                <a:latin typeface="Roboto"/>
              </a:rPr>
              <a:t>Moreover their frequency of multiplication is very high. </a:t>
            </a:r>
          </a:p>
          <a:p>
            <a:r>
              <a:rPr lang="en-US" b="0" i="0" dirty="0">
                <a:solidFill>
                  <a:srgbClr val="111111"/>
                </a:solidFill>
                <a:effectLst/>
                <a:latin typeface="Roboto"/>
              </a:rPr>
              <a:t>So we can mutate a bacterium (that is inserted our gene of interest to it ) and then transfer it to the host.</a:t>
            </a:r>
          </a:p>
          <a:p>
            <a:r>
              <a:rPr lang="en-US" b="1" u="sng" dirty="0">
                <a:solidFill>
                  <a:srgbClr val="111111"/>
                </a:solidFill>
                <a:latin typeface="Roboto"/>
              </a:rPr>
              <a:t>Role:</a:t>
            </a:r>
          </a:p>
          <a:p>
            <a:r>
              <a:rPr lang="en-US" b="0" i="0" dirty="0">
                <a:solidFill>
                  <a:srgbClr val="282829"/>
                </a:solidFill>
                <a:effectLst/>
                <a:latin typeface="Roboto"/>
              </a:rPr>
              <a:t>Actually, humans have been using bacteria from ancient times. </a:t>
            </a:r>
          </a:p>
          <a:p>
            <a:r>
              <a:rPr lang="en-US" b="0" i="0" dirty="0">
                <a:solidFill>
                  <a:srgbClr val="282829"/>
                </a:solidFill>
                <a:effectLst/>
                <a:latin typeface="Roboto"/>
              </a:rPr>
              <a:t>But now a days, </a:t>
            </a:r>
            <a:r>
              <a:rPr lang="en-US" b="1" i="0" dirty="0">
                <a:solidFill>
                  <a:srgbClr val="282829"/>
                </a:solidFill>
                <a:effectLst/>
                <a:latin typeface="Roboto"/>
              </a:rPr>
              <a:t>bacterial cells </a:t>
            </a:r>
            <a:r>
              <a:rPr lang="en-US" b="0" i="0" dirty="0">
                <a:solidFill>
                  <a:srgbClr val="282829"/>
                </a:solidFill>
                <a:effectLst/>
                <a:latin typeface="Roboto"/>
              </a:rPr>
              <a:t>are</a:t>
            </a:r>
            <a:r>
              <a:rPr lang="en-US" b="1" i="0" dirty="0">
                <a:solidFill>
                  <a:srgbClr val="282829"/>
                </a:solidFill>
                <a:effectLst/>
                <a:latin typeface="Roboto"/>
              </a:rPr>
              <a:t> genetically </a:t>
            </a:r>
            <a:r>
              <a:rPr lang="en-US" b="0" i="0" dirty="0">
                <a:solidFill>
                  <a:srgbClr val="282829"/>
                </a:solidFill>
                <a:effectLst/>
                <a:latin typeface="Roboto"/>
              </a:rPr>
              <a:t>modified so that they have the </a:t>
            </a:r>
            <a:r>
              <a:rPr lang="en-US" b="1" i="0" dirty="0">
                <a:solidFill>
                  <a:srgbClr val="282829"/>
                </a:solidFill>
                <a:effectLst/>
                <a:latin typeface="Roboto"/>
              </a:rPr>
              <a:t>genes</a:t>
            </a:r>
            <a:r>
              <a:rPr lang="en-US" b="0" i="0" dirty="0">
                <a:solidFill>
                  <a:srgbClr val="282829"/>
                </a:solidFill>
                <a:effectLst/>
                <a:latin typeface="Roboto"/>
              </a:rPr>
              <a:t> for producing “Human </a:t>
            </a:r>
            <a:r>
              <a:rPr lang="en-US" dirty="0">
                <a:solidFill>
                  <a:srgbClr val="282829"/>
                </a:solidFill>
                <a:latin typeface="Roboto"/>
              </a:rPr>
              <a:t>I</a:t>
            </a:r>
            <a:r>
              <a:rPr lang="en-US" b="0" i="0" dirty="0">
                <a:solidFill>
                  <a:srgbClr val="282829"/>
                </a:solidFill>
                <a:effectLst/>
                <a:latin typeface="Roboto"/>
              </a:rPr>
              <a:t>nsulin”. As they grow, they produce </a:t>
            </a:r>
            <a:r>
              <a:rPr lang="en-US" b="1" i="0" dirty="0">
                <a:solidFill>
                  <a:srgbClr val="282829"/>
                </a:solidFill>
                <a:effectLst/>
                <a:latin typeface="Roboto"/>
              </a:rPr>
              <a:t>insulin</a:t>
            </a:r>
            <a:endParaRPr lang="en-US" b="0" i="0" dirty="0">
              <a:solidFill>
                <a:srgbClr val="282829"/>
              </a:solidFill>
              <a:effectLst/>
              <a:latin typeface="Roboto"/>
            </a:endParaRPr>
          </a:p>
          <a:p>
            <a:endParaRPr lang="en-US" dirty="0">
              <a:solidFill>
                <a:srgbClr val="282829"/>
              </a:solidFill>
              <a:latin typeface="Roboto"/>
            </a:endParaRPr>
          </a:p>
          <a:p>
            <a:endParaRPr lang="en-US" b="1" dirty="0">
              <a:latin typeface="Roboto"/>
            </a:endParaRPr>
          </a:p>
        </p:txBody>
      </p:sp>
    </p:spTree>
    <p:extLst>
      <p:ext uri="{BB962C8B-B14F-4D97-AF65-F5344CB8AC3E}">
        <p14:creationId xmlns:p14="http://schemas.microsoft.com/office/powerpoint/2010/main" val="3823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EE211-E4D5-4585-A373-9F9AD7F9FD89}"/>
              </a:ext>
            </a:extLst>
          </p:cNvPr>
          <p:cNvSpPr>
            <a:spLocks noGrp="1"/>
          </p:cNvSpPr>
          <p:nvPr>
            <p:ph type="title"/>
          </p:nvPr>
        </p:nvSpPr>
        <p:spPr>
          <a:xfrm>
            <a:off x="2592925" y="624110"/>
            <a:ext cx="8911687" cy="537940"/>
          </a:xfrm>
        </p:spPr>
        <p:txBody>
          <a:bodyPr>
            <a:normAutofit/>
          </a:bodyPr>
          <a:lstStyle/>
          <a:p>
            <a:r>
              <a:rPr lang="en-US" sz="2800" dirty="0"/>
              <a:t>Continue…</a:t>
            </a:r>
          </a:p>
        </p:txBody>
      </p:sp>
      <p:pic>
        <p:nvPicPr>
          <p:cNvPr id="7" name="Content Placeholder 6">
            <a:extLst>
              <a:ext uri="{FF2B5EF4-FFF2-40B4-BE49-F238E27FC236}">
                <a16:creationId xmlns:a16="http://schemas.microsoft.com/office/drawing/2014/main" id="{DF9084F6-55EB-4DC6-9B23-A04F1AEA664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7311" y="1162050"/>
            <a:ext cx="6581763" cy="4533900"/>
          </a:xfrm>
        </p:spPr>
      </p:pic>
    </p:spTree>
    <p:extLst>
      <p:ext uri="{BB962C8B-B14F-4D97-AF65-F5344CB8AC3E}">
        <p14:creationId xmlns:p14="http://schemas.microsoft.com/office/powerpoint/2010/main" val="910492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8C268-6726-4F3B-BFAE-04DB9A616C37}"/>
              </a:ext>
            </a:extLst>
          </p:cNvPr>
          <p:cNvSpPr>
            <a:spLocks noGrp="1"/>
          </p:cNvSpPr>
          <p:nvPr>
            <p:ph type="title"/>
          </p:nvPr>
        </p:nvSpPr>
        <p:spPr>
          <a:xfrm>
            <a:off x="2681825" y="941610"/>
            <a:ext cx="8911687" cy="747490"/>
          </a:xfrm>
        </p:spPr>
        <p:txBody>
          <a:bodyPr>
            <a:normAutofit/>
          </a:bodyPr>
          <a:lstStyle/>
          <a:p>
            <a:r>
              <a:rPr lang="en-US" sz="2800" u="sng" dirty="0"/>
              <a:t>Continue:</a:t>
            </a:r>
          </a:p>
        </p:txBody>
      </p:sp>
      <p:sp>
        <p:nvSpPr>
          <p:cNvPr id="3" name="Content Placeholder 2">
            <a:extLst>
              <a:ext uri="{FF2B5EF4-FFF2-40B4-BE49-F238E27FC236}">
                <a16:creationId xmlns:a16="http://schemas.microsoft.com/office/drawing/2014/main" id="{91A16E5B-8D11-41ED-8996-BC6A1D5672C6}"/>
              </a:ext>
            </a:extLst>
          </p:cNvPr>
          <p:cNvSpPr>
            <a:spLocks noGrp="1"/>
          </p:cNvSpPr>
          <p:nvPr>
            <p:ph idx="1"/>
          </p:nvPr>
        </p:nvSpPr>
        <p:spPr>
          <a:xfrm>
            <a:off x="2585499" y="1905000"/>
            <a:ext cx="8915400" cy="3777622"/>
          </a:xfrm>
        </p:spPr>
        <p:txBody>
          <a:bodyPr/>
          <a:lstStyle/>
          <a:p>
            <a:r>
              <a:rPr lang="en-US" dirty="0">
                <a:solidFill>
                  <a:srgbClr val="282829"/>
                </a:solidFill>
                <a:latin typeface="Roboto"/>
              </a:rPr>
              <a:t>With the advent of </a:t>
            </a:r>
            <a:r>
              <a:rPr lang="en-US" b="1" dirty="0">
                <a:solidFill>
                  <a:srgbClr val="282829"/>
                </a:solidFill>
                <a:latin typeface="Roboto"/>
              </a:rPr>
              <a:t>genetic engineering</a:t>
            </a:r>
            <a:r>
              <a:rPr lang="en-US" dirty="0">
                <a:solidFill>
                  <a:srgbClr val="282829"/>
                </a:solidFill>
                <a:latin typeface="Roboto"/>
              </a:rPr>
              <a:t>, new </a:t>
            </a:r>
            <a:r>
              <a:rPr lang="en-US" b="1" dirty="0">
                <a:solidFill>
                  <a:srgbClr val="282829"/>
                </a:solidFill>
                <a:latin typeface="Roboto"/>
              </a:rPr>
              <a:t>genetic </a:t>
            </a:r>
            <a:r>
              <a:rPr lang="en-US" dirty="0">
                <a:solidFill>
                  <a:srgbClr val="282829"/>
                </a:solidFill>
                <a:latin typeface="Roboto"/>
              </a:rPr>
              <a:t>changes can easily be </a:t>
            </a:r>
            <a:r>
              <a:rPr lang="en-US" dirty="0">
                <a:solidFill>
                  <a:schemeClr val="tx1"/>
                </a:solidFill>
                <a:latin typeface="Roboto"/>
              </a:rPr>
              <a:t>introduces into that </a:t>
            </a:r>
            <a:r>
              <a:rPr lang="en-US" b="1" dirty="0">
                <a:solidFill>
                  <a:schemeClr val="tx1"/>
                </a:solidFill>
                <a:latin typeface="Roboto"/>
              </a:rPr>
              <a:t>Bacteria.</a:t>
            </a:r>
            <a:endParaRPr lang="en-US" b="1" i="0" dirty="0">
              <a:solidFill>
                <a:schemeClr val="tx1"/>
              </a:solidFill>
              <a:effectLst/>
              <a:latin typeface="Roboto"/>
            </a:endParaRPr>
          </a:p>
          <a:p>
            <a:r>
              <a:rPr lang="en-US" b="0" i="0" dirty="0">
                <a:solidFill>
                  <a:schemeClr val="tx1"/>
                </a:solidFill>
                <a:effectLst/>
                <a:latin typeface="Roboto"/>
              </a:rPr>
              <a:t>This is the place where majority of research into </a:t>
            </a:r>
            <a:r>
              <a:rPr lang="en-US" b="1" i="0" dirty="0">
                <a:solidFill>
                  <a:schemeClr val="tx1"/>
                </a:solidFill>
                <a:effectLst/>
                <a:latin typeface="Roboto"/>
              </a:rPr>
              <a:t>genetic engineering </a:t>
            </a:r>
            <a:r>
              <a:rPr lang="en-US" b="0" i="0" dirty="0">
                <a:solidFill>
                  <a:schemeClr val="tx1"/>
                </a:solidFill>
                <a:effectLst/>
                <a:latin typeface="Roboto"/>
              </a:rPr>
              <a:t>food producing </a:t>
            </a:r>
            <a:r>
              <a:rPr lang="en-US" b="1" i="0" dirty="0">
                <a:solidFill>
                  <a:schemeClr val="tx1"/>
                </a:solidFill>
                <a:effectLst/>
                <a:latin typeface="Roboto"/>
              </a:rPr>
              <a:t>bacteria </a:t>
            </a:r>
            <a:r>
              <a:rPr lang="en-US" b="0" i="0" dirty="0">
                <a:solidFill>
                  <a:schemeClr val="tx1"/>
                </a:solidFill>
                <a:effectLst/>
                <a:latin typeface="Roboto"/>
              </a:rPr>
              <a:t>has gone. </a:t>
            </a:r>
          </a:p>
          <a:p>
            <a:r>
              <a:rPr lang="en-US" b="1" dirty="0">
                <a:solidFill>
                  <a:schemeClr val="tx1"/>
                </a:solidFill>
                <a:latin typeface="Roboto"/>
              </a:rPr>
              <a:t>Genetically </a:t>
            </a:r>
            <a:r>
              <a:rPr lang="en-US" dirty="0">
                <a:solidFill>
                  <a:schemeClr val="tx1"/>
                </a:solidFill>
                <a:latin typeface="Roboto"/>
              </a:rPr>
              <a:t>modified </a:t>
            </a:r>
            <a:r>
              <a:rPr lang="en-US" b="1" dirty="0">
                <a:solidFill>
                  <a:schemeClr val="tx1"/>
                </a:solidFill>
                <a:latin typeface="Roboto"/>
              </a:rPr>
              <a:t>bacteria</a:t>
            </a:r>
            <a:r>
              <a:rPr lang="en-US" dirty="0">
                <a:solidFill>
                  <a:schemeClr val="tx1"/>
                </a:solidFill>
                <a:latin typeface="Roboto"/>
              </a:rPr>
              <a:t> are used to produce large amount of proteins for industrial uses.</a:t>
            </a:r>
          </a:p>
          <a:p>
            <a:pPr>
              <a:buFont typeface="Arial" panose="020B0604020202020204" pitchFamily="34" charset="0"/>
              <a:buChar char="•"/>
            </a:pPr>
            <a:r>
              <a:rPr lang="en-US" dirty="0">
                <a:solidFill>
                  <a:schemeClr val="tx1"/>
                </a:solidFill>
                <a:latin typeface="Roboto"/>
              </a:rPr>
              <a:t>Generally </a:t>
            </a:r>
            <a:r>
              <a:rPr lang="en-US" b="1" dirty="0">
                <a:solidFill>
                  <a:schemeClr val="tx1"/>
                </a:solidFill>
                <a:latin typeface="Roboto"/>
              </a:rPr>
              <a:t>bacteria </a:t>
            </a:r>
            <a:r>
              <a:rPr lang="en-US" dirty="0">
                <a:solidFill>
                  <a:schemeClr val="tx1"/>
                </a:solidFill>
                <a:latin typeface="Roboto"/>
              </a:rPr>
              <a:t>are grown to a large volume before the </a:t>
            </a:r>
            <a:r>
              <a:rPr lang="en-US" b="1" dirty="0">
                <a:solidFill>
                  <a:schemeClr val="tx1"/>
                </a:solidFill>
                <a:latin typeface="Roboto"/>
              </a:rPr>
              <a:t>gene </a:t>
            </a:r>
            <a:r>
              <a:rPr lang="en-US" dirty="0">
                <a:solidFill>
                  <a:schemeClr val="tx1"/>
                </a:solidFill>
                <a:latin typeface="Roboto"/>
              </a:rPr>
              <a:t>encoding the protein is activated.</a:t>
            </a:r>
          </a:p>
          <a:p>
            <a:pPr>
              <a:buFont typeface="Arial" panose="020B0604020202020204" pitchFamily="34" charset="0"/>
              <a:buChar char="•"/>
            </a:pPr>
            <a:r>
              <a:rPr lang="en-US" dirty="0">
                <a:solidFill>
                  <a:schemeClr val="tx1"/>
                </a:solidFill>
                <a:latin typeface="Roboto"/>
              </a:rPr>
              <a:t>The </a:t>
            </a:r>
            <a:r>
              <a:rPr lang="en-US" b="1" dirty="0">
                <a:solidFill>
                  <a:schemeClr val="tx1"/>
                </a:solidFill>
                <a:latin typeface="Roboto"/>
              </a:rPr>
              <a:t>bacteria</a:t>
            </a:r>
            <a:r>
              <a:rPr lang="en-US" dirty="0">
                <a:solidFill>
                  <a:schemeClr val="tx1"/>
                </a:solidFill>
                <a:latin typeface="Roboto"/>
              </a:rPr>
              <a:t> are then harvested and desired protein purified from them.</a:t>
            </a:r>
          </a:p>
          <a:p>
            <a:endParaRPr lang="en-US" dirty="0"/>
          </a:p>
        </p:txBody>
      </p:sp>
    </p:spTree>
    <p:extLst>
      <p:ext uri="{BB962C8B-B14F-4D97-AF65-F5344CB8AC3E}">
        <p14:creationId xmlns:p14="http://schemas.microsoft.com/office/powerpoint/2010/main" val="2201787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66A38-D38E-42F1-9194-9365C3B20901}"/>
              </a:ext>
            </a:extLst>
          </p:cNvPr>
          <p:cNvSpPr>
            <a:spLocks noGrp="1"/>
          </p:cNvSpPr>
          <p:nvPr>
            <p:ph type="title"/>
          </p:nvPr>
        </p:nvSpPr>
        <p:spPr>
          <a:xfrm>
            <a:off x="2592925" y="1253066"/>
            <a:ext cx="8911687" cy="651933"/>
          </a:xfrm>
        </p:spPr>
        <p:txBody>
          <a:bodyPr>
            <a:normAutofit/>
          </a:bodyPr>
          <a:lstStyle/>
          <a:p>
            <a:r>
              <a:rPr lang="en-US" sz="2800" dirty="0"/>
              <a:t>Continue..</a:t>
            </a:r>
          </a:p>
        </p:txBody>
      </p:sp>
      <p:sp>
        <p:nvSpPr>
          <p:cNvPr id="3" name="Content Placeholder 2">
            <a:extLst>
              <a:ext uri="{FF2B5EF4-FFF2-40B4-BE49-F238E27FC236}">
                <a16:creationId xmlns:a16="http://schemas.microsoft.com/office/drawing/2014/main" id="{CA61227B-AD02-499B-92E4-D176A3208D2F}"/>
              </a:ext>
            </a:extLst>
          </p:cNvPr>
          <p:cNvSpPr>
            <a:spLocks noGrp="1"/>
          </p:cNvSpPr>
          <p:nvPr>
            <p:ph idx="1"/>
          </p:nvPr>
        </p:nvSpPr>
        <p:spPr/>
        <p:txBody>
          <a:bodyPr/>
          <a:lstStyle/>
          <a:p>
            <a:r>
              <a:rPr lang="en-US" b="0" i="0" dirty="0">
                <a:solidFill>
                  <a:schemeClr val="tx1"/>
                </a:solidFill>
                <a:effectLst/>
                <a:latin typeface="Roboto"/>
              </a:rPr>
              <a:t>Majority of industrial products from the bacteria are human proteins use for medicines.</a:t>
            </a:r>
          </a:p>
          <a:p>
            <a:r>
              <a:rPr lang="en-US" dirty="0">
                <a:solidFill>
                  <a:schemeClr val="tx1"/>
                </a:solidFill>
                <a:latin typeface="Roboto"/>
              </a:rPr>
              <a:t>Many of these are difficult to obtain naturally but can be obtained easily through the bacteria. Such as, clotting factor (hemophilia).</a:t>
            </a:r>
          </a:p>
          <a:p>
            <a:r>
              <a:rPr lang="en-US" b="0" i="0" dirty="0">
                <a:solidFill>
                  <a:schemeClr val="tx1"/>
                </a:solidFill>
                <a:effectLst/>
                <a:latin typeface="Roboto"/>
              </a:rPr>
              <a:t>Moreover, </a:t>
            </a:r>
            <a:r>
              <a:rPr lang="en-US" dirty="0">
                <a:solidFill>
                  <a:schemeClr val="tx1"/>
                </a:solidFill>
                <a:latin typeface="Roboto"/>
              </a:rPr>
              <a:t>genetically modified bacteria are used in biofuels production.</a:t>
            </a:r>
            <a:endParaRPr lang="en-US" b="0" i="0" dirty="0">
              <a:solidFill>
                <a:schemeClr val="tx1"/>
              </a:solidFill>
              <a:effectLst/>
              <a:latin typeface="Roboto"/>
            </a:endParaRPr>
          </a:p>
          <a:p>
            <a:r>
              <a:rPr lang="en-US" b="0" i="0" dirty="0">
                <a:solidFill>
                  <a:schemeClr val="tx1"/>
                </a:solidFill>
                <a:effectLst/>
                <a:latin typeface="Roboto"/>
              </a:rPr>
              <a:t>Other uses for </a:t>
            </a:r>
            <a:r>
              <a:rPr lang="en-US" b="1" i="0" dirty="0">
                <a:solidFill>
                  <a:schemeClr val="tx1"/>
                </a:solidFill>
                <a:effectLst/>
                <a:latin typeface="Roboto"/>
              </a:rPr>
              <a:t>genetically modified bacteria </a:t>
            </a:r>
            <a:r>
              <a:rPr lang="en-US" b="0" i="0" dirty="0">
                <a:solidFill>
                  <a:schemeClr val="tx1"/>
                </a:solidFill>
                <a:effectLst/>
                <a:latin typeface="Roboto"/>
              </a:rPr>
              <a:t>include </a:t>
            </a:r>
            <a:r>
              <a:rPr lang="en-US" b="1" i="0" dirty="0">
                <a:solidFill>
                  <a:schemeClr val="tx1"/>
                </a:solidFill>
                <a:effectLst/>
                <a:latin typeface="Roboto"/>
              </a:rPr>
              <a:t>bioremediation</a:t>
            </a:r>
            <a:r>
              <a:rPr lang="en-US" b="0" i="0" dirty="0">
                <a:solidFill>
                  <a:schemeClr val="tx1"/>
                </a:solidFill>
                <a:effectLst/>
                <a:latin typeface="Roboto"/>
              </a:rPr>
              <a:t>, </a:t>
            </a:r>
          </a:p>
          <a:p>
            <a:r>
              <a:rPr lang="en-US" b="0" i="0" dirty="0">
                <a:solidFill>
                  <a:schemeClr val="tx1"/>
                </a:solidFill>
                <a:effectLst/>
                <a:latin typeface="Roboto"/>
              </a:rPr>
              <a:t>where </a:t>
            </a:r>
            <a:r>
              <a:rPr lang="en-US" b="1" i="0" dirty="0">
                <a:solidFill>
                  <a:schemeClr val="tx1"/>
                </a:solidFill>
                <a:effectLst/>
                <a:latin typeface="Roboto"/>
              </a:rPr>
              <a:t>the bacteria </a:t>
            </a:r>
            <a:r>
              <a:rPr lang="en-US" b="0" i="0" dirty="0">
                <a:solidFill>
                  <a:schemeClr val="tx1"/>
                </a:solidFill>
                <a:effectLst/>
                <a:latin typeface="Roboto"/>
              </a:rPr>
              <a:t>are used to </a:t>
            </a:r>
            <a:r>
              <a:rPr lang="en-US" b="1" i="0" dirty="0">
                <a:solidFill>
                  <a:schemeClr val="tx1"/>
                </a:solidFill>
                <a:effectLst/>
                <a:latin typeface="Roboto"/>
              </a:rPr>
              <a:t>convert pollutants into a less toxic form</a:t>
            </a:r>
            <a:r>
              <a:rPr lang="en-US" b="0" i="0" dirty="0">
                <a:solidFill>
                  <a:schemeClr val="tx1"/>
                </a:solidFill>
                <a:effectLst/>
                <a:latin typeface="Roboto"/>
              </a:rPr>
              <a:t>.</a:t>
            </a:r>
          </a:p>
          <a:p>
            <a:r>
              <a:rPr lang="en-US" b="0" i="0" dirty="0">
                <a:solidFill>
                  <a:schemeClr val="tx1"/>
                </a:solidFill>
                <a:effectLst/>
                <a:latin typeface="Roboto"/>
              </a:rPr>
              <a:t>Genetic engineering can increase the levels of the enzymes used to degrade a toxin</a:t>
            </a:r>
          </a:p>
          <a:p>
            <a:r>
              <a:rPr lang="en-US" b="0" i="0" dirty="0">
                <a:solidFill>
                  <a:schemeClr val="tx1"/>
                </a:solidFill>
                <a:effectLst/>
                <a:latin typeface="Roboto"/>
              </a:rPr>
              <a:t> to make the bacteria more stable under environmental conditions.</a:t>
            </a:r>
            <a:endParaRPr lang="en-US" dirty="0">
              <a:solidFill>
                <a:schemeClr val="tx1"/>
              </a:solidFill>
            </a:endParaRPr>
          </a:p>
        </p:txBody>
      </p:sp>
    </p:spTree>
    <p:extLst>
      <p:ext uri="{BB962C8B-B14F-4D97-AF65-F5344CB8AC3E}">
        <p14:creationId xmlns:p14="http://schemas.microsoft.com/office/powerpoint/2010/main" val="1377881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E6181-9C4B-420A-8FE2-B5DA825854DE}"/>
              </a:ext>
            </a:extLst>
          </p:cNvPr>
          <p:cNvSpPr>
            <a:spLocks noGrp="1"/>
          </p:cNvSpPr>
          <p:nvPr>
            <p:ph type="title"/>
          </p:nvPr>
        </p:nvSpPr>
        <p:spPr>
          <a:xfrm>
            <a:off x="2592925" y="624110"/>
            <a:ext cx="8911687" cy="730557"/>
          </a:xfrm>
        </p:spPr>
        <p:txBody>
          <a:bodyPr>
            <a:normAutofit/>
          </a:bodyPr>
          <a:lstStyle/>
          <a:p>
            <a:r>
              <a:rPr lang="en-US" sz="2800" dirty="0"/>
              <a:t>Continue….</a:t>
            </a:r>
          </a:p>
        </p:txBody>
      </p:sp>
      <p:sp>
        <p:nvSpPr>
          <p:cNvPr id="3" name="Content Placeholder 2">
            <a:extLst>
              <a:ext uri="{FF2B5EF4-FFF2-40B4-BE49-F238E27FC236}">
                <a16:creationId xmlns:a16="http://schemas.microsoft.com/office/drawing/2014/main" id="{14576F0C-3310-4552-BC07-9C5597888FC4}"/>
              </a:ext>
            </a:extLst>
          </p:cNvPr>
          <p:cNvSpPr>
            <a:spLocks noGrp="1"/>
          </p:cNvSpPr>
          <p:nvPr>
            <p:ph idx="1"/>
          </p:nvPr>
        </p:nvSpPr>
        <p:spPr>
          <a:xfrm>
            <a:off x="2589212" y="1478844"/>
            <a:ext cx="8915400" cy="4432378"/>
          </a:xfrm>
        </p:spPr>
        <p:txBody>
          <a:bodyPr/>
          <a:lstStyle/>
          <a:p>
            <a:r>
              <a:rPr lang="en-US" b="1" dirty="0">
                <a:solidFill>
                  <a:schemeClr val="tx1"/>
                </a:solidFill>
                <a:latin typeface="Roboto"/>
              </a:rPr>
              <a:t>Lactobacillus bacteria </a:t>
            </a:r>
            <a:r>
              <a:rPr lang="en-US" dirty="0">
                <a:solidFill>
                  <a:schemeClr val="tx1"/>
                </a:solidFill>
                <a:latin typeface="Roboto"/>
              </a:rPr>
              <a:t>is anaerobic, non spore forming bacteria.</a:t>
            </a:r>
          </a:p>
          <a:p>
            <a:r>
              <a:rPr lang="en-US" dirty="0">
                <a:solidFill>
                  <a:schemeClr val="tx1"/>
                </a:solidFill>
                <a:latin typeface="Roboto"/>
              </a:rPr>
              <a:t>It is found in the intestine .</a:t>
            </a:r>
          </a:p>
          <a:p>
            <a:r>
              <a:rPr lang="en-US" dirty="0">
                <a:solidFill>
                  <a:schemeClr val="tx1"/>
                </a:solidFill>
                <a:latin typeface="Roboto"/>
              </a:rPr>
              <a:t>They act as major part of lactic acid </a:t>
            </a:r>
            <a:r>
              <a:rPr lang="en-US" b="1" dirty="0">
                <a:solidFill>
                  <a:schemeClr val="tx1"/>
                </a:solidFill>
                <a:latin typeface="Roboto"/>
              </a:rPr>
              <a:t>bacterial</a:t>
            </a:r>
            <a:r>
              <a:rPr lang="en-US" dirty="0">
                <a:solidFill>
                  <a:schemeClr val="tx1"/>
                </a:solidFill>
                <a:latin typeface="Roboto"/>
              </a:rPr>
              <a:t> group.</a:t>
            </a:r>
          </a:p>
          <a:p>
            <a:r>
              <a:rPr lang="en-US" dirty="0">
                <a:solidFill>
                  <a:schemeClr val="tx1"/>
                </a:solidFill>
                <a:latin typeface="Roboto"/>
              </a:rPr>
              <a:t>Due to their claimed health promoting properties they are commonly applied to dairy food products.</a:t>
            </a:r>
          </a:p>
          <a:p>
            <a:r>
              <a:rPr lang="en-US" dirty="0">
                <a:solidFill>
                  <a:schemeClr val="tx1"/>
                </a:solidFill>
                <a:latin typeface="Roboto"/>
              </a:rPr>
              <a:t>They can convert the lactic acid to simple sugars safely,</a:t>
            </a:r>
          </a:p>
          <a:p>
            <a:r>
              <a:rPr lang="en-US" dirty="0">
                <a:solidFill>
                  <a:schemeClr val="tx1"/>
                </a:solidFill>
                <a:latin typeface="Roboto"/>
              </a:rPr>
              <a:t>In addition many tools and strategies make them genetically available.</a:t>
            </a:r>
          </a:p>
          <a:p>
            <a:r>
              <a:rPr lang="en-US" dirty="0">
                <a:solidFill>
                  <a:schemeClr val="tx1"/>
                </a:solidFill>
                <a:latin typeface="Roboto"/>
              </a:rPr>
              <a:t>Due to their properties they are recommended in the genetic engineering</a:t>
            </a:r>
            <a:r>
              <a:rPr lang="en-US" dirty="0">
                <a:solidFill>
                  <a:schemeClr val="tx1"/>
                </a:solidFill>
              </a:rPr>
              <a:t>.</a:t>
            </a:r>
          </a:p>
        </p:txBody>
      </p:sp>
    </p:spTree>
    <p:extLst>
      <p:ext uri="{BB962C8B-B14F-4D97-AF65-F5344CB8AC3E}">
        <p14:creationId xmlns:p14="http://schemas.microsoft.com/office/powerpoint/2010/main" val="4219457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6B680-0766-46E8-8446-139194E7E970}"/>
              </a:ext>
            </a:extLst>
          </p:cNvPr>
          <p:cNvSpPr>
            <a:spLocks noGrp="1"/>
          </p:cNvSpPr>
          <p:nvPr>
            <p:ph type="title"/>
          </p:nvPr>
        </p:nvSpPr>
        <p:spPr/>
        <p:txBody>
          <a:bodyPr>
            <a:normAutofit/>
          </a:bodyPr>
          <a:lstStyle/>
          <a:p>
            <a:br>
              <a:rPr lang="en-US" sz="2800" b="1" dirty="0"/>
            </a:br>
            <a:r>
              <a:rPr lang="en-US" sz="2800" b="1" dirty="0"/>
              <a:t>Reasons to use bacteria in genetic engineering:</a:t>
            </a:r>
          </a:p>
        </p:txBody>
      </p:sp>
      <p:sp>
        <p:nvSpPr>
          <p:cNvPr id="3" name="Content Placeholder 2">
            <a:extLst>
              <a:ext uri="{FF2B5EF4-FFF2-40B4-BE49-F238E27FC236}">
                <a16:creationId xmlns:a16="http://schemas.microsoft.com/office/drawing/2014/main" id="{F08C19CD-F848-4D9F-A434-C898F44F5441}"/>
              </a:ext>
            </a:extLst>
          </p:cNvPr>
          <p:cNvSpPr>
            <a:spLocks noGrp="1"/>
          </p:cNvSpPr>
          <p:nvPr>
            <p:ph idx="1"/>
          </p:nvPr>
        </p:nvSpPr>
        <p:spPr>
          <a:xfrm>
            <a:off x="2589212" y="2082800"/>
            <a:ext cx="8915400" cy="3777622"/>
          </a:xfrm>
        </p:spPr>
        <p:txBody>
          <a:bodyPr/>
          <a:lstStyle/>
          <a:p>
            <a:r>
              <a:rPr lang="en-US" b="0" i="0" dirty="0">
                <a:solidFill>
                  <a:srgbClr val="000000"/>
                </a:solidFill>
                <a:effectLst/>
                <a:latin typeface="Roboto"/>
              </a:rPr>
              <a:t>Bacteria were the first organisms to be genetically modified in the lab, due to relative ease of modifying their chromosomes. This ease make them important tool for the creation of GMOs( genetically modified organisms).</a:t>
            </a:r>
          </a:p>
          <a:p>
            <a:r>
              <a:rPr lang="en-US" b="0" i="0" dirty="0">
                <a:solidFill>
                  <a:srgbClr val="000000"/>
                </a:solidFill>
                <a:effectLst/>
                <a:latin typeface="Roboto"/>
              </a:rPr>
              <a:t>Bacteria grow rapidly in mass culture or continuous culture systems.</a:t>
            </a:r>
          </a:p>
          <a:p>
            <a:r>
              <a:rPr lang="en-US" dirty="0">
                <a:solidFill>
                  <a:srgbClr val="000000"/>
                </a:solidFill>
                <a:latin typeface="Roboto"/>
              </a:rPr>
              <a:t>B</a:t>
            </a:r>
            <a:r>
              <a:rPr lang="en-US" b="0" i="0" dirty="0">
                <a:solidFill>
                  <a:srgbClr val="000000"/>
                </a:solidFill>
                <a:effectLst/>
                <a:latin typeface="Roboto"/>
              </a:rPr>
              <a:t>acteria is used for genetic engineering because its generation time is very small that is 20 min.</a:t>
            </a:r>
          </a:p>
          <a:p>
            <a:r>
              <a:rPr lang="en-US" b="0" i="0" dirty="0">
                <a:solidFill>
                  <a:srgbClr val="000000"/>
                </a:solidFill>
                <a:effectLst/>
                <a:latin typeface="Roboto"/>
              </a:rPr>
              <a:t> Insertion of genes into the bacterial cells is easily done.</a:t>
            </a:r>
          </a:p>
          <a:p>
            <a:r>
              <a:rPr lang="en-US" dirty="0">
                <a:solidFill>
                  <a:schemeClr val="tx1"/>
                </a:solidFill>
                <a:latin typeface="Roboto"/>
              </a:rPr>
              <a:t>The cloned, recombinant plasmids can easily be isolated from the bacteria.</a:t>
            </a:r>
          </a:p>
          <a:p>
            <a:r>
              <a:rPr lang="en-US" dirty="0">
                <a:solidFill>
                  <a:schemeClr val="tx1"/>
                </a:solidFill>
                <a:latin typeface="Roboto"/>
              </a:rPr>
              <a:t>They multiply rapidly.</a:t>
            </a:r>
          </a:p>
          <a:p>
            <a:r>
              <a:rPr lang="en-US" dirty="0">
                <a:solidFill>
                  <a:schemeClr val="tx1"/>
                </a:solidFill>
                <a:latin typeface="Roboto"/>
              </a:rPr>
              <a:t>Many E.coli stains are easy to handle in the reasonable hygiene.</a:t>
            </a:r>
          </a:p>
          <a:p>
            <a:endParaRPr lang="en-US" dirty="0">
              <a:latin typeface="Roboto"/>
            </a:endParaRPr>
          </a:p>
        </p:txBody>
      </p:sp>
    </p:spTree>
    <p:extLst>
      <p:ext uri="{BB962C8B-B14F-4D97-AF65-F5344CB8AC3E}">
        <p14:creationId xmlns:p14="http://schemas.microsoft.com/office/powerpoint/2010/main" val="417283830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318</TotalTime>
  <Words>977</Words>
  <Application>Microsoft Office PowerPoint</Application>
  <PresentationFormat>Widescreen</PresentationFormat>
  <Paragraphs>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Wisp</vt:lpstr>
      <vt:lpstr>    Bacteriology and virology </vt:lpstr>
      <vt:lpstr>Topic:  Role and mechanism of bacteria in Genetic Engineering</vt:lpstr>
      <vt:lpstr>Genetic engineering:</vt:lpstr>
      <vt:lpstr> Role of bacteria in genetic engineering:</vt:lpstr>
      <vt:lpstr>Continue…</vt:lpstr>
      <vt:lpstr>Continue:</vt:lpstr>
      <vt:lpstr>Continue..</vt:lpstr>
      <vt:lpstr>Continue….</vt:lpstr>
      <vt:lpstr> Reasons to use bacteria in genetic engineering:</vt:lpstr>
      <vt:lpstr>Mechanism:</vt:lpstr>
      <vt:lpstr>Continue….</vt:lpstr>
      <vt:lpstr>Bacteria in recombinant DNA:</vt:lpstr>
      <vt:lpstr>Steps:</vt:lpstr>
      <vt:lpstr>Continue…</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Bacteriology and virology Topic:  Role and mechanism of bacteria in Genetic Engi</dc:title>
  <dc:creator>SOFTAGE</dc:creator>
  <cp:lastModifiedBy>ranahammad7242@gmail.com</cp:lastModifiedBy>
  <cp:revision>33</cp:revision>
  <dcterms:created xsi:type="dcterms:W3CDTF">2020-11-15T23:12:06Z</dcterms:created>
  <dcterms:modified xsi:type="dcterms:W3CDTF">2020-11-21T10:14:25Z</dcterms:modified>
</cp:coreProperties>
</file>