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7" r:id="rId2"/>
    <p:sldId id="256" r:id="rId3"/>
    <p:sldId id="305" r:id="rId4"/>
    <p:sldId id="304" r:id="rId5"/>
    <p:sldId id="308" r:id="rId6"/>
    <p:sldId id="309" r:id="rId7"/>
    <p:sldId id="310" r:id="rId8"/>
    <p:sldId id="311" r:id="rId9"/>
    <p:sldId id="315" r:id="rId10"/>
    <p:sldId id="312" r:id="rId11"/>
    <p:sldId id="313" r:id="rId12"/>
    <p:sldId id="316" r:id="rId13"/>
    <p:sldId id="319" r:id="rId14"/>
    <p:sldId id="318" r:id="rId15"/>
    <p:sldId id="259" r:id="rId16"/>
    <p:sldId id="260" r:id="rId17"/>
    <p:sldId id="320" r:id="rId18"/>
    <p:sldId id="321" r:id="rId19"/>
    <p:sldId id="323" r:id="rId20"/>
    <p:sldId id="324" r:id="rId21"/>
    <p:sldId id="326" r:id="rId22"/>
    <p:sldId id="328" r:id="rId23"/>
    <p:sldId id="269" r:id="rId24"/>
    <p:sldId id="270" r:id="rId25"/>
    <p:sldId id="271" r:id="rId26"/>
    <p:sldId id="277" r:id="rId27"/>
    <p:sldId id="298" r:id="rId28"/>
    <p:sldId id="274" r:id="rId29"/>
    <p:sldId id="275" r:id="rId30"/>
    <p:sldId id="299" r:id="rId31"/>
    <p:sldId id="300" r:id="rId32"/>
    <p:sldId id="301" r:id="rId33"/>
    <p:sldId id="302" r:id="rId34"/>
    <p:sldId id="303" r:id="rId35"/>
    <p:sldId id="278" r:id="rId36"/>
    <p:sldId id="280" r:id="rId37"/>
    <p:sldId id="286" r:id="rId38"/>
    <p:sldId id="283" r:id="rId39"/>
    <p:sldId id="281" r:id="rId40"/>
    <p:sldId id="288" r:id="rId41"/>
    <p:sldId id="292" r:id="rId42"/>
    <p:sldId id="293" r:id="rId43"/>
    <p:sldId id="330" r:id="rId44"/>
    <p:sldId id="332" r:id="rId45"/>
    <p:sldId id="334" r:id="rId46"/>
    <p:sldId id="336" r:id="rId47"/>
    <p:sldId id="337" r:id="rId48"/>
    <p:sldId id="338" r:id="rId49"/>
    <p:sldId id="339" r:id="rId50"/>
    <p:sldId id="340" r:id="rId51"/>
    <p:sldId id="344"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435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F79F8A0-CA5D-43C9-8AFB-9C6EAB972A66}"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F79F8A0-CA5D-43C9-8AFB-9C6EAB972A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F79F8A0-CA5D-43C9-8AFB-9C6EAB972A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F79F8A0-CA5D-43C9-8AFB-9C6EAB972A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F79F8A0-CA5D-43C9-8AFB-9C6EAB972A66}"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F79F8A0-CA5D-43C9-8AFB-9C6EAB972A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F79F8A0-CA5D-43C9-8AFB-9C6EAB972A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F79F8A0-CA5D-43C9-8AFB-9C6EAB972A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F79F8A0-CA5D-43C9-8AFB-9C6EAB972A66}"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F79F8A0-CA5D-43C9-8AFB-9C6EAB972A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D1418A0-B9C5-4205-8BF7-F26FE85819A4}" type="datetimeFigureOut">
              <a:rPr lang="en-US" smtClean="0"/>
              <a:pPr/>
              <a:t>1/29/2013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F79F8A0-CA5D-43C9-8AFB-9C6EAB972A66}"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D1418A0-B9C5-4205-8BF7-F26FE85819A4}" type="datetimeFigureOut">
              <a:rPr lang="en-US" smtClean="0"/>
              <a:pPr/>
              <a:t>1/29/2013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F79F8A0-CA5D-43C9-8AFB-9C6EAB972A66}"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hsan Altaf\Pictures\download.jpg"/>
          <p:cNvPicPr>
            <a:picLocks noChangeAspect="1" noChangeArrowheads="1"/>
          </p:cNvPicPr>
          <p:nvPr/>
        </p:nvPicPr>
        <p:blipFill>
          <a:blip r:embed="rId2" cstate="print"/>
          <a:srcRect/>
          <a:stretch>
            <a:fillRect/>
          </a:stretch>
        </p:blipFill>
        <p:spPr bwMode="auto">
          <a:xfrm>
            <a:off x="1" y="0"/>
            <a:ext cx="9144000" cy="6858000"/>
          </a:xfrm>
          <a:prstGeom prst="rect">
            <a:avLst/>
          </a:prstGeom>
          <a:noFill/>
        </p:spPr>
      </p:pic>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Shoot system</a:t>
            </a:r>
            <a:endParaRPr lang="en-US" dirty="0"/>
          </a:p>
        </p:txBody>
      </p:sp>
      <p:sp>
        <p:nvSpPr>
          <p:cNvPr id="3" name="Content Placeholder 2"/>
          <p:cNvSpPr>
            <a:spLocks noGrp="1"/>
          </p:cNvSpPr>
          <p:nvPr>
            <p:ph idx="1"/>
          </p:nvPr>
        </p:nvSpPr>
        <p:spPr/>
        <p:txBody>
          <a:bodyPr>
            <a:normAutofit lnSpcReduction="10000"/>
          </a:bodyPr>
          <a:lstStyle/>
          <a:p>
            <a:r>
              <a:rPr lang="en-US" dirty="0" smtClean="0"/>
              <a:t>The main stem of cotton plant is monopodial with leaves and branches but no flowers</a:t>
            </a:r>
          </a:p>
          <a:p>
            <a:r>
              <a:rPr lang="en-US" dirty="0" smtClean="0"/>
              <a:t>Usually tow auxiliary buds at each main stem node, the 2</a:t>
            </a:r>
            <a:r>
              <a:rPr lang="en-US" baseline="30000" dirty="0" smtClean="0"/>
              <a:t>nd</a:t>
            </a:r>
            <a:r>
              <a:rPr lang="en-US" dirty="0" smtClean="0"/>
              <a:t> branching off the1</a:t>
            </a:r>
            <a:r>
              <a:rPr lang="en-US" baseline="30000" dirty="0" smtClean="0"/>
              <a:t>st</a:t>
            </a:r>
            <a:r>
              <a:rPr lang="en-US" dirty="0" smtClean="0"/>
              <a:t> </a:t>
            </a:r>
          </a:p>
          <a:p>
            <a:r>
              <a:rPr lang="en-US" dirty="0" smtClean="0"/>
              <a:t>Normally only one bud devolpe</a:t>
            </a:r>
          </a:p>
          <a:p>
            <a:r>
              <a:rPr lang="en-US" dirty="0" smtClean="0"/>
              <a:t>At lower node, the1</a:t>
            </a:r>
            <a:r>
              <a:rPr lang="en-US" baseline="30000" dirty="0" smtClean="0"/>
              <a:t>st</a:t>
            </a:r>
            <a:r>
              <a:rPr lang="en-US" dirty="0" smtClean="0"/>
              <a:t> bud remains vegetative and may devolpe into vegetative branch of monopodium</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Usually the vegetative branches occur in definite zone near the base of plant</a:t>
            </a:r>
          </a:p>
          <a:p>
            <a:r>
              <a:rPr lang="en-US" dirty="0" smtClean="0"/>
              <a:t>Fruiting branches occur further up the stem</a:t>
            </a:r>
          </a:p>
          <a:p>
            <a:r>
              <a:rPr lang="en-US" dirty="0" smtClean="0"/>
              <a:t>Number of nodes from the base of main stalk to the first fruiting branches varies among cotton species and effected by cultural practices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New folder\images.jpg"/>
          <p:cNvPicPr>
            <a:picLocks noChangeAspect="1" noChangeArrowheads="1"/>
          </p:cNvPicPr>
          <p:nvPr/>
        </p:nvPicPr>
        <p:blipFill>
          <a:blip r:embed="rId2"/>
          <a:srcRect/>
          <a:stretch>
            <a:fillRect/>
          </a:stretch>
        </p:blipFill>
        <p:spPr bwMode="auto">
          <a:xfrm>
            <a:off x="1066800" y="0"/>
            <a:ext cx="8077199" cy="6858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0"/>
            <a:ext cx="7406640" cy="762000"/>
          </a:xfrm>
        </p:spPr>
        <p:txBody>
          <a:bodyPr>
            <a:normAutofit fontScale="90000"/>
          </a:bodyPr>
          <a:lstStyle/>
          <a:p>
            <a:pPr algn="ct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Fruiting structures</a:t>
            </a:r>
            <a:endParaRPr lang="en-US" dirty="0"/>
          </a:p>
        </p:txBody>
      </p:sp>
      <p:sp>
        <p:nvSpPr>
          <p:cNvPr id="3" name="Subtitle 2"/>
          <p:cNvSpPr>
            <a:spLocks noGrp="1"/>
          </p:cNvSpPr>
          <p:nvPr>
            <p:ph type="subTitle" idx="1"/>
          </p:nvPr>
        </p:nvSpPr>
        <p:spPr>
          <a:xfrm>
            <a:off x="1432560" y="838200"/>
            <a:ext cx="7406640" cy="5410200"/>
          </a:xfrm>
        </p:spPr>
        <p:txBody>
          <a:bodyPr>
            <a:normAutofit lnSpcReduction="10000"/>
          </a:bodyPr>
          <a:lstStyle/>
          <a:p>
            <a:pPr>
              <a:buFont typeface="Wingdings" pitchFamily="2" charset="2"/>
              <a:buChar char="Ø"/>
            </a:pPr>
            <a:r>
              <a:rPr lang="en-US" dirty="0" smtClean="0"/>
              <a:t>Squares are the flower bud that first appears on the plant when reproductive growth begins</a:t>
            </a:r>
          </a:p>
          <a:p>
            <a:pPr>
              <a:buFont typeface="Wingdings" pitchFamily="2" charset="2"/>
              <a:buChar char="Ø"/>
            </a:pPr>
            <a:r>
              <a:rPr lang="en-US" dirty="0" smtClean="0"/>
              <a:t>The flower bud is enclosed by three bracts</a:t>
            </a:r>
          </a:p>
          <a:p>
            <a:pPr>
              <a:buFont typeface="Wingdings" pitchFamily="2" charset="2"/>
              <a:buChar char="Ø"/>
            </a:pPr>
            <a:r>
              <a:rPr lang="en-US" dirty="0" smtClean="0"/>
              <a:t>Squares grow for about three weeks before a bloom appears</a:t>
            </a:r>
          </a:p>
          <a:p>
            <a:pPr>
              <a:buFont typeface="Wingdings" pitchFamily="2" charset="2"/>
              <a:buChar char="Ø"/>
            </a:pPr>
            <a:r>
              <a:rPr lang="en-US" dirty="0" smtClean="0"/>
              <a:t>During this time numerous events are occurring within the flower bud structure.</a:t>
            </a:r>
          </a:p>
          <a:p>
            <a:pPr>
              <a:buFont typeface="Wingdings" pitchFamily="2" charset="2"/>
              <a:buChar char="Ø"/>
            </a:pPr>
            <a:r>
              <a:rPr lang="en-US" dirty="0" smtClean="0"/>
              <a:t>The male and female parts of the flower undergo their development within the square and the fiber cells begin to differentiate just prior to bloom</a:t>
            </a:r>
          </a:p>
          <a:p>
            <a:pPr>
              <a:buFont typeface="Wingdings" pitchFamily="2" charset="2"/>
              <a:buChar char="Ø"/>
            </a:pPr>
            <a:r>
              <a:rPr lang="en-US" dirty="0" smtClean="0"/>
              <a:t>The actual number of seeds within a boll is dependent on effective fertilization of the bloom</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0"/>
            <a:ext cx="7406640" cy="6553200"/>
          </a:xfrm>
        </p:spPr>
        <p:txBody>
          <a:bodyPr>
            <a:normAutofit lnSpcReduction="10000"/>
          </a:bodyPr>
          <a:lstStyle/>
          <a:p>
            <a:pPr>
              <a:buFont typeface="Wingdings" pitchFamily="2" charset="2"/>
              <a:buChar char="Ø"/>
            </a:pPr>
            <a:r>
              <a:rPr lang="en-US" dirty="0" smtClean="0"/>
              <a:t>Blooms open at the culmination of the square period</a:t>
            </a:r>
          </a:p>
          <a:p>
            <a:pPr>
              <a:buFont typeface="Wingdings" pitchFamily="2" charset="2"/>
              <a:buChar char="Ø"/>
            </a:pPr>
            <a:r>
              <a:rPr lang="en-US" dirty="0" smtClean="0"/>
              <a:t>The cells of the flower petals expand rapidly during the 24 hours preceding bloom, and the flower opens during the early to midmorning hours. During this time the male and female flower parts expand rapidly</a:t>
            </a:r>
          </a:p>
          <a:p>
            <a:pPr>
              <a:buFont typeface="Wingdings" pitchFamily="2" charset="2"/>
              <a:buChar char="Ø"/>
            </a:pPr>
            <a:r>
              <a:rPr lang="en-US" dirty="0" smtClean="0"/>
              <a:t>The flower opens when the cotton reproductive system has reached maturity</a:t>
            </a:r>
          </a:p>
          <a:p>
            <a:pPr>
              <a:buFont typeface="Wingdings" pitchFamily="2" charset="2"/>
              <a:buChar char="Ø"/>
            </a:pPr>
            <a:r>
              <a:rPr lang="en-US" dirty="0" smtClean="0"/>
              <a:t>The embryo sac is fully developed and ready for fertilization by the pollen from a mature anther at bloom</a:t>
            </a:r>
          </a:p>
          <a:p>
            <a:pPr>
              <a:buFont typeface="Wingdings" pitchFamily="2" charset="2"/>
              <a:buChar char="Ø"/>
            </a:pPr>
            <a:r>
              <a:rPr lang="en-US" dirty="0" smtClean="0"/>
              <a:t>If the ovules are not fertilized properly, the plant sheds the young boll</a:t>
            </a:r>
          </a:p>
          <a:p>
            <a:pPr>
              <a:buFont typeface="Wingdings" pitchFamily="2" charset="2"/>
              <a:buChar char="Ø"/>
            </a:pPr>
            <a:r>
              <a:rPr lang="en-US" dirty="0" smtClean="0"/>
              <a:t>The flower petals turn pink on the second day and later dry up and drop off the young boll</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457200"/>
            <a:ext cx="7924800" cy="5943600"/>
          </a:xfrm>
        </p:spPr>
        <p:txBody>
          <a:bodyPr>
            <a:normAutofit/>
          </a:bodyPr>
          <a:lstStyle/>
          <a:p>
            <a:r>
              <a:rPr lang="en-US" sz="2800" b="1" dirty="0">
                <a:solidFill>
                  <a:schemeClr val="tx1"/>
                </a:solidFill>
              </a:rPr>
              <a:t>LOCALITY AND CLIMATE </a:t>
            </a:r>
            <a:r>
              <a:rPr lang="en-US" sz="2800" b="1" dirty="0" smtClean="0">
                <a:solidFill>
                  <a:schemeClr val="tx1"/>
                </a:solidFill>
              </a:rPr>
              <a:t>CONDITIONS</a:t>
            </a:r>
            <a:endParaRPr lang="en-US" sz="2800" dirty="0"/>
          </a:p>
          <a:p>
            <a:pPr algn="l">
              <a:buFont typeface="Arial" pitchFamily="34" charset="0"/>
              <a:buChar char="•"/>
            </a:pPr>
            <a:r>
              <a:rPr lang="en-US" sz="2800" dirty="0">
                <a:solidFill>
                  <a:schemeClr val="tx1"/>
                </a:solidFill>
              </a:rPr>
              <a:t>Major cotton growing provinces are Punjab </a:t>
            </a:r>
            <a:r>
              <a:rPr lang="en-US" sz="2800" dirty="0" smtClean="0">
                <a:solidFill>
                  <a:schemeClr val="tx1"/>
                </a:solidFill>
              </a:rPr>
              <a:t>and</a:t>
            </a:r>
          </a:p>
          <a:p>
            <a:pPr algn="l"/>
            <a:r>
              <a:rPr lang="en-US" sz="2800" dirty="0" smtClean="0">
                <a:solidFill>
                  <a:schemeClr val="tx1"/>
                </a:solidFill>
              </a:rPr>
              <a:t>   </a:t>
            </a:r>
            <a:r>
              <a:rPr lang="en-US" sz="2800" dirty="0" err="1" smtClean="0">
                <a:solidFill>
                  <a:schemeClr val="tx1"/>
                </a:solidFill>
              </a:rPr>
              <a:t>Sindh</a:t>
            </a:r>
            <a:endParaRPr lang="en-US" sz="2800" dirty="0" smtClean="0">
              <a:solidFill>
                <a:schemeClr val="tx1"/>
              </a:solidFill>
            </a:endParaRPr>
          </a:p>
          <a:p>
            <a:pPr algn="l"/>
            <a:endParaRPr lang="en-US" sz="2800" dirty="0" smtClean="0">
              <a:solidFill>
                <a:schemeClr val="tx1"/>
              </a:solidFill>
            </a:endParaRPr>
          </a:p>
          <a:p>
            <a:pPr algn="l">
              <a:buFont typeface="Arial" pitchFamily="34" charset="0"/>
              <a:buChar char="•"/>
            </a:pPr>
            <a:r>
              <a:rPr lang="en-US" sz="2800" dirty="0" smtClean="0">
                <a:solidFill>
                  <a:schemeClr val="tx1"/>
                </a:solidFill>
              </a:rPr>
              <a:t>Cotton </a:t>
            </a:r>
            <a:r>
              <a:rPr lang="en-US" sz="2800" dirty="0">
                <a:solidFill>
                  <a:schemeClr val="tx1"/>
                </a:solidFill>
              </a:rPr>
              <a:t>production require a frost free </a:t>
            </a:r>
            <a:r>
              <a:rPr lang="en-US" sz="2800" dirty="0" smtClean="0">
                <a:solidFill>
                  <a:schemeClr val="tx1"/>
                </a:solidFill>
              </a:rPr>
              <a:t>growing</a:t>
            </a:r>
          </a:p>
          <a:p>
            <a:pPr algn="l"/>
            <a:r>
              <a:rPr lang="en-US" sz="2800" dirty="0" smtClean="0">
                <a:solidFill>
                  <a:schemeClr val="tx1"/>
                </a:solidFill>
              </a:rPr>
              <a:t>  period </a:t>
            </a:r>
            <a:r>
              <a:rPr lang="en-US" sz="2800" dirty="0">
                <a:solidFill>
                  <a:schemeClr val="tx1"/>
                </a:solidFill>
              </a:rPr>
              <a:t>season of </a:t>
            </a:r>
            <a:r>
              <a:rPr lang="en-US" sz="2800" dirty="0" smtClean="0">
                <a:solidFill>
                  <a:schemeClr val="tx1"/>
                </a:solidFill>
              </a:rPr>
              <a:t>at least </a:t>
            </a:r>
            <a:r>
              <a:rPr lang="en-US" sz="2800" dirty="0">
                <a:solidFill>
                  <a:schemeClr val="tx1"/>
                </a:solidFill>
              </a:rPr>
              <a:t>180-200 </a:t>
            </a:r>
            <a:r>
              <a:rPr lang="en-US" sz="2800" dirty="0" smtClean="0">
                <a:solidFill>
                  <a:schemeClr val="tx1"/>
                </a:solidFill>
              </a:rPr>
              <a:t>days</a:t>
            </a:r>
          </a:p>
          <a:p>
            <a:pPr algn="l"/>
            <a:endParaRPr lang="en-US" sz="2800" dirty="0">
              <a:solidFill>
                <a:schemeClr val="tx1"/>
              </a:solidFill>
            </a:endParaRPr>
          </a:p>
          <a:p>
            <a:pPr algn="l">
              <a:buFont typeface="Arial" pitchFamily="34" charset="0"/>
              <a:buChar char="•"/>
            </a:pPr>
            <a:r>
              <a:rPr lang="en-US" sz="2800" dirty="0">
                <a:solidFill>
                  <a:schemeClr val="tx1"/>
                </a:solidFill>
              </a:rPr>
              <a:t>Ample Sun light,favourable moisture </a:t>
            </a:r>
            <a:r>
              <a:rPr lang="en-US" sz="2800" dirty="0" smtClean="0">
                <a:solidFill>
                  <a:schemeClr val="tx1"/>
                </a:solidFill>
              </a:rPr>
              <a:t>regime,  mild </a:t>
            </a:r>
            <a:r>
              <a:rPr lang="en-US" sz="2800" dirty="0">
                <a:solidFill>
                  <a:schemeClr val="tx1"/>
                </a:solidFill>
              </a:rPr>
              <a:t>spring,warm moderately moist Summer and dry cool and prolong Autumn are most </a:t>
            </a:r>
            <a:r>
              <a:rPr lang="en-US" sz="2800" dirty="0" smtClean="0">
                <a:solidFill>
                  <a:schemeClr val="tx1"/>
                </a:solidFill>
              </a:rPr>
              <a:t>favorable </a:t>
            </a:r>
            <a:r>
              <a:rPr lang="en-US" sz="2800" dirty="0">
                <a:solidFill>
                  <a:schemeClr val="tx1"/>
                </a:solidFill>
              </a:rPr>
              <a:t>conditions for cotton.</a:t>
            </a:r>
          </a:p>
          <a:p>
            <a:endParaRPr lang="en-US" sz="2800" dirty="0"/>
          </a:p>
        </p:txBody>
      </p:sp>
    </p:spTree>
  </p:cSld>
  <p:clrMapOvr>
    <a:masterClrMapping/>
  </p:clrMapOvr>
  <p:transition>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28600"/>
            <a:ext cx="7391400" cy="990599"/>
          </a:xfrm>
        </p:spPr>
        <p:txBody>
          <a:bodyPr>
            <a:normAutofit fontScale="90000"/>
          </a:bodyPr>
          <a:lstStyle/>
          <a:p>
            <a:pPr algn="ctr"/>
            <a:r>
              <a:rPr lang="en-US" dirty="0" smtClean="0"/>
              <a:t/>
            </a:r>
            <a:br>
              <a:rPr lang="en-US" dirty="0" smtClean="0"/>
            </a:br>
            <a:r>
              <a:rPr lang="en-US" dirty="0" smtClean="0"/>
              <a:t> Soil</a:t>
            </a:r>
            <a:endParaRPr lang="en-US" dirty="0"/>
          </a:p>
        </p:txBody>
      </p:sp>
      <p:sp>
        <p:nvSpPr>
          <p:cNvPr id="3" name="Subtitle 2"/>
          <p:cNvSpPr>
            <a:spLocks noGrp="1"/>
          </p:cNvSpPr>
          <p:nvPr>
            <p:ph type="subTitle" idx="1"/>
          </p:nvPr>
        </p:nvSpPr>
        <p:spPr>
          <a:xfrm>
            <a:off x="990600" y="1447800"/>
            <a:ext cx="7848600" cy="5105400"/>
          </a:xfrm>
        </p:spPr>
        <p:txBody>
          <a:bodyPr>
            <a:normAutofit fontScale="92500" lnSpcReduction="10000"/>
          </a:bodyPr>
          <a:lstStyle/>
          <a:p>
            <a:pPr algn="l">
              <a:buFont typeface="Wingdings" pitchFamily="2" charset="2"/>
              <a:buChar char="Ø"/>
            </a:pPr>
            <a:r>
              <a:rPr lang="en-US" dirty="0">
                <a:solidFill>
                  <a:schemeClr val="tx1"/>
                </a:solidFill>
              </a:rPr>
              <a:t>Cotton has wide range of soil </a:t>
            </a:r>
            <a:r>
              <a:rPr lang="en-US" dirty="0" smtClean="0">
                <a:solidFill>
                  <a:schemeClr val="tx1"/>
                </a:solidFill>
              </a:rPr>
              <a:t>adaptation</a:t>
            </a:r>
          </a:p>
          <a:p>
            <a:pPr algn="l">
              <a:buFont typeface="Wingdings" pitchFamily="2" charset="2"/>
              <a:buChar char="Ø"/>
            </a:pPr>
            <a:r>
              <a:rPr lang="en-US" dirty="0" smtClean="0">
                <a:solidFill>
                  <a:schemeClr val="tx1"/>
                </a:solidFill>
              </a:rPr>
              <a:t>It </a:t>
            </a:r>
            <a:r>
              <a:rPr lang="en-US" dirty="0">
                <a:solidFill>
                  <a:schemeClr val="tx1"/>
                </a:solidFill>
              </a:rPr>
              <a:t>can be grown on differrent types of soil except water logged and salt affected </a:t>
            </a:r>
            <a:r>
              <a:rPr lang="en-US" dirty="0" smtClean="0">
                <a:solidFill>
                  <a:schemeClr val="tx1"/>
                </a:solidFill>
              </a:rPr>
              <a:t>soil</a:t>
            </a:r>
          </a:p>
          <a:p>
            <a:pPr algn="l">
              <a:buFont typeface="Wingdings" pitchFamily="2" charset="2"/>
              <a:buChar char="Ø"/>
            </a:pPr>
            <a:r>
              <a:rPr lang="en-US" dirty="0" smtClean="0">
                <a:solidFill>
                  <a:schemeClr val="tx1"/>
                </a:solidFill>
              </a:rPr>
              <a:t>Loam soil containing </a:t>
            </a:r>
            <a:r>
              <a:rPr lang="en-US" dirty="0">
                <a:solidFill>
                  <a:schemeClr val="tx1"/>
                </a:solidFill>
              </a:rPr>
              <a:t>fair amount of organic </a:t>
            </a:r>
            <a:r>
              <a:rPr lang="en-US" dirty="0" smtClean="0">
                <a:solidFill>
                  <a:schemeClr val="tx1"/>
                </a:solidFill>
              </a:rPr>
              <a:t>matter is best </a:t>
            </a:r>
          </a:p>
          <a:p>
            <a:pPr algn="l">
              <a:buFont typeface="Wingdings" pitchFamily="2" charset="2"/>
              <a:buChar char="Ø"/>
            </a:pPr>
            <a:r>
              <a:rPr lang="en-US" dirty="0" smtClean="0">
                <a:solidFill>
                  <a:schemeClr val="tx1"/>
                </a:solidFill>
              </a:rPr>
              <a:t>Since </a:t>
            </a:r>
            <a:r>
              <a:rPr lang="en-US" dirty="0">
                <a:solidFill>
                  <a:schemeClr val="tx1"/>
                </a:solidFill>
              </a:rPr>
              <a:t>cotton has deep root system so shallow soils are not suitable for </a:t>
            </a:r>
            <a:r>
              <a:rPr lang="en-US" dirty="0" smtClean="0">
                <a:solidFill>
                  <a:schemeClr val="tx1"/>
                </a:solidFill>
              </a:rPr>
              <a:t>it</a:t>
            </a:r>
          </a:p>
          <a:p>
            <a:pPr algn="l">
              <a:buFont typeface="Wingdings" pitchFamily="2" charset="2"/>
              <a:buChar char="Ø"/>
            </a:pPr>
            <a:r>
              <a:rPr lang="en-US" dirty="0" smtClean="0">
                <a:solidFill>
                  <a:schemeClr val="tx1"/>
                </a:solidFill>
              </a:rPr>
              <a:t>If </a:t>
            </a:r>
            <a:r>
              <a:rPr lang="en-US" dirty="0">
                <a:solidFill>
                  <a:schemeClr val="tx1"/>
                </a:solidFill>
              </a:rPr>
              <a:t>the soil is saline,preferrably ridge </a:t>
            </a:r>
            <a:r>
              <a:rPr lang="en-US" dirty="0" smtClean="0">
                <a:solidFill>
                  <a:schemeClr val="tx1"/>
                </a:solidFill>
              </a:rPr>
              <a:t>cultivation </a:t>
            </a:r>
            <a:r>
              <a:rPr lang="en-US" dirty="0">
                <a:solidFill>
                  <a:schemeClr val="tx1"/>
                </a:solidFill>
              </a:rPr>
              <a:t>should be </a:t>
            </a:r>
            <a:r>
              <a:rPr lang="en-US" dirty="0" smtClean="0">
                <a:solidFill>
                  <a:schemeClr val="tx1"/>
                </a:solidFill>
              </a:rPr>
              <a:t>adopted</a:t>
            </a:r>
          </a:p>
          <a:p>
            <a:pPr algn="l">
              <a:buFont typeface="Wingdings" pitchFamily="2" charset="2"/>
              <a:buChar char="Ø"/>
            </a:pPr>
            <a:r>
              <a:rPr lang="en-US" dirty="0" smtClean="0">
                <a:solidFill>
                  <a:schemeClr val="tx1"/>
                </a:solidFill>
              </a:rPr>
              <a:t>Soil </a:t>
            </a:r>
            <a:r>
              <a:rPr lang="en-US" dirty="0">
                <a:solidFill>
                  <a:schemeClr val="tx1"/>
                </a:solidFill>
              </a:rPr>
              <a:t>must be able to retain more irrigation as well as </a:t>
            </a:r>
            <a:r>
              <a:rPr lang="en-US" u="sng" dirty="0">
                <a:solidFill>
                  <a:schemeClr val="tx1"/>
                </a:solidFill>
              </a:rPr>
              <a:t>raw</a:t>
            </a:r>
            <a:r>
              <a:rPr lang="en-US" dirty="0">
                <a:solidFill>
                  <a:schemeClr val="tx1"/>
                </a:solidFill>
              </a:rPr>
              <a:t> water for long time  to make available to growing </a:t>
            </a:r>
            <a:r>
              <a:rPr lang="en-US" dirty="0" smtClean="0">
                <a:solidFill>
                  <a:schemeClr val="tx1"/>
                </a:solidFill>
              </a:rPr>
              <a:t>crop</a:t>
            </a:r>
          </a:p>
          <a:p>
            <a:pPr algn="l">
              <a:buFont typeface="Wingdings" pitchFamily="2" charset="2"/>
              <a:buChar char="Ø"/>
            </a:pPr>
            <a:r>
              <a:rPr lang="en-US" dirty="0" smtClean="0">
                <a:solidFill>
                  <a:schemeClr val="tx1"/>
                </a:solidFill>
              </a:rPr>
              <a:t>Soil </a:t>
            </a:r>
            <a:r>
              <a:rPr lang="en-US" dirty="0">
                <a:solidFill>
                  <a:schemeClr val="tx1"/>
                </a:solidFill>
              </a:rPr>
              <a:t>must provide adequate O</a:t>
            </a:r>
            <a:r>
              <a:rPr lang="en-US" baseline="-25000" dirty="0">
                <a:solidFill>
                  <a:schemeClr val="tx1"/>
                </a:solidFill>
              </a:rPr>
              <a:t>2 </a:t>
            </a:r>
            <a:r>
              <a:rPr lang="en-US" dirty="0">
                <a:solidFill>
                  <a:schemeClr val="tx1"/>
                </a:solidFill>
              </a:rPr>
              <a:t> supply to growing roots</a:t>
            </a:r>
          </a:p>
          <a:p>
            <a:pPr algn="l"/>
            <a:endParaRPr lang="en-US" dirty="0">
              <a:solidFill>
                <a:schemeClr val="tx1"/>
              </a:solidFill>
            </a:endParaRPr>
          </a:p>
        </p:txBody>
      </p:sp>
    </p:spTree>
  </p:cSld>
  <p:clrMapOvr>
    <a:masterClrMapping/>
  </p:clrMapOvr>
  <p:transition>
    <p:pull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r>
              <a:rPr lang="en-US" dirty="0" err="1" smtClean="0"/>
              <a:t>Temprature</a:t>
            </a:r>
            <a:r>
              <a:rPr lang="en-US" dirty="0" smtClean="0"/>
              <a:t> </a:t>
            </a:r>
            <a:endParaRPr lang="en-US" dirty="0"/>
          </a:p>
        </p:txBody>
      </p:sp>
      <p:sp>
        <p:nvSpPr>
          <p:cNvPr id="3" name="Subtitle 2"/>
          <p:cNvSpPr>
            <a:spLocks noGrp="1"/>
          </p:cNvSpPr>
          <p:nvPr>
            <p:ph type="subTitle" idx="1"/>
          </p:nvPr>
        </p:nvSpPr>
        <p:spPr/>
        <p:txBody>
          <a:bodyPr>
            <a:normAutofit lnSpcReduction="10000"/>
          </a:bodyPr>
          <a:lstStyle/>
          <a:p>
            <a:r>
              <a:rPr lang="en-US" dirty="0" smtClean="0"/>
              <a:t>Adequate soil temperature and moisture conditions </a:t>
            </a:r>
          </a:p>
          <a:p>
            <a:r>
              <a:rPr lang="en-US" dirty="0" smtClean="0"/>
              <a:t>at planting are necessary to ensure proper seed </a:t>
            </a:r>
          </a:p>
          <a:p>
            <a:r>
              <a:rPr lang="en-US" dirty="0" smtClean="0"/>
              <a:t>germination and crop emergence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838200"/>
            <a:ext cx="7696200" cy="6001643"/>
          </a:xfrm>
          <a:prstGeom prst="rect">
            <a:avLst/>
          </a:prstGeom>
        </p:spPr>
        <p:txBody>
          <a:bodyPr wrap="square">
            <a:spAutoFit/>
          </a:bodyPr>
          <a:lstStyle/>
          <a:p>
            <a:pPr>
              <a:buFont typeface="Wingdings" pitchFamily="2" charset="2"/>
              <a:buChar char="Ø"/>
            </a:pPr>
            <a:r>
              <a:rPr lang="en-US" sz="2400" dirty="0" smtClean="0"/>
              <a:t>Recommended soil temperature at seed depth should be above 18°C to ensure healthy uniform Stands</a:t>
            </a:r>
          </a:p>
          <a:p>
            <a:endParaRPr lang="en-US" sz="2400" dirty="0" smtClean="0"/>
          </a:p>
          <a:p>
            <a:endParaRPr lang="en-US" sz="2400" dirty="0" smtClean="0"/>
          </a:p>
          <a:p>
            <a:pPr>
              <a:buFont typeface="Wingdings" pitchFamily="2" charset="2"/>
              <a:buChar char="Ø"/>
            </a:pPr>
            <a:r>
              <a:rPr lang="en-US" sz="2400" dirty="0" smtClean="0"/>
              <a:t>Cotton requires a minimum daily air temperature of 15°C for germination,  21°C–27°C for vegetative growth and 27°C–32°C during the </a:t>
            </a:r>
          </a:p>
          <a:p>
            <a:r>
              <a:rPr lang="en-US" sz="2400" dirty="0" smtClean="0"/>
              <a:t>fruiting period </a:t>
            </a:r>
          </a:p>
          <a:p>
            <a:endParaRPr lang="en-US" sz="2400" dirty="0" smtClean="0"/>
          </a:p>
          <a:p>
            <a:endParaRPr lang="en-US" sz="2400" dirty="0" smtClean="0"/>
          </a:p>
          <a:p>
            <a:pPr>
              <a:buFont typeface="Wingdings" pitchFamily="2" charset="2"/>
              <a:buChar char="Ø"/>
            </a:pPr>
            <a:r>
              <a:rPr lang="en-US" sz="2400" dirty="0" smtClean="0"/>
              <a:t>Current commercial cultivars generally need more than 150 days above 15°C to produce a crop</a:t>
            </a:r>
          </a:p>
          <a:p>
            <a:endParaRPr lang="en-US" sz="2400" dirty="0" smtClean="0"/>
          </a:p>
          <a:p>
            <a:r>
              <a:rPr lang="en-US" sz="2400" dirty="0" smtClean="0"/>
              <a:t>They become inactive at temperatures below </a:t>
            </a:r>
          </a:p>
          <a:p>
            <a:r>
              <a:rPr lang="en-US" sz="2400" dirty="0" smtClean="0"/>
              <a:t>15°C and are killed by freezing temperatures </a:t>
            </a:r>
          </a:p>
          <a:p>
            <a:endParaRPr lang="en-US" sz="24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Economic importance of cotton in Pakistan</a:t>
            </a:r>
            <a:endParaRPr lang="en-US" dirty="0"/>
          </a:p>
        </p:txBody>
      </p:sp>
      <p:sp>
        <p:nvSpPr>
          <p:cNvPr id="3" name="Content Placeholder 2"/>
          <p:cNvSpPr>
            <a:spLocks noGrp="1"/>
          </p:cNvSpPr>
          <p:nvPr>
            <p:ph idx="1"/>
          </p:nvPr>
        </p:nvSpPr>
        <p:spPr/>
        <p:txBody>
          <a:bodyPr>
            <a:normAutofit fontScale="92500"/>
          </a:bodyPr>
          <a:lstStyle/>
          <a:p>
            <a:pPr>
              <a:buFont typeface="Arial" pitchFamily="34" charset="0"/>
              <a:buChar char="•"/>
            </a:pPr>
            <a:r>
              <a:rPr lang="en-US" dirty="0" smtClean="0"/>
              <a:t>Pakistan is the fifth largest producer of cotton in the world.</a:t>
            </a:r>
          </a:p>
          <a:p>
            <a:pPr>
              <a:buFont typeface="Arial" pitchFamily="34" charset="0"/>
              <a:buChar char="•"/>
            </a:pPr>
            <a:r>
              <a:rPr lang="en-US" dirty="0" smtClean="0"/>
              <a:t> the third largest exporter of raw cotton,</a:t>
            </a:r>
          </a:p>
          <a:p>
            <a:pPr>
              <a:buFont typeface="Arial" pitchFamily="34" charset="0"/>
              <a:buChar char="•"/>
            </a:pPr>
            <a:r>
              <a:rPr lang="en-US" dirty="0" smtClean="0"/>
              <a:t> the fourth largest consumer of cotton, and the largest exporter of cotton yarn.</a:t>
            </a:r>
          </a:p>
          <a:p>
            <a:pPr>
              <a:buFont typeface="Arial" pitchFamily="34" charset="0"/>
              <a:buChar char="•"/>
            </a:pPr>
            <a:r>
              <a:rPr lang="en-US" dirty="0" smtClean="0"/>
              <a:t> 1.3 million farmers (out of a total of 5 million) cultivate cotton over 3 million hectares, covering 15 per cent of the cultivable area in the country</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162800" cy="4648200"/>
          </a:xfrm>
        </p:spPr>
        <p:txBody>
          <a:bodyPr>
            <a:noAutofit/>
          </a:bodyPr>
          <a:lstStyle/>
          <a:p>
            <a:r>
              <a:rPr lang="en-US" dirty="0" smtClean="0"/>
              <a:t/>
            </a:r>
            <a:br>
              <a:rPr lang="en-US" dirty="0" smtClean="0"/>
            </a:br>
            <a:r>
              <a:rPr lang="en-US" dirty="0" smtClean="0"/>
              <a:t> </a:t>
            </a:r>
            <a:br>
              <a:rPr lang="en-US" dirty="0" smtClean="0"/>
            </a:br>
            <a:r>
              <a:rPr lang="en-US" b="1" dirty="0" smtClean="0"/>
              <a:t> </a:t>
            </a:r>
            <a:r>
              <a:rPr lang="en-US" dirty="0" smtClean="0"/>
              <a:t/>
            </a:r>
            <a:br>
              <a:rPr lang="en-US" dirty="0" smtClean="0"/>
            </a:br>
            <a:r>
              <a:rPr lang="en-US" dirty="0"/>
              <a:t/>
            </a:r>
            <a:br>
              <a:rPr lang="en-US" dirty="0"/>
            </a:br>
            <a:r>
              <a:rPr lang="en-US" dirty="0" smtClean="0"/>
              <a:t>       </a:t>
            </a:r>
            <a:r>
              <a:rPr lang="en-US" b="1" dirty="0" smtClean="0">
                <a:solidFill>
                  <a:srgbClr val="92D050"/>
                </a:solidFill>
                <a:latin typeface="Baskerville Old Face" pitchFamily="18" charset="0"/>
                <a:cs typeface="Microsoft Sans Serif" pitchFamily="34" charset="0"/>
              </a:rPr>
              <a:t> </a:t>
            </a:r>
            <a:r>
              <a:rPr lang="en-US" sz="7200" b="1" dirty="0" smtClean="0">
                <a:solidFill>
                  <a:srgbClr val="FF0000"/>
                </a:solidFill>
                <a:latin typeface="Baskerville Old Face" pitchFamily="18" charset="0"/>
                <a:cs typeface="Microsoft Sans Serif" pitchFamily="34" charset="0"/>
              </a:rPr>
              <a:t>Cotton crop</a:t>
            </a:r>
            <a:r>
              <a:rPr lang="en-US" sz="7200" dirty="0" smtClean="0">
                <a:solidFill>
                  <a:srgbClr val="FF0000"/>
                </a:solidFill>
                <a:latin typeface="Baskerville Old Face" pitchFamily="18" charset="0"/>
                <a:cs typeface="Microsoft Sans Serif" pitchFamily="34" charset="0"/>
              </a:rPr>
              <a:t> </a:t>
            </a:r>
            <a:r>
              <a:rPr lang="en-US" dirty="0" smtClean="0"/>
              <a:t/>
            </a:r>
            <a:br>
              <a:rPr lang="en-US" dirty="0" smtClean="0"/>
            </a:br>
            <a:endParaRPr lang="en-US" dirty="0"/>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 Cotton and cotton products contribute about 10 per cent to GDP</a:t>
            </a:r>
          </a:p>
          <a:p>
            <a:endParaRPr lang="en-US" dirty="0" smtClean="0"/>
          </a:p>
          <a:p>
            <a:r>
              <a:rPr lang="en-US" dirty="0" smtClean="0"/>
              <a:t> cotton and cotton products contributes 55 per cent to the foreign exchange earnings of the country</a:t>
            </a:r>
          </a:p>
          <a:p>
            <a:endParaRPr lang="en-US" dirty="0" smtClean="0"/>
          </a:p>
          <a:p>
            <a:r>
              <a:rPr lang="en-US" dirty="0" smtClean="0"/>
              <a:t>Taken as a whole, between 30 and 40 per cent of the cotton ends up as domestic consumption of final products</a:t>
            </a:r>
          </a:p>
          <a:p>
            <a:endParaRPr lang="en-US" dirty="0" smtClean="0"/>
          </a:p>
          <a:p>
            <a:r>
              <a:rPr lang="en-US" dirty="0" smtClean="0"/>
              <a:t>The remaining is exported as raw cotton, yarn, cloth, and garments.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Cotton production supports Pakistan’s largest industrial sector.</a:t>
            </a:r>
          </a:p>
          <a:p>
            <a:r>
              <a:rPr lang="en-US" dirty="0" smtClean="0"/>
              <a:t>It comprising some 400 textile mills, </a:t>
            </a:r>
          </a:p>
          <a:p>
            <a:r>
              <a:rPr lang="en-US" dirty="0" smtClean="0"/>
              <a:t> 7 million spindles,</a:t>
            </a:r>
          </a:p>
          <a:p>
            <a:r>
              <a:rPr lang="en-US" dirty="0" smtClean="0"/>
              <a:t>And 27,000 looms in the mill sector (including 15,000 </a:t>
            </a:r>
            <a:r>
              <a:rPr lang="en-US" dirty="0" err="1" smtClean="0"/>
              <a:t>shuttleless</a:t>
            </a:r>
            <a:r>
              <a:rPr lang="en-US" dirty="0" smtClean="0"/>
              <a:t> looms), over 250,000 looms in the non-mill sector.</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It also comprises 4,000 garment units,        </a:t>
            </a:r>
          </a:p>
          <a:p>
            <a:r>
              <a:rPr lang="en-US" dirty="0" smtClean="0"/>
              <a:t>650 dyeing and finishing units ,</a:t>
            </a:r>
          </a:p>
          <a:p>
            <a:r>
              <a:rPr lang="en-US" dirty="0" smtClean="0"/>
              <a:t>nearly 1,000 ginneries,</a:t>
            </a:r>
          </a:p>
          <a:p>
            <a:r>
              <a:rPr lang="en-US" dirty="0" smtClean="0"/>
              <a:t> 300 oil expellers,</a:t>
            </a:r>
          </a:p>
          <a:p>
            <a:r>
              <a:rPr lang="en-US" dirty="0" smtClean="0"/>
              <a:t> and 15,000 to 20,000 indigenous</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0"/>
            <a:ext cx="7772400" cy="5181600"/>
          </a:xfrm>
        </p:spPr>
        <p:txBody>
          <a:bodyPr/>
          <a:lstStyle/>
          <a:p>
            <a:r>
              <a:rPr lang="en-US" sz="7200" dirty="0" smtClean="0">
                <a:solidFill>
                  <a:srgbClr val="C00000"/>
                </a:solidFill>
                <a:latin typeface="Andalus" pitchFamily="18" charset="-78"/>
                <a:cs typeface="Andalus" pitchFamily="18" charset="-78"/>
              </a:rPr>
              <a:t>Production technology of Cotton</a:t>
            </a:r>
            <a:endParaRPr lang="en-US" sz="7200" dirty="0">
              <a:solidFill>
                <a:srgbClr val="C00000"/>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2920" y="1371600"/>
            <a:ext cx="8183880" cy="4419600"/>
          </a:xfrm>
        </p:spPr>
        <p:txBody>
          <a:bodyPr>
            <a:normAutofit/>
          </a:bodyPr>
          <a:lstStyle/>
          <a:p>
            <a:r>
              <a:rPr lang="en-US" sz="2000" dirty="0" smtClean="0">
                <a:solidFill>
                  <a:schemeClr val="tx1"/>
                </a:solidFill>
              </a:rPr>
              <a:t>.</a:t>
            </a:r>
            <a:r>
              <a:rPr lang="en-US" sz="2400" b="0" dirty="0" smtClean="0">
                <a:solidFill>
                  <a:schemeClr val="tx1"/>
                </a:solidFill>
                <a:latin typeface="Cambria" pitchFamily="18" charset="0"/>
              </a:rPr>
              <a:t>seed bed preparation</a:t>
            </a:r>
            <a:br>
              <a:rPr lang="en-US" sz="2400" b="0" dirty="0" smtClean="0">
                <a:solidFill>
                  <a:schemeClr val="tx1"/>
                </a:solidFill>
                <a:latin typeface="Cambria" pitchFamily="18" charset="0"/>
              </a:rPr>
            </a:br>
            <a:r>
              <a:rPr lang="en-US" sz="2400" b="0" dirty="0" smtClean="0">
                <a:solidFill>
                  <a:schemeClr val="tx1"/>
                </a:solidFill>
                <a:latin typeface="Cambria" pitchFamily="18" charset="0"/>
              </a:rPr>
              <a:t>.varieties and their time of sowing</a:t>
            </a:r>
            <a:br>
              <a:rPr lang="en-US" sz="2400" b="0" dirty="0" smtClean="0">
                <a:solidFill>
                  <a:schemeClr val="tx1"/>
                </a:solidFill>
                <a:latin typeface="Cambria" pitchFamily="18" charset="0"/>
              </a:rPr>
            </a:br>
            <a:r>
              <a:rPr lang="en-US" sz="2400" b="0" dirty="0" smtClean="0">
                <a:solidFill>
                  <a:schemeClr val="tx1"/>
                </a:solidFill>
                <a:latin typeface="Cambria" pitchFamily="18" charset="0"/>
              </a:rPr>
              <a:t>.seed rate</a:t>
            </a:r>
            <a:br>
              <a:rPr lang="en-US" sz="2400" b="0" dirty="0" smtClean="0">
                <a:solidFill>
                  <a:schemeClr val="tx1"/>
                </a:solidFill>
                <a:latin typeface="Cambria" pitchFamily="18" charset="0"/>
              </a:rPr>
            </a:br>
            <a:r>
              <a:rPr lang="en-US" sz="2400" b="0" dirty="0" smtClean="0">
                <a:solidFill>
                  <a:schemeClr val="tx1"/>
                </a:solidFill>
                <a:latin typeface="Cambria" pitchFamily="18" charset="0"/>
              </a:rPr>
              <a:t>.plant population</a:t>
            </a:r>
            <a:br>
              <a:rPr lang="en-US" sz="2400" b="0" dirty="0" smtClean="0">
                <a:solidFill>
                  <a:schemeClr val="tx1"/>
                </a:solidFill>
                <a:latin typeface="Cambria" pitchFamily="18" charset="0"/>
              </a:rPr>
            </a:br>
            <a:r>
              <a:rPr lang="en-US" sz="2400" b="0" dirty="0" smtClean="0">
                <a:solidFill>
                  <a:schemeClr val="tx1"/>
                </a:solidFill>
                <a:latin typeface="Cambria" pitchFamily="18" charset="0"/>
              </a:rPr>
              <a:t>.method to check the germination rate</a:t>
            </a:r>
            <a:br>
              <a:rPr lang="en-US" sz="2400" b="0" dirty="0" smtClean="0">
                <a:solidFill>
                  <a:schemeClr val="tx1"/>
                </a:solidFill>
                <a:latin typeface="Cambria" pitchFamily="18" charset="0"/>
              </a:rPr>
            </a:br>
            <a:r>
              <a:rPr lang="en-US" sz="2400" b="0" dirty="0" smtClean="0">
                <a:solidFill>
                  <a:schemeClr val="tx1"/>
                </a:solidFill>
                <a:latin typeface="Cambria" pitchFamily="18" charset="0"/>
              </a:rPr>
              <a:t>.</a:t>
            </a:r>
            <a:r>
              <a:rPr lang="en-US" sz="2400" b="0" dirty="0" err="1" smtClean="0">
                <a:solidFill>
                  <a:schemeClr val="tx1"/>
                </a:solidFill>
                <a:latin typeface="Cambria" pitchFamily="18" charset="0"/>
              </a:rPr>
              <a:t>delinting</a:t>
            </a:r>
            <a:r>
              <a:rPr lang="en-US" sz="2400" b="0" dirty="0" smtClean="0">
                <a:solidFill>
                  <a:schemeClr val="tx1"/>
                </a:solidFill>
                <a:latin typeface="Cambria" pitchFamily="18" charset="0"/>
              </a:rPr>
              <a:t> of seed</a:t>
            </a:r>
            <a:br>
              <a:rPr lang="en-US" sz="2400" b="0" dirty="0" smtClean="0">
                <a:solidFill>
                  <a:schemeClr val="tx1"/>
                </a:solidFill>
                <a:latin typeface="Cambria" pitchFamily="18" charset="0"/>
              </a:rPr>
            </a:br>
            <a:r>
              <a:rPr lang="en-US" sz="2400" b="0" dirty="0" smtClean="0">
                <a:solidFill>
                  <a:schemeClr val="tx1"/>
                </a:solidFill>
                <a:latin typeface="Cambria" pitchFamily="18" charset="0"/>
              </a:rPr>
              <a:t>.seed treatment</a:t>
            </a:r>
            <a:br>
              <a:rPr lang="en-US" sz="2400" b="0" dirty="0" smtClean="0">
                <a:solidFill>
                  <a:schemeClr val="tx1"/>
                </a:solidFill>
                <a:latin typeface="Cambria" pitchFamily="18" charset="0"/>
              </a:rPr>
            </a:br>
            <a:r>
              <a:rPr lang="en-US" sz="2400" b="0" dirty="0" smtClean="0">
                <a:solidFill>
                  <a:schemeClr val="tx1"/>
                </a:solidFill>
                <a:latin typeface="Cambria" pitchFamily="18" charset="0"/>
              </a:rPr>
              <a:t>.sowing method</a:t>
            </a:r>
            <a:br>
              <a:rPr lang="en-US" sz="2400" b="0" dirty="0" smtClean="0">
                <a:solidFill>
                  <a:schemeClr val="tx1"/>
                </a:solidFill>
                <a:latin typeface="Cambria" pitchFamily="18" charset="0"/>
              </a:rPr>
            </a:br>
            <a:r>
              <a:rPr lang="en-US" sz="2400" b="0" dirty="0" smtClean="0">
                <a:solidFill>
                  <a:schemeClr val="tx1"/>
                </a:solidFill>
                <a:latin typeface="Cambria" pitchFamily="18" charset="0"/>
              </a:rPr>
              <a:t>.gap filling and thinning</a:t>
            </a:r>
            <a:br>
              <a:rPr lang="en-US" sz="2400" b="0" dirty="0" smtClean="0">
                <a:solidFill>
                  <a:schemeClr val="tx1"/>
                </a:solidFill>
                <a:latin typeface="Cambria" pitchFamily="18" charset="0"/>
              </a:rPr>
            </a:br>
            <a:r>
              <a:rPr lang="en-US" sz="2400" b="0" dirty="0" smtClean="0">
                <a:solidFill>
                  <a:schemeClr val="tx1"/>
                </a:solidFill>
                <a:latin typeface="Cambria" pitchFamily="18" charset="0"/>
              </a:rPr>
              <a:t>.irrigation</a:t>
            </a:r>
            <a:br>
              <a:rPr lang="en-US" sz="2400" b="0" dirty="0" smtClean="0">
                <a:solidFill>
                  <a:schemeClr val="tx1"/>
                </a:solidFill>
                <a:latin typeface="Cambria" pitchFamily="18" charset="0"/>
              </a:rPr>
            </a:br>
            <a:r>
              <a:rPr lang="en-US" sz="2400" b="0" dirty="0" smtClean="0">
                <a:solidFill>
                  <a:schemeClr val="tx1"/>
                </a:solidFill>
                <a:latin typeface="Cambria" pitchFamily="18" charset="0"/>
              </a:rPr>
              <a:t>.fertilizer application</a:t>
            </a:r>
            <a:r>
              <a:rPr lang="en-US" sz="2000" dirty="0" smtClean="0">
                <a:solidFill>
                  <a:schemeClr val="tx1"/>
                </a:solidFill>
              </a:rPr>
              <a:t/>
            </a:r>
            <a:br>
              <a:rPr lang="en-US" sz="2000" dirty="0" smtClean="0">
                <a:solidFill>
                  <a:schemeClr val="tx1"/>
                </a:solidFill>
              </a:rPr>
            </a:br>
            <a:endParaRPr lang="en-US" sz="2000" dirty="0">
              <a:solidFill>
                <a:schemeClr val="tx1"/>
              </a:solidFill>
            </a:endParaRPr>
          </a:p>
        </p:txBody>
      </p:sp>
      <p:sp>
        <p:nvSpPr>
          <p:cNvPr id="4" name="Content Placeholder 3"/>
          <p:cNvSpPr>
            <a:spLocks noGrp="1"/>
          </p:cNvSpPr>
          <p:nvPr>
            <p:ph idx="1"/>
          </p:nvPr>
        </p:nvSpPr>
        <p:spPr>
          <a:xfrm>
            <a:off x="502920" y="530352"/>
            <a:ext cx="8183880" cy="841248"/>
          </a:xfrm>
        </p:spPr>
        <p:txBody>
          <a:bodyPr/>
          <a:lstStyle/>
          <a:p>
            <a:pPr>
              <a:buNone/>
            </a:pPr>
            <a:r>
              <a:rPr lang="en-US" dirty="0" smtClean="0">
                <a:solidFill>
                  <a:schemeClr val="tx1"/>
                </a:solidFill>
              </a:rPr>
              <a:t>Contents:</a:t>
            </a:r>
            <a:endParaRPr lang="en-US" dirty="0">
              <a:solidFill>
                <a:schemeClr val="tx1"/>
              </a:solidFill>
            </a:endParaRPr>
          </a:p>
        </p:txBody>
      </p:sp>
      <p:pic>
        <p:nvPicPr>
          <p:cNvPr id="2050" name="Picture 2" descr="C:\Users\M.Ahsan Altaf\Pictures\Cotton-flower-bloom.jpg"/>
          <p:cNvPicPr>
            <a:picLocks noChangeAspect="1" noChangeArrowheads="1"/>
          </p:cNvPicPr>
          <p:nvPr/>
        </p:nvPicPr>
        <p:blipFill>
          <a:blip r:embed="rId2" cstate="print"/>
          <a:srcRect/>
          <a:stretch>
            <a:fillRect/>
          </a:stretch>
        </p:blipFill>
        <p:spPr bwMode="auto">
          <a:xfrm>
            <a:off x="4495800" y="3200400"/>
            <a:ext cx="4099560" cy="25908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chemeClr val="tx1"/>
                </a:solidFill>
                <a:latin typeface="Cambria" pitchFamily="18" charset="0"/>
              </a:rPr>
              <a:t>Seed bed preparation:</a:t>
            </a:r>
            <a:endParaRPr lang="en-US" dirty="0">
              <a:solidFill>
                <a:schemeClr val="tx1"/>
              </a:solidFill>
              <a:latin typeface="Cambria" pitchFamily="18" charset="0"/>
            </a:endParaRPr>
          </a:p>
        </p:txBody>
      </p:sp>
      <p:sp>
        <p:nvSpPr>
          <p:cNvPr id="7" name="Content Placeholder 6"/>
          <p:cNvSpPr>
            <a:spLocks noGrp="1"/>
          </p:cNvSpPr>
          <p:nvPr>
            <p:ph idx="1"/>
          </p:nvPr>
        </p:nvSpPr>
        <p:spPr>
          <a:xfrm>
            <a:off x="502920" y="2362200"/>
            <a:ext cx="8183880" cy="3352800"/>
          </a:xfrm>
        </p:spPr>
        <p:txBody>
          <a:bodyPr>
            <a:normAutofit/>
          </a:bodyPr>
          <a:lstStyle/>
          <a:p>
            <a:r>
              <a:rPr lang="en-US" sz="2400" dirty="0" smtClean="0">
                <a:solidFill>
                  <a:schemeClr val="tx1"/>
                </a:solidFill>
                <a:latin typeface="Cambria" pitchFamily="18" charset="0"/>
              </a:rPr>
              <a:t>soil should have good drainage</a:t>
            </a:r>
          </a:p>
          <a:p>
            <a:r>
              <a:rPr lang="en-US" sz="2400" dirty="0" smtClean="0">
                <a:solidFill>
                  <a:schemeClr val="tx1"/>
                </a:solidFill>
                <a:latin typeface="Cambria" pitchFamily="18" charset="0"/>
              </a:rPr>
              <a:t>Well ploughed</a:t>
            </a:r>
          </a:p>
          <a:p>
            <a:r>
              <a:rPr lang="en-US" sz="2400" dirty="0" smtClean="0">
                <a:solidFill>
                  <a:schemeClr val="tx1"/>
                </a:solidFill>
                <a:latin typeface="Cambria" pitchFamily="18" charset="0"/>
              </a:rPr>
              <a:t>Breaking of hard pan</a:t>
            </a:r>
          </a:p>
          <a:p>
            <a:r>
              <a:rPr lang="en-US" sz="2400" dirty="0" smtClean="0">
                <a:solidFill>
                  <a:schemeClr val="tx1"/>
                </a:solidFill>
                <a:latin typeface="Cambria" pitchFamily="18" charset="0"/>
              </a:rPr>
              <a:t>Deep </a:t>
            </a:r>
            <a:r>
              <a:rPr lang="en-US" sz="2400" dirty="0" err="1" smtClean="0">
                <a:solidFill>
                  <a:schemeClr val="tx1"/>
                </a:solidFill>
                <a:latin typeface="Cambria" pitchFamily="18" charset="0"/>
              </a:rPr>
              <a:t>ploughing</a:t>
            </a:r>
            <a:r>
              <a:rPr lang="en-US" sz="2400" dirty="0" smtClean="0">
                <a:solidFill>
                  <a:schemeClr val="tx1"/>
                </a:solidFill>
                <a:latin typeface="Cambria" pitchFamily="18" charset="0"/>
              </a:rPr>
              <a:t> &amp; laser </a:t>
            </a:r>
            <a:r>
              <a:rPr lang="en-US" sz="2400" dirty="0" err="1" smtClean="0">
                <a:solidFill>
                  <a:schemeClr val="tx1"/>
                </a:solidFill>
                <a:latin typeface="Cambria" pitchFamily="18" charset="0"/>
              </a:rPr>
              <a:t>levelling</a:t>
            </a:r>
            <a:endParaRPr lang="en-US" sz="2400" dirty="0" smtClean="0">
              <a:solidFill>
                <a:schemeClr val="tx1"/>
              </a:solidFill>
              <a:latin typeface="Cambria" pitchFamily="18" charset="0"/>
            </a:endParaRPr>
          </a:p>
          <a:p>
            <a:r>
              <a:rPr lang="en-US" sz="2400" dirty="0" err="1" smtClean="0">
                <a:solidFill>
                  <a:schemeClr val="tx1"/>
                </a:solidFill>
                <a:latin typeface="Cambria" pitchFamily="18" charset="0"/>
              </a:rPr>
              <a:t>Rotavator</a:t>
            </a:r>
            <a:r>
              <a:rPr lang="en-US" sz="2400" dirty="0" smtClean="0">
                <a:solidFill>
                  <a:schemeClr val="tx1"/>
                </a:solidFill>
                <a:latin typeface="Cambria" pitchFamily="18" charset="0"/>
              </a:rPr>
              <a:t> and disc harrow</a:t>
            </a:r>
          </a:p>
        </p:txBody>
      </p:sp>
      <p:pic>
        <p:nvPicPr>
          <p:cNvPr id="3074" name="Picture 2" descr="C:\Users\M.Ahsan Altaf\Pictures\download (1).jpg"/>
          <p:cNvPicPr>
            <a:picLocks noChangeAspect="1" noChangeArrowheads="1"/>
          </p:cNvPicPr>
          <p:nvPr/>
        </p:nvPicPr>
        <p:blipFill>
          <a:blip r:embed="rId2" cstate="print"/>
          <a:srcRect/>
          <a:stretch>
            <a:fillRect/>
          </a:stretch>
        </p:blipFill>
        <p:spPr bwMode="auto">
          <a:xfrm>
            <a:off x="5181600" y="2133600"/>
            <a:ext cx="3810000" cy="39624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Cambria" pitchFamily="18" charset="0"/>
              </a:rPr>
              <a:t>seed rate:</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tx1"/>
                </a:solidFill>
                <a:latin typeface="Cambria" pitchFamily="18" charset="0"/>
              </a:rPr>
              <a:t>Seed should be </a:t>
            </a:r>
            <a:r>
              <a:rPr lang="en-US" sz="2400" dirty="0" err="1" smtClean="0">
                <a:solidFill>
                  <a:schemeClr val="tx1"/>
                </a:solidFill>
                <a:latin typeface="Cambria" pitchFamily="18" charset="0"/>
              </a:rPr>
              <a:t>certified,pure,healthy</a:t>
            </a:r>
            <a:r>
              <a:rPr lang="en-US" sz="2400" dirty="0" smtClean="0">
                <a:solidFill>
                  <a:schemeClr val="tx1"/>
                </a:solidFill>
                <a:latin typeface="Cambria" pitchFamily="18" charset="0"/>
              </a:rPr>
              <a:t> and free from diseases.</a:t>
            </a:r>
          </a:p>
          <a:p>
            <a:r>
              <a:rPr lang="en-US" sz="2400" dirty="0" smtClean="0">
                <a:solidFill>
                  <a:schemeClr val="tx1"/>
                </a:solidFill>
                <a:latin typeface="Cambria" pitchFamily="18" charset="0"/>
              </a:rPr>
              <a:t>Having good germination rate.</a:t>
            </a:r>
          </a:p>
          <a:p>
            <a:r>
              <a:rPr lang="en-US" sz="2400" dirty="0" smtClean="0">
                <a:solidFill>
                  <a:schemeClr val="tx1"/>
                </a:solidFill>
                <a:latin typeface="Cambria" pitchFamily="18" charset="0"/>
              </a:rPr>
              <a:t>Should be </a:t>
            </a:r>
            <a:r>
              <a:rPr lang="en-US" sz="2400" dirty="0" err="1" smtClean="0">
                <a:solidFill>
                  <a:schemeClr val="tx1"/>
                </a:solidFill>
                <a:latin typeface="Cambria" pitchFamily="18" charset="0"/>
              </a:rPr>
              <a:t>delinted</a:t>
            </a:r>
            <a:r>
              <a:rPr lang="en-US" sz="2400" dirty="0" smtClean="0">
                <a:solidFill>
                  <a:schemeClr val="tx1"/>
                </a:solidFill>
                <a:latin typeface="Cambria" pitchFamily="18" charset="0"/>
              </a:rPr>
              <a:t> and treated with fungicide.</a:t>
            </a:r>
          </a:p>
          <a:p>
            <a:r>
              <a:rPr lang="en-US" sz="2400" dirty="0" smtClean="0">
                <a:solidFill>
                  <a:schemeClr val="tx1"/>
                </a:solidFill>
                <a:latin typeface="Cambria" pitchFamily="18" charset="0"/>
              </a:rPr>
              <a:t>Seed having germination rate 75% or more  6kg/acre after </a:t>
            </a:r>
            <a:r>
              <a:rPr lang="en-US" sz="2400" dirty="0" err="1" smtClean="0">
                <a:solidFill>
                  <a:schemeClr val="tx1"/>
                </a:solidFill>
                <a:latin typeface="Cambria" pitchFamily="18" charset="0"/>
              </a:rPr>
              <a:t>delinting</a:t>
            </a:r>
            <a:r>
              <a:rPr lang="en-US" sz="2400" dirty="0" smtClean="0">
                <a:solidFill>
                  <a:schemeClr val="tx1"/>
                </a:solidFill>
                <a:latin typeface="Cambria" pitchFamily="18" charset="0"/>
              </a:rPr>
              <a:t>.</a:t>
            </a:r>
          </a:p>
          <a:p>
            <a:r>
              <a:rPr lang="en-US" sz="2400" dirty="0" smtClean="0">
                <a:solidFill>
                  <a:schemeClr val="tx1"/>
                </a:solidFill>
                <a:latin typeface="Cambria" pitchFamily="18" charset="0"/>
              </a:rPr>
              <a:t>Seed having germination rate 60% or more  8kg/acre after </a:t>
            </a:r>
            <a:r>
              <a:rPr lang="en-US" sz="2400" dirty="0" err="1" smtClean="0">
                <a:solidFill>
                  <a:schemeClr val="tx1"/>
                </a:solidFill>
                <a:latin typeface="Cambria" pitchFamily="18" charset="0"/>
              </a:rPr>
              <a:t>delinting</a:t>
            </a:r>
            <a:r>
              <a:rPr lang="en-US" sz="2400" dirty="0" smtClean="0">
                <a:solidFill>
                  <a:schemeClr val="tx1"/>
                </a:solidFill>
                <a:latin typeface="Cambria" pitchFamily="18" charset="0"/>
              </a:rPr>
              <a:t>.</a:t>
            </a:r>
          </a:p>
          <a:p>
            <a:r>
              <a:rPr lang="en-US" sz="2400" dirty="0" smtClean="0">
                <a:solidFill>
                  <a:schemeClr val="tx1"/>
                </a:solidFill>
                <a:latin typeface="Cambria" pitchFamily="18" charset="0"/>
              </a:rPr>
              <a:t>Seed having germination rate 50% or more  10kg/acre after </a:t>
            </a:r>
            <a:r>
              <a:rPr lang="en-US" sz="2400" dirty="0" err="1" smtClean="0">
                <a:solidFill>
                  <a:schemeClr val="tx1"/>
                </a:solidFill>
                <a:latin typeface="Cambria" pitchFamily="18" charset="0"/>
              </a:rPr>
              <a:t>delinting</a:t>
            </a:r>
            <a:endParaRPr lang="en-US" sz="2400" dirty="0" smtClean="0">
              <a:solidFill>
                <a:schemeClr val="tx1"/>
              </a:solidFill>
              <a:latin typeface="Cambria" pitchFamily="18" charset="0"/>
            </a:endParaRPr>
          </a:p>
          <a:p>
            <a:endParaRPr lang="en-US" sz="2400" dirty="0" smtClean="0">
              <a:solidFill>
                <a:schemeClr val="tx1"/>
              </a:solidFill>
              <a:latin typeface="Cambria" pitchFamily="18" charset="0"/>
            </a:endParaRPr>
          </a:p>
          <a:p>
            <a:endParaRPr lang="en-US" sz="2400" b="1" dirty="0">
              <a:solidFill>
                <a:schemeClr val="tx1"/>
              </a:solidFill>
              <a:latin typeface="Cambria" pitchFamily="18" charset="0"/>
            </a:endParaRPr>
          </a:p>
        </p:txBody>
      </p:sp>
      <p:pic>
        <p:nvPicPr>
          <p:cNvPr id="5123" name="Picture 3" descr="C:\Users\M.Ahsan Altaf\Pictures\images.jpg"/>
          <p:cNvPicPr>
            <a:picLocks noChangeAspect="1" noChangeArrowheads="1"/>
          </p:cNvPicPr>
          <p:nvPr/>
        </p:nvPicPr>
        <p:blipFill>
          <a:blip r:embed="rId2" cstate="print"/>
          <a:srcRect/>
          <a:stretch>
            <a:fillRect/>
          </a:stretch>
        </p:blipFill>
        <p:spPr bwMode="auto">
          <a:xfrm>
            <a:off x="2743200" y="4876800"/>
            <a:ext cx="3810000" cy="18288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latin typeface="Cambria" pitchFamily="18" charset="0"/>
              </a:rPr>
              <a:t>varieties and their time of sowing:</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latin typeface="Cambria" pitchFamily="18" charset="0"/>
              </a:rPr>
              <a:t>IR-3701……………5 apr-15may</a:t>
            </a:r>
          </a:p>
          <a:p>
            <a:r>
              <a:rPr lang="en-US" dirty="0" smtClean="0">
                <a:solidFill>
                  <a:schemeClr val="tx1"/>
                </a:solidFill>
                <a:latin typeface="Cambria" pitchFamily="18" charset="0"/>
              </a:rPr>
              <a:t>Ali Akbar-703……..1 mar-15 </a:t>
            </a:r>
            <a:r>
              <a:rPr lang="en-US" dirty="0" err="1" smtClean="0">
                <a:solidFill>
                  <a:schemeClr val="tx1"/>
                </a:solidFill>
                <a:latin typeface="Cambria" pitchFamily="18" charset="0"/>
              </a:rPr>
              <a:t>apr</a:t>
            </a:r>
            <a:endParaRPr lang="en-US" dirty="0" smtClean="0">
              <a:solidFill>
                <a:schemeClr val="tx1"/>
              </a:solidFill>
              <a:latin typeface="Cambria" pitchFamily="18" charset="0"/>
            </a:endParaRPr>
          </a:p>
          <a:p>
            <a:r>
              <a:rPr lang="en-US" dirty="0" smtClean="0">
                <a:solidFill>
                  <a:schemeClr val="tx1"/>
                </a:solidFill>
                <a:latin typeface="Cambria" pitchFamily="18" charset="0"/>
              </a:rPr>
              <a:t>MG-6……………....1 apr-15 may</a:t>
            </a:r>
          </a:p>
          <a:p>
            <a:r>
              <a:rPr lang="en-US" dirty="0" smtClean="0">
                <a:solidFill>
                  <a:schemeClr val="tx1"/>
                </a:solidFill>
                <a:latin typeface="Cambria" pitchFamily="18" charset="0"/>
              </a:rPr>
              <a:t>Sitara-008………… 1 mar-15 may</a:t>
            </a:r>
          </a:p>
          <a:p>
            <a:r>
              <a:rPr lang="en-US" dirty="0" smtClean="0">
                <a:solidFill>
                  <a:schemeClr val="tx1"/>
                </a:solidFill>
                <a:latin typeface="Cambria" pitchFamily="18" charset="0"/>
              </a:rPr>
              <a:t>FH-113…………….. 15 apr-15 may</a:t>
            </a:r>
          </a:p>
          <a:p>
            <a:r>
              <a:rPr lang="en-US" dirty="0" smtClean="0">
                <a:solidFill>
                  <a:schemeClr val="tx1"/>
                </a:solidFill>
                <a:latin typeface="Cambria" pitchFamily="18" charset="0"/>
              </a:rPr>
              <a:t>Neelam-121……….. 1 mar-30 </a:t>
            </a:r>
            <a:r>
              <a:rPr lang="en-US" dirty="0" err="1" smtClean="0">
                <a:solidFill>
                  <a:schemeClr val="tx1"/>
                </a:solidFill>
                <a:latin typeface="Cambria" pitchFamily="18" charset="0"/>
              </a:rPr>
              <a:t>apr</a:t>
            </a:r>
            <a:endParaRPr lang="en-US" dirty="0" smtClean="0">
              <a:solidFill>
                <a:schemeClr val="tx1"/>
              </a:solidFill>
              <a:latin typeface="Cambria" pitchFamily="18" charset="0"/>
            </a:endParaRPr>
          </a:p>
          <a:p>
            <a:r>
              <a:rPr lang="en-US" dirty="0" smtClean="0">
                <a:solidFill>
                  <a:schemeClr val="tx1"/>
                </a:solidFill>
                <a:latin typeface="Cambria" pitchFamily="18" charset="0"/>
              </a:rPr>
              <a:t>MNH-886…………...1 apr-30 may</a:t>
            </a:r>
          </a:p>
          <a:p>
            <a:r>
              <a:rPr lang="en-US" dirty="0" smtClean="0">
                <a:solidFill>
                  <a:schemeClr val="tx1"/>
                </a:solidFill>
                <a:latin typeface="Cambria" pitchFamily="18" charset="0"/>
              </a:rPr>
              <a:t>FH-142………………1 mar-15 may</a:t>
            </a:r>
            <a:endParaRPr lang="en-US" dirty="0">
              <a:solidFill>
                <a:schemeClr val="tx1"/>
              </a:solidFill>
              <a:latin typeface="Cambria" pitchFamily="18" charset="0"/>
            </a:endParaRPr>
          </a:p>
        </p:txBody>
      </p:sp>
      <p:pic>
        <p:nvPicPr>
          <p:cNvPr id="4098" name="Picture 2" descr="C:\Users\M.Ahsan Altaf\Pictures\311754_356769507732211_111292683_n.jpg"/>
          <p:cNvPicPr>
            <a:picLocks noChangeAspect="1" noChangeArrowheads="1"/>
          </p:cNvPicPr>
          <p:nvPr/>
        </p:nvPicPr>
        <p:blipFill>
          <a:blip r:embed="rId2" cstate="print"/>
          <a:srcRect/>
          <a:stretch>
            <a:fillRect/>
          </a:stretch>
        </p:blipFill>
        <p:spPr bwMode="auto">
          <a:xfrm>
            <a:off x="6324600" y="1295400"/>
            <a:ext cx="2819400" cy="51816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Cambria" pitchFamily="18" charset="0"/>
              </a:rPr>
              <a:t>plant population:</a:t>
            </a:r>
            <a:endParaRPr lang="en-US" dirty="0"/>
          </a:p>
        </p:txBody>
      </p:sp>
      <p:sp>
        <p:nvSpPr>
          <p:cNvPr id="3" name="Content Placeholder 2"/>
          <p:cNvSpPr>
            <a:spLocks noGrp="1"/>
          </p:cNvSpPr>
          <p:nvPr>
            <p:ph idx="1"/>
          </p:nvPr>
        </p:nvSpPr>
        <p:spPr/>
        <p:txBody>
          <a:bodyPr>
            <a:normAutofit/>
          </a:bodyPr>
          <a:lstStyle/>
          <a:p>
            <a:r>
              <a:rPr lang="en-US" sz="2400" dirty="0" smtClean="0"/>
              <a:t>Plant population should be optimum for good yield and efficient use of </a:t>
            </a:r>
            <a:r>
              <a:rPr lang="en-US" sz="2400" dirty="0" err="1" smtClean="0"/>
              <a:t>fertilizer,water</a:t>
            </a:r>
            <a:r>
              <a:rPr lang="en-US" sz="2400" dirty="0" smtClean="0"/>
              <a:t> and pesticides.</a:t>
            </a:r>
          </a:p>
          <a:p>
            <a:r>
              <a:rPr lang="en-US" sz="2400" dirty="0" smtClean="0"/>
              <a:t>March sowing(early):</a:t>
            </a:r>
          </a:p>
          <a:p>
            <a:pPr>
              <a:buNone/>
            </a:pPr>
            <a:r>
              <a:rPr lang="en-US" sz="2400" dirty="0" smtClean="0"/>
              <a:t>         P x P=12-15 </a:t>
            </a:r>
            <a:r>
              <a:rPr lang="en-US" sz="2400" dirty="0" err="1" smtClean="0"/>
              <a:t>inches,,,,,,,R</a:t>
            </a:r>
            <a:r>
              <a:rPr lang="en-US" sz="2400" dirty="0" smtClean="0"/>
              <a:t> x R=2ft 6inches</a:t>
            </a:r>
          </a:p>
          <a:p>
            <a:pPr>
              <a:buNone/>
            </a:pPr>
            <a:r>
              <a:rPr lang="en-US" sz="2400" dirty="0" smtClean="0"/>
              <a:t>         plant population=14000-17500</a:t>
            </a:r>
          </a:p>
          <a:p>
            <a:r>
              <a:rPr lang="en-US" sz="2400" dirty="0" smtClean="0"/>
              <a:t> April sowing:</a:t>
            </a:r>
          </a:p>
          <a:p>
            <a:pPr>
              <a:buNone/>
            </a:pPr>
            <a:r>
              <a:rPr lang="en-US" sz="2400" dirty="0" smtClean="0"/>
              <a:t>         P x P=9-12 </a:t>
            </a:r>
            <a:r>
              <a:rPr lang="en-US" sz="2400" dirty="0" err="1" smtClean="0"/>
              <a:t>inches,,,,,,,R</a:t>
            </a:r>
            <a:r>
              <a:rPr lang="en-US" sz="2400" dirty="0" smtClean="0"/>
              <a:t> x R=2ft 6inches</a:t>
            </a:r>
          </a:p>
          <a:p>
            <a:pPr>
              <a:buNone/>
            </a:pPr>
            <a:r>
              <a:rPr lang="en-US" sz="2400" dirty="0" smtClean="0"/>
              <a:t>         plant population=17500-23000</a:t>
            </a:r>
          </a:p>
          <a:p>
            <a:r>
              <a:rPr lang="en-US" sz="2400" dirty="0" smtClean="0"/>
              <a:t> Late sowing(1-15 may):</a:t>
            </a:r>
          </a:p>
          <a:p>
            <a:pPr>
              <a:buNone/>
            </a:pPr>
            <a:r>
              <a:rPr lang="en-US" sz="2400" dirty="0" smtClean="0"/>
              <a:t>         P x P=6-9 </a:t>
            </a:r>
            <a:r>
              <a:rPr lang="en-US" sz="2400" dirty="0" err="1" smtClean="0"/>
              <a:t>inches,,,,,,,R</a:t>
            </a:r>
            <a:r>
              <a:rPr lang="en-US" sz="2400" dirty="0" smtClean="0"/>
              <a:t> x R=2ft 6inches</a:t>
            </a:r>
          </a:p>
          <a:p>
            <a:pPr>
              <a:buNone/>
            </a:pPr>
            <a:r>
              <a:rPr lang="en-US" sz="2400" dirty="0" smtClean="0"/>
              <a:t>         plant population=23000-35500</a:t>
            </a:r>
          </a:p>
          <a:p>
            <a:pPr>
              <a:buNone/>
            </a:pPr>
            <a:endParaRPr lang="en-US" sz="2400" dirty="0" smtClean="0"/>
          </a:p>
          <a:p>
            <a:pPr>
              <a:buNone/>
            </a:pPr>
            <a:endParaRPr lang="en-US" sz="2400" dirty="0" smtClean="0"/>
          </a:p>
          <a:p>
            <a:endParaRPr lang="en-US" dirty="0"/>
          </a:p>
        </p:txBody>
      </p:sp>
      <p:pic>
        <p:nvPicPr>
          <p:cNvPr id="6147" name="Picture 3" descr="C:\Users\M.Ahsan Altaf\Pictures\533378_334695149939647_172740662_n.jpg"/>
          <p:cNvPicPr>
            <a:picLocks noChangeAspect="1" noChangeArrowheads="1"/>
          </p:cNvPicPr>
          <p:nvPr/>
        </p:nvPicPr>
        <p:blipFill>
          <a:blip r:embed="rId2" cstate="print"/>
          <a:srcRect/>
          <a:stretch>
            <a:fillRect/>
          </a:stretch>
        </p:blipFill>
        <p:spPr bwMode="auto">
          <a:xfrm>
            <a:off x="6629400" y="2209801"/>
            <a:ext cx="2362200" cy="38100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tx1"/>
                </a:solidFill>
                <a:latin typeface="Cambria" pitchFamily="18" charset="0"/>
              </a:rPr>
              <a:t>Delinting</a:t>
            </a:r>
            <a:r>
              <a:rPr lang="en-US" dirty="0" smtClean="0">
                <a:solidFill>
                  <a:schemeClr val="tx1"/>
                </a:solidFill>
                <a:latin typeface="Cambria" pitchFamily="18" charset="0"/>
              </a:rPr>
              <a:t>:</a:t>
            </a:r>
            <a:endParaRPr lang="en-US" dirty="0">
              <a:solidFill>
                <a:schemeClr val="tx1"/>
              </a:solidFill>
              <a:latin typeface="Cambria" pitchFamily="18" charset="0"/>
            </a:endParaRPr>
          </a:p>
        </p:txBody>
      </p:sp>
      <p:sp>
        <p:nvSpPr>
          <p:cNvPr id="3" name="Content Placeholder 2"/>
          <p:cNvSpPr>
            <a:spLocks noGrp="1"/>
          </p:cNvSpPr>
          <p:nvPr>
            <p:ph idx="1"/>
          </p:nvPr>
        </p:nvSpPr>
        <p:spPr>
          <a:xfrm>
            <a:off x="304800" y="2133601"/>
            <a:ext cx="8686800" cy="3124200"/>
          </a:xfrm>
        </p:spPr>
        <p:txBody>
          <a:bodyPr>
            <a:normAutofit/>
          </a:bodyPr>
          <a:lstStyle/>
          <a:p>
            <a:r>
              <a:rPr lang="en-US" sz="2400" dirty="0" smtClean="0">
                <a:latin typeface="Cambria" pitchFamily="18" charset="0"/>
              </a:rPr>
              <a:t>the process of removing the lint is called </a:t>
            </a:r>
            <a:r>
              <a:rPr lang="en-US" sz="2400" dirty="0" err="1" smtClean="0">
                <a:latin typeface="Cambria" pitchFamily="18" charset="0"/>
              </a:rPr>
              <a:t>delinting</a:t>
            </a:r>
            <a:r>
              <a:rPr lang="en-US" sz="2400" dirty="0" smtClean="0">
                <a:latin typeface="Cambria" pitchFamily="18" charset="0"/>
              </a:rPr>
              <a:t>.</a:t>
            </a:r>
          </a:p>
          <a:p>
            <a:r>
              <a:rPr lang="en-US" sz="2400" dirty="0" err="1" smtClean="0">
                <a:latin typeface="Cambria" pitchFamily="18" charset="0"/>
              </a:rPr>
              <a:t>Delinting</a:t>
            </a:r>
            <a:r>
              <a:rPr lang="en-US" sz="2400" dirty="0" smtClean="0">
                <a:latin typeface="Cambria" pitchFamily="18" charset="0"/>
              </a:rPr>
              <a:t> should be done by treating seed with </a:t>
            </a:r>
            <a:r>
              <a:rPr lang="en-US" sz="2400" dirty="0" err="1" smtClean="0">
                <a:latin typeface="Cambria" pitchFamily="18" charset="0"/>
              </a:rPr>
              <a:t>sulphuric</a:t>
            </a:r>
            <a:r>
              <a:rPr lang="en-US" sz="2400" dirty="0" smtClean="0">
                <a:latin typeface="Cambria" pitchFamily="18" charset="0"/>
              </a:rPr>
              <a:t> acid.</a:t>
            </a:r>
          </a:p>
          <a:p>
            <a:r>
              <a:rPr lang="en-US" sz="2400" dirty="0" smtClean="0">
                <a:latin typeface="Cambria" pitchFamily="18" charset="0"/>
              </a:rPr>
              <a:t>Ash can also be used if acid is not available.</a:t>
            </a:r>
          </a:p>
          <a:p>
            <a:r>
              <a:rPr lang="en-US" sz="2400" dirty="0" smtClean="0">
                <a:latin typeface="Cambria" pitchFamily="18" charset="0"/>
              </a:rPr>
              <a:t>1 </a:t>
            </a:r>
            <a:r>
              <a:rPr lang="en-US" sz="2400" dirty="0" err="1" smtClean="0">
                <a:latin typeface="Cambria" pitchFamily="18" charset="0"/>
              </a:rPr>
              <a:t>litre</a:t>
            </a:r>
            <a:r>
              <a:rPr lang="en-US" sz="2400" dirty="0" smtClean="0">
                <a:latin typeface="Cambria" pitchFamily="18" charset="0"/>
              </a:rPr>
              <a:t> </a:t>
            </a:r>
            <a:r>
              <a:rPr lang="en-US" sz="2400" dirty="0" err="1" smtClean="0">
                <a:latin typeface="Cambria" pitchFamily="18" charset="0"/>
              </a:rPr>
              <a:t>sulphuric</a:t>
            </a:r>
            <a:r>
              <a:rPr lang="en-US" sz="2400" dirty="0" smtClean="0">
                <a:latin typeface="Cambria" pitchFamily="18" charset="0"/>
              </a:rPr>
              <a:t> acid is sufficient for 10kg seed</a:t>
            </a:r>
            <a:endParaRPr lang="en-US" sz="2400" dirty="0">
              <a:latin typeface="Cambria" pitchFamily="18" charset="0"/>
            </a:endParaRPr>
          </a:p>
        </p:txBody>
      </p:sp>
      <p:pic>
        <p:nvPicPr>
          <p:cNvPr id="7170" name="Picture 2" descr="C:\Users\M.Ahsan Altaf\Pictures\images (1).jpg"/>
          <p:cNvPicPr>
            <a:picLocks noChangeAspect="1" noChangeArrowheads="1"/>
          </p:cNvPicPr>
          <p:nvPr/>
        </p:nvPicPr>
        <p:blipFill>
          <a:blip r:embed="rId2" cstate="print"/>
          <a:srcRect/>
          <a:stretch>
            <a:fillRect/>
          </a:stretch>
        </p:blipFill>
        <p:spPr bwMode="auto">
          <a:xfrm>
            <a:off x="685800" y="3962400"/>
            <a:ext cx="2286000" cy="2590800"/>
          </a:xfrm>
          <a:prstGeom prst="rect">
            <a:avLst/>
          </a:prstGeom>
          <a:noFill/>
        </p:spPr>
      </p:pic>
      <p:pic>
        <p:nvPicPr>
          <p:cNvPr id="7171" name="Picture 3" descr="C:\Users\M.Ahsan Altaf\Pictures\images (2).jpg"/>
          <p:cNvPicPr>
            <a:picLocks noChangeAspect="1" noChangeArrowheads="1"/>
          </p:cNvPicPr>
          <p:nvPr/>
        </p:nvPicPr>
        <p:blipFill>
          <a:blip r:embed="rId3" cstate="print"/>
          <a:srcRect/>
          <a:stretch>
            <a:fillRect/>
          </a:stretch>
        </p:blipFill>
        <p:spPr bwMode="auto">
          <a:xfrm>
            <a:off x="4495800" y="3886200"/>
            <a:ext cx="3200400" cy="2667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8095488" cy="5973762"/>
          </a:xfrm>
        </p:spPr>
        <p:txBody>
          <a:bodyPr>
            <a:normAutofit/>
          </a:bodyPr>
          <a:lstStyle/>
          <a:p>
            <a:r>
              <a:rPr lang="en-US" dirty="0" smtClean="0"/>
              <a:t>      </a:t>
            </a:r>
            <a:r>
              <a:rPr lang="en-US" dirty="0" smtClean="0">
                <a:solidFill>
                  <a:srgbClr val="FF0000"/>
                </a:solidFill>
              </a:rPr>
              <a:t>Agrometrology of cotton </a:t>
            </a:r>
            <a:br>
              <a:rPr lang="en-US" dirty="0" smtClean="0">
                <a:solidFill>
                  <a:srgbClr val="FF0000"/>
                </a:solidFill>
              </a:rPr>
            </a:br>
            <a:r>
              <a:rPr lang="en-US" dirty="0" smtClean="0">
                <a:solidFill>
                  <a:srgbClr val="FF0000"/>
                </a:solidFill>
              </a:rPr>
              <a:t>                    crop</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1143000"/>
          </a:xfrm>
        </p:spPr>
        <p:txBody>
          <a:bodyPr>
            <a:normAutofit/>
          </a:bodyPr>
          <a:lstStyle/>
          <a:p>
            <a:r>
              <a:rPr lang="en-US" dirty="0" smtClean="0">
                <a:solidFill>
                  <a:schemeClr val="tx1"/>
                </a:solidFill>
                <a:latin typeface="Cambria" pitchFamily="18" charset="0"/>
              </a:rPr>
              <a:t>seed treatment:</a:t>
            </a:r>
            <a:endParaRPr lang="en-US" dirty="0"/>
          </a:p>
        </p:txBody>
      </p:sp>
      <p:sp>
        <p:nvSpPr>
          <p:cNvPr id="3" name="Content Placeholder 2"/>
          <p:cNvSpPr>
            <a:spLocks noGrp="1"/>
          </p:cNvSpPr>
          <p:nvPr>
            <p:ph idx="1"/>
          </p:nvPr>
        </p:nvSpPr>
        <p:spPr>
          <a:xfrm>
            <a:off x="304800" y="2438400"/>
            <a:ext cx="8686800" cy="3641725"/>
          </a:xfrm>
        </p:spPr>
        <p:txBody>
          <a:bodyPr/>
          <a:lstStyle/>
          <a:p>
            <a:r>
              <a:rPr lang="en-US" sz="2400" dirty="0" smtClean="0">
                <a:latin typeface="Cambria" pitchFamily="18" charset="0"/>
              </a:rPr>
              <a:t>Treatment of seed should be done with fungicide to prevent seed born diseases.</a:t>
            </a:r>
          </a:p>
          <a:p>
            <a:r>
              <a:rPr lang="en-US" sz="2400" dirty="0" smtClean="0">
                <a:latin typeface="Cambria" pitchFamily="18" charset="0"/>
              </a:rPr>
              <a:t>This will prevent the crop from sucking insects like white fly which transmit </a:t>
            </a:r>
            <a:r>
              <a:rPr lang="en-US" sz="2400" dirty="0" err="1" smtClean="0">
                <a:latin typeface="Cambria" pitchFamily="18" charset="0"/>
              </a:rPr>
              <a:t>CLCuV,during</a:t>
            </a:r>
            <a:r>
              <a:rPr lang="en-US" sz="2400" dirty="0" smtClean="0">
                <a:latin typeface="Cambria" pitchFamily="18" charset="0"/>
              </a:rPr>
              <a:t> first month.</a:t>
            </a:r>
          </a:p>
          <a:p>
            <a:r>
              <a:rPr lang="en-US" sz="2400" dirty="0" err="1" smtClean="0">
                <a:latin typeface="Cambria" pitchFamily="18" charset="0"/>
              </a:rPr>
              <a:t>Imedachloprid</a:t>
            </a:r>
            <a:r>
              <a:rPr lang="en-US" sz="2400" dirty="0" smtClean="0">
                <a:latin typeface="Cambria" pitchFamily="18" charset="0"/>
              </a:rPr>
              <a:t> 5-10g/kg seed</a:t>
            </a:r>
            <a:endParaRPr lang="en-US" sz="2400" dirty="0">
              <a:latin typeface="Cambria" pitchFamily="18" charset="0"/>
            </a:endParaRPr>
          </a:p>
        </p:txBody>
      </p:sp>
      <p:pic>
        <p:nvPicPr>
          <p:cNvPr id="8194" name="Picture 2" descr="C:\Users\M.Ahsan Altaf\Pictures\download (2).jpg"/>
          <p:cNvPicPr>
            <a:picLocks noChangeAspect="1" noChangeArrowheads="1"/>
          </p:cNvPicPr>
          <p:nvPr/>
        </p:nvPicPr>
        <p:blipFill>
          <a:blip r:embed="rId2" cstate="print"/>
          <a:srcRect/>
          <a:stretch>
            <a:fillRect/>
          </a:stretch>
        </p:blipFill>
        <p:spPr bwMode="auto">
          <a:xfrm>
            <a:off x="5105400" y="4038600"/>
            <a:ext cx="3200400" cy="22860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itchFamily="18" charset="0"/>
              </a:rPr>
              <a:t>Sowing methods:</a:t>
            </a:r>
            <a:endParaRPr lang="en-US" dirty="0">
              <a:latin typeface="Cambria" pitchFamily="18" charset="0"/>
            </a:endParaRPr>
          </a:p>
        </p:txBody>
      </p:sp>
      <p:sp>
        <p:nvSpPr>
          <p:cNvPr id="3" name="Content Placeholder 2"/>
          <p:cNvSpPr>
            <a:spLocks noGrp="1"/>
          </p:cNvSpPr>
          <p:nvPr>
            <p:ph idx="1"/>
          </p:nvPr>
        </p:nvSpPr>
        <p:spPr/>
        <p:txBody>
          <a:bodyPr>
            <a:normAutofit/>
          </a:bodyPr>
          <a:lstStyle/>
          <a:p>
            <a:r>
              <a:rPr lang="en-US" sz="2400" dirty="0" smtClean="0">
                <a:latin typeface="Cambria" pitchFamily="18" charset="0"/>
              </a:rPr>
              <a:t>Drill sowing:</a:t>
            </a:r>
          </a:p>
          <a:p>
            <a:r>
              <a:rPr lang="en-US" sz="2400" dirty="0" smtClean="0">
                <a:latin typeface="Cambria" pitchFamily="18" charset="0"/>
              </a:rPr>
              <a:t>Ridge sowing:</a:t>
            </a:r>
          </a:p>
          <a:p>
            <a:pPr>
              <a:buNone/>
            </a:pPr>
            <a:r>
              <a:rPr lang="en-US" sz="2400" dirty="0" smtClean="0">
                <a:latin typeface="Cambria" pitchFamily="18" charset="0"/>
              </a:rPr>
              <a:t>          -mechanical sowing</a:t>
            </a:r>
          </a:p>
          <a:p>
            <a:pPr>
              <a:buNone/>
            </a:pPr>
            <a:r>
              <a:rPr lang="en-US" sz="2400" dirty="0" smtClean="0">
                <a:latin typeface="Cambria" pitchFamily="18" charset="0"/>
              </a:rPr>
              <a:t>          -hand sowing</a:t>
            </a:r>
          </a:p>
          <a:p>
            <a:pPr>
              <a:buNone/>
            </a:pPr>
            <a:r>
              <a:rPr lang="en-US" sz="3600" dirty="0" smtClean="0">
                <a:latin typeface="Cambria" pitchFamily="18" charset="0"/>
              </a:rPr>
              <a:t>Gap filling:</a:t>
            </a:r>
          </a:p>
          <a:p>
            <a:pPr>
              <a:buNone/>
            </a:pPr>
            <a:r>
              <a:rPr lang="en-US" sz="2400" dirty="0" smtClean="0">
                <a:latin typeface="Cambria" pitchFamily="18" charset="0"/>
              </a:rPr>
              <a:t>        gap filling should be done after 10-15 days of sowing to maintain proper plant population.</a:t>
            </a:r>
            <a:endParaRPr lang="en-US" sz="2400" dirty="0">
              <a:latin typeface="Cambria" pitchFamily="18" charset="0"/>
            </a:endParaRPr>
          </a:p>
        </p:txBody>
      </p:sp>
      <p:pic>
        <p:nvPicPr>
          <p:cNvPr id="9219" name="Picture 3" descr="C:\Users\M.Ahsan Altaf\Pictures\seed_fibre_cotton_clip_image004.jpg"/>
          <p:cNvPicPr>
            <a:picLocks noChangeAspect="1" noChangeArrowheads="1"/>
          </p:cNvPicPr>
          <p:nvPr/>
        </p:nvPicPr>
        <p:blipFill>
          <a:blip r:embed="rId2" cstate="print"/>
          <a:srcRect/>
          <a:stretch>
            <a:fillRect/>
          </a:stretch>
        </p:blipFill>
        <p:spPr bwMode="auto">
          <a:xfrm>
            <a:off x="3886200" y="1219200"/>
            <a:ext cx="3810000" cy="2667000"/>
          </a:xfrm>
          <a:prstGeom prst="rect">
            <a:avLst/>
          </a:prstGeom>
          <a:noFill/>
        </p:spPr>
      </p:pic>
      <p:pic>
        <p:nvPicPr>
          <p:cNvPr id="9220" name="Picture 4" descr="C:\Users\M.Ahsan Altaf\Pictures\download (3).jpg"/>
          <p:cNvPicPr>
            <a:picLocks noChangeAspect="1" noChangeArrowheads="1"/>
          </p:cNvPicPr>
          <p:nvPr/>
        </p:nvPicPr>
        <p:blipFill>
          <a:blip r:embed="rId3" cstate="print"/>
          <a:srcRect/>
          <a:stretch>
            <a:fillRect/>
          </a:stretch>
        </p:blipFill>
        <p:spPr bwMode="auto">
          <a:xfrm>
            <a:off x="5257800" y="4419600"/>
            <a:ext cx="3200400" cy="205740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Thinning:</a:t>
            </a:r>
            <a:endParaRPr lang="en-US" dirty="0"/>
          </a:p>
        </p:txBody>
      </p:sp>
      <p:sp>
        <p:nvSpPr>
          <p:cNvPr id="3" name="Content Placeholder 2"/>
          <p:cNvSpPr>
            <a:spLocks noGrp="1"/>
          </p:cNvSpPr>
          <p:nvPr>
            <p:ph idx="1"/>
          </p:nvPr>
        </p:nvSpPr>
        <p:spPr>
          <a:xfrm>
            <a:off x="304800" y="2286000"/>
            <a:ext cx="8686800" cy="3794125"/>
          </a:xfrm>
        </p:spPr>
        <p:txBody>
          <a:bodyPr>
            <a:normAutofit/>
          </a:bodyPr>
          <a:lstStyle/>
          <a:p>
            <a:r>
              <a:rPr lang="en-US" sz="2400" dirty="0" smtClean="0">
                <a:latin typeface="Cambria" pitchFamily="18" charset="0"/>
              </a:rPr>
              <a:t>Thinning is done to maintain proper plant to plant distance.</a:t>
            </a:r>
          </a:p>
          <a:p>
            <a:r>
              <a:rPr lang="en-US" sz="2400" dirty="0" smtClean="0">
                <a:latin typeface="Cambria" pitchFamily="18" charset="0"/>
              </a:rPr>
              <a:t>It helps in maintaining optimum plant population.</a:t>
            </a:r>
          </a:p>
          <a:p>
            <a:r>
              <a:rPr lang="en-US" sz="2400" dirty="0" smtClean="0">
                <a:latin typeface="Cambria" pitchFamily="18" charset="0"/>
              </a:rPr>
              <a:t>It also facilitates the agronomic practices like application of fertilizers ,pesticide and hoeing.</a:t>
            </a:r>
          </a:p>
          <a:p>
            <a:r>
              <a:rPr lang="en-US" sz="2400" dirty="0" smtClean="0">
                <a:latin typeface="Cambria" pitchFamily="18" charset="0"/>
              </a:rPr>
              <a:t>Thinning should be done after 20-25 days of germination.</a:t>
            </a:r>
            <a:endParaRPr lang="en-US" sz="2400" dirty="0">
              <a:latin typeface="Cambria" pitchFamily="18" charset="0"/>
            </a:endParaRPr>
          </a:p>
        </p:txBody>
      </p:sp>
      <p:pic>
        <p:nvPicPr>
          <p:cNvPr id="10242" name="Picture 2" descr="C:\Users\M.Ahsan Altaf\Pictures\download (4).jpg"/>
          <p:cNvPicPr>
            <a:picLocks noChangeAspect="1" noChangeArrowheads="1"/>
          </p:cNvPicPr>
          <p:nvPr/>
        </p:nvPicPr>
        <p:blipFill>
          <a:blip r:embed="rId2" cstate="print"/>
          <a:srcRect/>
          <a:stretch>
            <a:fillRect/>
          </a:stretch>
        </p:blipFill>
        <p:spPr bwMode="auto">
          <a:xfrm>
            <a:off x="2971800" y="4343400"/>
            <a:ext cx="3505200" cy="2362200"/>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Cambria" pitchFamily="18" charset="0"/>
              </a:rPr>
              <a:t>Irrigation:</a:t>
            </a:r>
            <a:endParaRPr lang="en-US" dirty="0"/>
          </a:p>
        </p:txBody>
      </p:sp>
      <p:sp>
        <p:nvSpPr>
          <p:cNvPr id="3" name="Content Placeholder 2"/>
          <p:cNvSpPr>
            <a:spLocks noGrp="1"/>
          </p:cNvSpPr>
          <p:nvPr>
            <p:ph idx="1"/>
          </p:nvPr>
        </p:nvSpPr>
        <p:spPr/>
        <p:txBody>
          <a:bodyPr>
            <a:normAutofit/>
          </a:bodyPr>
          <a:lstStyle/>
          <a:p>
            <a:r>
              <a:rPr lang="en-US" sz="2400" dirty="0" smtClean="0">
                <a:latin typeface="Cambria" pitchFamily="18" charset="0"/>
              </a:rPr>
              <a:t>For line sowing, first irrigation should be done after 30-35 days of sowing and next irrigations should be done at12-15 days interval.</a:t>
            </a:r>
          </a:p>
          <a:p>
            <a:pPr>
              <a:buNone/>
            </a:pPr>
            <a:endParaRPr lang="en-US" sz="2400" dirty="0" smtClean="0">
              <a:latin typeface="Cambria" pitchFamily="18" charset="0"/>
            </a:endParaRPr>
          </a:p>
          <a:p>
            <a:pPr>
              <a:buNone/>
            </a:pPr>
            <a:endParaRPr lang="en-US" sz="2400" dirty="0" smtClean="0">
              <a:latin typeface="Cambria" pitchFamily="18" charset="0"/>
            </a:endParaRPr>
          </a:p>
          <a:p>
            <a:r>
              <a:rPr lang="en-US" sz="2400" dirty="0" smtClean="0">
                <a:latin typeface="Cambria" pitchFamily="18" charset="0"/>
              </a:rPr>
              <a:t>For ridge sowing</a:t>
            </a:r>
          </a:p>
          <a:p>
            <a:pPr>
              <a:buNone/>
            </a:pPr>
            <a:r>
              <a:rPr lang="en-US" sz="2400" dirty="0" smtClean="0">
                <a:latin typeface="Cambria" pitchFamily="18" charset="0"/>
              </a:rPr>
              <a:t>     first irrigation should be done after 2-3 days of sowing and next irrigations should be done at 6-9 days interval.</a:t>
            </a:r>
          </a:p>
          <a:p>
            <a:pPr>
              <a:buNone/>
            </a:pPr>
            <a:endParaRPr lang="en-US" sz="2400" dirty="0">
              <a:latin typeface="Cambria" pitchFamily="18" charset="0"/>
            </a:endParaRPr>
          </a:p>
        </p:txBody>
      </p:sp>
      <p:pic>
        <p:nvPicPr>
          <p:cNvPr id="11267" name="Picture 3" descr="C:\Users\M.Ahsan Altaf\Pictures\images (3).jpg"/>
          <p:cNvPicPr>
            <a:picLocks noChangeAspect="1" noChangeArrowheads="1"/>
          </p:cNvPicPr>
          <p:nvPr/>
        </p:nvPicPr>
        <p:blipFill>
          <a:blip r:embed="rId2" cstate="print"/>
          <a:srcRect/>
          <a:stretch>
            <a:fillRect/>
          </a:stretch>
        </p:blipFill>
        <p:spPr bwMode="auto">
          <a:xfrm>
            <a:off x="3810000" y="2362200"/>
            <a:ext cx="2743200" cy="171450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Cambria" pitchFamily="18" charset="0"/>
              </a:rPr>
              <a:t>fertilizer application:</a:t>
            </a:r>
            <a:endParaRPr lang="en-US" dirty="0"/>
          </a:p>
        </p:txBody>
      </p:sp>
      <p:sp>
        <p:nvSpPr>
          <p:cNvPr id="3" name="Content Placeholder 2"/>
          <p:cNvSpPr>
            <a:spLocks noGrp="1"/>
          </p:cNvSpPr>
          <p:nvPr>
            <p:ph idx="1"/>
          </p:nvPr>
        </p:nvSpPr>
        <p:spPr/>
        <p:txBody>
          <a:bodyPr>
            <a:normAutofit/>
          </a:bodyPr>
          <a:lstStyle/>
          <a:p>
            <a:r>
              <a:rPr lang="en-US" sz="2400" dirty="0" smtClean="0">
                <a:latin typeface="Cambria" pitchFamily="18" charset="0"/>
              </a:rPr>
              <a:t>Nitrogen fertilizer:</a:t>
            </a:r>
          </a:p>
          <a:p>
            <a:pPr>
              <a:buNone/>
            </a:pPr>
            <a:r>
              <a:rPr lang="en-US" sz="2400" dirty="0" smtClean="0">
                <a:latin typeface="Cambria" pitchFamily="18" charset="0"/>
              </a:rPr>
              <a:t>  138-161kg/acre or 6-7 bags of urea.</a:t>
            </a:r>
          </a:p>
          <a:p>
            <a:pPr>
              <a:buNone/>
            </a:pPr>
            <a:r>
              <a:rPr lang="en-US" sz="2400" dirty="0" smtClean="0">
                <a:latin typeface="Cambria" pitchFamily="18" charset="0"/>
              </a:rPr>
              <a:t>   Or 9-11 bags of CAM.</a:t>
            </a:r>
          </a:p>
          <a:p>
            <a:r>
              <a:rPr lang="en-US" sz="2400" dirty="0" smtClean="0">
                <a:latin typeface="Cambria" pitchFamily="18" charset="0"/>
              </a:rPr>
              <a:t>Phosphorous fertilizer:</a:t>
            </a:r>
          </a:p>
          <a:p>
            <a:pPr>
              <a:buNone/>
            </a:pPr>
            <a:r>
              <a:rPr lang="en-US" sz="2400" dirty="0" smtClean="0">
                <a:latin typeface="Cambria" pitchFamily="18" charset="0"/>
              </a:rPr>
              <a:t>  5 bags of SSP or 2 bags of DAP.</a:t>
            </a:r>
          </a:p>
          <a:p>
            <a:r>
              <a:rPr lang="en-US" sz="2400" dirty="0" smtClean="0">
                <a:latin typeface="Cambria" pitchFamily="18" charset="0"/>
              </a:rPr>
              <a:t>Potassium fertilizer:</a:t>
            </a:r>
          </a:p>
          <a:p>
            <a:pPr>
              <a:buNone/>
            </a:pPr>
            <a:r>
              <a:rPr lang="en-US" sz="2400" dirty="0" smtClean="0">
                <a:latin typeface="Cambria" pitchFamily="18" charset="0"/>
              </a:rPr>
              <a:t>   37-50kg/acre 0r 1.5-2 bags of potassium </a:t>
            </a:r>
            <a:r>
              <a:rPr lang="en-US" sz="2400" dirty="0" err="1" smtClean="0">
                <a:latin typeface="Cambria" pitchFamily="18" charset="0"/>
              </a:rPr>
              <a:t>sulphate</a:t>
            </a:r>
            <a:r>
              <a:rPr lang="en-US" sz="2400" dirty="0" smtClean="0">
                <a:latin typeface="Cambria" pitchFamily="18" charset="0"/>
              </a:rPr>
              <a:t> or 1.5 bags of potassium chloride.</a:t>
            </a:r>
            <a:endParaRPr lang="en-US" sz="2400" dirty="0">
              <a:latin typeface="Cambria" pitchFamily="18" charset="0"/>
            </a:endParaRPr>
          </a:p>
        </p:txBody>
      </p:sp>
      <p:pic>
        <p:nvPicPr>
          <p:cNvPr id="12291" name="Picture 3" descr="C:\Users\M.Ahsan Altaf\Pictures\download (5).jpg"/>
          <p:cNvPicPr>
            <a:picLocks noChangeAspect="1" noChangeArrowheads="1"/>
          </p:cNvPicPr>
          <p:nvPr/>
        </p:nvPicPr>
        <p:blipFill>
          <a:blip r:embed="rId2" cstate="print"/>
          <a:srcRect/>
          <a:stretch>
            <a:fillRect/>
          </a:stretch>
        </p:blipFill>
        <p:spPr bwMode="auto">
          <a:xfrm>
            <a:off x="6400800" y="1524000"/>
            <a:ext cx="2209800" cy="2819400"/>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381000"/>
            <a:ext cx="4114800" cy="1569660"/>
          </a:xfrm>
          <a:prstGeom prst="rect">
            <a:avLst/>
          </a:prstGeom>
        </p:spPr>
        <p:txBody>
          <a:bodyPr wrap="square">
            <a:spAutoFit/>
          </a:bodyPr>
          <a:lstStyle/>
          <a:p>
            <a:r>
              <a:rPr lang="en-US" sz="3200" b="1" dirty="0" smtClean="0"/>
              <a:t>PLANT  PROTECTION MEASURES</a:t>
            </a:r>
            <a:endParaRPr lang="en-US" sz="3200" b="1" dirty="0"/>
          </a:p>
        </p:txBody>
      </p:sp>
      <p:sp>
        <p:nvSpPr>
          <p:cNvPr id="3" name="Rectangle 2"/>
          <p:cNvSpPr/>
          <p:nvPr/>
        </p:nvSpPr>
        <p:spPr>
          <a:xfrm>
            <a:off x="2286000" y="2285999"/>
            <a:ext cx="4572000" cy="3785652"/>
          </a:xfrm>
          <a:prstGeom prst="rect">
            <a:avLst/>
          </a:prstGeom>
        </p:spPr>
        <p:txBody>
          <a:bodyPr wrap="square">
            <a:spAutoFit/>
          </a:bodyPr>
          <a:lstStyle/>
          <a:p>
            <a:pPr>
              <a:buFont typeface="Arial" pitchFamily="34" charset="0"/>
              <a:buChar char="•"/>
            </a:pPr>
            <a:r>
              <a:rPr lang="en-US" sz="4000" dirty="0" smtClean="0"/>
              <a:t>WEEDS CONTROL MEASURES </a:t>
            </a:r>
          </a:p>
          <a:p>
            <a:pPr>
              <a:buFont typeface="Arial" pitchFamily="34" charset="0"/>
              <a:buChar char="•"/>
            </a:pPr>
            <a:r>
              <a:rPr lang="en-US" sz="4000" dirty="0" smtClean="0"/>
              <a:t>INSECT CONTROL MEASURES </a:t>
            </a:r>
            <a:endParaRPr lang="en-US" sz="4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20458" y="0"/>
            <a:ext cx="3303084" cy="1569660"/>
          </a:xfrm>
          <a:prstGeom prst="rect">
            <a:avLst/>
          </a:prstGeom>
        </p:spPr>
        <p:txBody>
          <a:bodyPr wrap="square">
            <a:spAutoFit/>
          </a:bodyPr>
          <a:lstStyle/>
          <a:p>
            <a:r>
              <a:rPr lang="en-US" sz="3200" b="1" dirty="0" smtClean="0"/>
              <a:t>WEEDS CONTROL METHODS </a:t>
            </a:r>
            <a:endParaRPr lang="en-US" sz="3200" b="1" dirty="0"/>
          </a:p>
        </p:txBody>
      </p:sp>
      <p:sp>
        <p:nvSpPr>
          <p:cNvPr id="3" name="Rectangle 2"/>
          <p:cNvSpPr/>
          <p:nvPr/>
        </p:nvSpPr>
        <p:spPr>
          <a:xfrm>
            <a:off x="2286000" y="1524000"/>
            <a:ext cx="4572000" cy="4832092"/>
          </a:xfrm>
          <a:prstGeom prst="rect">
            <a:avLst/>
          </a:prstGeom>
        </p:spPr>
        <p:txBody>
          <a:bodyPr wrap="square">
            <a:spAutoFit/>
          </a:bodyPr>
          <a:lstStyle/>
          <a:p>
            <a:pPr>
              <a:buNone/>
            </a:pPr>
            <a:r>
              <a:rPr lang="en-US" sz="2800" dirty="0" smtClean="0"/>
              <a:t> </a:t>
            </a:r>
          </a:p>
          <a:p>
            <a:pPr>
              <a:buNone/>
            </a:pPr>
            <a:endParaRPr lang="en-US" sz="2800" dirty="0" smtClean="0"/>
          </a:p>
          <a:p>
            <a:r>
              <a:rPr lang="en-US" sz="2800" dirty="0" smtClean="0"/>
              <a:t>      CULTURAL CONTROL</a:t>
            </a:r>
          </a:p>
          <a:p>
            <a:pPr marL="742950" indent="-742950">
              <a:buNone/>
            </a:pPr>
            <a:r>
              <a:rPr lang="en-US" sz="2800" dirty="0" smtClean="0"/>
              <a:t>                               Inter row cultivation</a:t>
            </a:r>
          </a:p>
          <a:p>
            <a:pPr marL="742950" indent="-742950">
              <a:buNone/>
            </a:pPr>
            <a:r>
              <a:rPr lang="en-US" sz="2800" dirty="0" smtClean="0"/>
              <a:t>                               Hoeing</a:t>
            </a:r>
          </a:p>
          <a:p>
            <a:r>
              <a:rPr lang="en-US" sz="2800" dirty="0" smtClean="0"/>
              <a:t>      CHEMICAL CONTROL </a:t>
            </a:r>
          </a:p>
          <a:p>
            <a:pPr>
              <a:buNone/>
            </a:pPr>
            <a:r>
              <a:rPr lang="en-US" sz="2800" dirty="0" smtClean="0"/>
              <a:t>                               Pre-emergence herbicides</a:t>
            </a:r>
          </a:p>
          <a:p>
            <a:pPr>
              <a:buNone/>
            </a:pPr>
            <a:r>
              <a:rPr lang="en-US" sz="2800" dirty="0" smtClean="0"/>
              <a:t>                               Post emergence herbicides</a:t>
            </a:r>
            <a:endParaRPr lang="en-US" sz="2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CHEWING TYPE INSECT </a:t>
            </a:r>
            <a:endParaRPr lang="en-US" sz="4000" dirty="0"/>
          </a:p>
        </p:txBody>
      </p:sp>
      <p:sp>
        <p:nvSpPr>
          <p:cNvPr id="3" name="Content Placeholder 2"/>
          <p:cNvSpPr>
            <a:spLocks noGrp="1"/>
          </p:cNvSpPr>
          <p:nvPr>
            <p:ph sz="quarter" idx="1"/>
          </p:nvPr>
        </p:nvSpPr>
        <p:spPr/>
        <p:txBody>
          <a:bodyPr/>
          <a:lstStyle/>
          <a:p>
            <a:r>
              <a:rPr lang="en-US" dirty="0" smtClean="0"/>
              <a:t>SPOTED BOLL WORM </a:t>
            </a:r>
          </a:p>
          <a:p>
            <a:r>
              <a:rPr lang="en-US" dirty="0" smtClean="0"/>
              <a:t>PINK BOLL WORM </a:t>
            </a:r>
          </a:p>
          <a:p>
            <a:r>
              <a:rPr lang="en-US" dirty="0" smtClean="0"/>
              <a:t>AMERICAN BOLL WORM </a:t>
            </a:r>
          </a:p>
          <a:p>
            <a:r>
              <a:rPr lang="en-US" dirty="0" smtClean="0"/>
              <a:t>ARMY WORM</a:t>
            </a:r>
          </a:p>
          <a:p>
            <a:pPr>
              <a:buNone/>
            </a:pPr>
            <a:r>
              <a:rPr lang="en-US" dirty="0" smtClean="0"/>
              <a:t>                      T</a:t>
            </a:r>
            <a:r>
              <a:rPr lang="en-US" sz="2800" dirty="0" smtClean="0"/>
              <a:t>here mode of damage and </a:t>
            </a:r>
          </a:p>
          <a:p>
            <a:pPr>
              <a:buNone/>
            </a:pPr>
            <a:r>
              <a:rPr lang="en-US" sz="2800" dirty="0" smtClean="0"/>
              <a:t>                                management</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65392" y="0"/>
            <a:ext cx="2613216" cy="1938992"/>
          </a:xfrm>
          <a:prstGeom prst="rect">
            <a:avLst/>
          </a:prstGeom>
        </p:spPr>
        <p:txBody>
          <a:bodyPr wrap="square">
            <a:spAutoFit/>
          </a:bodyPr>
          <a:lstStyle/>
          <a:p>
            <a:r>
              <a:rPr lang="en-US" sz="4000" dirty="0" smtClean="0"/>
              <a:t>SUCKING TYPE INSECT </a:t>
            </a:r>
            <a:endParaRPr lang="en-US" sz="4000" dirty="0"/>
          </a:p>
        </p:txBody>
      </p:sp>
      <p:sp>
        <p:nvSpPr>
          <p:cNvPr id="3" name="Rectangle 2"/>
          <p:cNvSpPr/>
          <p:nvPr/>
        </p:nvSpPr>
        <p:spPr>
          <a:xfrm>
            <a:off x="2286000" y="2133600"/>
            <a:ext cx="4572000" cy="3539430"/>
          </a:xfrm>
          <a:prstGeom prst="rect">
            <a:avLst/>
          </a:prstGeom>
        </p:spPr>
        <p:txBody>
          <a:bodyPr wrap="square">
            <a:spAutoFit/>
          </a:bodyPr>
          <a:lstStyle/>
          <a:p>
            <a:r>
              <a:rPr lang="en-US" sz="3200" dirty="0" smtClean="0"/>
              <a:t> JASSID  </a:t>
            </a:r>
          </a:p>
          <a:p>
            <a:r>
              <a:rPr lang="en-US" sz="3200" dirty="0" smtClean="0"/>
              <a:t>    APHID  </a:t>
            </a:r>
          </a:p>
          <a:p>
            <a:r>
              <a:rPr lang="en-US" sz="3200" dirty="0" smtClean="0"/>
              <a:t>    WHITEFLY</a:t>
            </a:r>
          </a:p>
          <a:p>
            <a:pPr>
              <a:buNone/>
            </a:pPr>
            <a:r>
              <a:rPr lang="en-US" sz="3200" dirty="0" smtClean="0"/>
              <a:t>                There mode of damage  and</a:t>
            </a:r>
          </a:p>
          <a:p>
            <a:pPr>
              <a:buNone/>
            </a:pPr>
            <a:r>
              <a:rPr lang="en-US" sz="3200" dirty="0" smtClean="0"/>
              <a:t>                                management</a:t>
            </a:r>
            <a:endParaRPr lang="en-US" sz="32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1752" y="228600"/>
            <a:ext cx="8534400" cy="758952"/>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3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INSECT PEST OF COTTON  </a:t>
            </a:r>
            <a:endParaRPr kumimoji="0" lang="en-US"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3" name="Rectangle 2"/>
          <p:cNvSpPr/>
          <p:nvPr/>
        </p:nvSpPr>
        <p:spPr>
          <a:xfrm>
            <a:off x="0" y="1219200"/>
            <a:ext cx="6858000" cy="1569660"/>
          </a:xfrm>
          <a:prstGeom prst="rect">
            <a:avLst/>
          </a:prstGeom>
        </p:spPr>
        <p:txBody>
          <a:bodyPr wrap="square">
            <a:spAutoFit/>
          </a:bodyPr>
          <a:lstStyle/>
          <a:p>
            <a:pPr>
              <a:buNone/>
            </a:pPr>
            <a:r>
              <a:rPr lang="en-US" sz="3200" dirty="0" smtClean="0"/>
              <a:t> There are two types of insect pest </a:t>
            </a:r>
          </a:p>
          <a:p>
            <a:r>
              <a:rPr lang="en-US" sz="3200" dirty="0" smtClean="0"/>
              <a:t>                           Sucking type insect </a:t>
            </a:r>
          </a:p>
          <a:p>
            <a:r>
              <a:rPr lang="en-US" sz="3200" dirty="0" smtClean="0"/>
              <a:t>                           Chewing type insect</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Genus           Gossypium </a:t>
            </a:r>
          </a:p>
          <a:p>
            <a:r>
              <a:rPr lang="en-US" dirty="0" smtClean="0"/>
              <a:t>Family            Malvacea</a:t>
            </a:r>
          </a:p>
          <a:p>
            <a:r>
              <a:rPr lang="en-US" dirty="0" smtClean="0"/>
              <a:t>Four cultivated species</a:t>
            </a:r>
          </a:p>
          <a:p>
            <a:pPr>
              <a:buNone/>
            </a:pPr>
            <a:r>
              <a:rPr lang="en-US" dirty="0" smtClean="0"/>
              <a:t>   </a:t>
            </a:r>
            <a:r>
              <a:rPr lang="en-US" dirty="0" err="1" smtClean="0"/>
              <a:t>Gossypium</a:t>
            </a:r>
            <a:r>
              <a:rPr lang="en-US" dirty="0" smtClean="0"/>
              <a:t>  </a:t>
            </a:r>
            <a:r>
              <a:rPr lang="en-US" dirty="0" err="1" smtClean="0"/>
              <a:t>hirsutum</a:t>
            </a:r>
            <a:r>
              <a:rPr lang="en-US" dirty="0" smtClean="0"/>
              <a:t> ( American cotton)</a:t>
            </a:r>
          </a:p>
          <a:p>
            <a:pPr>
              <a:buNone/>
            </a:pPr>
            <a:r>
              <a:rPr lang="en-US" dirty="0" smtClean="0"/>
              <a:t>   G.aroboreum and herbaceous (</a:t>
            </a:r>
            <a:r>
              <a:rPr lang="en-US" dirty="0" err="1" smtClean="0"/>
              <a:t>desi</a:t>
            </a:r>
            <a:r>
              <a:rPr lang="en-US" dirty="0" smtClean="0"/>
              <a:t> cotton)</a:t>
            </a:r>
          </a:p>
          <a:p>
            <a:r>
              <a:rPr lang="en-US" dirty="0" smtClean="0"/>
              <a:t>Among them G.herbacium and   </a:t>
            </a:r>
            <a:r>
              <a:rPr lang="en-US" dirty="0" err="1" smtClean="0"/>
              <a:t>G.aroboreum</a:t>
            </a:r>
            <a:r>
              <a:rPr lang="en-US" dirty="0" smtClean="0"/>
              <a:t> (n=13 chrosome)are called Old world cotton</a:t>
            </a:r>
          </a:p>
          <a:p>
            <a:r>
              <a:rPr lang="en-US" dirty="0" smtClean="0"/>
              <a:t>Cultivated in tropical and subtropical regions</a:t>
            </a:r>
          </a:p>
          <a:p>
            <a:r>
              <a:rPr lang="en-US" dirty="0" smtClean="0"/>
              <a:t>The other two specie with n=26 chromosomes are grown in the New world</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
            <a:ext cx="7924800" cy="4524315"/>
          </a:xfrm>
          <a:prstGeom prst="rect">
            <a:avLst/>
          </a:prstGeom>
        </p:spPr>
        <p:txBody>
          <a:bodyPr wrap="square">
            <a:spAutoFit/>
          </a:bodyPr>
          <a:lstStyle/>
          <a:p>
            <a:r>
              <a:rPr lang="en-US" sz="2400" dirty="0" smtClean="0"/>
              <a:t/>
            </a:r>
            <a:br>
              <a:rPr lang="en-US" sz="2400" dirty="0" smtClean="0"/>
            </a:br>
            <a:r>
              <a:rPr lang="en-US" sz="2400" dirty="0" smtClean="0"/>
              <a:t/>
            </a:r>
            <a:br>
              <a:rPr lang="en-US" sz="2400" dirty="0" smtClean="0"/>
            </a:br>
            <a:r>
              <a:rPr lang="en-US" sz="2400" dirty="0" smtClean="0"/>
              <a:t> STORAGE OF COTTON SEED</a:t>
            </a:r>
            <a:br>
              <a:rPr lang="en-US" sz="2400" dirty="0" smtClean="0"/>
            </a:br>
            <a:r>
              <a:rPr lang="en-US" sz="2400" dirty="0" smtClean="0"/>
              <a:t> Good judgment should be used in selecting cotton seeds to store. Cotton seed from the cotton harvested in early morning after high dew, cotton harvested soon after a rain or snow or the cotton that have got  wet on a trailer should not be stored. Seed can be stored  up to 15% moisture control level providing seed 50F* to 60F* temperature.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sp>
        <p:nvSpPr>
          <p:cNvPr id="3" name="Rectangle 2"/>
          <p:cNvSpPr/>
          <p:nvPr/>
        </p:nvSpPr>
        <p:spPr>
          <a:xfrm>
            <a:off x="1066800" y="3505200"/>
            <a:ext cx="7848600" cy="2677656"/>
          </a:xfrm>
          <a:prstGeom prst="rect">
            <a:avLst/>
          </a:prstGeom>
        </p:spPr>
        <p:txBody>
          <a:bodyPr wrap="square">
            <a:spAutoFit/>
          </a:bodyPr>
          <a:lstStyle/>
          <a:p>
            <a:r>
              <a:rPr lang="en-US" sz="2800" dirty="0" smtClean="0"/>
              <a:t>reduce seed temperature and moisture and minimize mold growth and Insects activity within the seed. Cotton seed require about 80 cubic foot storage space per ton. Following things should kept in mind while storing the seed</a:t>
            </a:r>
          </a:p>
          <a:p>
            <a:endParaRPr lang="en-US"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0"/>
            <a:ext cx="4572000" cy="2677656"/>
          </a:xfrm>
          <a:prstGeom prst="rect">
            <a:avLst/>
          </a:prstGeom>
        </p:spPr>
        <p:txBody>
          <a:bodyPr wrap="square">
            <a:spAutoFit/>
          </a:bodyPr>
          <a:lstStyle/>
          <a:p>
            <a:r>
              <a:rPr lang="en-US" sz="2800" dirty="0" smtClean="0"/>
              <a:t> </a:t>
            </a:r>
            <a:r>
              <a:rPr lang="en-US" sz="2800" dirty="0" err="1" smtClean="0"/>
              <a:t>Varities</a:t>
            </a:r>
            <a:r>
              <a:rPr lang="en-US" sz="2800" dirty="0" smtClean="0"/>
              <a:t> </a:t>
            </a:r>
            <a:br>
              <a:rPr lang="en-US" sz="2800" dirty="0" smtClean="0"/>
            </a:br>
            <a:r>
              <a:rPr lang="en-US" sz="2800" b="1" dirty="0" smtClean="0"/>
              <a:t>BT varieties </a:t>
            </a:r>
            <a:r>
              <a:rPr lang="en-US" sz="2800" dirty="0" smtClean="0"/>
              <a:t/>
            </a:r>
            <a:br>
              <a:rPr lang="en-US" sz="2800" dirty="0" smtClean="0"/>
            </a:br>
            <a:r>
              <a:rPr lang="en-US" sz="2800" dirty="0" smtClean="0"/>
              <a:t>FH-114	</a:t>
            </a:r>
            <a:br>
              <a:rPr lang="en-US" sz="2800" dirty="0" smtClean="0"/>
            </a:br>
            <a:r>
              <a:rPr lang="en-US" sz="2800" dirty="0" smtClean="0"/>
              <a:t> CIM-598</a:t>
            </a:r>
            <a:br>
              <a:rPr lang="en-US" sz="2800" dirty="0" smtClean="0"/>
            </a:br>
            <a:r>
              <a:rPr lang="en-US" sz="2800" dirty="0" smtClean="0"/>
              <a:t> SITARA-009</a:t>
            </a:r>
            <a:br>
              <a:rPr lang="en-US" sz="2800" dirty="0" smtClean="0"/>
            </a:br>
            <a:r>
              <a:rPr lang="en-US" sz="2800" dirty="0" smtClean="0"/>
              <a:t>  A-one </a:t>
            </a:r>
            <a:endParaRPr lang="en-US" sz="2800" dirty="0"/>
          </a:p>
        </p:txBody>
      </p:sp>
      <p:sp>
        <p:nvSpPr>
          <p:cNvPr id="3" name="Rectangle 2"/>
          <p:cNvSpPr/>
          <p:nvPr/>
        </p:nvSpPr>
        <p:spPr>
          <a:xfrm>
            <a:off x="1143000" y="3276600"/>
            <a:ext cx="4572000" cy="3539430"/>
          </a:xfrm>
          <a:prstGeom prst="rect">
            <a:avLst/>
          </a:prstGeom>
        </p:spPr>
        <p:txBody>
          <a:bodyPr wrap="square">
            <a:spAutoFit/>
          </a:bodyPr>
          <a:lstStyle/>
          <a:p>
            <a:r>
              <a:rPr lang="en-US" sz="3200" b="1" dirty="0" smtClean="0"/>
              <a:t>Non-BT varieties</a:t>
            </a:r>
            <a:endParaRPr lang="en-US" sz="3200" dirty="0" smtClean="0"/>
          </a:p>
          <a:p>
            <a:r>
              <a:rPr lang="en-US" sz="3200" dirty="0" smtClean="0"/>
              <a:t> BH-167</a:t>
            </a:r>
          </a:p>
          <a:p>
            <a:r>
              <a:rPr lang="en-US" sz="3200" dirty="0" smtClean="0"/>
              <a:t> MIAD-852</a:t>
            </a:r>
          </a:p>
          <a:p>
            <a:r>
              <a:rPr lang="en-US" sz="3200" dirty="0" smtClean="0"/>
              <a:t> CIM-573</a:t>
            </a:r>
          </a:p>
          <a:p>
            <a:r>
              <a:rPr lang="en-US" sz="3200" dirty="0" smtClean="0"/>
              <a:t>SLH-317 </a:t>
            </a:r>
          </a:p>
          <a:p>
            <a:r>
              <a:rPr lang="en-US" sz="3200" dirty="0" smtClean="0"/>
              <a:t>These are  approved for general cultivation</a:t>
            </a:r>
            <a:endParaRPr lang="en-US" sz="32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0"/>
            <a:ext cx="5562600" cy="3046988"/>
          </a:xfrm>
          <a:prstGeom prst="rect">
            <a:avLst/>
          </a:prstGeom>
        </p:spPr>
        <p:txBody>
          <a:bodyPr wrap="square">
            <a:spAutoFit/>
          </a:bodyPr>
          <a:lstStyle/>
          <a:p>
            <a:r>
              <a:rPr lang="en-US" sz="3200" b="1" dirty="0" smtClean="0"/>
              <a:t>BT varieties</a:t>
            </a:r>
            <a:r>
              <a:rPr lang="en-US" sz="3200" dirty="0" smtClean="0"/>
              <a:t> </a:t>
            </a:r>
            <a:br>
              <a:rPr lang="en-US" sz="3200" dirty="0" smtClean="0"/>
            </a:br>
            <a:r>
              <a:rPr lang="en-US" sz="3200" dirty="0" smtClean="0"/>
              <a:t>TARZAN-1</a:t>
            </a:r>
            <a:br>
              <a:rPr lang="en-US" sz="3200" dirty="0" smtClean="0"/>
            </a:br>
            <a:r>
              <a:rPr lang="en-US" sz="3200" dirty="0" smtClean="0"/>
              <a:t> NS-141,</a:t>
            </a:r>
            <a:br>
              <a:rPr lang="en-US" sz="3200" dirty="0" smtClean="0"/>
            </a:br>
            <a:r>
              <a:rPr lang="en-US" sz="3200" dirty="0" smtClean="0"/>
              <a:t> IR-NIBGE-3</a:t>
            </a:r>
            <a:br>
              <a:rPr lang="en-US" sz="3200" dirty="0" smtClean="0"/>
            </a:br>
            <a:r>
              <a:rPr lang="en-US" sz="3200" dirty="0" smtClean="0"/>
              <a:t> MNH-886</a:t>
            </a:r>
            <a:br>
              <a:rPr lang="en-US" sz="3200" dirty="0" smtClean="0"/>
            </a:br>
            <a:endParaRPr lang="en-US" sz="3200" dirty="0"/>
          </a:p>
        </p:txBody>
      </p:sp>
      <p:sp>
        <p:nvSpPr>
          <p:cNvPr id="3" name="Rectangle 2"/>
          <p:cNvSpPr/>
          <p:nvPr/>
        </p:nvSpPr>
        <p:spPr>
          <a:xfrm>
            <a:off x="1219200" y="3581400"/>
            <a:ext cx="5638800" cy="2554545"/>
          </a:xfrm>
          <a:prstGeom prst="rect">
            <a:avLst/>
          </a:prstGeom>
        </p:spPr>
        <p:txBody>
          <a:bodyPr wrap="square">
            <a:spAutoFit/>
          </a:bodyPr>
          <a:lstStyle/>
          <a:p>
            <a:r>
              <a:rPr lang="en-US" sz="3200" b="1" dirty="0" smtClean="0"/>
              <a:t>Non-BT varieties</a:t>
            </a:r>
            <a:r>
              <a:rPr lang="en-US" sz="3200" dirty="0" smtClean="0"/>
              <a:t> </a:t>
            </a:r>
          </a:p>
          <a:p>
            <a:r>
              <a:rPr lang="en-US" sz="3200" dirty="0" smtClean="0"/>
              <a:t>NIBGE -115</a:t>
            </a:r>
          </a:p>
          <a:p>
            <a:r>
              <a:rPr lang="en-US" sz="3200" dirty="0" smtClean="0"/>
              <a:t> FH-941 	</a:t>
            </a:r>
          </a:p>
          <a:p>
            <a:r>
              <a:rPr lang="en-US" sz="3200" dirty="0" smtClean="0"/>
              <a:t>FH-942 </a:t>
            </a:r>
          </a:p>
          <a:p>
            <a:endParaRPr lang="en-US" sz="3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YIELD AND YIELD RELATED PROBLEMS OF COTTON</a:t>
            </a:r>
            <a:endParaRPr lang="en-SG" dirty="0"/>
          </a:p>
        </p:txBody>
      </p:sp>
      <p:sp>
        <p:nvSpPr>
          <p:cNvPr id="3" name="Subtitle 2"/>
          <p:cNvSpPr>
            <a:spLocks noGrp="1"/>
          </p:cNvSpPr>
          <p:nvPr>
            <p:ph type="subTitle" idx="1"/>
          </p:nvPr>
        </p:nvSpPr>
        <p:spPr/>
        <p:txBody>
          <a:bodyPr/>
          <a:lstStyle/>
          <a:p>
            <a:r>
              <a:rPr lang="en-US" dirty="0" smtClean="0">
                <a:solidFill>
                  <a:schemeClr val="tx1"/>
                </a:solidFill>
              </a:rPr>
              <a:t>Yield of cotton:</a:t>
            </a:r>
          </a:p>
          <a:p>
            <a:r>
              <a:rPr lang="en-US" dirty="0" smtClean="0">
                <a:solidFill>
                  <a:schemeClr val="tx1"/>
                </a:solidFill>
              </a:rPr>
              <a:t>20 mands per acre</a:t>
            </a:r>
          </a:p>
          <a:p>
            <a:pPr marL="457200" indent="-457200">
              <a:buFont typeface="Arial" pitchFamily="34" charset="0"/>
              <a:buChar char="•"/>
            </a:pPr>
            <a:endParaRPr lang="en-SG" dirty="0"/>
          </a:p>
        </p:txBody>
      </p:sp>
    </p:spTree>
    <p:extLst>
      <p:ext uri="{BB962C8B-B14F-4D97-AF65-F5344CB8AC3E}">
        <p14:creationId xmlns:p14="http://schemas.microsoft.com/office/powerpoint/2010/main" xmlns="" val="2453752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YIELD POTENTIAL:</a:t>
            </a:r>
            <a:endParaRPr lang="en-SG" dirty="0"/>
          </a:p>
        </p:txBody>
      </p:sp>
      <p:sp>
        <p:nvSpPr>
          <p:cNvPr id="3" name="Content Placeholder 2"/>
          <p:cNvSpPr>
            <a:spLocks noGrp="1"/>
          </p:cNvSpPr>
          <p:nvPr>
            <p:ph idx="1"/>
          </p:nvPr>
        </p:nvSpPr>
        <p:spPr/>
        <p:txBody>
          <a:bodyPr/>
          <a:lstStyle/>
          <a:p>
            <a:r>
              <a:rPr lang="en-US" dirty="0" smtClean="0"/>
              <a:t>CRIS 134  =2700 seed cotton kg/ha</a:t>
            </a:r>
          </a:p>
          <a:p>
            <a:r>
              <a:rPr lang="en-US" dirty="0" smtClean="0"/>
              <a:t>CIM482 =3000 Seed cotton kg/ha</a:t>
            </a:r>
          </a:p>
          <a:p>
            <a:r>
              <a:rPr lang="en-US" dirty="0" smtClean="0"/>
              <a:t>MARVI =2500 seed cotton kg/ha</a:t>
            </a:r>
          </a:p>
          <a:p>
            <a:r>
              <a:rPr lang="en-US" dirty="0" smtClean="0"/>
              <a:t>FH900 =3000 seed cotton kg/ha</a:t>
            </a:r>
          </a:p>
          <a:p>
            <a:r>
              <a:rPr lang="en-US" dirty="0" smtClean="0"/>
              <a:t>RH112 =3000 seed cotton kg/ha</a:t>
            </a:r>
            <a:endParaRPr lang="en-SG" dirty="0"/>
          </a:p>
        </p:txBody>
      </p:sp>
    </p:spTree>
    <p:extLst>
      <p:ext uri="{BB962C8B-B14F-4D97-AF65-F5344CB8AC3E}">
        <p14:creationId xmlns:p14="http://schemas.microsoft.com/office/powerpoint/2010/main" xmlns="" val="17953515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YIELD RELATED PROBLEMS OF COTTON</a:t>
            </a:r>
            <a:endParaRPr lang="en-SG" dirty="0"/>
          </a:p>
        </p:txBody>
      </p:sp>
      <p:sp>
        <p:nvSpPr>
          <p:cNvPr id="3" name="Content Placeholder 2"/>
          <p:cNvSpPr>
            <a:spLocks noGrp="1"/>
          </p:cNvSpPr>
          <p:nvPr>
            <p:ph idx="1"/>
          </p:nvPr>
        </p:nvSpPr>
        <p:spPr/>
        <p:txBody>
          <a:bodyPr>
            <a:normAutofit lnSpcReduction="10000"/>
          </a:bodyPr>
          <a:lstStyle/>
          <a:p>
            <a:pPr marL="0" indent="0">
              <a:buNone/>
            </a:pPr>
            <a:r>
              <a:rPr lang="en-US" dirty="0" smtClean="0"/>
              <a:t>ON FARM PROBLEMS:</a:t>
            </a:r>
          </a:p>
          <a:p>
            <a:pPr marL="0" indent="0">
              <a:buNone/>
            </a:pPr>
            <a:r>
              <a:rPr lang="en-US" dirty="0" smtClean="0"/>
              <a:t>LAND PREPARATION:</a:t>
            </a:r>
          </a:p>
          <a:p>
            <a:r>
              <a:rPr lang="en-US" dirty="0" smtClean="0"/>
              <a:t>Cotton is deep rooted crop</a:t>
            </a:r>
          </a:p>
          <a:p>
            <a:r>
              <a:rPr lang="en-US" dirty="0" smtClean="0"/>
              <a:t>It need deeply tilled and well prepared soil for its tap root system to penetrate deep into the soil. </a:t>
            </a:r>
          </a:p>
          <a:p>
            <a:r>
              <a:rPr lang="en-US" dirty="0" smtClean="0"/>
              <a:t>So deep tillage is required for minimizing compaction below the plough layer and for conserving water under rain fed areas.</a:t>
            </a:r>
            <a:endParaRPr lang="en-SG" dirty="0"/>
          </a:p>
        </p:txBody>
      </p:sp>
      <p:cxnSp>
        <p:nvCxnSpPr>
          <p:cNvPr id="5" name="Straight Connector 4"/>
          <p:cNvCxnSpPr/>
          <p:nvPr/>
        </p:nvCxnSpPr>
        <p:spPr>
          <a:xfrm>
            <a:off x="683568" y="2636912"/>
            <a:ext cx="3278832" cy="300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08232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IRRIGATION:</a:t>
            </a:r>
            <a:endParaRPr lang="en-SG" dirty="0"/>
          </a:p>
        </p:txBody>
      </p:sp>
      <p:sp>
        <p:nvSpPr>
          <p:cNvPr id="3" name="Content Placeholder 2"/>
          <p:cNvSpPr>
            <a:spLocks noGrp="1"/>
          </p:cNvSpPr>
          <p:nvPr>
            <p:ph idx="1"/>
          </p:nvPr>
        </p:nvSpPr>
        <p:spPr/>
        <p:txBody>
          <a:bodyPr>
            <a:normAutofit lnSpcReduction="10000"/>
          </a:bodyPr>
          <a:lstStyle/>
          <a:p>
            <a:r>
              <a:rPr lang="en-US" dirty="0" smtClean="0"/>
              <a:t>Cotton is very drought tolerant crop.</a:t>
            </a:r>
          </a:p>
          <a:p>
            <a:r>
              <a:rPr lang="en-US" dirty="0" smtClean="0"/>
              <a:t>Cotton water requirements dependent on environment, the dryer and hotter the environment is, the more water is required by the plant.</a:t>
            </a:r>
          </a:p>
          <a:p>
            <a:r>
              <a:rPr lang="en-US" dirty="0" smtClean="0"/>
              <a:t>In early vegetative period , crop water requirements are low and high during flowering period .Later in growing periods ,the requirements decline.(700-1300mm).</a:t>
            </a:r>
            <a:endParaRPr lang="en-SG" dirty="0"/>
          </a:p>
        </p:txBody>
      </p:sp>
    </p:spTree>
    <p:extLst>
      <p:ext uri="{BB962C8B-B14F-4D97-AF65-F5344CB8AC3E}">
        <p14:creationId xmlns:p14="http://schemas.microsoft.com/office/powerpoint/2010/main" xmlns="" val="27062832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DISEASES:</a:t>
            </a:r>
            <a:endParaRPr lang="en-SG" dirty="0"/>
          </a:p>
        </p:txBody>
      </p:sp>
      <p:sp>
        <p:nvSpPr>
          <p:cNvPr id="3" name="Content Placeholder 2"/>
          <p:cNvSpPr>
            <a:spLocks noGrp="1"/>
          </p:cNvSpPr>
          <p:nvPr>
            <p:ph idx="1"/>
          </p:nvPr>
        </p:nvSpPr>
        <p:spPr/>
        <p:txBody>
          <a:bodyPr>
            <a:normAutofit lnSpcReduction="10000"/>
          </a:bodyPr>
          <a:lstStyle/>
          <a:p>
            <a:r>
              <a:rPr lang="en-US" dirty="0" smtClean="0"/>
              <a:t>Disease causes 9.72 percent losses on an average.</a:t>
            </a:r>
          </a:p>
          <a:p>
            <a:r>
              <a:rPr lang="en-US" dirty="0" smtClean="0"/>
              <a:t>Bacterial leaf blight causes defoliation, small bolls and boll rottening.</a:t>
            </a:r>
          </a:p>
          <a:p>
            <a:r>
              <a:rPr lang="en-US" dirty="0" smtClean="0"/>
              <a:t>Fungus Verticillium dahilae ,penetrates into the roots and grows along stem. It grows in cooler temperature and cause 30 percent of yield losses.</a:t>
            </a:r>
          </a:p>
          <a:p>
            <a:r>
              <a:rPr lang="en-US" dirty="0" smtClean="0"/>
              <a:t>Root rot is also present in cotton.</a:t>
            </a:r>
          </a:p>
          <a:p>
            <a:endParaRPr lang="en-SG" dirty="0"/>
          </a:p>
        </p:txBody>
      </p:sp>
    </p:spTree>
    <p:extLst>
      <p:ext uri="{BB962C8B-B14F-4D97-AF65-F5344CB8AC3E}">
        <p14:creationId xmlns:p14="http://schemas.microsoft.com/office/powerpoint/2010/main" xmlns="" val="10165169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INSECTS:</a:t>
            </a:r>
            <a:endParaRPr lang="en-SG" dirty="0"/>
          </a:p>
        </p:txBody>
      </p:sp>
      <p:sp>
        <p:nvSpPr>
          <p:cNvPr id="3" name="Content Placeholder 2"/>
          <p:cNvSpPr>
            <a:spLocks noGrp="1"/>
          </p:cNvSpPr>
          <p:nvPr>
            <p:ph idx="1"/>
          </p:nvPr>
        </p:nvSpPr>
        <p:spPr/>
        <p:txBody>
          <a:bodyPr/>
          <a:lstStyle/>
          <a:p>
            <a:r>
              <a:rPr lang="en-US" dirty="0" smtClean="0"/>
              <a:t>Insects causes about 15 percent loses.</a:t>
            </a:r>
          </a:p>
          <a:p>
            <a:r>
              <a:rPr lang="en-US" dirty="0" smtClean="0"/>
              <a:t>Red cotton bug,lady bird beetle, red wasp, mealy bug.</a:t>
            </a:r>
          </a:p>
          <a:p>
            <a:r>
              <a:rPr lang="en-US" dirty="0" smtClean="0"/>
              <a:t>Pink bollworm</a:t>
            </a:r>
          </a:p>
          <a:p>
            <a:r>
              <a:rPr lang="en-US" dirty="0" smtClean="0"/>
              <a:t>Cotton aphid, they suck from leaves and secrete honey due which destroy leaves and no photosynthesis. They cause significant loss in yield.</a:t>
            </a:r>
            <a:endParaRPr lang="en-SG" dirty="0"/>
          </a:p>
        </p:txBody>
      </p:sp>
    </p:spTree>
    <p:extLst>
      <p:ext uri="{BB962C8B-B14F-4D97-AF65-F5344CB8AC3E}">
        <p14:creationId xmlns:p14="http://schemas.microsoft.com/office/powerpoint/2010/main" xmlns="" val="7006014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PROBLEMS:</a:t>
            </a:r>
            <a:endParaRPr lang="en-SG" dirty="0"/>
          </a:p>
        </p:txBody>
      </p:sp>
      <p:sp>
        <p:nvSpPr>
          <p:cNvPr id="3" name="Content Placeholder 2"/>
          <p:cNvSpPr>
            <a:spLocks noGrp="1"/>
          </p:cNvSpPr>
          <p:nvPr>
            <p:ph idx="1"/>
          </p:nvPr>
        </p:nvSpPr>
        <p:spPr/>
        <p:txBody>
          <a:bodyPr/>
          <a:lstStyle/>
          <a:p>
            <a:pPr marL="0" indent="0">
              <a:buNone/>
            </a:pPr>
            <a:r>
              <a:rPr lang="en-US" dirty="0" smtClean="0"/>
              <a:t>Water Logging:</a:t>
            </a:r>
          </a:p>
          <a:p>
            <a:r>
              <a:rPr lang="en-US" dirty="0" smtClean="0"/>
              <a:t>Cotton roots grow deep in soil. Water logging block transfer of O2 between roots and soil.</a:t>
            </a:r>
          </a:p>
          <a:p>
            <a:r>
              <a:rPr lang="en-US" dirty="0" smtClean="0"/>
              <a:t>Plant roots may become O2 defficient that they cannot respire.</a:t>
            </a:r>
          </a:p>
          <a:p>
            <a:r>
              <a:rPr lang="en-US" dirty="0" smtClean="0"/>
              <a:t>So root growth and absorption of nutrients decreases.</a:t>
            </a:r>
            <a:endParaRPr lang="en-SG" dirty="0"/>
          </a:p>
        </p:txBody>
      </p:sp>
    </p:spTree>
    <p:extLst>
      <p:ext uri="{BB962C8B-B14F-4D97-AF65-F5344CB8AC3E}">
        <p14:creationId xmlns:p14="http://schemas.microsoft.com/office/powerpoint/2010/main" xmlns="" val="297097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533400"/>
            <a:ext cx="7772400" cy="5105400"/>
          </a:xfrm>
        </p:spPr>
        <p:txBody>
          <a:bodyPr>
            <a:normAutofit/>
          </a:bodyPr>
          <a:lstStyle/>
          <a:p>
            <a:pPr>
              <a:buFont typeface="Arial" pitchFamily="34" charset="0"/>
              <a:buChar char="•"/>
            </a:pPr>
            <a:r>
              <a:rPr lang="en-US" sz="2400" dirty="0" smtClean="0"/>
              <a:t>These are cultivated under area </a:t>
            </a:r>
            <a:r>
              <a:rPr lang="en-US" sz="2400" dirty="0" err="1" smtClean="0"/>
              <a:t>aer</a:t>
            </a:r>
            <a:r>
              <a:rPr lang="en-US" sz="2400" dirty="0" smtClean="0"/>
              <a:t> following</a:t>
            </a:r>
          </a:p>
          <a:p>
            <a:endParaRPr lang="en-US" sz="2400" dirty="0" smtClean="0"/>
          </a:p>
          <a:p>
            <a:pPr>
              <a:buFont typeface="Arial" pitchFamily="34" charset="0"/>
              <a:buChar char="•"/>
            </a:pPr>
            <a:r>
              <a:rPr lang="en-US" sz="2400" dirty="0" smtClean="0"/>
              <a:t>G.hirsutum(36%),G.aroboreum(17%),G.herbacium</a:t>
            </a:r>
            <a:br>
              <a:rPr lang="en-US" sz="2400" dirty="0" smtClean="0"/>
            </a:br>
            <a:r>
              <a:rPr lang="en-US" sz="2400" dirty="0" smtClean="0"/>
              <a:t>(10%) and  G.hirsutum is less than 1.05%</a:t>
            </a:r>
          </a:p>
          <a:p>
            <a:pPr>
              <a:buFont typeface="Arial" pitchFamily="34" charset="0"/>
              <a:buChar char="•"/>
            </a:pPr>
            <a:endParaRPr lang="en-US" sz="2400" dirty="0" smtClean="0"/>
          </a:p>
          <a:p>
            <a:pPr>
              <a:buFont typeface="Arial" pitchFamily="34" charset="0"/>
              <a:buChar char="•"/>
            </a:pPr>
            <a:r>
              <a:rPr lang="en-US" sz="2400" dirty="0" smtClean="0"/>
              <a:t>The remaining 36% of the area is with hybrids Cotton is the most important vegeteble fiber cultivated in about 60 countries in the world such as, Russia,Pakistan,USA,China,etc</a:t>
            </a:r>
          </a:p>
          <a:p>
            <a:endParaRPr lang="en-US" dirty="0" smtClean="0"/>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SALINITY:</a:t>
            </a:r>
            <a:endParaRPr lang="en-SG" dirty="0"/>
          </a:p>
        </p:txBody>
      </p:sp>
      <p:sp>
        <p:nvSpPr>
          <p:cNvPr id="3" name="Content Placeholder 2"/>
          <p:cNvSpPr>
            <a:spLocks noGrp="1"/>
          </p:cNvSpPr>
          <p:nvPr>
            <p:ph idx="1"/>
          </p:nvPr>
        </p:nvSpPr>
        <p:spPr/>
        <p:txBody>
          <a:bodyPr>
            <a:normAutofit lnSpcReduction="10000"/>
          </a:bodyPr>
          <a:lstStyle/>
          <a:p>
            <a:r>
              <a:rPr lang="en-US" dirty="0" smtClean="0"/>
              <a:t>As most of the soil in Pakistan is saline.</a:t>
            </a:r>
          </a:p>
          <a:p>
            <a:r>
              <a:rPr lang="en-US" dirty="0" smtClean="0"/>
              <a:t>As the magnitude of salinity increases, the number of branches decreases in plant .</a:t>
            </a:r>
          </a:p>
          <a:p>
            <a:r>
              <a:rPr lang="en-US" dirty="0" smtClean="0"/>
              <a:t>Yield decreases at different Ece value.</a:t>
            </a:r>
          </a:p>
          <a:p>
            <a:r>
              <a:rPr lang="en-US" dirty="0" smtClean="0"/>
              <a:t>0 percent losses at when Ece is 7.7 mmhos/cm, 10 percent at 9.6, 25  percent at 13, 50 percent at 17 and 100 percent at Ece 27 mmhos/cm.</a:t>
            </a:r>
            <a:endParaRPr lang="en-SG" dirty="0"/>
          </a:p>
        </p:txBody>
      </p:sp>
    </p:spTree>
    <p:extLst>
      <p:ext uri="{BB962C8B-B14F-4D97-AF65-F5344CB8AC3E}">
        <p14:creationId xmlns:p14="http://schemas.microsoft.com/office/powerpoint/2010/main" xmlns="" val="2624636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HARVEST LOSSES:</a:t>
            </a:r>
            <a:endParaRPr lang="en-SG" dirty="0"/>
          </a:p>
        </p:txBody>
      </p:sp>
      <p:sp>
        <p:nvSpPr>
          <p:cNvPr id="3" name="Content Placeholder 2"/>
          <p:cNvSpPr>
            <a:spLocks noGrp="1"/>
          </p:cNvSpPr>
          <p:nvPr>
            <p:ph idx="1"/>
          </p:nvPr>
        </p:nvSpPr>
        <p:spPr/>
        <p:txBody>
          <a:bodyPr>
            <a:normAutofit lnSpcReduction="10000"/>
          </a:bodyPr>
          <a:lstStyle/>
          <a:p>
            <a:r>
              <a:rPr lang="en-US" dirty="0" smtClean="0"/>
              <a:t>These are about 7-11 percent.</a:t>
            </a:r>
          </a:p>
          <a:p>
            <a:r>
              <a:rPr lang="en-US" dirty="0" smtClean="0"/>
              <a:t>Cotton should be stored after drying it under the sunlight and it should be kept on the floor having sheat spreaded on it.</a:t>
            </a:r>
          </a:p>
          <a:p>
            <a:r>
              <a:rPr lang="en-US" dirty="0" smtClean="0"/>
              <a:t>Pickings collected at different intervals should be kept separate. Mean first picking should  be kept separate to second because there is gradual decrease in quality.</a:t>
            </a:r>
            <a:endParaRPr lang="en-SG" dirty="0"/>
          </a:p>
        </p:txBody>
      </p:sp>
    </p:spTree>
    <p:extLst>
      <p:ext uri="{BB962C8B-B14F-4D97-AF65-F5344CB8AC3E}">
        <p14:creationId xmlns:p14="http://schemas.microsoft.com/office/powerpoint/2010/main" xmlns="" val="3306596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678362"/>
          </a:xfrm>
        </p:spPr>
        <p:txBody>
          <a:bodyPr>
            <a:normAutofit/>
          </a:bodyPr>
          <a:lstStyle/>
          <a:p>
            <a:r>
              <a:rPr lang="en-US" sz="6600" dirty="0" smtClean="0"/>
              <a:t>   </a:t>
            </a:r>
            <a:r>
              <a:rPr lang="en-US" sz="6600" dirty="0" smtClean="0">
                <a:solidFill>
                  <a:srgbClr val="FF0000"/>
                </a:solidFill>
              </a:rPr>
              <a:t>Crop botany</a:t>
            </a:r>
            <a:endParaRPr lang="en-US" sz="6600"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8019288" cy="4800600"/>
          </a:xfrm>
        </p:spPr>
        <p:txBody>
          <a:bodyPr/>
          <a:lstStyle/>
          <a:p>
            <a:pPr>
              <a:buNone/>
            </a:pPr>
            <a:r>
              <a:rPr lang="en-US" dirty="0" smtClean="0"/>
              <a:t>Cotton plant consist of roots,shoot,stem,</a:t>
            </a:r>
          </a:p>
          <a:p>
            <a:pPr>
              <a:buNone/>
            </a:pPr>
            <a:endParaRPr lang="en-US" dirty="0" smtClean="0"/>
          </a:p>
          <a:p>
            <a:pPr>
              <a:buNone/>
            </a:pPr>
            <a:r>
              <a:rPr lang="en-US" dirty="0" smtClean="0"/>
              <a:t> leaves and reproductive organs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 system</a:t>
            </a:r>
            <a:endParaRPr lang="en-US" dirty="0"/>
          </a:p>
        </p:txBody>
      </p:sp>
      <p:sp>
        <p:nvSpPr>
          <p:cNvPr id="3" name="Content Placeholder 2"/>
          <p:cNvSpPr>
            <a:spLocks noGrp="1"/>
          </p:cNvSpPr>
          <p:nvPr>
            <p:ph idx="1"/>
          </p:nvPr>
        </p:nvSpPr>
        <p:spPr/>
        <p:txBody>
          <a:bodyPr>
            <a:normAutofit/>
          </a:bodyPr>
          <a:lstStyle/>
          <a:p>
            <a:r>
              <a:rPr lang="en-US" dirty="0" smtClean="0"/>
              <a:t>Cotton plant has tap root system </a:t>
            </a:r>
          </a:p>
          <a:p>
            <a:r>
              <a:rPr lang="en-US" dirty="0" smtClean="0"/>
              <a:t>Depth of primery root depends upon soil,climate and genotype</a:t>
            </a:r>
          </a:p>
          <a:p>
            <a:r>
              <a:rPr lang="en-US" dirty="0" smtClean="0"/>
              <a:t>Maximum root depth varies from 150-300 cm under favorable conditions</a:t>
            </a:r>
          </a:p>
          <a:p>
            <a:r>
              <a:rPr lang="en-US" dirty="0" smtClean="0"/>
              <a:t>Depletion of water in upper profile leads to penetration of roots and depth</a:t>
            </a:r>
          </a:p>
          <a:p>
            <a:r>
              <a:rPr lang="en-US" dirty="0" smtClean="0"/>
              <a:t>It result in greater extraction of water from deeper profile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New folder\root.jpg"/>
          <p:cNvPicPr>
            <a:picLocks noChangeAspect="1" noChangeArrowheads="1"/>
          </p:cNvPicPr>
          <p:nvPr/>
        </p:nvPicPr>
        <p:blipFill>
          <a:blip r:embed="rId2"/>
          <a:srcRect/>
          <a:stretch>
            <a:fillRect/>
          </a:stretch>
        </p:blipFill>
        <p:spPr bwMode="auto">
          <a:xfrm>
            <a:off x="685800" y="-152400"/>
            <a:ext cx="8458200" cy="67818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325</TotalTime>
  <Words>1938</Words>
  <Application>Microsoft Office PowerPoint</Application>
  <PresentationFormat>On-screen Show (4:3)</PresentationFormat>
  <Paragraphs>259</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Solstice</vt:lpstr>
      <vt:lpstr>Slide 1</vt:lpstr>
      <vt:lpstr>              Cotton crop  </vt:lpstr>
      <vt:lpstr>      Agrometrology of cotton                      crop</vt:lpstr>
      <vt:lpstr>Introduction</vt:lpstr>
      <vt:lpstr>Slide 5</vt:lpstr>
      <vt:lpstr>   Crop botany</vt:lpstr>
      <vt:lpstr>Slide 7</vt:lpstr>
      <vt:lpstr>Root system</vt:lpstr>
      <vt:lpstr>Slide 9</vt:lpstr>
      <vt:lpstr>Shoot system</vt:lpstr>
      <vt:lpstr>Slide 11</vt:lpstr>
      <vt:lpstr>Slide 12</vt:lpstr>
      <vt:lpstr>     Fruiting structures</vt:lpstr>
      <vt:lpstr>Slide 14</vt:lpstr>
      <vt:lpstr>Slide 15</vt:lpstr>
      <vt:lpstr>  Soil</vt:lpstr>
      <vt:lpstr>               Temprature </vt:lpstr>
      <vt:lpstr>Slide 18</vt:lpstr>
      <vt:lpstr>Economic importance of cotton in Pakistan</vt:lpstr>
      <vt:lpstr>Slide 20</vt:lpstr>
      <vt:lpstr>Slide 21</vt:lpstr>
      <vt:lpstr>Slide 22</vt:lpstr>
      <vt:lpstr>Production technology of Cotton</vt:lpstr>
      <vt:lpstr>.seed bed preparation .varieties and their time of sowing .seed rate .plant population .method to check the germination rate .delinting of seed .seed treatment .sowing method .gap filling and thinning .irrigation .fertilizer application </vt:lpstr>
      <vt:lpstr>Seed bed preparation:</vt:lpstr>
      <vt:lpstr>seed rate:</vt:lpstr>
      <vt:lpstr>varieties and their time of sowing:</vt:lpstr>
      <vt:lpstr>plant population:</vt:lpstr>
      <vt:lpstr>Delinting:</vt:lpstr>
      <vt:lpstr>seed treatment:</vt:lpstr>
      <vt:lpstr>Sowing methods:</vt:lpstr>
      <vt:lpstr>Thinning:</vt:lpstr>
      <vt:lpstr>Irrigation:</vt:lpstr>
      <vt:lpstr>fertilizer application:</vt:lpstr>
      <vt:lpstr>Slide 35</vt:lpstr>
      <vt:lpstr>Slide 36</vt:lpstr>
      <vt:lpstr>CHEWING TYPE INSECT </vt:lpstr>
      <vt:lpstr>Slide 38</vt:lpstr>
      <vt:lpstr>Slide 39</vt:lpstr>
      <vt:lpstr>Slide 40</vt:lpstr>
      <vt:lpstr>Slide 41</vt:lpstr>
      <vt:lpstr>Slide 42</vt:lpstr>
      <vt:lpstr>YIELD AND YIELD RELATED PROBLEMS OF COTTON</vt:lpstr>
      <vt:lpstr>YIELD POTENTIAL:</vt:lpstr>
      <vt:lpstr>YIELD RELATED PROBLEMS OF COTTON</vt:lpstr>
      <vt:lpstr>IRRIGATION:</vt:lpstr>
      <vt:lpstr>DISEASES:</vt:lpstr>
      <vt:lpstr>INSECTS:</vt:lpstr>
      <vt:lpstr>SOIL PROBLEMS:</vt:lpstr>
      <vt:lpstr>SOIL SALINITY:</vt:lpstr>
      <vt:lpstr>POST HARVEST LOSSES: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samar</dc:creator>
  <cp:lastModifiedBy>Hsn</cp:lastModifiedBy>
  <cp:revision>94</cp:revision>
  <dcterms:created xsi:type="dcterms:W3CDTF">2012-10-10T20:33:03Z</dcterms:created>
  <dcterms:modified xsi:type="dcterms:W3CDTF">2013-01-29T16:12:34Z</dcterms:modified>
</cp:coreProperties>
</file>