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5" r:id="rId19"/>
    <p:sldId id="273" r:id="rId20"/>
    <p:sldId id="280" r:id="rId21"/>
    <p:sldId id="274" r:id="rId22"/>
    <p:sldId id="275" r:id="rId23"/>
    <p:sldId id="276" r:id="rId24"/>
    <p:sldId id="277" r:id="rId25"/>
    <p:sldId id="278" r:id="rId26"/>
    <p:sldId id="279"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1B4B-E32B-45F0-9DA0-114955F9A5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F8AD31-30BC-40D1-A666-6D1D09A31E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632AE-33F6-4032-81FA-4E246F6DFFC1}"/>
              </a:ext>
            </a:extLst>
          </p:cNvPr>
          <p:cNvSpPr>
            <a:spLocks noGrp="1"/>
          </p:cNvSpPr>
          <p:nvPr>
            <p:ph type="dt" sz="half" idx="10"/>
          </p:nvPr>
        </p:nvSpPr>
        <p:spPr/>
        <p:txBody>
          <a:bodyPr/>
          <a:lstStyle/>
          <a:p>
            <a:fld id="{4D6229E3-C115-40EA-B3A3-D5AE574FCA58}" type="datetimeFigureOut">
              <a:rPr lang="en-US" smtClean="0"/>
              <a:t>4/26/2020</a:t>
            </a:fld>
            <a:endParaRPr lang="en-US"/>
          </a:p>
        </p:txBody>
      </p:sp>
      <p:sp>
        <p:nvSpPr>
          <p:cNvPr id="5" name="Footer Placeholder 4">
            <a:extLst>
              <a:ext uri="{FF2B5EF4-FFF2-40B4-BE49-F238E27FC236}">
                <a16:creationId xmlns:a16="http://schemas.microsoft.com/office/drawing/2014/main" id="{0D1ED6AB-6F70-42CB-8611-B3252A432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00A0C3-F12A-4EFB-9BDC-2E9EBA88A6B8}"/>
              </a:ext>
            </a:extLst>
          </p:cNvPr>
          <p:cNvSpPr>
            <a:spLocks noGrp="1"/>
          </p:cNvSpPr>
          <p:nvPr>
            <p:ph type="sldNum" sz="quarter" idx="12"/>
          </p:nvPr>
        </p:nvSpPr>
        <p:spPr/>
        <p:txBody>
          <a:bodyPr/>
          <a:lstStyle/>
          <a:p>
            <a:fld id="{26FFF6A2-3C77-41DA-B6CA-F4F6E51A74F1}" type="slidenum">
              <a:rPr lang="en-US" smtClean="0"/>
              <a:t>‹#›</a:t>
            </a:fld>
            <a:endParaRPr lang="en-US"/>
          </a:p>
        </p:txBody>
      </p:sp>
    </p:spTree>
    <p:extLst>
      <p:ext uri="{BB962C8B-B14F-4D97-AF65-F5344CB8AC3E}">
        <p14:creationId xmlns:p14="http://schemas.microsoft.com/office/powerpoint/2010/main" val="1698797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09C5-D95D-4708-A764-369E95045E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A8D161-477D-4DB6-B028-40F1874E52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3BE6C-368B-4351-8B8C-84CDC3816654}"/>
              </a:ext>
            </a:extLst>
          </p:cNvPr>
          <p:cNvSpPr>
            <a:spLocks noGrp="1"/>
          </p:cNvSpPr>
          <p:nvPr>
            <p:ph type="dt" sz="half" idx="10"/>
          </p:nvPr>
        </p:nvSpPr>
        <p:spPr/>
        <p:txBody>
          <a:bodyPr/>
          <a:lstStyle/>
          <a:p>
            <a:fld id="{4D6229E3-C115-40EA-B3A3-D5AE574FCA58}" type="datetimeFigureOut">
              <a:rPr lang="en-US" smtClean="0"/>
              <a:t>4/26/2020</a:t>
            </a:fld>
            <a:endParaRPr lang="en-US"/>
          </a:p>
        </p:txBody>
      </p:sp>
      <p:sp>
        <p:nvSpPr>
          <p:cNvPr id="5" name="Footer Placeholder 4">
            <a:extLst>
              <a:ext uri="{FF2B5EF4-FFF2-40B4-BE49-F238E27FC236}">
                <a16:creationId xmlns:a16="http://schemas.microsoft.com/office/drawing/2014/main" id="{2558838A-E0B6-4BA8-B827-B6881C865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17B9E-4E20-4775-B4CB-AA4CB9337456}"/>
              </a:ext>
            </a:extLst>
          </p:cNvPr>
          <p:cNvSpPr>
            <a:spLocks noGrp="1"/>
          </p:cNvSpPr>
          <p:nvPr>
            <p:ph type="sldNum" sz="quarter" idx="12"/>
          </p:nvPr>
        </p:nvSpPr>
        <p:spPr/>
        <p:txBody>
          <a:bodyPr/>
          <a:lstStyle/>
          <a:p>
            <a:fld id="{26FFF6A2-3C77-41DA-B6CA-F4F6E51A74F1}" type="slidenum">
              <a:rPr lang="en-US" smtClean="0"/>
              <a:t>‹#›</a:t>
            </a:fld>
            <a:endParaRPr lang="en-US"/>
          </a:p>
        </p:txBody>
      </p:sp>
    </p:spTree>
    <p:extLst>
      <p:ext uri="{BB962C8B-B14F-4D97-AF65-F5344CB8AC3E}">
        <p14:creationId xmlns:p14="http://schemas.microsoft.com/office/powerpoint/2010/main" val="1767218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6794A5-5443-4E49-9751-D81E977A1D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51C47D-33DB-4669-BFFE-3F58F392B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3A6C8-803E-40BF-BB21-39B4F7134693}"/>
              </a:ext>
            </a:extLst>
          </p:cNvPr>
          <p:cNvSpPr>
            <a:spLocks noGrp="1"/>
          </p:cNvSpPr>
          <p:nvPr>
            <p:ph type="dt" sz="half" idx="10"/>
          </p:nvPr>
        </p:nvSpPr>
        <p:spPr/>
        <p:txBody>
          <a:bodyPr/>
          <a:lstStyle/>
          <a:p>
            <a:fld id="{4D6229E3-C115-40EA-B3A3-D5AE574FCA58}" type="datetimeFigureOut">
              <a:rPr lang="en-US" smtClean="0"/>
              <a:t>4/26/2020</a:t>
            </a:fld>
            <a:endParaRPr lang="en-US"/>
          </a:p>
        </p:txBody>
      </p:sp>
      <p:sp>
        <p:nvSpPr>
          <p:cNvPr id="5" name="Footer Placeholder 4">
            <a:extLst>
              <a:ext uri="{FF2B5EF4-FFF2-40B4-BE49-F238E27FC236}">
                <a16:creationId xmlns:a16="http://schemas.microsoft.com/office/drawing/2014/main" id="{49EEEA02-C13F-4918-8DBC-ED807DB05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729A9-2133-4B93-9F60-9C79C5A143A0}"/>
              </a:ext>
            </a:extLst>
          </p:cNvPr>
          <p:cNvSpPr>
            <a:spLocks noGrp="1"/>
          </p:cNvSpPr>
          <p:nvPr>
            <p:ph type="sldNum" sz="quarter" idx="12"/>
          </p:nvPr>
        </p:nvSpPr>
        <p:spPr/>
        <p:txBody>
          <a:bodyPr/>
          <a:lstStyle/>
          <a:p>
            <a:fld id="{26FFF6A2-3C77-41DA-B6CA-F4F6E51A74F1}" type="slidenum">
              <a:rPr lang="en-US" smtClean="0"/>
              <a:t>‹#›</a:t>
            </a:fld>
            <a:endParaRPr lang="en-US"/>
          </a:p>
        </p:txBody>
      </p:sp>
    </p:spTree>
    <p:extLst>
      <p:ext uri="{BB962C8B-B14F-4D97-AF65-F5344CB8AC3E}">
        <p14:creationId xmlns:p14="http://schemas.microsoft.com/office/powerpoint/2010/main" val="103432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EF89-0EF2-4E84-A8B2-5395EB9863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77548C-E3D8-4C12-98B5-821FD1DC16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74371-598E-4394-A75A-BE9D51F68EF0}"/>
              </a:ext>
            </a:extLst>
          </p:cNvPr>
          <p:cNvSpPr>
            <a:spLocks noGrp="1"/>
          </p:cNvSpPr>
          <p:nvPr>
            <p:ph type="dt" sz="half" idx="10"/>
          </p:nvPr>
        </p:nvSpPr>
        <p:spPr/>
        <p:txBody>
          <a:bodyPr/>
          <a:lstStyle/>
          <a:p>
            <a:fld id="{4D6229E3-C115-40EA-B3A3-D5AE574FCA58}" type="datetimeFigureOut">
              <a:rPr lang="en-US" smtClean="0"/>
              <a:t>4/26/2020</a:t>
            </a:fld>
            <a:endParaRPr lang="en-US"/>
          </a:p>
        </p:txBody>
      </p:sp>
      <p:sp>
        <p:nvSpPr>
          <p:cNvPr id="5" name="Footer Placeholder 4">
            <a:extLst>
              <a:ext uri="{FF2B5EF4-FFF2-40B4-BE49-F238E27FC236}">
                <a16:creationId xmlns:a16="http://schemas.microsoft.com/office/drawing/2014/main" id="{DF2703A5-4D14-409D-AEC6-48133B668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8BF72-1D51-4CC0-8F62-F58E0683D5B6}"/>
              </a:ext>
            </a:extLst>
          </p:cNvPr>
          <p:cNvSpPr>
            <a:spLocks noGrp="1"/>
          </p:cNvSpPr>
          <p:nvPr>
            <p:ph type="sldNum" sz="quarter" idx="12"/>
          </p:nvPr>
        </p:nvSpPr>
        <p:spPr/>
        <p:txBody>
          <a:bodyPr/>
          <a:lstStyle/>
          <a:p>
            <a:fld id="{26FFF6A2-3C77-41DA-B6CA-F4F6E51A74F1}" type="slidenum">
              <a:rPr lang="en-US" smtClean="0"/>
              <a:t>‹#›</a:t>
            </a:fld>
            <a:endParaRPr lang="en-US"/>
          </a:p>
        </p:txBody>
      </p:sp>
    </p:spTree>
    <p:extLst>
      <p:ext uri="{BB962C8B-B14F-4D97-AF65-F5344CB8AC3E}">
        <p14:creationId xmlns:p14="http://schemas.microsoft.com/office/powerpoint/2010/main" val="159778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6E07-6564-4162-A492-92169740BB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F90B32-216A-4516-878F-BF79C2D91E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2D3D8F-66E8-4DFA-AAAE-7193B002925B}"/>
              </a:ext>
            </a:extLst>
          </p:cNvPr>
          <p:cNvSpPr>
            <a:spLocks noGrp="1"/>
          </p:cNvSpPr>
          <p:nvPr>
            <p:ph type="dt" sz="half" idx="10"/>
          </p:nvPr>
        </p:nvSpPr>
        <p:spPr/>
        <p:txBody>
          <a:bodyPr/>
          <a:lstStyle/>
          <a:p>
            <a:fld id="{4D6229E3-C115-40EA-B3A3-D5AE574FCA58}" type="datetimeFigureOut">
              <a:rPr lang="en-US" smtClean="0"/>
              <a:t>4/26/2020</a:t>
            </a:fld>
            <a:endParaRPr lang="en-US"/>
          </a:p>
        </p:txBody>
      </p:sp>
      <p:sp>
        <p:nvSpPr>
          <p:cNvPr id="5" name="Footer Placeholder 4">
            <a:extLst>
              <a:ext uri="{FF2B5EF4-FFF2-40B4-BE49-F238E27FC236}">
                <a16:creationId xmlns:a16="http://schemas.microsoft.com/office/drawing/2014/main" id="{40F02A65-43CF-43B8-A630-0429069CF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96F6A-0289-4A2D-9D52-FB810B1825D1}"/>
              </a:ext>
            </a:extLst>
          </p:cNvPr>
          <p:cNvSpPr>
            <a:spLocks noGrp="1"/>
          </p:cNvSpPr>
          <p:nvPr>
            <p:ph type="sldNum" sz="quarter" idx="12"/>
          </p:nvPr>
        </p:nvSpPr>
        <p:spPr/>
        <p:txBody>
          <a:bodyPr/>
          <a:lstStyle/>
          <a:p>
            <a:fld id="{26FFF6A2-3C77-41DA-B6CA-F4F6E51A74F1}" type="slidenum">
              <a:rPr lang="en-US" smtClean="0"/>
              <a:t>‹#›</a:t>
            </a:fld>
            <a:endParaRPr lang="en-US"/>
          </a:p>
        </p:txBody>
      </p:sp>
    </p:spTree>
    <p:extLst>
      <p:ext uri="{BB962C8B-B14F-4D97-AF65-F5344CB8AC3E}">
        <p14:creationId xmlns:p14="http://schemas.microsoft.com/office/powerpoint/2010/main" val="219528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AF8C-B54A-49D4-99C4-9A92AC407A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22B46F-9300-4D6F-A41B-845D1438DF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DDD87-A8CC-41E1-B20C-DB288DC23C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84C227-E8AE-4079-890F-2AE7B3D60FA0}"/>
              </a:ext>
            </a:extLst>
          </p:cNvPr>
          <p:cNvSpPr>
            <a:spLocks noGrp="1"/>
          </p:cNvSpPr>
          <p:nvPr>
            <p:ph type="dt" sz="half" idx="10"/>
          </p:nvPr>
        </p:nvSpPr>
        <p:spPr/>
        <p:txBody>
          <a:bodyPr/>
          <a:lstStyle/>
          <a:p>
            <a:fld id="{4D6229E3-C115-40EA-B3A3-D5AE574FCA58}" type="datetimeFigureOut">
              <a:rPr lang="en-US" smtClean="0"/>
              <a:t>4/26/2020</a:t>
            </a:fld>
            <a:endParaRPr lang="en-US"/>
          </a:p>
        </p:txBody>
      </p:sp>
      <p:sp>
        <p:nvSpPr>
          <p:cNvPr id="6" name="Footer Placeholder 5">
            <a:extLst>
              <a:ext uri="{FF2B5EF4-FFF2-40B4-BE49-F238E27FC236}">
                <a16:creationId xmlns:a16="http://schemas.microsoft.com/office/drawing/2014/main" id="{4EF81F78-AF7C-4AE3-8743-2C0ADB9F02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31C7E-7B19-456C-BC24-46C78239C962}"/>
              </a:ext>
            </a:extLst>
          </p:cNvPr>
          <p:cNvSpPr>
            <a:spLocks noGrp="1"/>
          </p:cNvSpPr>
          <p:nvPr>
            <p:ph type="sldNum" sz="quarter" idx="12"/>
          </p:nvPr>
        </p:nvSpPr>
        <p:spPr/>
        <p:txBody>
          <a:bodyPr/>
          <a:lstStyle/>
          <a:p>
            <a:fld id="{26FFF6A2-3C77-41DA-B6CA-F4F6E51A74F1}" type="slidenum">
              <a:rPr lang="en-US" smtClean="0"/>
              <a:t>‹#›</a:t>
            </a:fld>
            <a:endParaRPr lang="en-US"/>
          </a:p>
        </p:txBody>
      </p:sp>
    </p:spTree>
    <p:extLst>
      <p:ext uri="{BB962C8B-B14F-4D97-AF65-F5344CB8AC3E}">
        <p14:creationId xmlns:p14="http://schemas.microsoft.com/office/powerpoint/2010/main" val="93327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10DA-5461-41D6-9722-2470F0ADCE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47350E-E93F-4E67-9116-3CCCD208EB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F46E4A-6753-472A-99B8-342FC488EB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C3F48A-F5C0-4124-A3FD-084B38FBDB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88F4C5-7EA3-470A-A96E-1E01C05599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F0275F-FC08-44DE-8408-6BA53010DA85}"/>
              </a:ext>
            </a:extLst>
          </p:cNvPr>
          <p:cNvSpPr>
            <a:spLocks noGrp="1"/>
          </p:cNvSpPr>
          <p:nvPr>
            <p:ph type="dt" sz="half" idx="10"/>
          </p:nvPr>
        </p:nvSpPr>
        <p:spPr/>
        <p:txBody>
          <a:bodyPr/>
          <a:lstStyle/>
          <a:p>
            <a:fld id="{4D6229E3-C115-40EA-B3A3-D5AE574FCA58}" type="datetimeFigureOut">
              <a:rPr lang="en-US" smtClean="0"/>
              <a:t>4/26/2020</a:t>
            </a:fld>
            <a:endParaRPr lang="en-US"/>
          </a:p>
        </p:txBody>
      </p:sp>
      <p:sp>
        <p:nvSpPr>
          <p:cNvPr id="8" name="Footer Placeholder 7">
            <a:extLst>
              <a:ext uri="{FF2B5EF4-FFF2-40B4-BE49-F238E27FC236}">
                <a16:creationId xmlns:a16="http://schemas.microsoft.com/office/drawing/2014/main" id="{E161DCE4-C55D-48F8-84F8-268337B212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916044-124F-4AF6-A95A-E427467C41EE}"/>
              </a:ext>
            </a:extLst>
          </p:cNvPr>
          <p:cNvSpPr>
            <a:spLocks noGrp="1"/>
          </p:cNvSpPr>
          <p:nvPr>
            <p:ph type="sldNum" sz="quarter" idx="12"/>
          </p:nvPr>
        </p:nvSpPr>
        <p:spPr/>
        <p:txBody>
          <a:bodyPr/>
          <a:lstStyle/>
          <a:p>
            <a:fld id="{26FFF6A2-3C77-41DA-B6CA-F4F6E51A74F1}" type="slidenum">
              <a:rPr lang="en-US" smtClean="0"/>
              <a:t>‹#›</a:t>
            </a:fld>
            <a:endParaRPr lang="en-US"/>
          </a:p>
        </p:txBody>
      </p:sp>
    </p:spTree>
    <p:extLst>
      <p:ext uri="{BB962C8B-B14F-4D97-AF65-F5344CB8AC3E}">
        <p14:creationId xmlns:p14="http://schemas.microsoft.com/office/powerpoint/2010/main" val="70616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0A40-3894-4765-B35D-4C4F338DFB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2ED189-C6C5-4FDA-A52D-0745C93C6E39}"/>
              </a:ext>
            </a:extLst>
          </p:cNvPr>
          <p:cNvSpPr>
            <a:spLocks noGrp="1"/>
          </p:cNvSpPr>
          <p:nvPr>
            <p:ph type="dt" sz="half" idx="10"/>
          </p:nvPr>
        </p:nvSpPr>
        <p:spPr/>
        <p:txBody>
          <a:bodyPr/>
          <a:lstStyle/>
          <a:p>
            <a:fld id="{4D6229E3-C115-40EA-B3A3-D5AE574FCA58}" type="datetimeFigureOut">
              <a:rPr lang="en-US" smtClean="0"/>
              <a:t>4/26/2020</a:t>
            </a:fld>
            <a:endParaRPr lang="en-US"/>
          </a:p>
        </p:txBody>
      </p:sp>
      <p:sp>
        <p:nvSpPr>
          <p:cNvPr id="4" name="Footer Placeholder 3">
            <a:extLst>
              <a:ext uri="{FF2B5EF4-FFF2-40B4-BE49-F238E27FC236}">
                <a16:creationId xmlns:a16="http://schemas.microsoft.com/office/drawing/2014/main" id="{F7ABC54D-BC9C-4333-9F16-CA33F96055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16B1DF-04B7-4F72-BF21-DD8A3A9209E4}"/>
              </a:ext>
            </a:extLst>
          </p:cNvPr>
          <p:cNvSpPr>
            <a:spLocks noGrp="1"/>
          </p:cNvSpPr>
          <p:nvPr>
            <p:ph type="sldNum" sz="quarter" idx="12"/>
          </p:nvPr>
        </p:nvSpPr>
        <p:spPr/>
        <p:txBody>
          <a:bodyPr/>
          <a:lstStyle/>
          <a:p>
            <a:fld id="{26FFF6A2-3C77-41DA-B6CA-F4F6E51A74F1}" type="slidenum">
              <a:rPr lang="en-US" smtClean="0"/>
              <a:t>‹#›</a:t>
            </a:fld>
            <a:endParaRPr lang="en-US"/>
          </a:p>
        </p:txBody>
      </p:sp>
    </p:spTree>
    <p:extLst>
      <p:ext uri="{BB962C8B-B14F-4D97-AF65-F5344CB8AC3E}">
        <p14:creationId xmlns:p14="http://schemas.microsoft.com/office/powerpoint/2010/main" val="277590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56A9EC-84CC-4F95-A859-69944E6DCF63}"/>
              </a:ext>
            </a:extLst>
          </p:cNvPr>
          <p:cNvSpPr>
            <a:spLocks noGrp="1"/>
          </p:cNvSpPr>
          <p:nvPr>
            <p:ph type="dt" sz="half" idx="10"/>
          </p:nvPr>
        </p:nvSpPr>
        <p:spPr/>
        <p:txBody>
          <a:bodyPr/>
          <a:lstStyle/>
          <a:p>
            <a:fld id="{4D6229E3-C115-40EA-B3A3-D5AE574FCA58}" type="datetimeFigureOut">
              <a:rPr lang="en-US" smtClean="0"/>
              <a:t>4/26/2020</a:t>
            </a:fld>
            <a:endParaRPr lang="en-US"/>
          </a:p>
        </p:txBody>
      </p:sp>
      <p:sp>
        <p:nvSpPr>
          <p:cNvPr id="3" name="Footer Placeholder 2">
            <a:extLst>
              <a:ext uri="{FF2B5EF4-FFF2-40B4-BE49-F238E27FC236}">
                <a16:creationId xmlns:a16="http://schemas.microsoft.com/office/drawing/2014/main" id="{E43E6AF5-2442-442F-AC11-E55604981B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4722C4-1D7D-4D25-A290-910CD3C3F7A9}"/>
              </a:ext>
            </a:extLst>
          </p:cNvPr>
          <p:cNvSpPr>
            <a:spLocks noGrp="1"/>
          </p:cNvSpPr>
          <p:nvPr>
            <p:ph type="sldNum" sz="quarter" idx="12"/>
          </p:nvPr>
        </p:nvSpPr>
        <p:spPr/>
        <p:txBody>
          <a:bodyPr/>
          <a:lstStyle/>
          <a:p>
            <a:fld id="{26FFF6A2-3C77-41DA-B6CA-F4F6E51A74F1}" type="slidenum">
              <a:rPr lang="en-US" smtClean="0"/>
              <a:t>‹#›</a:t>
            </a:fld>
            <a:endParaRPr lang="en-US"/>
          </a:p>
        </p:txBody>
      </p:sp>
    </p:spTree>
    <p:extLst>
      <p:ext uri="{BB962C8B-B14F-4D97-AF65-F5344CB8AC3E}">
        <p14:creationId xmlns:p14="http://schemas.microsoft.com/office/powerpoint/2010/main" val="428657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698A-BF67-4EE5-BE86-9742A2EDCB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6B16E3-C8E2-4ABF-A4BF-6837D1AB6E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7EFE13-082F-49CD-B414-A8D449271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152C21-45BC-4E3C-89BB-F1117DBE88E7}"/>
              </a:ext>
            </a:extLst>
          </p:cNvPr>
          <p:cNvSpPr>
            <a:spLocks noGrp="1"/>
          </p:cNvSpPr>
          <p:nvPr>
            <p:ph type="dt" sz="half" idx="10"/>
          </p:nvPr>
        </p:nvSpPr>
        <p:spPr/>
        <p:txBody>
          <a:bodyPr/>
          <a:lstStyle/>
          <a:p>
            <a:fld id="{4D6229E3-C115-40EA-B3A3-D5AE574FCA58}" type="datetimeFigureOut">
              <a:rPr lang="en-US" smtClean="0"/>
              <a:t>4/26/2020</a:t>
            </a:fld>
            <a:endParaRPr lang="en-US"/>
          </a:p>
        </p:txBody>
      </p:sp>
      <p:sp>
        <p:nvSpPr>
          <p:cNvPr id="6" name="Footer Placeholder 5">
            <a:extLst>
              <a:ext uri="{FF2B5EF4-FFF2-40B4-BE49-F238E27FC236}">
                <a16:creationId xmlns:a16="http://schemas.microsoft.com/office/drawing/2014/main" id="{9CC30E1D-886D-45A5-91BB-B92DAB9C6E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B35FAB-2FC3-40AE-8479-B6AA63A4E422}"/>
              </a:ext>
            </a:extLst>
          </p:cNvPr>
          <p:cNvSpPr>
            <a:spLocks noGrp="1"/>
          </p:cNvSpPr>
          <p:nvPr>
            <p:ph type="sldNum" sz="quarter" idx="12"/>
          </p:nvPr>
        </p:nvSpPr>
        <p:spPr/>
        <p:txBody>
          <a:bodyPr/>
          <a:lstStyle/>
          <a:p>
            <a:fld id="{26FFF6A2-3C77-41DA-B6CA-F4F6E51A74F1}" type="slidenum">
              <a:rPr lang="en-US" smtClean="0"/>
              <a:t>‹#›</a:t>
            </a:fld>
            <a:endParaRPr lang="en-US"/>
          </a:p>
        </p:txBody>
      </p:sp>
    </p:spTree>
    <p:extLst>
      <p:ext uri="{BB962C8B-B14F-4D97-AF65-F5344CB8AC3E}">
        <p14:creationId xmlns:p14="http://schemas.microsoft.com/office/powerpoint/2010/main" val="2923720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A385E-73A5-4E7B-8954-F6E6D796EE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0BE663-E35E-4FD3-AFE5-A898ACBD01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98524D-3ACD-4336-B60A-BA13FBDBA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F22A25-132D-4925-B440-9B974F456AFF}"/>
              </a:ext>
            </a:extLst>
          </p:cNvPr>
          <p:cNvSpPr>
            <a:spLocks noGrp="1"/>
          </p:cNvSpPr>
          <p:nvPr>
            <p:ph type="dt" sz="half" idx="10"/>
          </p:nvPr>
        </p:nvSpPr>
        <p:spPr/>
        <p:txBody>
          <a:bodyPr/>
          <a:lstStyle/>
          <a:p>
            <a:fld id="{4D6229E3-C115-40EA-B3A3-D5AE574FCA58}" type="datetimeFigureOut">
              <a:rPr lang="en-US" smtClean="0"/>
              <a:t>4/26/2020</a:t>
            </a:fld>
            <a:endParaRPr lang="en-US"/>
          </a:p>
        </p:txBody>
      </p:sp>
      <p:sp>
        <p:nvSpPr>
          <p:cNvPr id="6" name="Footer Placeholder 5">
            <a:extLst>
              <a:ext uri="{FF2B5EF4-FFF2-40B4-BE49-F238E27FC236}">
                <a16:creationId xmlns:a16="http://schemas.microsoft.com/office/drawing/2014/main" id="{7EDA4B0F-B878-423A-90BD-F1C53BC73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B7DDF1-7CAA-4183-9D22-7E0E0B8E8545}"/>
              </a:ext>
            </a:extLst>
          </p:cNvPr>
          <p:cNvSpPr>
            <a:spLocks noGrp="1"/>
          </p:cNvSpPr>
          <p:nvPr>
            <p:ph type="sldNum" sz="quarter" idx="12"/>
          </p:nvPr>
        </p:nvSpPr>
        <p:spPr/>
        <p:txBody>
          <a:bodyPr/>
          <a:lstStyle/>
          <a:p>
            <a:fld id="{26FFF6A2-3C77-41DA-B6CA-F4F6E51A74F1}" type="slidenum">
              <a:rPr lang="en-US" smtClean="0"/>
              <a:t>‹#›</a:t>
            </a:fld>
            <a:endParaRPr lang="en-US"/>
          </a:p>
        </p:txBody>
      </p:sp>
    </p:spTree>
    <p:extLst>
      <p:ext uri="{BB962C8B-B14F-4D97-AF65-F5344CB8AC3E}">
        <p14:creationId xmlns:p14="http://schemas.microsoft.com/office/powerpoint/2010/main" val="419740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3C42C-F265-416F-8F6F-057A97CCCC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705496-E289-4916-9C33-44A0DF9EE5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F48A4-0397-4112-81A6-1E78EEB6CC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229E3-C115-40EA-B3A3-D5AE574FCA58}" type="datetimeFigureOut">
              <a:rPr lang="en-US" smtClean="0"/>
              <a:t>4/26/2020</a:t>
            </a:fld>
            <a:endParaRPr lang="en-US"/>
          </a:p>
        </p:txBody>
      </p:sp>
      <p:sp>
        <p:nvSpPr>
          <p:cNvPr id="5" name="Footer Placeholder 4">
            <a:extLst>
              <a:ext uri="{FF2B5EF4-FFF2-40B4-BE49-F238E27FC236}">
                <a16:creationId xmlns:a16="http://schemas.microsoft.com/office/drawing/2014/main" id="{CB52B736-092C-46E2-85FC-5AAD3FAD1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46F808-01EA-4D8C-B21D-49831AFBD1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FFF6A2-3C77-41DA-B6CA-F4F6E51A74F1}" type="slidenum">
              <a:rPr lang="en-US" smtClean="0"/>
              <a:t>‹#›</a:t>
            </a:fld>
            <a:endParaRPr lang="en-US"/>
          </a:p>
        </p:txBody>
      </p:sp>
    </p:spTree>
    <p:extLst>
      <p:ext uri="{BB962C8B-B14F-4D97-AF65-F5344CB8AC3E}">
        <p14:creationId xmlns:p14="http://schemas.microsoft.com/office/powerpoint/2010/main" val="2806513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0">
            <a:extLst>
              <a:ext uri="{FF2B5EF4-FFF2-40B4-BE49-F238E27FC236}">
                <a16:creationId xmlns:a16="http://schemas.microsoft.com/office/drawing/2014/main" id="{5417759D-9E5D-4B15-9634-95A937D9143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PK"/>
          </a:p>
        </p:txBody>
      </p:sp>
      <p:grpSp>
        <p:nvGrpSpPr>
          <p:cNvPr id="5" name="Group 4">
            <a:extLst>
              <a:ext uri="{FF2B5EF4-FFF2-40B4-BE49-F238E27FC236}">
                <a16:creationId xmlns:a16="http://schemas.microsoft.com/office/drawing/2014/main" id="{FA9F9D56-6BC4-49F3-84F1-52ACF1C73716}"/>
              </a:ext>
            </a:extLst>
          </p:cNvPr>
          <p:cNvGrpSpPr/>
          <p:nvPr/>
        </p:nvGrpSpPr>
        <p:grpSpPr>
          <a:xfrm>
            <a:off x="184879" y="81974"/>
            <a:ext cx="1598951" cy="6694051"/>
            <a:chOff x="0" y="-152400"/>
            <a:chExt cx="2194560" cy="9278112"/>
          </a:xfrm>
        </p:grpSpPr>
        <p:sp>
          <p:nvSpPr>
            <p:cNvPr id="6" name="Rectangle 5">
              <a:extLst>
                <a:ext uri="{FF2B5EF4-FFF2-40B4-BE49-F238E27FC236}">
                  <a16:creationId xmlns:a16="http://schemas.microsoft.com/office/drawing/2014/main" id="{9FB4D791-3413-4A18-AA65-2DA500EE71C9}"/>
                </a:ext>
              </a:extLst>
            </p:cNvPr>
            <p:cNvSpPr/>
            <p:nvPr/>
          </p:nvSpPr>
          <p:spPr>
            <a:xfrm>
              <a:off x="0" y="0"/>
              <a:ext cx="194535" cy="9125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PK"/>
            </a:p>
          </p:txBody>
        </p:sp>
        <p:sp>
          <p:nvSpPr>
            <p:cNvPr id="7" name="Pentagon 4">
              <a:extLst>
                <a:ext uri="{FF2B5EF4-FFF2-40B4-BE49-F238E27FC236}">
                  <a16:creationId xmlns:a16="http://schemas.microsoft.com/office/drawing/2014/main" id="{955043AC-7B1E-4E07-A62F-616523941FC7}"/>
                </a:ext>
              </a:extLst>
            </p:cNvPr>
            <p:cNvSpPr/>
            <p:nvPr/>
          </p:nvSpPr>
          <p:spPr>
            <a:xfrm>
              <a:off x="0" y="-152400"/>
              <a:ext cx="2194560" cy="55205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182880" bIns="0" numCol="1" spcCol="0" rtlCol="0" fromWordArt="0" anchor="ctr" anchorCtr="0" forceAA="0" compatLnSpc="1">
              <a:prstTxWarp prst="textNoShape">
                <a:avLst/>
              </a:prstTxWarp>
              <a:noAutofit/>
            </a:bodyPr>
            <a:lstStyle/>
            <a:p>
              <a:pPr algn="r">
                <a:spcAft>
                  <a:spcPts val="0"/>
                </a:spcAft>
              </a:pPr>
              <a:r>
                <a:rPr lang="en-US" sz="1400">
                  <a:solidFill>
                    <a:srgbClr val="FFFFFF"/>
                  </a:solidFill>
                  <a:effectLst/>
                  <a:ea typeface="Times New Roman" panose="02020603050405020304" pitchFamily="18" charset="0"/>
                  <a:cs typeface="Times New Roman" panose="02020603050405020304" pitchFamily="18" charset="0"/>
                </a:rPr>
                <a:t> </a:t>
              </a:r>
              <a:endParaRPr lang="en-PK" sz="1100">
                <a:effectLst/>
                <a:ea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01DD5DE9-2FAF-4D67-AD55-D39956DD2FA1}"/>
                </a:ext>
              </a:extLst>
            </p:cNvPr>
            <p:cNvGrpSpPr/>
            <p:nvPr/>
          </p:nvGrpSpPr>
          <p:grpSpPr>
            <a:xfrm>
              <a:off x="76200" y="4210050"/>
              <a:ext cx="2057400" cy="4910328"/>
              <a:chOff x="80645" y="4211812"/>
              <a:chExt cx="1306273" cy="3121026"/>
            </a:xfrm>
          </p:grpSpPr>
          <p:grpSp>
            <p:nvGrpSpPr>
              <p:cNvPr id="9" name="Group 8">
                <a:extLst>
                  <a:ext uri="{FF2B5EF4-FFF2-40B4-BE49-F238E27FC236}">
                    <a16:creationId xmlns:a16="http://schemas.microsoft.com/office/drawing/2014/main" id="{2795D5B6-411A-4D17-971E-D7C683F92599}"/>
                  </a:ext>
                </a:extLst>
              </p:cNvPr>
              <p:cNvGrpSpPr>
                <a:grpSpLocks noChangeAspect="1"/>
              </p:cNvGrpSpPr>
              <p:nvPr/>
            </p:nvGrpSpPr>
            <p:grpSpPr>
              <a:xfrm>
                <a:off x="141062" y="4211812"/>
                <a:ext cx="1047750" cy="3121026"/>
                <a:chOff x="141062" y="4211812"/>
                <a:chExt cx="1047750" cy="3121026"/>
              </a:xfrm>
            </p:grpSpPr>
            <p:sp>
              <p:nvSpPr>
                <p:cNvPr id="22" name="Freeform 20">
                  <a:extLst>
                    <a:ext uri="{FF2B5EF4-FFF2-40B4-BE49-F238E27FC236}">
                      <a16:creationId xmlns:a16="http://schemas.microsoft.com/office/drawing/2014/main" id="{F7DF4A8B-8205-4E22-B5AF-835AA0864452}"/>
                    </a:ext>
                  </a:extLst>
                </p:cNvPr>
                <p:cNvSpPr>
                  <a:spLocks/>
                </p:cNvSpPr>
                <p:nvPr/>
              </p:nvSpPr>
              <p:spPr bwMode="auto">
                <a:xfrm>
                  <a:off x="369662" y="6216825"/>
                  <a:ext cx="193675" cy="698500"/>
                </a:xfrm>
                <a:custGeom>
                  <a:avLst/>
                  <a:gdLst>
                    <a:gd name="T0" fmla="*/ 0 w 122"/>
                    <a:gd name="T1" fmla="*/ 0 h 440"/>
                    <a:gd name="T2" fmla="*/ 39 w 122"/>
                    <a:gd name="T3" fmla="*/ 152 h 440"/>
                    <a:gd name="T4" fmla="*/ 84 w 122"/>
                    <a:gd name="T5" fmla="*/ 304 h 440"/>
                    <a:gd name="T6" fmla="*/ 122 w 122"/>
                    <a:gd name="T7" fmla="*/ 417 h 440"/>
                    <a:gd name="T8" fmla="*/ 122 w 122"/>
                    <a:gd name="T9" fmla="*/ 440 h 440"/>
                    <a:gd name="T10" fmla="*/ 76 w 122"/>
                    <a:gd name="T11" fmla="*/ 306 h 440"/>
                    <a:gd name="T12" fmla="*/ 39 w 122"/>
                    <a:gd name="T13" fmla="*/ 180 h 440"/>
                    <a:gd name="T14" fmla="*/ 6 w 122"/>
                    <a:gd name="T15" fmla="*/ 53 h 440"/>
                    <a:gd name="T16" fmla="*/ 0 w 122"/>
                    <a:gd name="T1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440">
                      <a:moveTo>
                        <a:pt x="0" y="0"/>
                      </a:moveTo>
                      <a:lnTo>
                        <a:pt x="39" y="152"/>
                      </a:lnTo>
                      <a:lnTo>
                        <a:pt x="84" y="304"/>
                      </a:lnTo>
                      <a:lnTo>
                        <a:pt x="122" y="417"/>
                      </a:lnTo>
                      <a:lnTo>
                        <a:pt x="122" y="440"/>
                      </a:lnTo>
                      <a:lnTo>
                        <a:pt x="76" y="306"/>
                      </a:lnTo>
                      <a:lnTo>
                        <a:pt x="39" y="180"/>
                      </a:lnTo>
                      <a:lnTo>
                        <a:pt x="6" y="53"/>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23" name="Freeform 21">
                  <a:extLst>
                    <a:ext uri="{FF2B5EF4-FFF2-40B4-BE49-F238E27FC236}">
                      <a16:creationId xmlns:a16="http://schemas.microsoft.com/office/drawing/2014/main" id="{169ED468-09DB-4F00-A589-11295CB58E1A}"/>
                    </a:ext>
                  </a:extLst>
                </p:cNvPr>
                <p:cNvSpPr>
                  <a:spLocks/>
                </p:cNvSpPr>
                <p:nvPr/>
              </p:nvSpPr>
              <p:spPr bwMode="auto">
                <a:xfrm>
                  <a:off x="572862" y="6905800"/>
                  <a:ext cx="184150" cy="427038"/>
                </a:xfrm>
                <a:custGeom>
                  <a:avLst/>
                  <a:gdLst>
                    <a:gd name="T0" fmla="*/ 0 w 116"/>
                    <a:gd name="T1" fmla="*/ 0 h 269"/>
                    <a:gd name="T2" fmla="*/ 8 w 116"/>
                    <a:gd name="T3" fmla="*/ 19 h 269"/>
                    <a:gd name="T4" fmla="*/ 37 w 116"/>
                    <a:gd name="T5" fmla="*/ 93 h 269"/>
                    <a:gd name="T6" fmla="*/ 67 w 116"/>
                    <a:gd name="T7" fmla="*/ 167 h 269"/>
                    <a:gd name="T8" fmla="*/ 116 w 116"/>
                    <a:gd name="T9" fmla="*/ 269 h 269"/>
                    <a:gd name="T10" fmla="*/ 108 w 116"/>
                    <a:gd name="T11" fmla="*/ 269 h 269"/>
                    <a:gd name="T12" fmla="*/ 60 w 116"/>
                    <a:gd name="T13" fmla="*/ 169 h 269"/>
                    <a:gd name="T14" fmla="*/ 30 w 116"/>
                    <a:gd name="T15" fmla="*/ 98 h 269"/>
                    <a:gd name="T16" fmla="*/ 1 w 116"/>
                    <a:gd name="T17" fmla="*/ 25 h 269"/>
                    <a:gd name="T18" fmla="*/ 0 w 116"/>
                    <a:gd name="T1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269">
                      <a:moveTo>
                        <a:pt x="0" y="0"/>
                      </a:moveTo>
                      <a:lnTo>
                        <a:pt x="8" y="19"/>
                      </a:lnTo>
                      <a:lnTo>
                        <a:pt x="37" y="93"/>
                      </a:lnTo>
                      <a:lnTo>
                        <a:pt x="67" y="167"/>
                      </a:lnTo>
                      <a:lnTo>
                        <a:pt x="116" y="269"/>
                      </a:lnTo>
                      <a:lnTo>
                        <a:pt x="108" y="269"/>
                      </a:lnTo>
                      <a:lnTo>
                        <a:pt x="60" y="169"/>
                      </a:lnTo>
                      <a:lnTo>
                        <a:pt x="30" y="98"/>
                      </a:lnTo>
                      <a:lnTo>
                        <a:pt x="1" y="25"/>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24" name="Freeform 22">
                  <a:extLst>
                    <a:ext uri="{FF2B5EF4-FFF2-40B4-BE49-F238E27FC236}">
                      <a16:creationId xmlns:a16="http://schemas.microsoft.com/office/drawing/2014/main" id="{3050955B-1C5E-4253-841D-D2273A2F99C0}"/>
                    </a:ext>
                  </a:extLst>
                </p:cNvPr>
                <p:cNvSpPr>
                  <a:spLocks/>
                </p:cNvSpPr>
                <p:nvPr/>
              </p:nvSpPr>
              <p:spPr bwMode="auto">
                <a:xfrm>
                  <a:off x="141062" y="4211812"/>
                  <a:ext cx="222250" cy="2019300"/>
                </a:xfrm>
                <a:custGeom>
                  <a:avLst/>
                  <a:gdLst>
                    <a:gd name="T0" fmla="*/ 0 w 140"/>
                    <a:gd name="T1" fmla="*/ 0 h 1272"/>
                    <a:gd name="T2" fmla="*/ 0 w 140"/>
                    <a:gd name="T3" fmla="*/ 0 h 1272"/>
                    <a:gd name="T4" fmla="*/ 1 w 140"/>
                    <a:gd name="T5" fmla="*/ 79 h 1272"/>
                    <a:gd name="T6" fmla="*/ 3 w 140"/>
                    <a:gd name="T7" fmla="*/ 159 h 1272"/>
                    <a:gd name="T8" fmla="*/ 12 w 140"/>
                    <a:gd name="T9" fmla="*/ 317 h 1272"/>
                    <a:gd name="T10" fmla="*/ 23 w 140"/>
                    <a:gd name="T11" fmla="*/ 476 h 1272"/>
                    <a:gd name="T12" fmla="*/ 39 w 140"/>
                    <a:gd name="T13" fmla="*/ 634 h 1272"/>
                    <a:gd name="T14" fmla="*/ 58 w 140"/>
                    <a:gd name="T15" fmla="*/ 792 h 1272"/>
                    <a:gd name="T16" fmla="*/ 83 w 140"/>
                    <a:gd name="T17" fmla="*/ 948 h 1272"/>
                    <a:gd name="T18" fmla="*/ 107 w 140"/>
                    <a:gd name="T19" fmla="*/ 1086 h 1272"/>
                    <a:gd name="T20" fmla="*/ 135 w 140"/>
                    <a:gd name="T21" fmla="*/ 1223 h 1272"/>
                    <a:gd name="T22" fmla="*/ 140 w 140"/>
                    <a:gd name="T23" fmla="*/ 1272 h 1272"/>
                    <a:gd name="T24" fmla="*/ 138 w 140"/>
                    <a:gd name="T25" fmla="*/ 1262 h 1272"/>
                    <a:gd name="T26" fmla="*/ 105 w 140"/>
                    <a:gd name="T27" fmla="*/ 1106 h 1272"/>
                    <a:gd name="T28" fmla="*/ 77 w 140"/>
                    <a:gd name="T29" fmla="*/ 949 h 1272"/>
                    <a:gd name="T30" fmla="*/ 53 w 140"/>
                    <a:gd name="T31" fmla="*/ 792 h 1272"/>
                    <a:gd name="T32" fmla="*/ 35 w 140"/>
                    <a:gd name="T33" fmla="*/ 634 h 1272"/>
                    <a:gd name="T34" fmla="*/ 20 w 140"/>
                    <a:gd name="T35" fmla="*/ 476 h 1272"/>
                    <a:gd name="T36" fmla="*/ 9 w 140"/>
                    <a:gd name="T37" fmla="*/ 317 h 1272"/>
                    <a:gd name="T38" fmla="*/ 2 w 140"/>
                    <a:gd name="T39" fmla="*/ 159 h 1272"/>
                    <a:gd name="T40" fmla="*/ 0 w 140"/>
                    <a:gd name="T41" fmla="*/ 79 h 1272"/>
                    <a:gd name="T42" fmla="*/ 0 w 140"/>
                    <a:gd name="T43"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1272">
                      <a:moveTo>
                        <a:pt x="0" y="0"/>
                      </a:moveTo>
                      <a:lnTo>
                        <a:pt x="0" y="0"/>
                      </a:lnTo>
                      <a:lnTo>
                        <a:pt x="1" y="79"/>
                      </a:lnTo>
                      <a:lnTo>
                        <a:pt x="3" y="159"/>
                      </a:lnTo>
                      <a:lnTo>
                        <a:pt x="12" y="317"/>
                      </a:lnTo>
                      <a:lnTo>
                        <a:pt x="23" y="476"/>
                      </a:lnTo>
                      <a:lnTo>
                        <a:pt x="39" y="634"/>
                      </a:lnTo>
                      <a:lnTo>
                        <a:pt x="58" y="792"/>
                      </a:lnTo>
                      <a:lnTo>
                        <a:pt x="83" y="948"/>
                      </a:lnTo>
                      <a:lnTo>
                        <a:pt x="107" y="1086"/>
                      </a:lnTo>
                      <a:lnTo>
                        <a:pt x="135" y="1223"/>
                      </a:lnTo>
                      <a:lnTo>
                        <a:pt x="140" y="1272"/>
                      </a:lnTo>
                      <a:lnTo>
                        <a:pt x="138" y="1262"/>
                      </a:lnTo>
                      <a:lnTo>
                        <a:pt x="105" y="1106"/>
                      </a:lnTo>
                      <a:lnTo>
                        <a:pt x="77" y="949"/>
                      </a:lnTo>
                      <a:lnTo>
                        <a:pt x="53" y="792"/>
                      </a:lnTo>
                      <a:lnTo>
                        <a:pt x="35" y="634"/>
                      </a:lnTo>
                      <a:lnTo>
                        <a:pt x="20" y="476"/>
                      </a:lnTo>
                      <a:lnTo>
                        <a:pt x="9" y="317"/>
                      </a:lnTo>
                      <a:lnTo>
                        <a:pt x="2" y="159"/>
                      </a:lnTo>
                      <a:lnTo>
                        <a:pt x="0" y="79"/>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25" name="Freeform 23">
                  <a:extLst>
                    <a:ext uri="{FF2B5EF4-FFF2-40B4-BE49-F238E27FC236}">
                      <a16:creationId xmlns:a16="http://schemas.microsoft.com/office/drawing/2014/main" id="{D9D40AA7-8EB9-449A-B95A-F10F41A93B88}"/>
                    </a:ext>
                  </a:extLst>
                </p:cNvPr>
                <p:cNvSpPr>
                  <a:spLocks/>
                </p:cNvSpPr>
                <p:nvPr/>
              </p:nvSpPr>
              <p:spPr bwMode="auto">
                <a:xfrm>
                  <a:off x="341087" y="4861100"/>
                  <a:ext cx="71438" cy="1355725"/>
                </a:xfrm>
                <a:custGeom>
                  <a:avLst/>
                  <a:gdLst>
                    <a:gd name="T0" fmla="*/ 45 w 45"/>
                    <a:gd name="T1" fmla="*/ 0 h 854"/>
                    <a:gd name="T2" fmla="*/ 45 w 45"/>
                    <a:gd name="T3" fmla="*/ 0 h 854"/>
                    <a:gd name="T4" fmla="*/ 35 w 45"/>
                    <a:gd name="T5" fmla="*/ 66 h 854"/>
                    <a:gd name="T6" fmla="*/ 26 w 45"/>
                    <a:gd name="T7" fmla="*/ 133 h 854"/>
                    <a:gd name="T8" fmla="*/ 14 w 45"/>
                    <a:gd name="T9" fmla="*/ 267 h 854"/>
                    <a:gd name="T10" fmla="*/ 6 w 45"/>
                    <a:gd name="T11" fmla="*/ 401 h 854"/>
                    <a:gd name="T12" fmla="*/ 3 w 45"/>
                    <a:gd name="T13" fmla="*/ 534 h 854"/>
                    <a:gd name="T14" fmla="*/ 6 w 45"/>
                    <a:gd name="T15" fmla="*/ 669 h 854"/>
                    <a:gd name="T16" fmla="*/ 14 w 45"/>
                    <a:gd name="T17" fmla="*/ 803 h 854"/>
                    <a:gd name="T18" fmla="*/ 18 w 45"/>
                    <a:gd name="T19" fmla="*/ 854 h 854"/>
                    <a:gd name="T20" fmla="*/ 18 w 45"/>
                    <a:gd name="T21" fmla="*/ 851 h 854"/>
                    <a:gd name="T22" fmla="*/ 9 w 45"/>
                    <a:gd name="T23" fmla="*/ 814 h 854"/>
                    <a:gd name="T24" fmla="*/ 8 w 45"/>
                    <a:gd name="T25" fmla="*/ 803 h 854"/>
                    <a:gd name="T26" fmla="*/ 1 w 45"/>
                    <a:gd name="T27" fmla="*/ 669 h 854"/>
                    <a:gd name="T28" fmla="*/ 0 w 45"/>
                    <a:gd name="T29" fmla="*/ 534 h 854"/>
                    <a:gd name="T30" fmla="*/ 3 w 45"/>
                    <a:gd name="T31" fmla="*/ 401 h 854"/>
                    <a:gd name="T32" fmla="*/ 12 w 45"/>
                    <a:gd name="T33" fmla="*/ 267 h 854"/>
                    <a:gd name="T34" fmla="*/ 25 w 45"/>
                    <a:gd name="T35" fmla="*/ 132 h 854"/>
                    <a:gd name="T36" fmla="*/ 34 w 45"/>
                    <a:gd name="T37" fmla="*/ 66 h 854"/>
                    <a:gd name="T38" fmla="*/ 45 w 45"/>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854">
                      <a:moveTo>
                        <a:pt x="45" y="0"/>
                      </a:moveTo>
                      <a:lnTo>
                        <a:pt x="45" y="0"/>
                      </a:lnTo>
                      <a:lnTo>
                        <a:pt x="35" y="66"/>
                      </a:lnTo>
                      <a:lnTo>
                        <a:pt x="26" y="133"/>
                      </a:lnTo>
                      <a:lnTo>
                        <a:pt x="14" y="267"/>
                      </a:lnTo>
                      <a:lnTo>
                        <a:pt x="6" y="401"/>
                      </a:lnTo>
                      <a:lnTo>
                        <a:pt x="3" y="534"/>
                      </a:lnTo>
                      <a:lnTo>
                        <a:pt x="6" y="669"/>
                      </a:lnTo>
                      <a:lnTo>
                        <a:pt x="14" y="803"/>
                      </a:lnTo>
                      <a:lnTo>
                        <a:pt x="18" y="854"/>
                      </a:lnTo>
                      <a:lnTo>
                        <a:pt x="18" y="851"/>
                      </a:lnTo>
                      <a:lnTo>
                        <a:pt x="9" y="814"/>
                      </a:lnTo>
                      <a:lnTo>
                        <a:pt x="8" y="803"/>
                      </a:lnTo>
                      <a:lnTo>
                        <a:pt x="1" y="669"/>
                      </a:lnTo>
                      <a:lnTo>
                        <a:pt x="0" y="534"/>
                      </a:lnTo>
                      <a:lnTo>
                        <a:pt x="3" y="401"/>
                      </a:lnTo>
                      <a:lnTo>
                        <a:pt x="12" y="267"/>
                      </a:lnTo>
                      <a:lnTo>
                        <a:pt x="25" y="132"/>
                      </a:lnTo>
                      <a:lnTo>
                        <a:pt x="34" y="66"/>
                      </a:lnTo>
                      <a:lnTo>
                        <a:pt x="45"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26" name="Freeform 24">
                  <a:extLst>
                    <a:ext uri="{FF2B5EF4-FFF2-40B4-BE49-F238E27FC236}">
                      <a16:creationId xmlns:a16="http://schemas.microsoft.com/office/drawing/2014/main" id="{9316CA00-0AFB-4ECA-AAEA-E22F4570B3CB}"/>
                    </a:ext>
                  </a:extLst>
                </p:cNvPr>
                <p:cNvSpPr>
                  <a:spLocks/>
                </p:cNvSpPr>
                <p:nvPr/>
              </p:nvSpPr>
              <p:spPr bwMode="auto">
                <a:xfrm>
                  <a:off x="363312" y="6231112"/>
                  <a:ext cx="244475" cy="998538"/>
                </a:xfrm>
                <a:custGeom>
                  <a:avLst/>
                  <a:gdLst>
                    <a:gd name="T0" fmla="*/ 0 w 154"/>
                    <a:gd name="T1" fmla="*/ 0 h 629"/>
                    <a:gd name="T2" fmla="*/ 10 w 154"/>
                    <a:gd name="T3" fmla="*/ 44 h 629"/>
                    <a:gd name="T4" fmla="*/ 21 w 154"/>
                    <a:gd name="T5" fmla="*/ 126 h 629"/>
                    <a:gd name="T6" fmla="*/ 34 w 154"/>
                    <a:gd name="T7" fmla="*/ 207 h 629"/>
                    <a:gd name="T8" fmla="*/ 53 w 154"/>
                    <a:gd name="T9" fmla="*/ 293 h 629"/>
                    <a:gd name="T10" fmla="*/ 75 w 154"/>
                    <a:gd name="T11" fmla="*/ 380 h 629"/>
                    <a:gd name="T12" fmla="*/ 100 w 154"/>
                    <a:gd name="T13" fmla="*/ 466 h 629"/>
                    <a:gd name="T14" fmla="*/ 120 w 154"/>
                    <a:gd name="T15" fmla="*/ 521 h 629"/>
                    <a:gd name="T16" fmla="*/ 141 w 154"/>
                    <a:gd name="T17" fmla="*/ 576 h 629"/>
                    <a:gd name="T18" fmla="*/ 152 w 154"/>
                    <a:gd name="T19" fmla="*/ 618 h 629"/>
                    <a:gd name="T20" fmla="*/ 154 w 154"/>
                    <a:gd name="T21" fmla="*/ 629 h 629"/>
                    <a:gd name="T22" fmla="*/ 140 w 154"/>
                    <a:gd name="T23" fmla="*/ 595 h 629"/>
                    <a:gd name="T24" fmla="*/ 115 w 154"/>
                    <a:gd name="T25" fmla="*/ 532 h 629"/>
                    <a:gd name="T26" fmla="*/ 93 w 154"/>
                    <a:gd name="T27" fmla="*/ 468 h 629"/>
                    <a:gd name="T28" fmla="*/ 67 w 154"/>
                    <a:gd name="T29" fmla="*/ 383 h 629"/>
                    <a:gd name="T30" fmla="*/ 47 w 154"/>
                    <a:gd name="T31" fmla="*/ 295 h 629"/>
                    <a:gd name="T32" fmla="*/ 28 w 154"/>
                    <a:gd name="T33" fmla="*/ 207 h 629"/>
                    <a:gd name="T34" fmla="*/ 12 w 154"/>
                    <a:gd name="T35" fmla="*/ 104 h 629"/>
                    <a:gd name="T36" fmla="*/ 0 w 154"/>
                    <a:gd name="T3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629">
                      <a:moveTo>
                        <a:pt x="0" y="0"/>
                      </a:moveTo>
                      <a:lnTo>
                        <a:pt x="10" y="44"/>
                      </a:lnTo>
                      <a:lnTo>
                        <a:pt x="21" y="126"/>
                      </a:lnTo>
                      <a:lnTo>
                        <a:pt x="34" y="207"/>
                      </a:lnTo>
                      <a:lnTo>
                        <a:pt x="53" y="293"/>
                      </a:lnTo>
                      <a:lnTo>
                        <a:pt x="75" y="380"/>
                      </a:lnTo>
                      <a:lnTo>
                        <a:pt x="100" y="466"/>
                      </a:lnTo>
                      <a:lnTo>
                        <a:pt x="120" y="521"/>
                      </a:lnTo>
                      <a:lnTo>
                        <a:pt x="141" y="576"/>
                      </a:lnTo>
                      <a:lnTo>
                        <a:pt x="152" y="618"/>
                      </a:lnTo>
                      <a:lnTo>
                        <a:pt x="154" y="629"/>
                      </a:lnTo>
                      <a:lnTo>
                        <a:pt x="140" y="595"/>
                      </a:lnTo>
                      <a:lnTo>
                        <a:pt x="115" y="532"/>
                      </a:lnTo>
                      <a:lnTo>
                        <a:pt x="93" y="468"/>
                      </a:lnTo>
                      <a:lnTo>
                        <a:pt x="67" y="383"/>
                      </a:lnTo>
                      <a:lnTo>
                        <a:pt x="47" y="295"/>
                      </a:lnTo>
                      <a:lnTo>
                        <a:pt x="28" y="207"/>
                      </a:lnTo>
                      <a:lnTo>
                        <a:pt x="12" y="104"/>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27" name="Freeform 25">
                  <a:extLst>
                    <a:ext uri="{FF2B5EF4-FFF2-40B4-BE49-F238E27FC236}">
                      <a16:creationId xmlns:a16="http://schemas.microsoft.com/office/drawing/2014/main" id="{96D3F9E2-BADE-4370-8722-77F54A306727}"/>
                    </a:ext>
                  </a:extLst>
                </p:cNvPr>
                <p:cNvSpPr>
                  <a:spLocks/>
                </p:cNvSpPr>
                <p:nvPr/>
              </p:nvSpPr>
              <p:spPr bwMode="auto">
                <a:xfrm>
                  <a:off x="620487" y="7223300"/>
                  <a:ext cx="52388" cy="109538"/>
                </a:xfrm>
                <a:custGeom>
                  <a:avLst/>
                  <a:gdLst>
                    <a:gd name="T0" fmla="*/ 0 w 33"/>
                    <a:gd name="T1" fmla="*/ 0 h 69"/>
                    <a:gd name="T2" fmla="*/ 33 w 33"/>
                    <a:gd name="T3" fmla="*/ 69 h 69"/>
                    <a:gd name="T4" fmla="*/ 24 w 33"/>
                    <a:gd name="T5" fmla="*/ 69 h 69"/>
                    <a:gd name="T6" fmla="*/ 12 w 33"/>
                    <a:gd name="T7" fmla="*/ 35 h 69"/>
                    <a:gd name="T8" fmla="*/ 0 w 33"/>
                    <a:gd name="T9" fmla="*/ 0 h 69"/>
                  </a:gdLst>
                  <a:ahLst/>
                  <a:cxnLst>
                    <a:cxn ang="0">
                      <a:pos x="T0" y="T1"/>
                    </a:cxn>
                    <a:cxn ang="0">
                      <a:pos x="T2" y="T3"/>
                    </a:cxn>
                    <a:cxn ang="0">
                      <a:pos x="T4" y="T5"/>
                    </a:cxn>
                    <a:cxn ang="0">
                      <a:pos x="T6" y="T7"/>
                    </a:cxn>
                    <a:cxn ang="0">
                      <a:pos x="T8" y="T9"/>
                    </a:cxn>
                  </a:cxnLst>
                  <a:rect l="0" t="0" r="r" b="b"/>
                  <a:pathLst>
                    <a:path w="33" h="69">
                      <a:moveTo>
                        <a:pt x="0" y="0"/>
                      </a:moveTo>
                      <a:lnTo>
                        <a:pt x="33" y="69"/>
                      </a:lnTo>
                      <a:lnTo>
                        <a:pt x="24" y="69"/>
                      </a:lnTo>
                      <a:lnTo>
                        <a:pt x="12" y="35"/>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28" name="Freeform 26">
                  <a:extLst>
                    <a:ext uri="{FF2B5EF4-FFF2-40B4-BE49-F238E27FC236}">
                      <a16:creationId xmlns:a16="http://schemas.microsoft.com/office/drawing/2014/main" id="{A21956ED-A5EB-49A4-89A0-731A48D2D217}"/>
                    </a:ext>
                  </a:extLst>
                </p:cNvPr>
                <p:cNvSpPr>
                  <a:spLocks/>
                </p:cNvSpPr>
                <p:nvPr/>
              </p:nvSpPr>
              <p:spPr bwMode="auto">
                <a:xfrm>
                  <a:off x="355374" y="6153325"/>
                  <a:ext cx="23813" cy="147638"/>
                </a:xfrm>
                <a:custGeom>
                  <a:avLst/>
                  <a:gdLst>
                    <a:gd name="T0" fmla="*/ 0 w 15"/>
                    <a:gd name="T1" fmla="*/ 0 h 93"/>
                    <a:gd name="T2" fmla="*/ 9 w 15"/>
                    <a:gd name="T3" fmla="*/ 37 h 93"/>
                    <a:gd name="T4" fmla="*/ 9 w 15"/>
                    <a:gd name="T5" fmla="*/ 40 h 93"/>
                    <a:gd name="T6" fmla="*/ 15 w 15"/>
                    <a:gd name="T7" fmla="*/ 93 h 93"/>
                    <a:gd name="T8" fmla="*/ 5 w 15"/>
                    <a:gd name="T9" fmla="*/ 49 h 93"/>
                    <a:gd name="T10" fmla="*/ 0 w 15"/>
                    <a:gd name="T11" fmla="*/ 0 h 93"/>
                  </a:gdLst>
                  <a:ahLst/>
                  <a:cxnLst>
                    <a:cxn ang="0">
                      <a:pos x="T0" y="T1"/>
                    </a:cxn>
                    <a:cxn ang="0">
                      <a:pos x="T2" y="T3"/>
                    </a:cxn>
                    <a:cxn ang="0">
                      <a:pos x="T4" y="T5"/>
                    </a:cxn>
                    <a:cxn ang="0">
                      <a:pos x="T6" y="T7"/>
                    </a:cxn>
                    <a:cxn ang="0">
                      <a:pos x="T8" y="T9"/>
                    </a:cxn>
                    <a:cxn ang="0">
                      <a:pos x="T10" y="T11"/>
                    </a:cxn>
                  </a:cxnLst>
                  <a:rect l="0" t="0" r="r" b="b"/>
                  <a:pathLst>
                    <a:path w="15" h="93">
                      <a:moveTo>
                        <a:pt x="0" y="0"/>
                      </a:moveTo>
                      <a:lnTo>
                        <a:pt x="9" y="37"/>
                      </a:lnTo>
                      <a:lnTo>
                        <a:pt x="9" y="40"/>
                      </a:lnTo>
                      <a:lnTo>
                        <a:pt x="15" y="93"/>
                      </a:lnTo>
                      <a:lnTo>
                        <a:pt x="5" y="49"/>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29" name="Freeform 27">
                  <a:extLst>
                    <a:ext uri="{FF2B5EF4-FFF2-40B4-BE49-F238E27FC236}">
                      <a16:creationId xmlns:a16="http://schemas.microsoft.com/office/drawing/2014/main" id="{29931D1F-B200-4E83-A3AF-134573FC046F}"/>
                    </a:ext>
                  </a:extLst>
                </p:cNvPr>
                <p:cNvSpPr>
                  <a:spLocks/>
                </p:cNvSpPr>
                <p:nvPr/>
              </p:nvSpPr>
              <p:spPr bwMode="auto">
                <a:xfrm>
                  <a:off x="563337" y="5689775"/>
                  <a:ext cx="625475" cy="1216025"/>
                </a:xfrm>
                <a:custGeom>
                  <a:avLst/>
                  <a:gdLst>
                    <a:gd name="T0" fmla="*/ 394 w 394"/>
                    <a:gd name="T1" fmla="*/ 0 h 766"/>
                    <a:gd name="T2" fmla="*/ 394 w 394"/>
                    <a:gd name="T3" fmla="*/ 0 h 766"/>
                    <a:gd name="T4" fmla="*/ 356 w 394"/>
                    <a:gd name="T5" fmla="*/ 38 h 766"/>
                    <a:gd name="T6" fmla="*/ 319 w 394"/>
                    <a:gd name="T7" fmla="*/ 77 h 766"/>
                    <a:gd name="T8" fmla="*/ 284 w 394"/>
                    <a:gd name="T9" fmla="*/ 117 h 766"/>
                    <a:gd name="T10" fmla="*/ 249 w 394"/>
                    <a:gd name="T11" fmla="*/ 160 h 766"/>
                    <a:gd name="T12" fmla="*/ 207 w 394"/>
                    <a:gd name="T13" fmla="*/ 218 h 766"/>
                    <a:gd name="T14" fmla="*/ 168 w 394"/>
                    <a:gd name="T15" fmla="*/ 276 h 766"/>
                    <a:gd name="T16" fmla="*/ 131 w 394"/>
                    <a:gd name="T17" fmla="*/ 339 h 766"/>
                    <a:gd name="T18" fmla="*/ 98 w 394"/>
                    <a:gd name="T19" fmla="*/ 402 h 766"/>
                    <a:gd name="T20" fmla="*/ 69 w 394"/>
                    <a:gd name="T21" fmla="*/ 467 h 766"/>
                    <a:gd name="T22" fmla="*/ 45 w 394"/>
                    <a:gd name="T23" fmla="*/ 535 h 766"/>
                    <a:gd name="T24" fmla="*/ 26 w 394"/>
                    <a:gd name="T25" fmla="*/ 604 h 766"/>
                    <a:gd name="T26" fmla="*/ 14 w 394"/>
                    <a:gd name="T27" fmla="*/ 673 h 766"/>
                    <a:gd name="T28" fmla="*/ 7 w 394"/>
                    <a:gd name="T29" fmla="*/ 746 h 766"/>
                    <a:gd name="T30" fmla="*/ 6 w 394"/>
                    <a:gd name="T31" fmla="*/ 766 h 766"/>
                    <a:gd name="T32" fmla="*/ 0 w 394"/>
                    <a:gd name="T33" fmla="*/ 749 h 766"/>
                    <a:gd name="T34" fmla="*/ 1 w 394"/>
                    <a:gd name="T35" fmla="*/ 744 h 766"/>
                    <a:gd name="T36" fmla="*/ 7 w 394"/>
                    <a:gd name="T37" fmla="*/ 673 h 766"/>
                    <a:gd name="T38" fmla="*/ 21 w 394"/>
                    <a:gd name="T39" fmla="*/ 603 h 766"/>
                    <a:gd name="T40" fmla="*/ 40 w 394"/>
                    <a:gd name="T41" fmla="*/ 533 h 766"/>
                    <a:gd name="T42" fmla="*/ 65 w 394"/>
                    <a:gd name="T43" fmla="*/ 466 h 766"/>
                    <a:gd name="T44" fmla="*/ 94 w 394"/>
                    <a:gd name="T45" fmla="*/ 400 h 766"/>
                    <a:gd name="T46" fmla="*/ 127 w 394"/>
                    <a:gd name="T47" fmla="*/ 336 h 766"/>
                    <a:gd name="T48" fmla="*/ 164 w 394"/>
                    <a:gd name="T49" fmla="*/ 275 h 766"/>
                    <a:gd name="T50" fmla="*/ 204 w 394"/>
                    <a:gd name="T51" fmla="*/ 215 h 766"/>
                    <a:gd name="T52" fmla="*/ 248 w 394"/>
                    <a:gd name="T53" fmla="*/ 158 h 766"/>
                    <a:gd name="T54" fmla="*/ 282 w 394"/>
                    <a:gd name="T55" fmla="*/ 116 h 766"/>
                    <a:gd name="T56" fmla="*/ 318 w 394"/>
                    <a:gd name="T57" fmla="*/ 76 h 766"/>
                    <a:gd name="T58" fmla="*/ 354 w 394"/>
                    <a:gd name="T59" fmla="*/ 37 h 766"/>
                    <a:gd name="T60" fmla="*/ 394 w 394"/>
                    <a:gd name="T61"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4" h="766">
                      <a:moveTo>
                        <a:pt x="394" y="0"/>
                      </a:moveTo>
                      <a:lnTo>
                        <a:pt x="394" y="0"/>
                      </a:lnTo>
                      <a:lnTo>
                        <a:pt x="356" y="38"/>
                      </a:lnTo>
                      <a:lnTo>
                        <a:pt x="319" y="77"/>
                      </a:lnTo>
                      <a:lnTo>
                        <a:pt x="284" y="117"/>
                      </a:lnTo>
                      <a:lnTo>
                        <a:pt x="249" y="160"/>
                      </a:lnTo>
                      <a:lnTo>
                        <a:pt x="207" y="218"/>
                      </a:lnTo>
                      <a:lnTo>
                        <a:pt x="168" y="276"/>
                      </a:lnTo>
                      <a:lnTo>
                        <a:pt x="131" y="339"/>
                      </a:lnTo>
                      <a:lnTo>
                        <a:pt x="98" y="402"/>
                      </a:lnTo>
                      <a:lnTo>
                        <a:pt x="69" y="467"/>
                      </a:lnTo>
                      <a:lnTo>
                        <a:pt x="45" y="535"/>
                      </a:lnTo>
                      <a:lnTo>
                        <a:pt x="26" y="604"/>
                      </a:lnTo>
                      <a:lnTo>
                        <a:pt x="14" y="673"/>
                      </a:lnTo>
                      <a:lnTo>
                        <a:pt x="7" y="746"/>
                      </a:lnTo>
                      <a:lnTo>
                        <a:pt x="6" y="766"/>
                      </a:lnTo>
                      <a:lnTo>
                        <a:pt x="0" y="749"/>
                      </a:lnTo>
                      <a:lnTo>
                        <a:pt x="1" y="744"/>
                      </a:lnTo>
                      <a:lnTo>
                        <a:pt x="7" y="673"/>
                      </a:lnTo>
                      <a:lnTo>
                        <a:pt x="21" y="603"/>
                      </a:lnTo>
                      <a:lnTo>
                        <a:pt x="40" y="533"/>
                      </a:lnTo>
                      <a:lnTo>
                        <a:pt x="65" y="466"/>
                      </a:lnTo>
                      <a:lnTo>
                        <a:pt x="94" y="400"/>
                      </a:lnTo>
                      <a:lnTo>
                        <a:pt x="127" y="336"/>
                      </a:lnTo>
                      <a:lnTo>
                        <a:pt x="164" y="275"/>
                      </a:lnTo>
                      <a:lnTo>
                        <a:pt x="204" y="215"/>
                      </a:lnTo>
                      <a:lnTo>
                        <a:pt x="248" y="158"/>
                      </a:lnTo>
                      <a:lnTo>
                        <a:pt x="282" y="116"/>
                      </a:lnTo>
                      <a:lnTo>
                        <a:pt x="318" y="76"/>
                      </a:lnTo>
                      <a:lnTo>
                        <a:pt x="354" y="37"/>
                      </a:lnTo>
                      <a:lnTo>
                        <a:pt x="394"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30" name="Freeform 28">
                  <a:extLst>
                    <a:ext uri="{FF2B5EF4-FFF2-40B4-BE49-F238E27FC236}">
                      <a16:creationId xmlns:a16="http://schemas.microsoft.com/office/drawing/2014/main" id="{3F9F9E55-5A1C-4038-85E5-09F4105176FC}"/>
                    </a:ext>
                  </a:extLst>
                </p:cNvPr>
                <p:cNvSpPr>
                  <a:spLocks/>
                </p:cNvSpPr>
                <p:nvPr/>
              </p:nvSpPr>
              <p:spPr bwMode="auto">
                <a:xfrm>
                  <a:off x="563337" y="6915325"/>
                  <a:ext cx="57150" cy="307975"/>
                </a:xfrm>
                <a:custGeom>
                  <a:avLst/>
                  <a:gdLst>
                    <a:gd name="T0" fmla="*/ 0 w 36"/>
                    <a:gd name="T1" fmla="*/ 0 h 194"/>
                    <a:gd name="T2" fmla="*/ 6 w 36"/>
                    <a:gd name="T3" fmla="*/ 16 h 194"/>
                    <a:gd name="T4" fmla="*/ 7 w 36"/>
                    <a:gd name="T5" fmla="*/ 19 h 194"/>
                    <a:gd name="T6" fmla="*/ 11 w 36"/>
                    <a:gd name="T7" fmla="*/ 80 h 194"/>
                    <a:gd name="T8" fmla="*/ 20 w 36"/>
                    <a:gd name="T9" fmla="*/ 132 h 194"/>
                    <a:gd name="T10" fmla="*/ 33 w 36"/>
                    <a:gd name="T11" fmla="*/ 185 h 194"/>
                    <a:gd name="T12" fmla="*/ 36 w 36"/>
                    <a:gd name="T13" fmla="*/ 194 h 194"/>
                    <a:gd name="T14" fmla="*/ 21 w 36"/>
                    <a:gd name="T15" fmla="*/ 161 h 194"/>
                    <a:gd name="T16" fmla="*/ 15 w 36"/>
                    <a:gd name="T17" fmla="*/ 145 h 194"/>
                    <a:gd name="T18" fmla="*/ 5 w 36"/>
                    <a:gd name="T19" fmla="*/ 81 h 194"/>
                    <a:gd name="T20" fmla="*/ 1 w 36"/>
                    <a:gd name="T21" fmla="*/ 41 h 194"/>
                    <a:gd name="T22" fmla="*/ 0 w 36"/>
                    <a:gd name="T2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94">
                      <a:moveTo>
                        <a:pt x="0" y="0"/>
                      </a:moveTo>
                      <a:lnTo>
                        <a:pt x="6" y="16"/>
                      </a:lnTo>
                      <a:lnTo>
                        <a:pt x="7" y="19"/>
                      </a:lnTo>
                      <a:lnTo>
                        <a:pt x="11" y="80"/>
                      </a:lnTo>
                      <a:lnTo>
                        <a:pt x="20" y="132"/>
                      </a:lnTo>
                      <a:lnTo>
                        <a:pt x="33" y="185"/>
                      </a:lnTo>
                      <a:lnTo>
                        <a:pt x="36" y="194"/>
                      </a:lnTo>
                      <a:lnTo>
                        <a:pt x="21" y="161"/>
                      </a:lnTo>
                      <a:lnTo>
                        <a:pt x="15" y="145"/>
                      </a:lnTo>
                      <a:lnTo>
                        <a:pt x="5" y="81"/>
                      </a:lnTo>
                      <a:lnTo>
                        <a:pt x="1" y="41"/>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31" name="Freeform 29">
                  <a:extLst>
                    <a:ext uri="{FF2B5EF4-FFF2-40B4-BE49-F238E27FC236}">
                      <a16:creationId xmlns:a16="http://schemas.microsoft.com/office/drawing/2014/main" id="{E33E6C16-4821-4A2F-9938-24D52D4954E3}"/>
                    </a:ext>
                  </a:extLst>
                </p:cNvPr>
                <p:cNvSpPr>
                  <a:spLocks/>
                </p:cNvSpPr>
                <p:nvPr/>
              </p:nvSpPr>
              <p:spPr bwMode="auto">
                <a:xfrm>
                  <a:off x="607787" y="7229650"/>
                  <a:ext cx="49213" cy="103188"/>
                </a:xfrm>
                <a:custGeom>
                  <a:avLst/>
                  <a:gdLst>
                    <a:gd name="T0" fmla="*/ 0 w 31"/>
                    <a:gd name="T1" fmla="*/ 0 h 65"/>
                    <a:gd name="T2" fmla="*/ 31 w 31"/>
                    <a:gd name="T3" fmla="*/ 65 h 65"/>
                    <a:gd name="T4" fmla="*/ 23 w 31"/>
                    <a:gd name="T5" fmla="*/ 65 h 65"/>
                    <a:gd name="T6" fmla="*/ 0 w 31"/>
                    <a:gd name="T7" fmla="*/ 0 h 65"/>
                  </a:gdLst>
                  <a:ahLst/>
                  <a:cxnLst>
                    <a:cxn ang="0">
                      <a:pos x="T0" y="T1"/>
                    </a:cxn>
                    <a:cxn ang="0">
                      <a:pos x="T2" y="T3"/>
                    </a:cxn>
                    <a:cxn ang="0">
                      <a:pos x="T4" y="T5"/>
                    </a:cxn>
                    <a:cxn ang="0">
                      <a:pos x="T6" y="T7"/>
                    </a:cxn>
                  </a:cxnLst>
                  <a:rect l="0" t="0" r="r" b="b"/>
                  <a:pathLst>
                    <a:path w="31" h="65">
                      <a:moveTo>
                        <a:pt x="0" y="0"/>
                      </a:moveTo>
                      <a:lnTo>
                        <a:pt x="31" y="65"/>
                      </a:lnTo>
                      <a:lnTo>
                        <a:pt x="23" y="65"/>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32" name="Freeform 30">
                  <a:extLst>
                    <a:ext uri="{FF2B5EF4-FFF2-40B4-BE49-F238E27FC236}">
                      <a16:creationId xmlns:a16="http://schemas.microsoft.com/office/drawing/2014/main" id="{C478A888-1FB1-47CA-AFDC-C4CEF6E1AF95}"/>
                    </a:ext>
                  </a:extLst>
                </p:cNvPr>
                <p:cNvSpPr>
                  <a:spLocks/>
                </p:cNvSpPr>
                <p:nvPr/>
              </p:nvSpPr>
              <p:spPr bwMode="auto">
                <a:xfrm>
                  <a:off x="563337" y="6878812"/>
                  <a:ext cx="11113" cy="66675"/>
                </a:xfrm>
                <a:custGeom>
                  <a:avLst/>
                  <a:gdLst>
                    <a:gd name="T0" fmla="*/ 0 w 7"/>
                    <a:gd name="T1" fmla="*/ 0 h 42"/>
                    <a:gd name="T2" fmla="*/ 6 w 7"/>
                    <a:gd name="T3" fmla="*/ 17 h 42"/>
                    <a:gd name="T4" fmla="*/ 7 w 7"/>
                    <a:gd name="T5" fmla="*/ 42 h 42"/>
                    <a:gd name="T6" fmla="*/ 6 w 7"/>
                    <a:gd name="T7" fmla="*/ 39 h 42"/>
                    <a:gd name="T8" fmla="*/ 0 w 7"/>
                    <a:gd name="T9" fmla="*/ 23 h 42"/>
                    <a:gd name="T10" fmla="*/ 0 w 7"/>
                    <a:gd name="T11" fmla="*/ 0 h 42"/>
                  </a:gdLst>
                  <a:ahLst/>
                  <a:cxnLst>
                    <a:cxn ang="0">
                      <a:pos x="T0" y="T1"/>
                    </a:cxn>
                    <a:cxn ang="0">
                      <a:pos x="T2" y="T3"/>
                    </a:cxn>
                    <a:cxn ang="0">
                      <a:pos x="T4" y="T5"/>
                    </a:cxn>
                    <a:cxn ang="0">
                      <a:pos x="T6" y="T7"/>
                    </a:cxn>
                    <a:cxn ang="0">
                      <a:pos x="T8" y="T9"/>
                    </a:cxn>
                    <a:cxn ang="0">
                      <a:pos x="T10" y="T11"/>
                    </a:cxn>
                  </a:cxnLst>
                  <a:rect l="0" t="0" r="r" b="b"/>
                  <a:pathLst>
                    <a:path w="7" h="42">
                      <a:moveTo>
                        <a:pt x="0" y="0"/>
                      </a:moveTo>
                      <a:lnTo>
                        <a:pt x="6" y="17"/>
                      </a:lnTo>
                      <a:lnTo>
                        <a:pt x="7" y="42"/>
                      </a:lnTo>
                      <a:lnTo>
                        <a:pt x="6" y="39"/>
                      </a:lnTo>
                      <a:lnTo>
                        <a:pt x="0" y="23"/>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33" name="Freeform 31">
                  <a:extLst>
                    <a:ext uri="{FF2B5EF4-FFF2-40B4-BE49-F238E27FC236}">
                      <a16:creationId xmlns:a16="http://schemas.microsoft.com/office/drawing/2014/main" id="{FD476B3B-9A6F-4CBF-98CA-5DFCB7692091}"/>
                    </a:ext>
                  </a:extLst>
                </p:cNvPr>
                <p:cNvSpPr>
                  <a:spLocks/>
                </p:cNvSpPr>
                <p:nvPr/>
              </p:nvSpPr>
              <p:spPr bwMode="auto">
                <a:xfrm>
                  <a:off x="587149" y="7145512"/>
                  <a:ext cx="71438" cy="187325"/>
                </a:xfrm>
                <a:custGeom>
                  <a:avLst/>
                  <a:gdLst>
                    <a:gd name="T0" fmla="*/ 0 w 45"/>
                    <a:gd name="T1" fmla="*/ 0 h 118"/>
                    <a:gd name="T2" fmla="*/ 6 w 45"/>
                    <a:gd name="T3" fmla="*/ 16 h 118"/>
                    <a:gd name="T4" fmla="*/ 21 w 45"/>
                    <a:gd name="T5" fmla="*/ 49 h 118"/>
                    <a:gd name="T6" fmla="*/ 33 w 45"/>
                    <a:gd name="T7" fmla="*/ 84 h 118"/>
                    <a:gd name="T8" fmla="*/ 45 w 45"/>
                    <a:gd name="T9" fmla="*/ 118 h 118"/>
                    <a:gd name="T10" fmla="*/ 44 w 45"/>
                    <a:gd name="T11" fmla="*/ 118 h 118"/>
                    <a:gd name="T12" fmla="*/ 13 w 45"/>
                    <a:gd name="T13" fmla="*/ 53 h 118"/>
                    <a:gd name="T14" fmla="*/ 11 w 45"/>
                    <a:gd name="T15" fmla="*/ 42 h 118"/>
                    <a:gd name="T16" fmla="*/ 0 w 4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8">
                      <a:moveTo>
                        <a:pt x="0" y="0"/>
                      </a:moveTo>
                      <a:lnTo>
                        <a:pt x="6" y="16"/>
                      </a:lnTo>
                      <a:lnTo>
                        <a:pt x="21" y="49"/>
                      </a:lnTo>
                      <a:lnTo>
                        <a:pt x="33" y="84"/>
                      </a:lnTo>
                      <a:lnTo>
                        <a:pt x="45" y="118"/>
                      </a:lnTo>
                      <a:lnTo>
                        <a:pt x="44" y="118"/>
                      </a:lnTo>
                      <a:lnTo>
                        <a:pt x="13" y="53"/>
                      </a:lnTo>
                      <a:lnTo>
                        <a:pt x="11" y="42"/>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grpSp>
          <p:grpSp>
            <p:nvGrpSpPr>
              <p:cNvPr id="10" name="Group 9">
                <a:extLst>
                  <a:ext uri="{FF2B5EF4-FFF2-40B4-BE49-F238E27FC236}">
                    <a16:creationId xmlns:a16="http://schemas.microsoft.com/office/drawing/2014/main" id="{5D2A3F2E-B0BA-4E3F-920A-D1316FDCA88B}"/>
                  </a:ext>
                </a:extLst>
              </p:cNvPr>
              <p:cNvGrpSpPr>
                <a:grpSpLocks noChangeAspect="1"/>
              </p:cNvGrpSpPr>
              <p:nvPr/>
            </p:nvGrpSpPr>
            <p:grpSpPr>
              <a:xfrm>
                <a:off x="80645" y="4826972"/>
                <a:ext cx="1306273" cy="2505863"/>
                <a:chOff x="80645" y="4649964"/>
                <a:chExt cx="874712" cy="1677988"/>
              </a:xfrm>
            </p:grpSpPr>
            <p:sp>
              <p:nvSpPr>
                <p:cNvPr id="11" name="Freeform 8">
                  <a:extLst>
                    <a:ext uri="{FF2B5EF4-FFF2-40B4-BE49-F238E27FC236}">
                      <a16:creationId xmlns:a16="http://schemas.microsoft.com/office/drawing/2014/main" id="{6FC050B3-66A0-4920-B037-95349B6B1C41}"/>
                    </a:ext>
                  </a:extLst>
                </p:cNvPr>
                <p:cNvSpPr>
                  <a:spLocks/>
                </p:cNvSpPr>
                <p:nvPr/>
              </p:nvSpPr>
              <p:spPr bwMode="auto">
                <a:xfrm>
                  <a:off x="118745" y="5189714"/>
                  <a:ext cx="198438" cy="714375"/>
                </a:xfrm>
                <a:custGeom>
                  <a:avLst/>
                  <a:gdLst>
                    <a:gd name="T0" fmla="*/ 0 w 125"/>
                    <a:gd name="T1" fmla="*/ 0 h 450"/>
                    <a:gd name="T2" fmla="*/ 41 w 125"/>
                    <a:gd name="T3" fmla="*/ 155 h 450"/>
                    <a:gd name="T4" fmla="*/ 86 w 125"/>
                    <a:gd name="T5" fmla="*/ 309 h 450"/>
                    <a:gd name="T6" fmla="*/ 125 w 125"/>
                    <a:gd name="T7" fmla="*/ 425 h 450"/>
                    <a:gd name="T8" fmla="*/ 125 w 125"/>
                    <a:gd name="T9" fmla="*/ 450 h 450"/>
                    <a:gd name="T10" fmla="*/ 79 w 125"/>
                    <a:gd name="T11" fmla="*/ 311 h 450"/>
                    <a:gd name="T12" fmla="*/ 41 w 125"/>
                    <a:gd name="T13" fmla="*/ 183 h 450"/>
                    <a:gd name="T14" fmla="*/ 7 w 125"/>
                    <a:gd name="T15" fmla="*/ 54 h 450"/>
                    <a:gd name="T16" fmla="*/ 0 w 125"/>
                    <a:gd name="T17"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50">
                      <a:moveTo>
                        <a:pt x="0" y="0"/>
                      </a:moveTo>
                      <a:lnTo>
                        <a:pt x="41" y="155"/>
                      </a:lnTo>
                      <a:lnTo>
                        <a:pt x="86" y="309"/>
                      </a:lnTo>
                      <a:lnTo>
                        <a:pt x="125" y="425"/>
                      </a:lnTo>
                      <a:lnTo>
                        <a:pt x="125" y="450"/>
                      </a:lnTo>
                      <a:lnTo>
                        <a:pt x="79" y="311"/>
                      </a:lnTo>
                      <a:lnTo>
                        <a:pt x="41" y="183"/>
                      </a:lnTo>
                      <a:lnTo>
                        <a:pt x="7" y="54"/>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12" name="Freeform 9">
                  <a:extLst>
                    <a:ext uri="{FF2B5EF4-FFF2-40B4-BE49-F238E27FC236}">
                      <a16:creationId xmlns:a16="http://schemas.microsoft.com/office/drawing/2014/main" id="{7F0A3CC0-47DE-4EFE-A680-1A8DB332F9A1}"/>
                    </a:ext>
                  </a:extLst>
                </p:cNvPr>
                <p:cNvSpPr>
                  <a:spLocks/>
                </p:cNvSpPr>
                <p:nvPr/>
              </p:nvSpPr>
              <p:spPr bwMode="auto">
                <a:xfrm>
                  <a:off x="328295" y="5891389"/>
                  <a:ext cx="187325" cy="436563"/>
                </a:xfrm>
                <a:custGeom>
                  <a:avLst/>
                  <a:gdLst>
                    <a:gd name="T0" fmla="*/ 0 w 118"/>
                    <a:gd name="T1" fmla="*/ 0 h 275"/>
                    <a:gd name="T2" fmla="*/ 8 w 118"/>
                    <a:gd name="T3" fmla="*/ 20 h 275"/>
                    <a:gd name="T4" fmla="*/ 37 w 118"/>
                    <a:gd name="T5" fmla="*/ 96 h 275"/>
                    <a:gd name="T6" fmla="*/ 69 w 118"/>
                    <a:gd name="T7" fmla="*/ 170 h 275"/>
                    <a:gd name="T8" fmla="*/ 118 w 118"/>
                    <a:gd name="T9" fmla="*/ 275 h 275"/>
                    <a:gd name="T10" fmla="*/ 109 w 118"/>
                    <a:gd name="T11" fmla="*/ 275 h 275"/>
                    <a:gd name="T12" fmla="*/ 61 w 118"/>
                    <a:gd name="T13" fmla="*/ 174 h 275"/>
                    <a:gd name="T14" fmla="*/ 30 w 118"/>
                    <a:gd name="T15" fmla="*/ 100 h 275"/>
                    <a:gd name="T16" fmla="*/ 0 w 118"/>
                    <a:gd name="T17" fmla="*/ 26 h 275"/>
                    <a:gd name="T18" fmla="*/ 0 w 118"/>
                    <a:gd name="T1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75">
                      <a:moveTo>
                        <a:pt x="0" y="0"/>
                      </a:moveTo>
                      <a:lnTo>
                        <a:pt x="8" y="20"/>
                      </a:lnTo>
                      <a:lnTo>
                        <a:pt x="37" y="96"/>
                      </a:lnTo>
                      <a:lnTo>
                        <a:pt x="69" y="170"/>
                      </a:lnTo>
                      <a:lnTo>
                        <a:pt x="118" y="275"/>
                      </a:lnTo>
                      <a:lnTo>
                        <a:pt x="109" y="275"/>
                      </a:lnTo>
                      <a:lnTo>
                        <a:pt x="61" y="174"/>
                      </a:lnTo>
                      <a:lnTo>
                        <a:pt x="30" y="100"/>
                      </a:lnTo>
                      <a:lnTo>
                        <a:pt x="0" y="26"/>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13" name="Freeform 10">
                  <a:extLst>
                    <a:ext uri="{FF2B5EF4-FFF2-40B4-BE49-F238E27FC236}">
                      <a16:creationId xmlns:a16="http://schemas.microsoft.com/office/drawing/2014/main" id="{8AB6AFE6-B80C-4869-8633-A21312D5EF68}"/>
                    </a:ext>
                  </a:extLst>
                </p:cNvPr>
                <p:cNvSpPr>
                  <a:spLocks/>
                </p:cNvSpPr>
                <p:nvPr/>
              </p:nvSpPr>
              <p:spPr bwMode="auto">
                <a:xfrm>
                  <a:off x="80645" y="5010327"/>
                  <a:ext cx="31750" cy="192088"/>
                </a:xfrm>
                <a:custGeom>
                  <a:avLst/>
                  <a:gdLst>
                    <a:gd name="T0" fmla="*/ 0 w 20"/>
                    <a:gd name="T1" fmla="*/ 0 h 121"/>
                    <a:gd name="T2" fmla="*/ 16 w 20"/>
                    <a:gd name="T3" fmla="*/ 72 h 121"/>
                    <a:gd name="T4" fmla="*/ 20 w 20"/>
                    <a:gd name="T5" fmla="*/ 121 h 121"/>
                    <a:gd name="T6" fmla="*/ 18 w 20"/>
                    <a:gd name="T7" fmla="*/ 112 h 121"/>
                    <a:gd name="T8" fmla="*/ 0 w 20"/>
                    <a:gd name="T9" fmla="*/ 31 h 121"/>
                    <a:gd name="T10" fmla="*/ 0 w 20"/>
                    <a:gd name="T11" fmla="*/ 0 h 121"/>
                  </a:gdLst>
                  <a:ahLst/>
                  <a:cxnLst>
                    <a:cxn ang="0">
                      <a:pos x="T0" y="T1"/>
                    </a:cxn>
                    <a:cxn ang="0">
                      <a:pos x="T2" y="T3"/>
                    </a:cxn>
                    <a:cxn ang="0">
                      <a:pos x="T4" y="T5"/>
                    </a:cxn>
                    <a:cxn ang="0">
                      <a:pos x="T6" y="T7"/>
                    </a:cxn>
                    <a:cxn ang="0">
                      <a:pos x="T8" y="T9"/>
                    </a:cxn>
                    <a:cxn ang="0">
                      <a:pos x="T10" y="T11"/>
                    </a:cxn>
                  </a:cxnLst>
                  <a:rect l="0" t="0" r="r" b="b"/>
                  <a:pathLst>
                    <a:path w="20" h="121">
                      <a:moveTo>
                        <a:pt x="0" y="0"/>
                      </a:moveTo>
                      <a:lnTo>
                        <a:pt x="16" y="72"/>
                      </a:lnTo>
                      <a:lnTo>
                        <a:pt x="20" y="121"/>
                      </a:lnTo>
                      <a:lnTo>
                        <a:pt x="18" y="112"/>
                      </a:lnTo>
                      <a:lnTo>
                        <a:pt x="0" y="31"/>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14" name="Freeform 12">
                  <a:extLst>
                    <a:ext uri="{FF2B5EF4-FFF2-40B4-BE49-F238E27FC236}">
                      <a16:creationId xmlns:a16="http://schemas.microsoft.com/office/drawing/2014/main" id="{DE4C5080-5DD2-47C6-9C7B-2EB2A449B1AE}"/>
                    </a:ext>
                  </a:extLst>
                </p:cNvPr>
                <p:cNvSpPr>
                  <a:spLocks/>
                </p:cNvSpPr>
                <p:nvPr/>
              </p:nvSpPr>
              <p:spPr bwMode="auto">
                <a:xfrm>
                  <a:off x="112395" y="5202414"/>
                  <a:ext cx="250825" cy="1020763"/>
                </a:xfrm>
                <a:custGeom>
                  <a:avLst/>
                  <a:gdLst>
                    <a:gd name="T0" fmla="*/ 0 w 158"/>
                    <a:gd name="T1" fmla="*/ 0 h 643"/>
                    <a:gd name="T2" fmla="*/ 11 w 158"/>
                    <a:gd name="T3" fmla="*/ 46 h 643"/>
                    <a:gd name="T4" fmla="*/ 22 w 158"/>
                    <a:gd name="T5" fmla="*/ 129 h 643"/>
                    <a:gd name="T6" fmla="*/ 36 w 158"/>
                    <a:gd name="T7" fmla="*/ 211 h 643"/>
                    <a:gd name="T8" fmla="*/ 55 w 158"/>
                    <a:gd name="T9" fmla="*/ 301 h 643"/>
                    <a:gd name="T10" fmla="*/ 76 w 158"/>
                    <a:gd name="T11" fmla="*/ 389 h 643"/>
                    <a:gd name="T12" fmla="*/ 103 w 158"/>
                    <a:gd name="T13" fmla="*/ 476 h 643"/>
                    <a:gd name="T14" fmla="*/ 123 w 158"/>
                    <a:gd name="T15" fmla="*/ 533 h 643"/>
                    <a:gd name="T16" fmla="*/ 144 w 158"/>
                    <a:gd name="T17" fmla="*/ 588 h 643"/>
                    <a:gd name="T18" fmla="*/ 155 w 158"/>
                    <a:gd name="T19" fmla="*/ 632 h 643"/>
                    <a:gd name="T20" fmla="*/ 158 w 158"/>
                    <a:gd name="T21" fmla="*/ 643 h 643"/>
                    <a:gd name="T22" fmla="*/ 142 w 158"/>
                    <a:gd name="T23" fmla="*/ 608 h 643"/>
                    <a:gd name="T24" fmla="*/ 118 w 158"/>
                    <a:gd name="T25" fmla="*/ 544 h 643"/>
                    <a:gd name="T26" fmla="*/ 95 w 158"/>
                    <a:gd name="T27" fmla="*/ 478 h 643"/>
                    <a:gd name="T28" fmla="*/ 69 w 158"/>
                    <a:gd name="T29" fmla="*/ 391 h 643"/>
                    <a:gd name="T30" fmla="*/ 47 w 158"/>
                    <a:gd name="T31" fmla="*/ 302 h 643"/>
                    <a:gd name="T32" fmla="*/ 29 w 158"/>
                    <a:gd name="T33" fmla="*/ 212 h 643"/>
                    <a:gd name="T34" fmla="*/ 13 w 158"/>
                    <a:gd name="T35" fmla="*/ 107 h 643"/>
                    <a:gd name="T36" fmla="*/ 0 w 158"/>
                    <a:gd name="T37"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643">
                      <a:moveTo>
                        <a:pt x="0" y="0"/>
                      </a:moveTo>
                      <a:lnTo>
                        <a:pt x="11" y="46"/>
                      </a:lnTo>
                      <a:lnTo>
                        <a:pt x="22" y="129"/>
                      </a:lnTo>
                      <a:lnTo>
                        <a:pt x="36" y="211"/>
                      </a:lnTo>
                      <a:lnTo>
                        <a:pt x="55" y="301"/>
                      </a:lnTo>
                      <a:lnTo>
                        <a:pt x="76" y="389"/>
                      </a:lnTo>
                      <a:lnTo>
                        <a:pt x="103" y="476"/>
                      </a:lnTo>
                      <a:lnTo>
                        <a:pt x="123" y="533"/>
                      </a:lnTo>
                      <a:lnTo>
                        <a:pt x="144" y="588"/>
                      </a:lnTo>
                      <a:lnTo>
                        <a:pt x="155" y="632"/>
                      </a:lnTo>
                      <a:lnTo>
                        <a:pt x="158" y="643"/>
                      </a:lnTo>
                      <a:lnTo>
                        <a:pt x="142" y="608"/>
                      </a:lnTo>
                      <a:lnTo>
                        <a:pt x="118" y="544"/>
                      </a:lnTo>
                      <a:lnTo>
                        <a:pt x="95" y="478"/>
                      </a:lnTo>
                      <a:lnTo>
                        <a:pt x="69" y="391"/>
                      </a:lnTo>
                      <a:lnTo>
                        <a:pt x="47" y="302"/>
                      </a:lnTo>
                      <a:lnTo>
                        <a:pt x="29" y="212"/>
                      </a:lnTo>
                      <a:lnTo>
                        <a:pt x="13" y="107"/>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15" name="Freeform 13">
                  <a:extLst>
                    <a:ext uri="{FF2B5EF4-FFF2-40B4-BE49-F238E27FC236}">
                      <a16:creationId xmlns:a16="http://schemas.microsoft.com/office/drawing/2014/main" id="{2339CB25-FD66-418A-8C70-1C321672B92C}"/>
                    </a:ext>
                  </a:extLst>
                </p:cNvPr>
                <p:cNvSpPr>
                  <a:spLocks/>
                </p:cNvSpPr>
                <p:nvPr/>
              </p:nvSpPr>
              <p:spPr bwMode="auto">
                <a:xfrm>
                  <a:off x="375920" y="6215239"/>
                  <a:ext cx="52388" cy="112713"/>
                </a:xfrm>
                <a:custGeom>
                  <a:avLst/>
                  <a:gdLst>
                    <a:gd name="T0" fmla="*/ 0 w 33"/>
                    <a:gd name="T1" fmla="*/ 0 h 71"/>
                    <a:gd name="T2" fmla="*/ 33 w 33"/>
                    <a:gd name="T3" fmla="*/ 71 h 71"/>
                    <a:gd name="T4" fmla="*/ 24 w 33"/>
                    <a:gd name="T5" fmla="*/ 71 h 71"/>
                    <a:gd name="T6" fmla="*/ 11 w 33"/>
                    <a:gd name="T7" fmla="*/ 36 h 71"/>
                    <a:gd name="T8" fmla="*/ 0 w 33"/>
                    <a:gd name="T9" fmla="*/ 0 h 71"/>
                  </a:gdLst>
                  <a:ahLst/>
                  <a:cxnLst>
                    <a:cxn ang="0">
                      <a:pos x="T0" y="T1"/>
                    </a:cxn>
                    <a:cxn ang="0">
                      <a:pos x="T2" y="T3"/>
                    </a:cxn>
                    <a:cxn ang="0">
                      <a:pos x="T4" y="T5"/>
                    </a:cxn>
                    <a:cxn ang="0">
                      <a:pos x="T6" y="T7"/>
                    </a:cxn>
                    <a:cxn ang="0">
                      <a:pos x="T8" y="T9"/>
                    </a:cxn>
                  </a:cxnLst>
                  <a:rect l="0" t="0" r="r" b="b"/>
                  <a:pathLst>
                    <a:path w="33" h="71">
                      <a:moveTo>
                        <a:pt x="0" y="0"/>
                      </a:moveTo>
                      <a:lnTo>
                        <a:pt x="33" y="71"/>
                      </a:lnTo>
                      <a:lnTo>
                        <a:pt x="24" y="71"/>
                      </a:lnTo>
                      <a:lnTo>
                        <a:pt x="11" y="36"/>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16" name="Freeform 14">
                  <a:extLst>
                    <a:ext uri="{FF2B5EF4-FFF2-40B4-BE49-F238E27FC236}">
                      <a16:creationId xmlns:a16="http://schemas.microsoft.com/office/drawing/2014/main" id="{65C2916B-2415-491E-8432-A93D3E5B9F37}"/>
                    </a:ext>
                  </a:extLst>
                </p:cNvPr>
                <p:cNvSpPr>
                  <a:spLocks/>
                </p:cNvSpPr>
                <p:nvPr/>
              </p:nvSpPr>
              <p:spPr bwMode="auto">
                <a:xfrm>
                  <a:off x="106045" y="5124627"/>
                  <a:ext cx="23813" cy="150813"/>
                </a:xfrm>
                <a:custGeom>
                  <a:avLst/>
                  <a:gdLst>
                    <a:gd name="T0" fmla="*/ 0 w 15"/>
                    <a:gd name="T1" fmla="*/ 0 h 95"/>
                    <a:gd name="T2" fmla="*/ 8 w 15"/>
                    <a:gd name="T3" fmla="*/ 37 h 95"/>
                    <a:gd name="T4" fmla="*/ 8 w 15"/>
                    <a:gd name="T5" fmla="*/ 41 h 95"/>
                    <a:gd name="T6" fmla="*/ 15 w 15"/>
                    <a:gd name="T7" fmla="*/ 95 h 95"/>
                    <a:gd name="T8" fmla="*/ 4 w 15"/>
                    <a:gd name="T9" fmla="*/ 49 h 95"/>
                    <a:gd name="T10" fmla="*/ 0 w 15"/>
                    <a:gd name="T11" fmla="*/ 0 h 95"/>
                  </a:gdLst>
                  <a:ahLst/>
                  <a:cxnLst>
                    <a:cxn ang="0">
                      <a:pos x="T0" y="T1"/>
                    </a:cxn>
                    <a:cxn ang="0">
                      <a:pos x="T2" y="T3"/>
                    </a:cxn>
                    <a:cxn ang="0">
                      <a:pos x="T4" y="T5"/>
                    </a:cxn>
                    <a:cxn ang="0">
                      <a:pos x="T6" y="T7"/>
                    </a:cxn>
                    <a:cxn ang="0">
                      <a:pos x="T8" y="T9"/>
                    </a:cxn>
                    <a:cxn ang="0">
                      <a:pos x="T10" y="T11"/>
                    </a:cxn>
                  </a:cxnLst>
                  <a:rect l="0" t="0" r="r" b="b"/>
                  <a:pathLst>
                    <a:path w="15" h="95">
                      <a:moveTo>
                        <a:pt x="0" y="0"/>
                      </a:moveTo>
                      <a:lnTo>
                        <a:pt x="8" y="37"/>
                      </a:lnTo>
                      <a:lnTo>
                        <a:pt x="8" y="41"/>
                      </a:lnTo>
                      <a:lnTo>
                        <a:pt x="15" y="95"/>
                      </a:lnTo>
                      <a:lnTo>
                        <a:pt x="4" y="49"/>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17" name="Freeform 15">
                  <a:extLst>
                    <a:ext uri="{FF2B5EF4-FFF2-40B4-BE49-F238E27FC236}">
                      <a16:creationId xmlns:a16="http://schemas.microsoft.com/office/drawing/2014/main" id="{937B5C3B-3D91-4FBE-BC9F-BAE141EC3ABD}"/>
                    </a:ext>
                  </a:extLst>
                </p:cNvPr>
                <p:cNvSpPr>
                  <a:spLocks/>
                </p:cNvSpPr>
                <p:nvPr/>
              </p:nvSpPr>
              <p:spPr bwMode="auto">
                <a:xfrm>
                  <a:off x="317182" y="4649964"/>
                  <a:ext cx="638175" cy="1241425"/>
                </a:xfrm>
                <a:custGeom>
                  <a:avLst/>
                  <a:gdLst>
                    <a:gd name="T0" fmla="*/ 402 w 402"/>
                    <a:gd name="T1" fmla="*/ 0 h 782"/>
                    <a:gd name="T2" fmla="*/ 402 w 402"/>
                    <a:gd name="T3" fmla="*/ 1 h 782"/>
                    <a:gd name="T4" fmla="*/ 363 w 402"/>
                    <a:gd name="T5" fmla="*/ 39 h 782"/>
                    <a:gd name="T6" fmla="*/ 325 w 402"/>
                    <a:gd name="T7" fmla="*/ 79 h 782"/>
                    <a:gd name="T8" fmla="*/ 290 w 402"/>
                    <a:gd name="T9" fmla="*/ 121 h 782"/>
                    <a:gd name="T10" fmla="*/ 255 w 402"/>
                    <a:gd name="T11" fmla="*/ 164 h 782"/>
                    <a:gd name="T12" fmla="*/ 211 w 402"/>
                    <a:gd name="T13" fmla="*/ 222 h 782"/>
                    <a:gd name="T14" fmla="*/ 171 w 402"/>
                    <a:gd name="T15" fmla="*/ 284 h 782"/>
                    <a:gd name="T16" fmla="*/ 133 w 402"/>
                    <a:gd name="T17" fmla="*/ 346 h 782"/>
                    <a:gd name="T18" fmla="*/ 100 w 402"/>
                    <a:gd name="T19" fmla="*/ 411 h 782"/>
                    <a:gd name="T20" fmla="*/ 71 w 402"/>
                    <a:gd name="T21" fmla="*/ 478 h 782"/>
                    <a:gd name="T22" fmla="*/ 45 w 402"/>
                    <a:gd name="T23" fmla="*/ 546 h 782"/>
                    <a:gd name="T24" fmla="*/ 27 w 402"/>
                    <a:gd name="T25" fmla="*/ 617 h 782"/>
                    <a:gd name="T26" fmla="*/ 13 w 402"/>
                    <a:gd name="T27" fmla="*/ 689 h 782"/>
                    <a:gd name="T28" fmla="*/ 7 w 402"/>
                    <a:gd name="T29" fmla="*/ 761 h 782"/>
                    <a:gd name="T30" fmla="*/ 7 w 402"/>
                    <a:gd name="T31" fmla="*/ 782 h 782"/>
                    <a:gd name="T32" fmla="*/ 0 w 402"/>
                    <a:gd name="T33" fmla="*/ 765 h 782"/>
                    <a:gd name="T34" fmla="*/ 1 w 402"/>
                    <a:gd name="T35" fmla="*/ 761 h 782"/>
                    <a:gd name="T36" fmla="*/ 7 w 402"/>
                    <a:gd name="T37" fmla="*/ 688 h 782"/>
                    <a:gd name="T38" fmla="*/ 21 w 402"/>
                    <a:gd name="T39" fmla="*/ 616 h 782"/>
                    <a:gd name="T40" fmla="*/ 40 w 402"/>
                    <a:gd name="T41" fmla="*/ 545 h 782"/>
                    <a:gd name="T42" fmla="*/ 66 w 402"/>
                    <a:gd name="T43" fmla="*/ 475 h 782"/>
                    <a:gd name="T44" fmla="*/ 95 w 402"/>
                    <a:gd name="T45" fmla="*/ 409 h 782"/>
                    <a:gd name="T46" fmla="*/ 130 w 402"/>
                    <a:gd name="T47" fmla="*/ 343 h 782"/>
                    <a:gd name="T48" fmla="*/ 167 w 402"/>
                    <a:gd name="T49" fmla="*/ 281 h 782"/>
                    <a:gd name="T50" fmla="*/ 209 w 402"/>
                    <a:gd name="T51" fmla="*/ 220 h 782"/>
                    <a:gd name="T52" fmla="*/ 253 w 402"/>
                    <a:gd name="T53" fmla="*/ 163 h 782"/>
                    <a:gd name="T54" fmla="*/ 287 w 402"/>
                    <a:gd name="T55" fmla="*/ 120 h 782"/>
                    <a:gd name="T56" fmla="*/ 324 w 402"/>
                    <a:gd name="T57" fmla="*/ 78 h 782"/>
                    <a:gd name="T58" fmla="*/ 362 w 402"/>
                    <a:gd name="T59" fmla="*/ 38 h 782"/>
                    <a:gd name="T60" fmla="*/ 402 w 402"/>
                    <a:gd name="T61"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2" h="782">
                      <a:moveTo>
                        <a:pt x="402" y="0"/>
                      </a:moveTo>
                      <a:lnTo>
                        <a:pt x="402" y="1"/>
                      </a:lnTo>
                      <a:lnTo>
                        <a:pt x="363" y="39"/>
                      </a:lnTo>
                      <a:lnTo>
                        <a:pt x="325" y="79"/>
                      </a:lnTo>
                      <a:lnTo>
                        <a:pt x="290" y="121"/>
                      </a:lnTo>
                      <a:lnTo>
                        <a:pt x="255" y="164"/>
                      </a:lnTo>
                      <a:lnTo>
                        <a:pt x="211" y="222"/>
                      </a:lnTo>
                      <a:lnTo>
                        <a:pt x="171" y="284"/>
                      </a:lnTo>
                      <a:lnTo>
                        <a:pt x="133" y="346"/>
                      </a:lnTo>
                      <a:lnTo>
                        <a:pt x="100" y="411"/>
                      </a:lnTo>
                      <a:lnTo>
                        <a:pt x="71" y="478"/>
                      </a:lnTo>
                      <a:lnTo>
                        <a:pt x="45" y="546"/>
                      </a:lnTo>
                      <a:lnTo>
                        <a:pt x="27" y="617"/>
                      </a:lnTo>
                      <a:lnTo>
                        <a:pt x="13" y="689"/>
                      </a:lnTo>
                      <a:lnTo>
                        <a:pt x="7" y="761"/>
                      </a:lnTo>
                      <a:lnTo>
                        <a:pt x="7" y="782"/>
                      </a:lnTo>
                      <a:lnTo>
                        <a:pt x="0" y="765"/>
                      </a:lnTo>
                      <a:lnTo>
                        <a:pt x="1" y="761"/>
                      </a:lnTo>
                      <a:lnTo>
                        <a:pt x="7" y="688"/>
                      </a:lnTo>
                      <a:lnTo>
                        <a:pt x="21" y="616"/>
                      </a:lnTo>
                      <a:lnTo>
                        <a:pt x="40" y="545"/>
                      </a:lnTo>
                      <a:lnTo>
                        <a:pt x="66" y="475"/>
                      </a:lnTo>
                      <a:lnTo>
                        <a:pt x="95" y="409"/>
                      </a:lnTo>
                      <a:lnTo>
                        <a:pt x="130" y="343"/>
                      </a:lnTo>
                      <a:lnTo>
                        <a:pt x="167" y="281"/>
                      </a:lnTo>
                      <a:lnTo>
                        <a:pt x="209" y="220"/>
                      </a:lnTo>
                      <a:lnTo>
                        <a:pt x="253" y="163"/>
                      </a:lnTo>
                      <a:lnTo>
                        <a:pt x="287" y="120"/>
                      </a:lnTo>
                      <a:lnTo>
                        <a:pt x="324" y="78"/>
                      </a:lnTo>
                      <a:lnTo>
                        <a:pt x="362" y="38"/>
                      </a:lnTo>
                      <a:lnTo>
                        <a:pt x="402"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18" name="Freeform 16">
                  <a:extLst>
                    <a:ext uri="{FF2B5EF4-FFF2-40B4-BE49-F238E27FC236}">
                      <a16:creationId xmlns:a16="http://schemas.microsoft.com/office/drawing/2014/main" id="{C470097C-FD35-4F2E-8F86-7F7D71226F04}"/>
                    </a:ext>
                  </a:extLst>
                </p:cNvPr>
                <p:cNvSpPr>
                  <a:spLocks/>
                </p:cNvSpPr>
                <p:nvPr/>
              </p:nvSpPr>
              <p:spPr bwMode="auto">
                <a:xfrm>
                  <a:off x="317182" y="5904089"/>
                  <a:ext cx="58738" cy="311150"/>
                </a:xfrm>
                <a:custGeom>
                  <a:avLst/>
                  <a:gdLst>
                    <a:gd name="T0" fmla="*/ 0 w 37"/>
                    <a:gd name="T1" fmla="*/ 0 h 196"/>
                    <a:gd name="T2" fmla="*/ 6 w 37"/>
                    <a:gd name="T3" fmla="*/ 15 h 196"/>
                    <a:gd name="T4" fmla="*/ 7 w 37"/>
                    <a:gd name="T5" fmla="*/ 18 h 196"/>
                    <a:gd name="T6" fmla="*/ 12 w 37"/>
                    <a:gd name="T7" fmla="*/ 80 h 196"/>
                    <a:gd name="T8" fmla="*/ 21 w 37"/>
                    <a:gd name="T9" fmla="*/ 134 h 196"/>
                    <a:gd name="T10" fmla="*/ 33 w 37"/>
                    <a:gd name="T11" fmla="*/ 188 h 196"/>
                    <a:gd name="T12" fmla="*/ 37 w 37"/>
                    <a:gd name="T13" fmla="*/ 196 h 196"/>
                    <a:gd name="T14" fmla="*/ 22 w 37"/>
                    <a:gd name="T15" fmla="*/ 162 h 196"/>
                    <a:gd name="T16" fmla="*/ 15 w 37"/>
                    <a:gd name="T17" fmla="*/ 146 h 196"/>
                    <a:gd name="T18" fmla="*/ 5 w 37"/>
                    <a:gd name="T19" fmla="*/ 81 h 196"/>
                    <a:gd name="T20" fmla="*/ 1 w 37"/>
                    <a:gd name="T21" fmla="*/ 40 h 196"/>
                    <a:gd name="T22" fmla="*/ 0 w 37"/>
                    <a:gd name="T2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96">
                      <a:moveTo>
                        <a:pt x="0" y="0"/>
                      </a:moveTo>
                      <a:lnTo>
                        <a:pt x="6" y="15"/>
                      </a:lnTo>
                      <a:lnTo>
                        <a:pt x="7" y="18"/>
                      </a:lnTo>
                      <a:lnTo>
                        <a:pt x="12" y="80"/>
                      </a:lnTo>
                      <a:lnTo>
                        <a:pt x="21" y="134"/>
                      </a:lnTo>
                      <a:lnTo>
                        <a:pt x="33" y="188"/>
                      </a:lnTo>
                      <a:lnTo>
                        <a:pt x="37" y="196"/>
                      </a:lnTo>
                      <a:lnTo>
                        <a:pt x="22" y="162"/>
                      </a:lnTo>
                      <a:lnTo>
                        <a:pt x="15" y="146"/>
                      </a:lnTo>
                      <a:lnTo>
                        <a:pt x="5" y="81"/>
                      </a:lnTo>
                      <a:lnTo>
                        <a:pt x="1" y="40"/>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19" name="Freeform 17">
                  <a:extLst>
                    <a:ext uri="{FF2B5EF4-FFF2-40B4-BE49-F238E27FC236}">
                      <a16:creationId xmlns:a16="http://schemas.microsoft.com/office/drawing/2014/main" id="{E5E9CD99-1B22-4E09-A22B-B1790024C8B7}"/>
                    </a:ext>
                  </a:extLst>
                </p:cNvPr>
                <p:cNvSpPr>
                  <a:spLocks/>
                </p:cNvSpPr>
                <p:nvPr/>
              </p:nvSpPr>
              <p:spPr bwMode="auto">
                <a:xfrm>
                  <a:off x="363220" y="6223177"/>
                  <a:ext cx="49213" cy="104775"/>
                </a:xfrm>
                <a:custGeom>
                  <a:avLst/>
                  <a:gdLst>
                    <a:gd name="T0" fmla="*/ 0 w 31"/>
                    <a:gd name="T1" fmla="*/ 0 h 66"/>
                    <a:gd name="T2" fmla="*/ 31 w 31"/>
                    <a:gd name="T3" fmla="*/ 66 h 66"/>
                    <a:gd name="T4" fmla="*/ 24 w 31"/>
                    <a:gd name="T5" fmla="*/ 66 h 66"/>
                    <a:gd name="T6" fmla="*/ 0 w 31"/>
                    <a:gd name="T7" fmla="*/ 0 h 66"/>
                  </a:gdLst>
                  <a:ahLst/>
                  <a:cxnLst>
                    <a:cxn ang="0">
                      <a:pos x="T0" y="T1"/>
                    </a:cxn>
                    <a:cxn ang="0">
                      <a:pos x="T2" y="T3"/>
                    </a:cxn>
                    <a:cxn ang="0">
                      <a:pos x="T4" y="T5"/>
                    </a:cxn>
                    <a:cxn ang="0">
                      <a:pos x="T6" y="T7"/>
                    </a:cxn>
                  </a:cxnLst>
                  <a:rect l="0" t="0" r="r" b="b"/>
                  <a:pathLst>
                    <a:path w="31" h="66">
                      <a:moveTo>
                        <a:pt x="0" y="0"/>
                      </a:moveTo>
                      <a:lnTo>
                        <a:pt x="31" y="66"/>
                      </a:lnTo>
                      <a:lnTo>
                        <a:pt x="24" y="66"/>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20" name="Freeform 18">
                  <a:extLst>
                    <a:ext uri="{FF2B5EF4-FFF2-40B4-BE49-F238E27FC236}">
                      <a16:creationId xmlns:a16="http://schemas.microsoft.com/office/drawing/2014/main" id="{A6F54FEB-89EA-49E8-A494-1EED2175D139}"/>
                    </a:ext>
                  </a:extLst>
                </p:cNvPr>
                <p:cNvSpPr>
                  <a:spLocks/>
                </p:cNvSpPr>
                <p:nvPr/>
              </p:nvSpPr>
              <p:spPr bwMode="auto">
                <a:xfrm>
                  <a:off x="317182" y="5864402"/>
                  <a:ext cx="11113" cy="68263"/>
                </a:xfrm>
                <a:custGeom>
                  <a:avLst/>
                  <a:gdLst>
                    <a:gd name="T0" fmla="*/ 0 w 7"/>
                    <a:gd name="T1" fmla="*/ 0 h 43"/>
                    <a:gd name="T2" fmla="*/ 7 w 7"/>
                    <a:gd name="T3" fmla="*/ 17 h 43"/>
                    <a:gd name="T4" fmla="*/ 7 w 7"/>
                    <a:gd name="T5" fmla="*/ 43 h 43"/>
                    <a:gd name="T6" fmla="*/ 6 w 7"/>
                    <a:gd name="T7" fmla="*/ 40 h 43"/>
                    <a:gd name="T8" fmla="*/ 0 w 7"/>
                    <a:gd name="T9" fmla="*/ 25 h 43"/>
                    <a:gd name="T10" fmla="*/ 0 w 7"/>
                    <a:gd name="T11" fmla="*/ 0 h 43"/>
                  </a:gdLst>
                  <a:ahLst/>
                  <a:cxnLst>
                    <a:cxn ang="0">
                      <a:pos x="T0" y="T1"/>
                    </a:cxn>
                    <a:cxn ang="0">
                      <a:pos x="T2" y="T3"/>
                    </a:cxn>
                    <a:cxn ang="0">
                      <a:pos x="T4" y="T5"/>
                    </a:cxn>
                    <a:cxn ang="0">
                      <a:pos x="T6" y="T7"/>
                    </a:cxn>
                    <a:cxn ang="0">
                      <a:pos x="T8" y="T9"/>
                    </a:cxn>
                    <a:cxn ang="0">
                      <a:pos x="T10" y="T11"/>
                    </a:cxn>
                  </a:cxnLst>
                  <a:rect l="0" t="0" r="r" b="b"/>
                  <a:pathLst>
                    <a:path w="7" h="43">
                      <a:moveTo>
                        <a:pt x="0" y="0"/>
                      </a:moveTo>
                      <a:lnTo>
                        <a:pt x="7" y="17"/>
                      </a:lnTo>
                      <a:lnTo>
                        <a:pt x="7" y="43"/>
                      </a:lnTo>
                      <a:lnTo>
                        <a:pt x="6" y="40"/>
                      </a:lnTo>
                      <a:lnTo>
                        <a:pt x="0" y="25"/>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21" name="Freeform 19">
                  <a:extLst>
                    <a:ext uri="{FF2B5EF4-FFF2-40B4-BE49-F238E27FC236}">
                      <a16:creationId xmlns:a16="http://schemas.microsoft.com/office/drawing/2014/main" id="{11ED43C5-E8AD-4E9E-A153-49381E2C29EE}"/>
                    </a:ext>
                  </a:extLst>
                </p:cNvPr>
                <p:cNvSpPr>
                  <a:spLocks/>
                </p:cNvSpPr>
                <p:nvPr/>
              </p:nvSpPr>
              <p:spPr bwMode="auto">
                <a:xfrm>
                  <a:off x="340995" y="6135864"/>
                  <a:ext cx="73025" cy="192088"/>
                </a:xfrm>
                <a:custGeom>
                  <a:avLst/>
                  <a:gdLst>
                    <a:gd name="T0" fmla="*/ 0 w 46"/>
                    <a:gd name="T1" fmla="*/ 0 h 121"/>
                    <a:gd name="T2" fmla="*/ 7 w 46"/>
                    <a:gd name="T3" fmla="*/ 16 h 121"/>
                    <a:gd name="T4" fmla="*/ 22 w 46"/>
                    <a:gd name="T5" fmla="*/ 50 h 121"/>
                    <a:gd name="T6" fmla="*/ 33 w 46"/>
                    <a:gd name="T7" fmla="*/ 86 h 121"/>
                    <a:gd name="T8" fmla="*/ 46 w 46"/>
                    <a:gd name="T9" fmla="*/ 121 h 121"/>
                    <a:gd name="T10" fmla="*/ 45 w 46"/>
                    <a:gd name="T11" fmla="*/ 121 h 121"/>
                    <a:gd name="T12" fmla="*/ 14 w 46"/>
                    <a:gd name="T13" fmla="*/ 55 h 121"/>
                    <a:gd name="T14" fmla="*/ 11 w 46"/>
                    <a:gd name="T15" fmla="*/ 44 h 121"/>
                    <a:gd name="T16" fmla="*/ 0 w 46"/>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21">
                      <a:moveTo>
                        <a:pt x="0" y="0"/>
                      </a:moveTo>
                      <a:lnTo>
                        <a:pt x="7" y="16"/>
                      </a:lnTo>
                      <a:lnTo>
                        <a:pt x="22" y="50"/>
                      </a:lnTo>
                      <a:lnTo>
                        <a:pt x="33" y="86"/>
                      </a:lnTo>
                      <a:lnTo>
                        <a:pt x="46" y="121"/>
                      </a:lnTo>
                      <a:lnTo>
                        <a:pt x="45" y="121"/>
                      </a:lnTo>
                      <a:lnTo>
                        <a:pt x="14" y="55"/>
                      </a:lnTo>
                      <a:lnTo>
                        <a:pt x="11" y="44"/>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grpSp>
        </p:grpSp>
      </p:grpSp>
      <p:sp>
        <p:nvSpPr>
          <p:cNvPr id="34" name="Rectangle 32">
            <a:extLst>
              <a:ext uri="{FF2B5EF4-FFF2-40B4-BE49-F238E27FC236}">
                <a16:creationId xmlns:a16="http://schemas.microsoft.com/office/drawing/2014/main" id="{548FFAA8-3BAD-4D9F-853E-37EB0B774D07}"/>
              </a:ext>
            </a:extLst>
          </p:cNvPr>
          <p:cNvSpPr>
            <a:spLocks noChangeArrowheads="1"/>
          </p:cNvSpPr>
          <p:nvPr/>
        </p:nvSpPr>
        <p:spPr bwMode="auto">
          <a:xfrm>
            <a:off x="2278505" y="1358340"/>
            <a:ext cx="8384876" cy="2677656"/>
          </a:xfrm>
          <a:prstGeom prst="rect">
            <a:avLst/>
          </a:prstGeom>
          <a:ln/>
          <a:effectLst>
            <a:innerShdw blurRad="114300">
              <a:prstClr val="black"/>
            </a:innerShdw>
            <a:reflection blurRad="6350" stA="50000" endA="300" endPos="55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PK"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PK" sz="2800" b="0" i="0" u="none" strike="noStrike" cap="none" normalizeH="0" baseline="0" dirty="0">
              <a:ln>
                <a:noFill/>
              </a:ln>
              <a:solidFill>
                <a:srgbClr val="C0000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PK" sz="2800" b="1" i="0" u="none" strike="noStrike" cap="none" normalizeH="0" baseline="0" dirty="0">
                <a:ln>
                  <a:noFill/>
                </a:ln>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TOPIC: </a:t>
            </a:r>
            <a:r>
              <a:rPr kumimoji="0" lang="en-US" altLang="en-PK" sz="2800" b="1" i="0" u="sng" strike="noStrike" cap="none" normalizeH="0" baseline="0" dirty="0">
                <a:ln>
                  <a:noFill/>
                </a:ln>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VESICULAR TRAFFICKING AND ENDOMEMBRANE SYSTEM</a:t>
            </a:r>
            <a:endParaRPr kumimoji="0" lang="en-US" altLang="en-PK" sz="2800" b="0" i="0" u="none" strike="noStrike" cap="none" normalizeH="0" baseline="0" dirty="0">
              <a:ln>
                <a:noFill/>
              </a:ln>
              <a:solidFill>
                <a:schemeClr val="accent2">
                  <a:lumMod val="5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PK" sz="2800" b="1" i="0"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PK"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87916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A933921-FE66-433B-BA82-A3D922D8DB46}"/>
              </a:ext>
            </a:extLst>
          </p:cNvPr>
          <p:cNvSpPr>
            <a:spLocks noChangeArrowheads="1"/>
          </p:cNvSpPr>
          <p:nvPr/>
        </p:nvSpPr>
        <p:spPr bwMode="auto">
          <a:xfrm>
            <a:off x="441066" y="372441"/>
            <a:ext cx="1107258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sz="3200" b="1" i="0" u="sng" strike="noStrike" cap="none" normalizeH="0" baseline="0" dirty="0">
                <a:ln>
                  <a:noFill/>
                </a:ln>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VACUOLES: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PK" sz="3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These are membrane bound sacs larger then vesicles. In plant cells vacuoles cover 30-90% of total cell volume</a:t>
            </a:r>
            <a:r>
              <a:rPr kumimoji="0" lang="en-US" altLang="en-PK"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PK"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PK"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PK" sz="1800" b="0" i="0" u="none" strike="noStrike" cap="none" normalizeH="0" baseline="0" dirty="0">
              <a:ln>
                <a:noFill/>
              </a:ln>
              <a:solidFill>
                <a:schemeClr val="tx1"/>
              </a:solidFill>
              <a:effectLst/>
              <a:latin typeface="Arial" panose="020B0604020202020204" pitchFamily="34" charset="0"/>
            </a:endParaRPr>
          </a:p>
        </p:txBody>
      </p:sp>
      <p:pic>
        <p:nvPicPr>
          <p:cNvPr id="1025" name="Picture 8">
            <a:extLst>
              <a:ext uri="{FF2B5EF4-FFF2-40B4-BE49-F238E27FC236}">
                <a16:creationId xmlns:a16="http://schemas.microsoft.com/office/drawing/2014/main" id="{4BEA0970-2ACF-4800-AC87-0D81E162B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159" y="2003657"/>
            <a:ext cx="7687681" cy="45993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C390E8A9-05B1-4D6F-BABC-3D3A89CEE9A1}"/>
              </a:ext>
            </a:extLst>
          </p:cNvPr>
          <p:cNvSpPr>
            <a:spLocks noChangeArrowheads="1"/>
          </p:cNvSpPr>
          <p:nvPr/>
        </p:nvSpPr>
        <p:spPr bwMode="auto">
          <a:xfrm>
            <a:off x="704538" y="614581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PK" dirty="0"/>
          </a:p>
        </p:txBody>
      </p:sp>
    </p:spTree>
    <p:extLst>
      <p:ext uri="{BB962C8B-B14F-4D97-AF65-F5344CB8AC3E}">
        <p14:creationId xmlns:p14="http://schemas.microsoft.com/office/powerpoint/2010/main" val="249268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3">
            <a:extLst>
              <a:ext uri="{FF2B5EF4-FFF2-40B4-BE49-F238E27FC236}">
                <a16:creationId xmlns:a16="http://schemas.microsoft.com/office/drawing/2014/main" id="{F7580F9B-0310-4C2E-A627-83EBC2375FD1}"/>
              </a:ext>
            </a:extLst>
          </p:cNvPr>
          <p:cNvSpPr>
            <a:spLocks noChangeArrowheads="1"/>
          </p:cNvSpPr>
          <p:nvPr/>
        </p:nvSpPr>
        <p:spPr bwMode="auto">
          <a:xfrm>
            <a:off x="375527" y="469985"/>
            <a:ext cx="11078995"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sz="3200" b="1" i="0" u="sng" strike="noStrike" cap="none" normalizeH="0" baseline="0" dirty="0">
                <a:ln>
                  <a:noFill/>
                </a:ln>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VESICLES:</a:t>
            </a:r>
            <a:r>
              <a:rPr kumimoji="0" lang="en-US" altLang="en-PK" sz="3200" b="1" i="0" u="none" strike="noStrike" cap="none" normalizeH="0" baseline="0" dirty="0">
                <a:ln>
                  <a:noFill/>
                </a:ln>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PK" sz="3200" b="0" i="0" u="none" strike="noStrike" cap="none" normalizeH="0" baseline="0" dirty="0">
              <a:ln>
                <a:noFill/>
              </a:ln>
              <a:solidFill>
                <a:schemeClr val="accent2">
                  <a:lumMod val="5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PK"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These  are small membrane bound transport unit that can transfer molecules between different compartments.</a:t>
            </a:r>
            <a:endParaRPr kumimoji="0" lang="en-US" altLang="en-PK"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PK" sz="1800" b="0" i="0" u="none" strike="noStrike" cap="none" normalizeH="0" baseline="0" dirty="0">
              <a:ln>
                <a:noFill/>
              </a:ln>
              <a:solidFill>
                <a:schemeClr val="tx1"/>
              </a:solidFill>
              <a:effectLst/>
              <a:latin typeface="Arial" panose="020B0604020202020204" pitchFamily="34" charset="0"/>
            </a:endParaRPr>
          </a:p>
        </p:txBody>
      </p:sp>
      <p:sp>
        <p:nvSpPr>
          <p:cNvPr id="29" name="Rectangle 14">
            <a:extLst>
              <a:ext uri="{FF2B5EF4-FFF2-40B4-BE49-F238E27FC236}">
                <a16:creationId xmlns:a16="http://schemas.microsoft.com/office/drawing/2014/main" id="{DF768455-EE2E-42F4-90CA-79E750280924}"/>
              </a:ext>
            </a:extLst>
          </p:cNvPr>
          <p:cNvSpPr>
            <a:spLocks noChangeArrowheads="1"/>
          </p:cNvSpPr>
          <p:nvPr/>
        </p:nvSpPr>
        <p:spPr bwMode="auto">
          <a:xfrm>
            <a:off x="913173" y="1906291"/>
            <a:ext cx="10003701"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Endoplasmic reticulum                 Golgi apparatus               3-Various locations </a:t>
            </a:r>
            <a:endParaRPr kumimoji="0" lang="en-US" altLang="en-PK"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PK"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PK"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Clathrin-coated      COPI-coated     COPII-coated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PK" b="1"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PK"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CLATHRIN-coated: </a:t>
            </a:r>
            <a:r>
              <a:rPr kumimoji="0" lang="en-US" altLang="en-PK"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PK" b="1" dirty="0">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PK"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Transport substances between Golgi apparatus and plasma membrane.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PK" b="1"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PK"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COPI-coated &amp; COPII-coated:</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PK" b="1" dirty="0">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PK"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Frequently used between ER &amp; Golgi apparatus. i.e.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PK"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COPI coats vesicles transporting from cis-Golgi back to the RER and between Golgi compartments.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PK" b="1" dirty="0">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This  type of transport is called as Retrograde(Backward) transport.</a:t>
            </a:r>
            <a:endParaRPr kumimoji="0" lang="en-US" altLang="en-PK"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PK"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COPII coats vesicles transporting proteins from the RER to the cis-Golgi.</a:t>
            </a:r>
            <a:endParaRPr kumimoji="0" lang="en-US" altLang="en-PK" b="1" i="0" u="none" strike="noStrike" cap="none" normalizeH="0" baseline="0" dirty="0">
              <a:ln>
                <a:noFill/>
              </a:ln>
              <a:solidFill>
                <a:schemeClr val="tx1"/>
              </a:solidFill>
              <a:effectLst/>
              <a:latin typeface="Arial" panose="020B0604020202020204" pitchFamily="34" charset="0"/>
            </a:endParaRPr>
          </a:p>
        </p:txBody>
      </p:sp>
      <p:cxnSp>
        <p:nvCxnSpPr>
          <p:cNvPr id="31" name="Straight Arrow Connector 30">
            <a:extLst>
              <a:ext uri="{FF2B5EF4-FFF2-40B4-BE49-F238E27FC236}">
                <a16:creationId xmlns:a16="http://schemas.microsoft.com/office/drawing/2014/main" id="{CC4A9BA1-4B49-4E7B-9C39-CDBCBD848894}"/>
              </a:ext>
            </a:extLst>
          </p:cNvPr>
          <p:cNvCxnSpPr/>
          <p:nvPr/>
        </p:nvCxnSpPr>
        <p:spPr>
          <a:xfrm>
            <a:off x="3471620" y="2092271"/>
            <a:ext cx="666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A7C1800-E772-4DA4-9DF2-00DBED27BE99}"/>
              </a:ext>
            </a:extLst>
          </p:cNvPr>
          <p:cNvCxnSpPr/>
          <p:nvPr/>
        </p:nvCxnSpPr>
        <p:spPr>
          <a:xfrm>
            <a:off x="5915023" y="2107769"/>
            <a:ext cx="6872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1D482A6-21A0-4B35-A546-BC64CED5931D}"/>
              </a:ext>
            </a:extLst>
          </p:cNvPr>
          <p:cNvCxnSpPr/>
          <p:nvPr/>
        </p:nvCxnSpPr>
        <p:spPr>
          <a:xfrm flipH="1">
            <a:off x="6258650" y="2309247"/>
            <a:ext cx="762082" cy="697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9D3F515-E4F0-41C5-B9DE-3A21813D317B}"/>
              </a:ext>
            </a:extLst>
          </p:cNvPr>
          <p:cNvCxnSpPr/>
          <p:nvPr/>
        </p:nvCxnSpPr>
        <p:spPr>
          <a:xfrm>
            <a:off x="7547675" y="2309248"/>
            <a:ext cx="0" cy="728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0EE49CD-C981-4B05-A902-4EB2D4E1E0B2}"/>
              </a:ext>
            </a:extLst>
          </p:cNvPr>
          <p:cNvCxnSpPr/>
          <p:nvPr/>
        </p:nvCxnSpPr>
        <p:spPr>
          <a:xfrm>
            <a:off x="8229600" y="2309247"/>
            <a:ext cx="495946" cy="697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220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0D0281-1543-4E3C-8235-C2D736C388D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5687" y="816077"/>
            <a:ext cx="4562260" cy="4003896"/>
          </a:xfrm>
          <a:prstGeom prst="rect">
            <a:avLst/>
          </a:prstGeom>
          <a:noFill/>
        </p:spPr>
      </p:pic>
      <p:pic>
        <p:nvPicPr>
          <p:cNvPr id="5" name="Picture 4">
            <a:extLst>
              <a:ext uri="{FF2B5EF4-FFF2-40B4-BE49-F238E27FC236}">
                <a16:creationId xmlns:a16="http://schemas.microsoft.com/office/drawing/2014/main" id="{9D20FD7F-98F5-49D4-A4FD-6222C84CA5F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79769" y="816077"/>
            <a:ext cx="5006544" cy="4003896"/>
          </a:xfrm>
          <a:prstGeom prst="rect">
            <a:avLst/>
          </a:prstGeom>
          <a:noFill/>
        </p:spPr>
      </p:pic>
      <p:sp>
        <p:nvSpPr>
          <p:cNvPr id="6" name="Text Box 2">
            <a:extLst>
              <a:ext uri="{FF2B5EF4-FFF2-40B4-BE49-F238E27FC236}">
                <a16:creationId xmlns:a16="http://schemas.microsoft.com/office/drawing/2014/main" id="{90118BA7-97F9-4A53-B227-29CD5DEA68FF}"/>
              </a:ext>
            </a:extLst>
          </p:cNvPr>
          <p:cNvSpPr txBox="1">
            <a:spLocks noChangeArrowheads="1"/>
          </p:cNvSpPr>
          <p:nvPr/>
        </p:nvSpPr>
        <p:spPr bwMode="auto">
          <a:xfrm>
            <a:off x="2072442" y="5565673"/>
            <a:ext cx="1428750" cy="476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2600" b="1" dirty="0">
                <a:effectLst/>
                <a:latin typeface="Calibri" panose="020F0502020204030204" pitchFamily="34" charset="0"/>
                <a:ea typeface="Calibri" panose="020F0502020204030204" pitchFamily="34" charset="0"/>
                <a:cs typeface="Times New Roman" panose="02020603050405020304" pitchFamily="18" charset="0"/>
              </a:rPr>
              <a:t>VESICLES</a:t>
            </a:r>
            <a:endParaRPr lang="en-P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43EF886A-4430-4673-A2E4-57241A3E598B}"/>
              </a:ext>
            </a:extLst>
          </p:cNvPr>
          <p:cNvSpPr txBox="1">
            <a:spLocks noChangeArrowheads="1"/>
          </p:cNvSpPr>
          <p:nvPr/>
        </p:nvSpPr>
        <p:spPr bwMode="auto">
          <a:xfrm>
            <a:off x="8073378" y="5565673"/>
            <a:ext cx="2219325" cy="7524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MECHANISM OF  TRANSPORT</a:t>
            </a:r>
            <a:endParaRPr lang="en-PK"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0301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59CCFD-ADC6-475E-95EE-090127C911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5629" y="382953"/>
            <a:ext cx="8020432" cy="6092093"/>
          </a:xfrm>
          <a:prstGeom prst="rect">
            <a:avLst/>
          </a:prstGeom>
          <a:noFill/>
        </p:spPr>
      </p:pic>
      <p:sp>
        <p:nvSpPr>
          <p:cNvPr id="5" name="Text Box 2">
            <a:extLst>
              <a:ext uri="{FF2B5EF4-FFF2-40B4-BE49-F238E27FC236}">
                <a16:creationId xmlns:a16="http://schemas.microsoft.com/office/drawing/2014/main" id="{C7A08C97-8C28-46A0-A479-6D7517E478A9}"/>
              </a:ext>
            </a:extLst>
          </p:cNvPr>
          <p:cNvSpPr txBox="1">
            <a:spLocks noChangeArrowheads="1"/>
          </p:cNvSpPr>
          <p:nvPr/>
        </p:nvSpPr>
        <p:spPr bwMode="auto">
          <a:xfrm>
            <a:off x="9900106" y="2798290"/>
            <a:ext cx="1506646" cy="126141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ROLE OF</a:t>
            </a:r>
            <a:endParaRPr lang="en-P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CLATHRIN</a:t>
            </a:r>
            <a:endParaRPr lang="en-P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COPI</a:t>
            </a:r>
            <a:endParaRPr lang="en-P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COPII</a:t>
            </a:r>
            <a:endParaRPr lang="en-PK"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6484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AB1B75-FB7C-4945-9BD3-0A0561F8B2CB}"/>
              </a:ext>
            </a:extLst>
          </p:cNvPr>
          <p:cNvSpPr/>
          <p:nvPr/>
        </p:nvSpPr>
        <p:spPr>
          <a:xfrm>
            <a:off x="294806" y="653015"/>
            <a:ext cx="11602387" cy="5654561"/>
          </a:xfrm>
          <a:prstGeom prst="rect">
            <a:avLst/>
          </a:prstGeom>
        </p:spPr>
        <p:txBody>
          <a:bodyPr wrap="square">
            <a:spAutoFit/>
          </a:bodyPr>
          <a:lstStyle/>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The vesicles (60 nm in diameter) are of three types : </a:t>
            </a:r>
            <a:r>
              <a:rPr lang="en-US" b="1" dirty="0">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spcAft>
                <a:spcPts val="800"/>
              </a:spcAft>
            </a:pP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Transitional vesicles</a:t>
            </a:r>
            <a:r>
              <a:rPr lang="en-US"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PK"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50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These are small membrane limited vesicles which are thought to form as blebs from the transitional ER to migrate and converge to cis face of Golgi, where they coalesce to form new cisternae.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685800">
              <a:lnSpc>
                <a:spcPct val="150000"/>
              </a:lnSpc>
              <a:spcAft>
                <a:spcPts val="0"/>
              </a:spcAft>
            </a:pP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Secretory vesicles:</a:t>
            </a:r>
            <a:endParaRPr lang="en-PK"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50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These are varied-sized membrane-limited vesicles which discharge from margins of cisternae of Golgi. They, often, occur between the maturing face of Golgi</a:t>
            </a:r>
          </a:p>
          <a:p>
            <a:pPr marL="685800">
              <a:lnSpc>
                <a:spcPct val="150000"/>
              </a:lnSpc>
              <a:spcAft>
                <a:spcPts val="0"/>
              </a:spcAft>
            </a:pP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Clathrin-coated vesicles</a:t>
            </a:r>
            <a:endParaRPr lang="en-PK"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These are spherical protuberances, about 50 µm in diameter and with a rough surface. They are found at the periphery of the organelle, usually at the ends of single tubules, and are morphologically quite distinct from the secretory vesicles. The clathrin-coated vesicles are known to play a role in intra-cellular traffic of membranes and of secretory products, i.e., between ER and Golgi, as well as, between GELR region and the endosomal and lysosomal compartments.</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0243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23028D-D234-478C-9A38-86F0F491D69F}"/>
              </a:ext>
            </a:extLst>
          </p:cNvPr>
          <p:cNvSpPr/>
          <p:nvPr/>
        </p:nvSpPr>
        <p:spPr>
          <a:xfrm>
            <a:off x="377126" y="261905"/>
            <a:ext cx="11220772" cy="6981398"/>
          </a:xfrm>
          <a:prstGeom prst="rect">
            <a:avLst/>
          </a:prstGeom>
        </p:spPr>
        <p:txBody>
          <a:bodyPr wrap="square">
            <a:spAutoFit/>
          </a:bodyPr>
          <a:lstStyle/>
          <a:p>
            <a:pPr>
              <a:lnSpc>
                <a:spcPct val="150000"/>
              </a:lnSpc>
              <a:spcAft>
                <a:spcPts val="800"/>
              </a:spcAft>
            </a:pPr>
            <a:r>
              <a:rPr lang="en-US" sz="3200" b="1" u="sng"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The GERL Region</a:t>
            </a:r>
            <a:r>
              <a:rPr lang="en-US"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To the trans face of Golgi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Trans-reticular Golgi TGN (trans Golgi-network)</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OR</a:t>
            </a:r>
          </a:p>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GERL (=Golgi + smooth ER + lysosomal)</a:t>
            </a:r>
          </a:p>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Involved in the origin of Primary Lysosomes </a:t>
            </a:r>
          </a:p>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Melanin granules</a:t>
            </a:r>
          </a:p>
          <a:p>
            <a:pPr>
              <a:lnSpc>
                <a:spcPct val="150000"/>
              </a:lnSpc>
              <a:spcAft>
                <a:spcPts val="800"/>
              </a:spcAft>
            </a:pP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TUBULES:</a:t>
            </a:r>
            <a:endParaRPr lang="en-PK" sz="1600"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In Golgi apparatus a complex array of associated vesicles and anastomosing tubules (30 to 50 nm diameter) surround the dictyosome and radiate from it. In fact, the peripheral area of dictyosome is fenestrated (lace-like) in structure.</a:t>
            </a:r>
            <a:endParaRPr lang="en-PK" sz="1600" b="1" dirty="0">
              <a:effectLst/>
              <a:latin typeface="Calibri" panose="020F0502020204030204" pitchFamily="34" charset="0"/>
              <a:ea typeface="Calibri" panose="020F0502020204030204" pitchFamily="34" charset="0"/>
              <a:cs typeface="Times New Roman" panose="02020603050405020304" pitchFamily="18" charset="0"/>
            </a:endParaRPr>
          </a:p>
          <a:p>
            <a:br>
              <a:rPr lang="en-US" dirty="0">
                <a:latin typeface="Times New Roman" panose="02020603050405020304" pitchFamily="18" charset="0"/>
                <a:ea typeface="Calibri" panose="020F0502020204030204" pitchFamily="34" charset="0"/>
              </a:rPr>
            </a:br>
            <a:endParaRPr lang="en-PK" dirty="0"/>
          </a:p>
        </p:txBody>
      </p:sp>
      <p:sp>
        <p:nvSpPr>
          <p:cNvPr id="5" name="Arrow: Right 4">
            <a:extLst>
              <a:ext uri="{FF2B5EF4-FFF2-40B4-BE49-F238E27FC236}">
                <a16:creationId xmlns:a16="http://schemas.microsoft.com/office/drawing/2014/main" id="{119C6EA7-2A52-469B-8864-EBFEBDBD5C6E}"/>
              </a:ext>
            </a:extLst>
          </p:cNvPr>
          <p:cNvSpPr/>
          <p:nvPr/>
        </p:nvSpPr>
        <p:spPr>
          <a:xfrm>
            <a:off x="3146155" y="1270862"/>
            <a:ext cx="1084882" cy="232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6" name="Arrow: Down 5">
            <a:extLst>
              <a:ext uri="{FF2B5EF4-FFF2-40B4-BE49-F238E27FC236}">
                <a16:creationId xmlns:a16="http://schemas.microsoft.com/office/drawing/2014/main" id="{A0D5484B-B382-42C5-A81B-22CDDE296929}"/>
              </a:ext>
            </a:extLst>
          </p:cNvPr>
          <p:cNvSpPr/>
          <p:nvPr/>
        </p:nvSpPr>
        <p:spPr>
          <a:xfrm>
            <a:off x="6679769" y="2619214"/>
            <a:ext cx="371960" cy="6548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Tree>
    <p:extLst>
      <p:ext uri="{BB962C8B-B14F-4D97-AF65-F5344CB8AC3E}">
        <p14:creationId xmlns:p14="http://schemas.microsoft.com/office/powerpoint/2010/main" val="39955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EF8C0C-750E-4930-B951-7500B7BC00F5}"/>
              </a:ext>
            </a:extLst>
          </p:cNvPr>
          <p:cNvPicPr/>
          <p:nvPr/>
        </p:nvPicPr>
        <p:blipFill rotWithShape="1">
          <a:blip r:embed="rId2">
            <a:extLst>
              <a:ext uri="{28A0092B-C50C-407E-A947-70E740481C1C}">
                <a14:useLocalDpi xmlns:a14="http://schemas.microsoft.com/office/drawing/2010/main" val="0"/>
              </a:ext>
            </a:extLst>
          </a:blip>
          <a:srcRect l="2534" t="11522" r="2761" b="1419"/>
          <a:stretch/>
        </p:blipFill>
        <p:spPr>
          <a:xfrm>
            <a:off x="743918" y="236349"/>
            <a:ext cx="4556502" cy="6385302"/>
          </a:xfrm>
          <a:prstGeom prst="rect">
            <a:avLst/>
          </a:prstGeom>
        </p:spPr>
      </p:pic>
      <p:sp>
        <p:nvSpPr>
          <p:cNvPr id="6" name="TextBox 5">
            <a:extLst>
              <a:ext uri="{FF2B5EF4-FFF2-40B4-BE49-F238E27FC236}">
                <a16:creationId xmlns:a16="http://schemas.microsoft.com/office/drawing/2014/main" id="{5A0F1D9C-3655-4B76-821D-FA4FAAA499FB}"/>
              </a:ext>
            </a:extLst>
          </p:cNvPr>
          <p:cNvSpPr txBox="1"/>
          <p:nvPr/>
        </p:nvSpPr>
        <p:spPr>
          <a:xfrm>
            <a:off x="6096000" y="2644170"/>
            <a:ext cx="4892299" cy="156966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2400" b="1" dirty="0"/>
              <a:t>GERL REGION</a:t>
            </a:r>
          </a:p>
          <a:p>
            <a:r>
              <a:rPr lang="en-US" sz="2400" b="1" dirty="0"/>
              <a:t>                  GOLGI APPARATUS</a:t>
            </a:r>
          </a:p>
          <a:p>
            <a:r>
              <a:rPr lang="en-US" sz="2400" b="1" dirty="0"/>
              <a:t>                  ENDOPLASMIC RETICULUM</a:t>
            </a:r>
          </a:p>
          <a:p>
            <a:r>
              <a:rPr lang="en-US" sz="2400" b="1" dirty="0"/>
              <a:t>                  LYSOSOMES</a:t>
            </a:r>
            <a:endParaRPr lang="en-PK" sz="2400" b="1" dirty="0"/>
          </a:p>
        </p:txBody>
      </p:sp>
    </p:spTree>
    <p:extLst>
      <p:ext uri="{BB962C8B-B14F-4D97-AF65-F5344CB8AC3E}">
        <p14:creationId xmlns:p14="http://schemas.microsoft.com/office/powerpoint/2010/main" val="649618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C5469E-522A-4366-9CF3-695CE54BDB1C}"/>
              </a:ext>
            </a:extLst>
          </p:cNvPr>
          <p:cNvSpPr/>
          <p:nvPr/>
        </p:nvSpPr>
        <p:spPr>
          <a:xfrm>
            <a:off x="-1" y="186221"/>
            <a:ext cx="12102059" cy="6485558"/>
          </a:xfrm>
          <a:prstGeom prst="rect">
            <a:avLst/>
          </a:prstGeom>
        </p:spPr>
        <p:txBody>
          <a:bodyPr wrap="square">
            <a:spAutoFit/>
          </a:bodyPr>
          <a:lstStyle/>
          <a:p>
            <a:pPr>
              <a:lnSpc>
                <a:spcPct val="150000"/>
              </a:lnSpc>
              <a:spcAft>
                <a:spcPts val="80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u="sng"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LYSOSOMES:</a:t>
            </a:r>
            <a:endParaRPr lang="en-US" sz="3200" b="1" u="sng"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(Gr. lyso=digestive + soma=body)                 Tiny membrane-bound                    Vesicles                       Intracellular digestion</a:t>
            </a:r>
          </a:p>
          <a:p>
            <a:pPr marL="285750" indent="-285750">
              <a:lnSpc>
                <a:spcPct val="150000"/>
              </a:lnSpc>
              <a:spcAft>
                <a:spcPts val="800"/>
              </a:spcAft>
              <a:buFont typeface="Arial" panose="020B0604020202020204" pitchFamily="34" charset="0"/>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Biogenesis                       Hydrolases and Membrane proteins.</a:t>
            </a:r>
          </a:p>
          <a:p>
            <a:pPr marL="285750" indent="-285750">
              <a:lnSpc>
                <a:spcPct val="150000"/>
              </a:lnSpc>
              <a:spcAft>
                <a:spcPts val="800"/>
              </a:spcAft>
              <a:buFont typeface="Arial" panose="020B0604020202020204" pitchFamily="34" charset="0"/>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Both classes of proteins                  Synthesized in              ER                  Transported                Through the Golgi apparatus</a:t>
            </a:r>
          </a:p>
          <a:p>
            <a:pPr>
              <a:lnSpc>
                <a:spcPct val="150000"/>
              </a:lnSpc>
              <a:spcAft>
                <a:spcPts val="8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Endolysosome</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To an intermediate compartment                Trans Golgi network </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transport  vesicle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(coated by clathrin protein) </a:t>
            </a:r>
          </a:p>
          <a:p>
            <a:pPr>
              <a:lnSpc>
                <a:spcPct val="150000"/>
              </a:lnSpc>
              <a:spcAft>
                <a:spcPts val="8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Lysosomal enzymes                                Glycoproteins                   Containing N-linked oligosaccharides that are processed                                                 </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M6P-receptors                           Recognized                          Mannose 6-phosphate (M6P</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which are transmembrane proteins)</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Trans Golgi network                Packaged                  Budding clathrin-coated vesicles                 Which quickly lose their coats. </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C635435-AADF-401F-90EC-A87D5B659DB2}"/>
              </a:ext>
            </a:extLst>
          </p:cNvPr>
          <p:cNvSpPr/>
          <p:nvPr/>
        </p:nvSpPr>
        <p:spPr>
          <a:xfrm>
            <a:off x="13669505" y="410705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cxnSp>
        <p:nvCxnSpPr>
          <p:cNvPr id="7" name="Straight Arrow Connector 6">
            <a:extLst>
              <a:ext uri="{FF2B5EF4-FFF2-40B4-BE49-F238E27FC236}">
                <a16:creationId xmlns:a16="http://schemas.microsoft.com/office/drawing/2014/main" id="{66696379-B311-473E-8091-2B16B6246409}"/>
              </a:ext>
            </a:extLst>
          </p:cNvPr>
          <p:cNvCxnSpPr/>
          <p:nvPr/>
        </p:nvCxnSpPr>
        <p:spPr>
          <a:xfrm>
            <a:off x="3533614" y="1193369"/>
            <a:ext cx="774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F61BFE2-99FF-4BE8-BD1C-476D69F59293}"/>
              </a:ext>
            </a:extLst>
          </p:cNvPr>
          <p:cNvCxnSpPr/>
          <p:nvPr/>
        </p:nvCxnSpPr>
        <p:spPr>
          <a:xfrm>
            <a:off x="6602278" y="1193369"/>
            <a:ext cx="9298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4B06A18-5C33-40E5-8114-B3ECADAD6BA4}"/>
              </a:ext>
            </a:extLst>
          </p:cNvPr>
          <p:cNvCxnSpPr/>
          <p:nvPr/>
        </p:nvCxnSpPr>
        <p:spPr>
          <a:xfrm>
            <a:off x="8508569" y="1193369"/>
            <a:ext cx="10073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A7437D8-F7D4-4711-9EBE-DC753C6C9149}"/>
              </a:ext>
            </a:extLst>
          </p:cNvPr>
          <p:cNvCxnSpPr/>
          <p:nvPr/>
        </p:nvCxnSpPr>
        <p:spPr>
          <a:xfrm>
            <a:off x="1456841" y="1689315"/>
            <a:ext cx="9918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9A2EAC-F862-4C55-9DE0-92C5050D57B1}"/>
              </a:ext>
            </a:extLst>
          </p:cNvPr>
          <p:cNvCxnSpPr/>
          <p:nvPr/>
        </p:nvCxnSpPr>
        <p:spPr>
          <a:xfrm>
            <a:off x="2603715" y="2247254"/>
            <a:ext cx="8214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C2086BE-303C-436A-91CA-EF0AA2F26EA3}"/>
              </a:ext>
            </a:extLst>
          </p:cNvPr>
          <p:cNvCxnSpPr/>
          <p:nvPr/>
        </p:nvCxnSpPr>
        <p:spPr>
          <a:xfrm>
            <a:off x="5005953" y="2247254"/>
            <a:ext cx="650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534ED4F-B930-4B6B-BD4E-AC889FF6CE43}"/>
              </a:ext>
            </a:extLst>
          </p:cNvPr>
          <p:cNvCxnSpPr/>
          <p:nvPr/>
        </p:nvCxnSpPr>
        <p:spPr>
          <a:xfrm>
            <a:off x="6096000" y="2247254"/>
            <a:ext cx="8782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B56D251-2410-4A3A-8CA4-9D543A2FE26C}"/>
              </a:ext>
            </a:extLst>
          </p:cNvPr>
          <p:cNvCxnSpPr/>
          <p:nvPr/>
        </p:nvCxnSpPr>
        <p:spPr>
          <a:xfrm>
            <a:off x="8260597" y="2247254"/>
            <a:ext cx="7284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39E3CA6-E24F-411C-A21B-C2CA23C5E5F3}"/>
              </a:ext>
            </a:extLst>
          </p:cNvPr>
          <p:cNvCxnSpPr>
            <a:cxnSpLocks/>
          </p:cNvCxnSpPr>
          <p:nvPr/>
        </p:nvCxnSpPr>
        <p:spPr>
          <a:xfrm>
            <a:off x="10445858" y="2247254"/>
            <a:ext cx="0" cy="294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68BF15E-3660-43FB-8A9F-52F04C491075}"/>
              </a:ext>
            </a:extLst>
          </p:cNvPr>
          <p:cNvCxnSpPr/>
          <p:nvPr/>
        </p:nvCxnSpPr>
        <p:spPr>
          <a:xfrm flipH="1">
            <a:off x="8679051" y="2743200"/>
            <a:ext cx="8369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DF3B12C-4CEE-49BF-BFD4-B583433D3B65}"/>
              </a:ext>
            </a:extLst>
          </p:cNvPr>
          <p:cNvCxnSpPr/>
          <p:nvPr/>
        </p:nvCxnSpPr>
        <p:spPr>
          <a:xfrm flipH="1">
            <a:off x="3254644" y="2758698"/>
            <a:ext cx="22162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A37417D-423B-44DE-B533-B36168277539}"/>
              </a:ext>
            </a:extLst>
          </p:cNvPr>
          <p:cNvCxnSpPr/>
          <p:nvPr/>
        </p:nvCxnSpPr>
        <p:spPr>
          <a:xfrm>
            <a:off x="2154264" y="4293031"/>
            <a:ext cx="16273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CEB7EC3-8D39-462F-8E3C-0121F64788CB}"/>
              </a:ext>
            </a:extLst>
          </p:cNvPr>
          <p:cNvCxnSpPr/>
          <p:nvPr/>
        </p:nvCxnSpPr>
        <p:spPr>
          <a:xfrm>
            <a:off x="5191932" y="4293031"/>
            <a:ext cx="9040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DCD8212-058F-4162-9BDF-64ADC17932FB}"/>
              </a:ext>
            </a:extLst>
          </p:cNvPr>
          <p:cNvCxnSpPr>
            <a:cxnSpLocks/>
          </p:cNvCxnSpPr>
          <p:nvPr/>
        </p:nvCxnSpPr>
        <p:spPr>
          <a:xfrm flipH="1">
            <a:off x="3781587" y="5315919"/>
            <a:ext cx="12243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652AB1B-B012-4A3A-9394-47CB09891E7D}"/>
              </a:ext>
            </a:extLst>
          </p:cNvPr>
          <p:cNvCxnSpPr/>
          <p:nvPr/>
        </p:nvCxnSpPr>
        <p:spPr>
          <a:xfrm flipH="1">
            <a:off x="6385302" y="5315919"/>
            <a:ext cx="11468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8CADE75-BF05-46D5-9E3F-82D3A1129D62}"/>
              </a:ext>
            </a:extLst>
          </p:cNvPr>
          <p:cNvCxnSpPr/>
          <p:nvPr/>
        </p:nvCxnSpPr>
        <p:spPr>
          <a:xfrm>
            <a:off x="8989017" y="4432515"/>
            <a:ext cx="0" cy="736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8663690-463D-41B1-A475-4295139C95F4}"/>
              </a:ext>
            </a:extLst>
          </p:cNvPr>
          <p:cNvCxnSpPr/>
          <p:nvPr/>
        </p:nvCxnSpPr>
        <p:spPr>
          <a:xfrm>
            <a:off x="2448732" y="6323308"/>
            <a:ext cx="6819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71E6117-511A-45F3-A9CC-1F5789347134}"/>
              </a:ext>
            </a:extLst>
          </p:cNvPr>
          <p:cNvCxnSpPr/>
          <p:nvPr/>
        </p:nvCxnSpPr>
        <p:spPr>
          <a:xfrm>
            <a:off x="4169044" y="6323308"/>
            <a:ext cx="8369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BCC0A0E-8048-4DFD-AEBF-B6A45583B9A3}"/>
              </a:ext>
            </a:extLst>
          </p:cNvPr>
          <p:cNvCxnSpPr/>
          <p:nvPr/>
        </p:nvCxnSpPr>
        <p:spPr>
          <a:xfrm>
            <a:off x="8260597" y="6323308"/>
            <a:ext cx="7284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C6BBF75-7B90-4D3D-85CB-6C64AF044AFF}"/>
              </a:ext>
            </a:extLst>
          </p:cNvPr>
          <p:cNvCxnSpPr/>
          <p:nvPr/>
        </p:nvCxnSpPr>
        <p:spPr>
          <a:xfrm flipH="1">
            <a:off x="526942" y="5315919"/>
            <a:ext cx="12553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57187F6-1D26-4472-B615-2AAE5AD37304}"/>
              </a:ext>
            </a:extLst>
          </p:cNvPr>
          <p:cNvCxnSpPr/>
          <p:nvPr/>
        </p:nvCxnSpPr>
        <p:spPr>
          <a:xfrm>
            <a:off x="526942" y="5315919"/>
            <a:ext cx="0" cy="790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51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01D083-F4EC-46C9-807C-75DE7512D189}"/>
              </a:ext>
            </a:extLst>
          </p:cNvPr>
          <p:cNvSpPr/>
          <p:nvPr/>
        </p:nvSpPr>
        <p:spPr>
          <a:xfrm>
            <a:off x="294805" y="466808"/>
            <a:ext cx="12042100" cy="5654561"/>
          </a:xfrm>
          <a:prstGeom prst="rect">
            <a:avLst/>
          </a:prstGeom>
        </p:spPr>
        <p:txBody>
          <a:bodyPr wrap="square">
            <a:spAutoFit/>
          </a:bodyPr>
          <a:lstStyle/>
          <a:p>
            <a:pPr>
              <a:lnSpc>
                <a:spcPct val="150000"/>
              </a:lnSpc>
              <a:spcAft>
                <a:spcPts val="800"/>
              </a:spcAft>
            </a:pPr>
            <a:r>
              <a:rPr lang="en-US" b="1" u="sng"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FUNCTIONS OF LYSOSOMES:</a:t>
            </a:r>
            <a:endParaRPr lang="en-PK"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important functions of lysosomes are as follows:</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Digestion of large extracellular particles</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lysosomes digest the food contents of the phagosomes or pinosomes. </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Digestion of intracellular substances</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During the starvation, the lysosomes digest the stored food contents, viz., proteins, lipids and carbohydrates (glycogen) of the cytoplasm and supply to the cell necessary amount of energy.</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Autolysis</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certain pathological conditions the lysosomes start to digest the various organelles of the cells and this process is known as autolysis or cellular autophagy. </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Extracellular digestion.</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8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lysosomes of certain cells such as sperms discharge their enzymes outside the cell during the process of fertilization. The lysosomal enzymes digest the limiting membranes of the ovum and form penetration.</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9002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C6116-8831-4AC5-AB50-BA52647D270A}"/>
              </a:ext>
            </a:extLst>
          </p:cNvPr>
          <p:cNvPicPr/>
          <p:nvPr/>
        </p:nvPicPr>
        <p:blipFill>
          <a:blip r:embed="rId2">
            <a:extLst>
              <a:ext uri="{28A0092B-C50C-407E-A947-70E740481C1C}">
                <a14:useLocalDpi xmlns:a14="http://schemas.microsoft.com/office/drawing/2010/main" val="0"/>
              </a:ext>
            </a:extLst>
          </a:blip>
          <a:stretch>
            <a:fillRect/>
          </a:stretch>
        </p:blipFill>
        <p:spPr>
          <a:xfrm>
            <a:off x="514391" y="526193"/>
            <a:ext cx="6471025" cy="5805613"/>
          </a:xfrm>
          <a:prstGeom prst="rect">
            <a:avLst/>
          </a:prstGeom>
        </p:spPr>
      </p:pic>
      <p:sp>
        <p:nvSpPr>
          <p:cNvPr id="5" name="Rectangle 4">
            <a:extLst>
              <a:ext uri="{FF2B5EF4-FFF2-40B4-BE49-F238E27FC236}">
                <a16:creationId xmlns:a16="http://schemas.microsoft.com/office/drawing/2014/main" id="{338F0F71-D226-4196-817D-BDDB2724C139}"/>
              </a:ext>
            </a:extLst>
          </p:cNvPr>
          <p:cNvSpPr/>
          <p:nvPr/>
        </p:nvSpPr>
        <p:spPr>
          <a:xfrm>
            <a:off x="7918077" y="2965602"/>
            <a:ext cx="2471831" cy="463397"/>
          </a:xfrm>
          <a:prstGeom prst="rect">
            <a:avLst/>
          </a:prstGeom>
          <a:ln>
            <a:solidFill>
              <a:schemeClr val="tx1"/>
            </a:solidFill>
          </a:ln>
        </p:spPr>
        <p:txBody>
          <a:bodyPr wrap="none">
            <a:spAutoFit/>
          </a:bodyPr>
          <a:lstStyle/>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LYSOSOME IN CELL</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3978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F541AE-1570-4041-B5E7-186707C245A6}"/>
              </a:ext>
            </a:extLst>
          </p:cNvPr>
          <p:cNvSpPr txBox="1"/>
          <p:nvPr/>
        </p:nvSpPr>
        <p:spPr>
          <a:xfrm>
            <a:off x="409730" y="917591"/>
            <a:ext cx="11782270" cy="5970865"/>
          </a:xfrm>
          <a:prstGeom prst="rect">
            <a:avLst/>
          </a:prstGeom>
          <a:noFill/>
        </p:spPr>
        <p:txBody>
          <a:bodyPr wrap="square" rtlCol="0">
            <a:spAutoFit/>
          </a:bodyPr>
          <a:lstStyle/>
          <a:p>
            <a:r>
              <a:rPr lang="en-US" sz="2000" b="1" dirty="0"/>
              <a:t>                                                                                                                     </a:t>
            </a:r>
            <a:r>
              <a:rPr lang="en-US" b="1" dirty="0"/>
              <a:t>Vesicles                      Send or </a:t>
            </a:r>
          </a:p>
          <a:p>
            <a:r>
              <a:rPr lang="en-US" b="1" dirty="0"/>
              <a:t>Vesicular  trafficking                           Communication pathway                                                      Receive </a:t>
            </a:r>
          </a:p>
          <a:p>
            <a:r>
              <a:rPr lang="en-US" b="1" dirty="0"/>
              <a:t>                                                                                                                               Organelles                Messages</a:t>
            </a:r>
          </a:p>
          <a:p>
            <a:endParaRPr lang="en-US" b="1" dirty="0"/>
          </a:p>
          <a:p>
            <a:r>
              <a:rPr lang="en-US" b="1" dirty="0"/>
              <a:t>                                                                                           Secretory pathway</a:t>
            </a:r>
          </a:p>
          <a:p>
            <a:r>
              <a:rPr lang="en-US" b="1" dirty="0"/>
              <a:t>Two Main Pathways                  Trafficking                  </a:t>
            </a:r>
          </a:p>
          <a:p>
            <a:r>
              <a:rPr lang="en-US" b="1" dirty="0"/>
              <a:t>                                                                                            Importing pathway</a:t>
            </a:r>
          </a:p>
          <a:p>
            <a:r>
              <a:rPr lang="en-US" b="1" u="sng" dirty="0">
                <a:solidFill>
                  <a:schemeClr val="accent2">
                    <a:lumMod val="50000"/>
                  </a:schemeClr>
                </a:solidFill>
              </a:rPr>
              <a:t>SECRETORY PATHWAY:</a:t>
            </a:r>
          </a:p>
          <a:p>
            <a:r>
              <a:rPr lang="en-US" b="1" dirty="0"/>
              <a:t>Sends Vesicles                         From                        Golgi Apparatus                   Plasma Membrane     </a:t>
            </a:r>
          </a:p>
          <a:p>
            <a:r>
              <a:rPr lang="en-US" b="1" dirty="0"/>
              <a:t>                                      Endoplasmic reticulum</a:t>
            </a:r>
          </a:p>
          <a:p>
            <a:endParaRPr lang="en-US" b="1" dirty="0"/>
          </a:p>
          <a:p>
            <a:pPr marL="342900" indent="-342900">
              <a:buFont typeface="Arial" panose="020B0604020202020204" pitchFamily="34" charset="0"/>
              <a:buChar char="•"/>
            </a:pPr>
            <a:r>
              <a:rPr lang="en-US" b="1" dirty="0"/>
              <a:t>Release molecule               Extracellular space</a:t>
            </a:r>
          </a:p>
          <a:p>
            <a:pPr marL="342900" indent="-342900">
              <a:buFont typeface="Arial" panose="020B0604020202020204" pitchFamily="34" charset="0"/>
              <a:buChar char="•"/>
            </a:pPr>
            <a:r>
              <a:rPr lang="en-US" b="1" dirty="0"/>
              <a:t>Carries molecules              Plasma membrane</a:t>
            </a:r>
          </a:p>
          <a:p>
            <a:endParaRPr lang="en-US" b="1" dirty="0"/>
          </a:p>
          <a:p>
            <a:r>
              <a:rPr lang="en-US" b="1" u="sng" dirty="0">
                <a:solidFill>
                  <a:schemeClr val="accent2">
                    <a:lumMod val="50000"/>
                  </a:schemeClr>
                </a:solidFill>
              </a:rPr>
              <a:t>IMPORTING PATHWAY (DEGRADATION PATHWAY):</a:t>
            </a:r>
          </a:p>
          <a:p>
            <a:endParaRPr lang="en-US" b="1" u="sng" dirty="0">
              <a:solidFill>
                <a:srgbClr val="C00000"/>
              </a:solidFill>
            </a:endParaRPr>
          </a:p>
          <a:p>
            <a:r>
              <a:rPr lang="en-US" b="1" dirty="0"/>
              <a:t>Plasma membrane              Vesicles originates                By membrane invagination                 Fuse with</a:t>
            </a:r>
          </a:p>
          <a:p>
            <a:endParaRPr lang="en-US" b="1" dirty="0"/>
          </a:p>
          <a:p>
            <a:endParaRPr lang="en-US" b="1" dirty="0"/>
          </a:p>
          <a:p>
            <a:r>
              <a:rPr lang="en-US" b="1" dirty="0"/>
              <a:t>Endocytic molecules              Which degrades                  Becomes lysosomes                       Endosomes</a:t>
            </a:r>
          </a:p>
          <a:p>
            <a:endParaRPr lang="en-US" sz="2000" b="1" dirty="0">
              <a:solidFill>
                <a:srgbClr val="C00000"/>
              </a:solidFill>
            </a:endParaRPr>
          </a:p>
        </p:txBody>
      </p:sp>
      <p:sp>
        <p:nvSpPr>
          <p:cNvPr id="6" name="TextBox 5">
            <a:extLst>
              <a:ext uri="{FF2B5EF4-FFF2-40B4-BE49-F238E27FC236}">
                <a16:creationId xmlns:a16="http://schemas.microsoft.com/office/drawing/2014/main" id="{1F1789D8-DD8A-4F24-9485-0ADC3AFFCEEF}"/>
              </a:ext>
            </a:extLst>
          </p:cNvPr>
          <p:cNvSpPr txBox="1"/>
          <p:nvPr/>
        </p:nvSpPr>
        <p:spPr>
          <a:xfrm>
            <a:off x="409730" y="332816"/>
            <a:ext cx="7054056" cy="584775"/>
          </a:xfrm>
          <a:prstGeom prst="rect">
            <a:avLst/>
          </a:prstGeom>
          <a:noFill/>
        </p:spPr>
        <p:txBody>
          <a:bodyPr wrap="square" rtlCol="0">
            <a:spAutoFit/>
          </a:bodyPr>
          <a:lstStyle/>
          <a:p>
            <a:r>
              <a:rPr lang="en-US" sz="3200" b="1" u="sng" dirty="0">
                <a:solidFill>
                  <a:srgbClr val="C00000"/>
                </a:solidFill>
              </a:rPr>
              <a:t>GENERAL INTRODUCTION:</a:t>
            </a:r>
            <a:endParaRPr lang="en-PK" sz="3200" b="1" u="sng" dirty="0">
              <a:solidFill>
                <a:srgbClr val="C00000"/>
              </a:solidFill>
            </a:endParaRPr>
          </a:p>
        </p:txBody>
      </p:sp>
      <p:cxnSp>
        <p:nvCxnSpPr>
          <p:cNvPr id="8" name="Straight Arrow Connector 7">
            <a:extLst>
              <a:ext uri="{FF2B5EF4-FFF2-40B4-BE49-F238E27FC236}">
                <a16:creationId xmlns:a16="http://schemas.microsoft.com/office/drawing/2014/main" id="{89E2EB17-C578-4F8E-9469-C9A05DA4F51C}"/>
              </a:ext>
            </a:extLst>
          </p:cNvPr>
          <p:cNvCxnSpPr>
            <a:cxnSpLocks/>
          </p:cNvCxnSpPr>
          <p:nvPr/>
        </p:nvCxnSpPr>
        <p:spPr>
          <a:xfrm>
            <a:off x="2609882" y="1447599"/>
            <a:ext cx="10477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2857185-AE3B-4C56-8583-A41036BC78D9}"/>
              </a:ext>
            </a:extLst>
          </p:cNvPr>
          <p:cNvCxnSpPr>
            <a:cxnSpLocks/>
          </p:cNvCxnSpPr>
          <p:nvPr/>
        </p:nvCxnSpPr>
        <p:spPr>
          <a:xfrm flipV="1">
            <a:off x="6382103" y="1184223"/>
            <a:ext cx="727068" cy="157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6A89197-AB2C-41F6-A56C-FB6C8744E88B}"/>
              </a:ext>
            </a:extLst>
          </p:cNvPr>
          <p:cNvCxnSpPr/>
          <p:nvPr/>
        </p:nvCxnSpPr>
        <p:spPr>
          <a:xfrm>
            <a:off x="6405350" y="1499926"/>
            <a:ext cx="703821" cy="217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7D915CF-E81C-463A-A253-31CA7907887A}"/>
              </a:ext>
            </a:extLst>
          </p:cNvPr>
          <p:cNvCxnSpPr/>
          <p:nvPr/>
        </p:nvCxnSpPr>
        <p:spPr>
          <a:xfrm>
            <a:off x="8110947" y="1421034"/>
            <a:ext cx="774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10DE8C4-71C7-4AAA-93B1-71E338A48821}"/>
              </a:ext>
            </a:extLst>
          </p:cNvPr>
          <p:cNvCxnSpPr/>
          <p:nvPr/>
        </p:nvCxnSpPr>
        <p:spPr>
          <a:xfrm>
            <a:off x="2464589" y="2503881"/>
            <a:ext cx="8215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A9E37DB-3AC3-4D21-9291-C1D6AEC1F67D}"/>
              </a:ext>
            </a:extLst>
          </p:cNvPr>
          <p:cNvCxnSpPr>
            <a:cxnSpLocks/>
          </p:cNvCxnSpPr>
          <p:nvPr/>
        </p:nvCxnSpPr>
        <p:spPr>
          <a:xfrm flipV="1">
            <a:off x="4464795" y="2307992"/>
            <a:ext cx="690479" cy="154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7E25C3D-8BA5-4007-AEE8-967A2F42F4BD}"/>
              </a:ext>
            </a:extLst>
          </p:cNvPr>
          <p:cNvCxnSpPr>
            <a:cxnSpLocks/>
          </p:cNvCxnSpPr>
          <p:nvPr/>
        </p:nvCxnSpPr>
        <p:spPr>
          <a:xfrm>
            <a:off x="4464794" y="2596436"/>
            <a:ext cx="690479" cy="119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EFFD8CC-0D39-4261-8A9A-03C42EE47FB2}"/>
              </a:ext>
            </a:extLst>
          </p:cNvPr>
          <p:cNvCxnSpPr>
            <a:cxnSpLocks/>
          </p:cNvCxnSpPr>
          <p:nvPr/>
        </p:nvCxnSpPr>
        <p:spPr>
          <a:xfrm>
            <a:off x="2041464" y="3320703"/>
            <a:ext cx="8213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B335BF2-6431-4D04-986E-03BA22151523}"/>
              </a:ext>
            </a:extLst>
          </p:cNvPr>
          <p:cNvCxnSpPr>
            <a:cxnSpLocks/>
          </p:cNvCxnSpPr>
          <p:nvPr/>
        </p:nvCxnSpPr>
        <p:spPr>
          <a:xfrm>
            <a:off x="3936758" y="3320703"/>
            <a:ext cx="714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C66EF35-12E6-415C-A395-29CFE50F747F}"/>
              </a:ext>
            </a:extLst>
          </p:cNvPr>
          <p:cNvCxnSpPr>
            <a:cxnSpLocks/>
          </p:cNvCxnSpPr>
          <p:nvPr/>
        </p:nvCxnSpPr>
        <p:spPr>
          <a:xfrm>
            <a:off x="6616969" y="3340012"/>
            <a:ext cx="6382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A4FA9DE-9237-40E6-A39A-208FC2327A83}"/>
              </a:ext>
            </a:extLst>
          </p:cNvPr>
          <p:cNvCxnSpPr/>
          <p:nvPr/>
        </p:nvCxnSpPr>
        <p:spPr>
          <a:xfrm>
            <a:off x="2548941" y="4168027"/>
            <a:ext cx="6276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A7F7862-964C-400C-9E32-3B0621FDBBF7}"/>
              </a:ext>
            </a:extLst>
          </p:cNvPr>
          <p:cNvCxnSpPr/>
          <p:nvPr/>
        </p:nvCxnSpPr>
        <p:spPr>
          <a:xfrm>
            <a:off x="2548940" y="4403551"/>
            <a:ext cx="6276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702E0D4-3A23-48CA-82BB-15363B68DF25}"/>
              </a:ext>
            </a:extLst>
          </p:cNvPr>
          <p:cNvCxnSpPr>
            <a:cxnSpLocks/>
          </p:cNvCxnSpPr>
          <p:nvPr/>
        </p:nvCxnSpPr>
        <p:spPr>
          <a:xfrm>
            <a:off x="2356985" y="5536532"/>
            <a:ext cx="5057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74093A8-A07A-4ABF-84E9-75CF16F8B750}"/>
              </a:ext>
            </a:extLst>
          </p:cNvPr>
          <p:cNvCxnSpPr>
            <a:cxnSpLocks/>
          </p:cNvCxnSpPr>
          <p:nvPr/>
        </p:nvCxnSpPr>
        <p:spPr>
          <a:xfrm>
            <a:off x="4810035" y="5538851"/>
            <a:ext cx="700940" cy="5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97C1A63-BA11-4B13-B976-3432396E0C5C}"/>
              </a:ext>
            </a:extLst>
          </p:cNvPr>
          <p:cNvCxnSpPr>
            <a:cxnSpLocks/>
          </p:cNvCxnSpPr>
          <p:nvPr/>
        </p:nvCxnSpPr>
        <p:spPr>
          <a:xfrm>
            <a:off x="8249797" y="5536532"/>
            <a:ext cx="7141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689080C-AD34-4553-97E1-3FF6FF71850A}"/>
              </a:ext>
            </a:extLst>
          </p:cNvPr>
          <p:cNvCxnSpPr>
            <a:cxnSpLocks/>
          </p:cNvCxnSpPr>
          <p:nvPr/>
        </p:nvCxnSpPr>
        <p:spPr>
          <a:xfrm>
            <a:off x="9268494" y="5666282"/>
            <a:ext cx="0" cy="588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5309062-950E-4BF5-A3F2-25560E760308}"/>
              </a:ext>
            </a:extLst>
          </p:cNvPr>
          <p:cNvCxnSpPr/>
          <p:nvPr/>
        </p:nvCxnSpPr>
        <p:spPr>
          <a:xfrm flipH="1">
            <a:off x="7615002" y="6383270"/>
            <a:ext cx="9918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69F9CA0-F334-48C6-A6FF-3DDE4C68DE38}"/>
              </a:ext>
            </a:extLst>
          </p:cNvPr>
          <p:cNvCxnSpPr>
            <a:cxnSpLocks/>
          </p:cNvCxnSpPr>
          <p:nvPr/>
        </p:nvCxnSpPr>
        <p:spPr>
          <a:xfrm flipH="1">
            <a:off x="4887334" y="6383270"/>
            <a:ext cx="5463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CC3FA2E-D83C-4559-A10F-1729C7B4427A}"/>
              </a:ext>
            </a:extLst>
          </p:cNvPr>
          <p:cNvCxnSpPr>
            <a:cxnSpLocks/>
          </p:cNvCxnSpPr>
          <p:nvPr/>
        </p:nvCxnSpPr>
        <p:spPr>
          <a:xfrm flipH="1">
            <a:off x="2548940" y="6383270"/>
            <a:ext cx="4298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268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C505-F322-4AE5-A291-5AEA26A9A2FD}"/>
              </a:ext>
            </a:extLst>
          </p:cNvPr>
          <p:cNvSpPr>
            <a:spLocks noGrp="1"/>
          </p:cNvSpPr>
          <p:nvPr>
            <p:ph type="title"/>
          </p:nvPr>
        </p:nvSpPr>
        <p:spPr>
          <a:xfrm>
            <a:off x="2496799" y="886826"/>
            <a:ext cx="7198402" cy="3075665"/>
          </a:xfrm>
          <a:effectLst>
            <a:innerShdw blurRad="114300">
              <a:prstClr val="black"/>
            </a:innerShdw>
            <a:reflection blurRad="6350" stA="50000" endA="300" endPos="55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8800" b="1" dirty="0">
                <a:latin typeface="Times New Roman" panose="02020603050405020304" pitchFamily="18" charset="0"/>
                <a:cs typeface="Times New Roman" panose="02020603050405020304" pitchFamily="18" charset="0"/>
              </a:rPr>
              <a:t>SECRETORY </a:t>
            </a:r>
            <a:br>
              <a:rPr lang="en-US" sz="8800" b="1" dirty="0">
                <a:latin typeface="Times New Roman" panose="02020603050405020304" pitchFamily="18" charset="0"/>
                <a:cs typeface="Times New Roman" panose="02020603050405020304" pitchFamily="18" charset="0"/>
              </a:rPr>
            </a:br>
            <a:r>
              <a:rPr lang="en-US" sz="8800" b="1" dirty="0">
                <a:latin typeface="Times New Roman" panose="02020603050405020304" pitchFamily="18" charset="0"/>
                <a:cs typeface="Times New Roman" panose="02020603050405020304" pitchFamily="18" charset="0"/>
              </a:rPr>
              <a:t>PATHWAY</a:t>
            </a:r>
            <a:endParaRPr lang="en-PK" sz="8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4642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2F007C-6D23-4A46-8B8A-10209C15ED0C}"/>
              </a:ext>
            </a:extLst>
          </p:cNvPr>
          <p:cNvSpPr/>
          <p:nvPr/>
        </p:nvSpPr>
        <p:spPr>
          <a:xfrm>
            <a:off x="357265" y="502558"/>
            <a:ext cx="11477469" cy="6129883"/>
          </a:xfrm>
          <a:prstGeom prst="rect">
            <a:avLst/>
          </a:prstGeom>
        </p:spPr>
        <p:txBody>
          <a:bodyPr wrap="square">
            <a:spAutoFit/>
          </a:bodyPr>
          <a:lstStyle/>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Cells routinely import and export large molecules across the plasma membrane. Macromolecules are secreted out from the cell by Exocytosis</a:t>
            </a:r>
            <a:endParaRPr lang="en-PK"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Macromolecules  are ingested into the cell from outside through Phagocytosis and Endocytosis.</a:t>
            </a:r>
          </a:p>
          <a:p>
            <a:r>
              <a:rPr lang="en-US" sz="2800" b="1" u="sng" dirty="0">
                <a:solidFill>
                  <a:schemeClr val="accent2">
                    <a:lumMod val="50000"/>
                  </a:schemeClr>
                </a:solidFill>
              </a:rPr>
              <a:t>EXOCYTOSIS:</a:t>
            </a:r>
          </a:p>
          <a:p>
            <a:r>
              <a:rPr lang="en-US" b="1" u="sng" dirty="0"/>
              <a:t> </a:t>
            </a:r>
            <a:endParaRPr lang="en-PK" dirty="0"/>
          </a:p>
          <a:p>
            <a:pPr marL="285750" indent="-285750">
              <a:buFont typeface="Arial" panose="020B0604020202020204" pitchFamily="34" charset="0"/>
              <a:buChar char="•"/>
            </a:pPr>
            <a:r>
              <a:rPr lang="en-US" b="1" dirty="0"/>
              <a:t>It is also called  Emeiocytosis and Cell vomiting. </a:t>
            </a:r>
          </a:p>
          <a:p>
            <a:pPr marL="285750" indent="-285750">
              <a:buFont typeface="Arial" panose="020B0604020202020204" pitchFamily="34" charset="0"/>
              <a:buChar char="•"/>
            </a:pPr>
            <a:r>
              <a:rPr lang="en-US" b="1" dirty="0"/>
              <a:t>In all eukaryotic cells, secretory vesicles are continually carrying new plasma membrane and cellular secretions such as proteins, lipids and carbohydrates from the Golgi apparatus to the plasma membrane or to cell exterior by the process of exocytosis. </a:t>
            </a:r>
          </a:p>
          <a:p>
            <a:pPr marL="285750" indent="-285750">
              <a:buFont typeface="Arial" panose="020B0604020202020204" pitchFamily="34" charset="0"/>
              <a:buChar char="•"/>
            </a:pPr>
            <a:r>
              <a:rPr lang="en-US" b="1" dirty="0"/>
              <a:t>The proteins to be secreted are synthesized on the rough endoplasmic reticulum (RER). </a:t>
            </a:r>
          </a:p>
          <a:p>
            <a:pPr marL="285750" indent="-285750">
              <a:buFont typeface="Arial" panose="020B0604020202020204" pitchFamily="34" charset="0"/>
              <a:buChar char="•"/>
            </a:pPr>
            <a:r>
              <a:rPr lang="en-US" b="1" dirty="0"/>
              <a:t>They pass into the lumen of the ER, glycosidated and are transported to the Golgi apparatus by ER-derived transport vesicles.</a:t>
            </a:r>
          </a:p>
          <a:p>
            <a:pPr marL="285750" indent="-285750">
              <a:buFont typeface="Arial" panose="020B0604020202020204" pitchFamily="34" charset="0"/>
              <a:buChar char="•"/>
            </a:pPr>
            <a:r>
              <a:rPr lang="en-US" b="1" dirty="0"/>
              <a:t>In the Golgi apparatus the proteins are:</a:t>
            </a:r>
          </a:p>
          <a:p>
            <a:r>
              <a:rPr lang="en-US" b="1" dirty="0"/>
              <a:t> Modified, Concentrated, Further Glycosidated, Sorted and Finally packaged into Vesicles that pinch off from trans Golgi tubules and migrate to Plasma membrane to fuse with it and release the secretion to cell’s exterior.</a:t>
            </a:r>
            <a:r>
              <a:rPr lang="en-US" dirty="0"/>
              <a:t> </a:t>
            </a:r>
          </a:p>
          <a:p>
            <a:r>
              <a:rPr lang="en-US" b="1" dirty="0"/>
              <a:t>Small molecules                          From the cytosol                                 Vesicles. </a:t>
            </a:r>
          </a:p>
          <a:p>
            <a:r>
              <a:rPr lang="en-US" b="1" dirty="0"/>
              <a:t> </a:t>
            </a:r>
          </a:p>
          <a:p>
            <a:endParaRPr lang="en-US" b="1" dirty="0"/>
          </a:p>
          <a:p>
            <a:r>
              <a:rPr lang="en-US" b="1" dirty="0"/>
              <a:t>Where they are complexed to specific macromolecules (e.g. a network of proteoglycans, in case of histamine)</a:t>
            </a:r>
            <a:endParaRPr lang="en-PK"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6362AA1A-DE23-47C2-9B78-8D06B8CC1F3A}"/>
              </a:ext>
            </a:extLst>
          </p:cNvPr>
          <p:cNvCxnSpPr/>
          <p:nvPr/>
        </p:nvCxnSpPr>
        <p:spPr>
          <a:xfrm>
            <a:off x="2158584" y="5576341"/>
            <a:ext cx="10643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D02A020-29C1-49EC-B0C3-82A789F85A0D}"/>
              </a:ext>
            </a:extLst>
          </p:cNvPr>
          <p:cNvCxnSpPr/>
          <p:nvPr/>
        </p:nvCxnSpPr>
        <p:spPr>
          <a:xfrm>
            <a:off x="5036695" y="5576341"/>
            <a:ext cx="12891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Arrow: Down 8">
            <a:extLst>
              <a:ext uri="{FF2B5EF4-FFF2-40B4-BE49-F238E27FC236}">
                <a16:creationId xmlns:a16="http://schemas.microsoft.com/office/drawing/2014/main" id="{57DCAC5C-5B93-49E2-876F-CAB88E6C42B2}"/>
              </a:ext>
            </a:extLst>
          </p:cNvPr>
          <p:cNvSpPr/>
          <p:nvPr/>
        </p:nvSpPr>
        <p:spPr>
          <a:xfrm>
            <a:off x="6985416" y="5756223"/>
            <a:ext cx="329784" cy="479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Tree>
    <p:extLst>
      <p:ext uri="{BB962C8B-B14F-4D97-AF65-F5344CB8AC3E}">
        <p14:creationId xmlns:p14="http://schemas.microsoft.com/office/powerpoint/2010/main" val="2527391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68EA9F9-14AD-4655-AE8B-7DFF41BC3813}"/>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3514"/>
          <a:stretch/>
        </p:blipFill>
        <p:spPr bwMode="auto">
          <a:xfrm>
            <a:off x="2255360" y="286973"/>
            <a:ext cx="7681279" cy="62840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0870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5D7A29-6E21-465A-A2A7-05CB56F602DD}"/>
              </a:ext>
            </a:extLst>
          </p:cNvPr>
          <p:cNvSpPr/>
          <p:nvPr/>
        </p:nvSpPr>
        <p:spPr>
          <a:xfrm>
            <a:off x="334780" y="306799"/>
            <a:ext cx="11857220" cy="6244402"/>
          </a:xfrm>
          <a:prstGeom prst="rect">
            <a:avLst/>
          </a:prstGeom>
        </p:spPr>
        <p:txBody>
          <a:bodyPr wrap="square">
            <a:spAutoFit/>
          </a:bodyPr>
          <a:lstStyle/>
          <a:p>
            <a:pPr>
              <a:lnSpc>
                <a:spcPct val="107000"/>
              </a:lnSpc>
              <a:spcAft>
                <a:spcPts val="800"/>
              </a:spcAft>
            </a:pPr>
            <a:r>
              <a:rPr lang="en-US" b="1" u="sng"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STEPS IN VESICULAR TRAFFICKING</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There are five steps to exocytosis:</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Vesicle trafficking</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In this first step the vesicle containing the waste product or chemical transmitter is transported through the cytoplasm towards the part of the cell from which it will be eliminated.</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Vesicle tethering:</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As vesicle approaches the cell membrane, it is secured and pulled towards the part of the cell from which it will be eliminated.</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Vesicle docking:</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In this step the vesicle comes in contact with the cell membrane, where it begins to chemically and physically merge with the proteins in the cell membrane.</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Vesicle priming:</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In those cells where chemical transmitters are being released, this step involves the chemical preparations for the last step of exocytosis.</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Vesicle fusion:</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In this last step, the proteins forming the walls of the vesicles merge with the cell membrane and reach, pushing the vesicle contents (waste products or chemical transmitters) out of the cell. This step is the primary mechanism for the increase in the size of the cell’s plasma membrane.</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4876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ABF6ECC-EBF8-40DC-BF60-14709162C276}"/>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039864" y="530596"/>
            <a:ext cx="10112271" cy="5796807"/>
          </a:xfrm>
          <a:prstGeom prst="rect">
            <a:avLst/>
          </a:prstGeom>
        </p:spPr>
      </p:pic>
    </p:spTree>
    <p:extLst>
      <p:ext uri="{BB962C8B-B14F-4D97-AF65-F5344CB8AC3E}">
        <p14:creationId xmlns:p14="http://schemas.microsoft.com/office/powerpoint/2010/main" val="1067305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CD635D-49DE-4FB3-A1B3-418F9F3C69B3}"/>
              </a:ext>
            </a:extLst>
          </p:cNvPr>
          <p:cNvSpPr txBox="1"/>
          <p:nvPr/>
        </p:nvSpPr>
        <p:spPr>
          <a:xfrm>
            <a:off x="2259143" y="1339068"/>
            <a:ext cx="7673714" cy="2800767"/>
          </a:xfrm>
          <a:prstGeom prst="rect">
            <a:avLst/>
          </a:prstGeom>
          <a:effectLst>
            <a:innerShdw blurRad="114300">
              <a:prstClr val="black"/>
            </a:innerShdw>
            <a:reflection blurRad="6350" stA="50000" endA="300" endPos="55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8800" b="1" dirty="0">
                <a:latin typeface="Times New Roman" panose="02020603050405020304" pitchFamily="18" charset="0"/>
                <a:cs typeface="Times New Roman" panose="02020603050405020304" pitchFamily="18" charset="0"/>
              </a:rPr>
              <a:t>IMPORTING PATHWAY</a:t>
            </a:r>
            <a:endParaRPr lang="en-PK" sz="8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597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8DCAF-A3D1-4B1D-9F5D-B053730543F4}"/>
              </a:ext>
            </a:extLst>
          </p:cNvPr>
          <p:cNvSpPr/>
          <p:nvPr/>
        </p:nvSpPr>
        <p:spPr>
          <a:xfrm>
            <a:off x="354767" y="0"/>
            <a:ext cx="11692328" cy="8158900"/>
          </a:xfrm>
          <a:prstGeom prst="rect">
            <a:avLst/>
          </a:prstGeom>
        </p:spPr>
        <p:txBody>
          <a:bodyPr wrap="square">
            <a:spAutoFit/>
          </a:bodyPr>
          <a:lstStyle/>
          <a:p>
            <a:pPr>
              <a:lnSpc>
                <a:spcPct val="150000"/>
              </a:lnSpc>
              <a:spcAft>
                <a:spcPts val="800"/>
              </a:spcAft>
            </a:pPr>
            <a:r>
              <a:rPr lang="en-US" sz="2800" b="1" u="sng"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ENDOCYTOSIS</a:t>
            </a:r>
            <a:r>
              <a:rPr lang="en-US" sz="2400" b="1" u="sng"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PK" sz="24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In endocytosis, small regions of the plasma membrane fold inwards or invaginate, until it has formed new intracellular membrane limited vesicles. In eukaryotes, the following two types of endocytosis can occur : pinocytosis and receptor-mediated endocytosis.</a:t>
            </a:r>
          </a:p>
          <a:p>
            <a:pPr>
              <a:lnSpc>
                <a:spcPct val="150000"/>
              </a:lnSpc>
              <a:spcAft>
                <a:spcPts val="800"/>
              </a:spcAft>
            </a:pPr>
            <a:r>
              <a:rPr lang="en-US" dirty="0"/>
              <a:t> </a:t>
            </a:r>
            <a:r>
              <a:rPr lang="en-US" b="1" u="sng" dirty="0">
                <a:solidFill>
                  <a:srgbClr val="002060"/>
                </a:solidFill>
              </a:rPr>
              <a:t>PHAGOCYTOSIS:</a:t>
            </a:r>
          </a:p>
          <a:p>
            <a:pPr>
              <a:lnSpc>
                <a:spcPct val="150000"/>
              </a:lnSpc>
              <a:spcAft>
                <a:spcPts val="800"/>
              </a:spcAft>
            </a:pPr>
            <a:r>
              <a:rPr lang="en-US" dirty="0"/>
              <a:t>(Gr., phagein=to eat, kytos=cell or hollow vessel)</a:t>
            </a:r>
          </a:p>
          <a:p>
            <a:pPr>
              <a:lnSpc>
                <a:spcPct val="150000"/>
              </a:lnSpc>
              <a:spcAft>
                <a:spcPts val="800"/>
              </a:spcAft>
            </a:pPr>
            <a:r>
              <a:rPr lang="en-US" dirty="0"/>
              <a:t>The process of ingestion of large-sized solid substances  by the cell is known as </a:t>
            </a:r>
            <a:r>
              <a:rPr lang="en-US" b="1" dirty="0"/>
              <a:t>phagocytosis.</a:t>
            </a:r>
          </a:p>
          <a:p>
            <a:r>
              <a:rPr lang="en-US" b="1" u="sng" dirty="0">
                <a:solidFill>
                  <a:srgbClr val="002060"/>
                </a:solidFill>
              </a:rPr>
              <a:t>Occurrence of phagocytosis: </a:t>
            </a:r>
            <a:endParaRPr lang="en-PK" dirty="0">
              <a:solidFill>
                <a:srgbClr val="002060"/>
              </a:solidFill>
            </a:endParaRPr>
          </a:p>
          <a:p>
            <a:pPr marL="285750" indent="-285750">
              <a:buFont typeface="Arial" panose="020B0604020202020204" pitchFamily="34" charset="0"/>
              <a:buChar char="•"/>
            </a:pPr>
            <a:r>
              <a:rPr lang="en-US" dirty="0"/>
              <a:t>The process of phagocytosis occurs in most protozoans and certain cells of multicellular organisms. </a:t>
            </a:r>
          </a:p>
          <a:p>
            <a:pPr marL="285750" indent="-285750">
              <a:buFont typeface="Arial" panose="020B0604020202020204" pitchFamily="34" charset="0"/>
              <a:buChar char="•"/>
            </a:pPr>
            <a:r>
              <a:rPr lang="en-US" dirty="0"/>
              <a:t>In multicellular organisms such as mammals, the phagocytosis occurs very actively in granular leucocytes and in the cells of mesoblastic origin. </a:t>
            </a:r>
          </a:p>
          <a:p>
            <a:pPr marL="285750" indent="-285750">
              <a:buFont typeface="Arial" panose="020B0604020202020204" pitchFamily="34" charset="0"/>
              <a:buChar char="•"/>
            </a:pPr>
            <a:r>
              <a:rPr lang="en-US" dirty="0"/>
              <a:t>The cells of the mesoblastic origin are collectively known as the cells of </a:t>
            </a:r>
            <a:r>
              <a:rPr lang="en-US" b="1" dirty="0"/>
              <a:t>macrophagic</a:t>
            </a:r>
            <a:r>
              <a:rPr lang="en-US" dirty="0"/>
              <a:t> or </a:t>
            </a:r>
            <a:r>
              <a:rPr lang="en-US" b="1" dirty="0"/>
              <a:t>reticuloendothelial system. </a:t>
            </a:r>
          </a:p>
          <a:p>
            <a:pPr marL="285750" indent="-285750">
              <a:buFont typeface="Arial" panose="020B0604020202020204" pitchFamily="34" charset="0"/>
              <a:buChar char="•"/>
            </a:pPr>
            <a:r>
              <a:rPr lang="en-US" dirty="0"/>
              <a:t>The cells of macrophagic system are histiocytes of the connective tissue, the reticular cells of the hemopoietic organs (bone marrow, lymph nodes and spleen) and the endothelial cells which form the lining of capillary sinusoid of the liver, adrenal gland and hypophysis. </a:t>
            </a:r>
          </a:p>
          <a:p>
            <a:pPr marL="285750" indent="-285750">
              <a:buFont typeface="Arial" panose="020B0604020202020204" pitchFamily="34" charset="0"/>
              <a:buChar char="•"/>
            </a:pPr>
            <a:r>
              <a:rPr lang="en-US" dirty="0"/>
              <a:t>The cells of macrophagic system can ingest bacteria, Protozoa, cell debris or even colloidal particles by the process of phagocytosis.</a:t>
            </a:r>
            <a:endParaRPr lang="en-PK" dirty="0"/>
          </a:p>
          <a:p>
            <a:pPr>
              <a:lnSpc>
                <a:spcPct val="150000"/>
              </a:lnSpc>
              <a:spcAft>
                <a:spcPts val="800"/>
              </a:spcAft>
            </a:pPr>
            <a:endParaRPr lang="en-US" dirty="0"/>
          </a:p>
          <a:p>
            <a:pPr>
              <a:lnSpc>
                <a:spcPct val="150000"/>
              </a:lnSpc>
              <a:spcAft>
                <a:spcPts val="800"/>
              </a:spcAft>
            </a:pPr>
            <a:endParaRPr lang="en-PK" dirty="0"/>
          </a:p>
          <a:p>
            <a:pPr>
              <a:lnSpc>
                <a:spcPct val="150000"/>
              </a:lnSpc>
              <a:spcAft>
                <a:spcPts val="800"/>
              </a:spcAft>
            </a:pP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8321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A86B4F-E12E-4DED-A1CF-B4E9257391A7}"/>
              </a:ext>
            </a:extLst>
          </p:cNvPr>
          <p:cNvSpPr/>
          <p:nvPr/>
        </p:nvSpPr>
        <p:spPr>
          <a:xfrm>
            <a:off x="289809" y="0"/>
            <a:ext cx="11902191" cy="3987438"/>
          </a:xfrm>
          <a:prstGeom prst="rect">
            <a:avLst/>
          </a:prstGeom>
        </p:spPr>
        <p:txBody>
          <a:bodyPr wrap="square">
            <a:spAutoFit/>
          </a:bodyPr>
          <a:lstStyle/>
          <a:p>
            <a:pPr>
              <a:lnSpc>
                <a:spcPct val="150000"/>
              </a:lnSpc>
              <a:spcAft>
                <a:spcPts val="800"/>
              </a:spcAft>
            </a:pP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Process of phagocytosis</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In phagocytosis, first the target particle is bound, to the specific receptors on the cell’s surface             </a:t>
            </a:r>
            <a:r>
              <a:rPr lang="en-US" b="1" dirty="0">
                <a:latin typeface="Times New Roman" panose="02020603050405020304" pitchFamily="18" charset="0"/>
                <a:ea typeface="Calibri" panose="020F0502020204030204" pitchFamily="34" charset="0"/>
                <a:cs typeface="Times New Roman" panose="02020603050405020304" pitchFamily="18" charset="0"/>
              </a:rPr>
              <a:t>Adsorption</a:t>
            </a: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Plasma membrane expands along the surface of the particle and eventually engulfs             Formed Vesicles         Phagosomes</a:t>
            </a: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(phagolysosome)  Fuse with the pre-existing lysosomes                  Migrate to the interior of the cell </a:t>
            </a: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The food is digested by the hydrolytic enzymes (acid hydrolase) of the lysosomes and the digested food is ultimately diffused to the surrounding cytoplasm. </a:t>
            </a: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The undigested food is expelled from the plasma membrane by the process                   </a:t>
            </a:r>
            <a:r>
              <a:rPr lang="en-US" b="1" dirty="0">
                <a:latin typeface="Times New Roman" panose="02020603050405020304" pitchFamily="18" charset="0"/>
                <a:ea typeface="Calibri" panose="020F0502020204030204" pitchFamily="34" charset="0"/>
                <a:cs typeface="Times New Roman" panose="02020603050405020304" pitchFamily="18" charset="0"/>
              </a:rPr>
              <a:t>Ephagy</a:t>
            </a:r>
            <a:r>
              <a:rPr lang="en-US" dirty="0">
                <a:latin typeface="Times New Roman" panose="02020603050405020304" pitchFamily="18" charset="0"/>
                <a:ea typeface="Calibri" panose="020F0502020204030204" pitchFamily="34" charset="0"/>
                <a:cs typeface="Times New Roman" panose="02020603050405020304" pitchFamily="18" charset="0"/>
              </a:rPr>
              <a:t> or </a:t>
            </a:r>
            <a:r>
              <a:rPr lang="en-US" b="1" dirty="0">
                <a:latin typeface="Times New Roman" panose="02020603050405020304" pitchFamily="18" charset="0"/>
                <a:ea typeface="Calibri" panose="020F0502020204030204" pitchFamily="34" charset="0"/>
                <a:cs typeface="Times New Roman" panose="02020603050405020304" pitchFamily="18" charset="0"/>
              </a:rPr>
              <a:t>Egestion</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AF5A5D2-920A-4115-AFA3-08C03AE44A57}"/>
              </a:ext>
            </a:extLst>
          </p:cNvPr>
          <p:cNvSpPr/>
          <p:nvPr/>
        </p:nvSpPr>
        <p:spPr>
          <a:xfrm>
            <a:off x="139907" y="3395272"/>
            <a:ext cx="12052093" cy="3058979"/>
          </a:xfrm>
          <a:prstGeom prst="rect">
            <a:avLst/>
          </a:prstGeom>
        </p:spPr>
        <p:txBody>
          <a:bodyPr wrap="square">
            <a:spAutoFit/>
          </a:bodyPr>
          <a:lstStyle/>
          <a:p>
            <a:pPr>
              <a:lnSpc>
                <a:spcPct val="150000"/>
              </a:lnSpc>
              <a:spcAft>
                <a:spcPts val="800"/>
              </a:spcAft>
            </a:pP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Kinds of phagocytosis</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50000"/>
              </a:lnSpc>
              <a:spcAft>
                <a:spcPts val="0"/>
              </a:spcAft>
              <a:buFont typeface="Arial" panose="020B0604020202020204" pitchFamily="34" charset="0"/>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Ultraphagocytosis or Colloidopexy:</a:t>
            </a:r>
          </a:p>
          <a:p>
            <a:pPr lvl="0">
              <a:lnSpc>
                <a:spcPct val="150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The process in which plasma membrane ingests smaller colloidal particles is known as </a:t>
            </a:r>
            <a:r>
              <a:rPr lang="en-US" b="1" dirty="0">
                <a:latin typeface="Times New Roman" panose="02020603050405020304" pitchFamily="18" charset="0"/>
                <a:ea typeface="Calibri" panose="020F0502020204030204" pitchFamily="34" charset="0"/>
                <a:cs typeface="Times New Roman" panose="02020603050405020304" pitchFamily="18" charset="0"/>
              </a:rPr>
              <a:t>colloidopexy or ultraphagocytosis</a:t>
            </a:r>
            <a:r>
              <a:rPr lang="en-US" dirty="0">
                <a:latin typeface="Times New Roman" panose="02020603050405020304" pitchFamily="18" charset="0"/>
                <a:ea typeface="Calibri" panose="020F0502020204030204" pitchFamily="34" charset="0"/>
                <a:cs typeface="Times New Roman" panose="02020603050405020304" pitchFamily="18" charset="0"/>
              </a:rPr>
              <a:t>, e.g. leucocytes and the macrophagic cells of mammals.</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50000"/>
              </a:lnSpc>
              <a:spcAft>
                <a:spcPts val="0"/>
              </a:spcAft>
              <a:buFont typeface="Arial" panose="020B0604020202020204" pitchFamily="34" charset="0"/>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Chromopexy</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When the cell ingests colloidal chromogen particles phagocytotically the process is known as chromopexy, e.g., some mesoblastic cells.</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rrow: Right 5">
            <a:extLst>
              <a:ext uri="{FF2B5EF4-FFF2-40B4-BE49-F238E27FC236}">
                <a16:creationId xmlns:a16="http://schemas.microsoft.com/office/drawing/2014/main" id="{E8E2FE86-2E37-418E-B711-ABC9BD667B5B}"/>
              </a:ext>
            </a:extLst>
          </p:cNvPr>
          <p:cNvSpPr/>
          <p:nvPr/>
        </p:nvSpPr>
        <p:spPr>
          <a:xfrm>
            <a:off x="9129010" y="644577"/>
            <a:ext cx="554636" cy="269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cxnSp>
        <p:nvCxnSpPr>
          <p:cNvPr id="8" name="Straight Arrow Connector 7">
            <a:extLst>
              <a:ext uri="{FF2B5EF4-FFF2-40B4-BE49-F238E27FC236}">
                <a16:creationId xmlns:a16="http://schemas.microsoft.com/office/drawing/2014/main" id="{0C8FA0FA-8905-427C-9317-906D12EE5EC3}"/>
              </a:ext>
            </a:extLst>
          </p:cNvPr>
          <p:cNvCxnSpPr/>
          <p:nvPr/>
        </p:nvCxnSpPr>
        <p:spPr>
          <a:xfrm>
            <a:off x="8169639" y="1289154"/>
            <a:ext cx="5396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9FF4F02-A519-4FB9-A37E-026658140322}"/>
              </a:ext>
            </a:extLst>
          </p:cNvPr>
          <p:cNvCxnSpPr/>
          <p:nvPr/>
        </p:nvCxnSpPr>
        <p:spPr>
          <a:xfrm>
            <a:off x="10358203" y="1289154"/>
            <a:ext cx="4197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5B0045A-0D6C-441F-A703-035FA3ABEF2F}"/>
              </a:ext>
            </a:extLst>
          </p:cNvPr>
          <p:cNvCxnSpPr/>
          <p:nvPr/>
        </p:nvCxnSpPr>
        <p:spPr>
          <a:xfrm flipH="1">
            <a:off x="10777928" y="1514007"/>
            <a:ext cx="554636" cy="284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3A1572F-C6CB-4EFF-B2AE-BDF352AAC4DA}"/>
              </a:ext>
            </a:extLst>
          </p:cNvPr>
          <p:cNvCxnSpPr/>
          <p:nvPr/>
        </p:nvCxnSpPr>
        <p:spPr>
          <a:xfrm flipH="1">
            <a:off x="6805534" y="1798820"/>
            <a:ext cx="6595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Arrow: Right 16">
            <a:extLst>
              <a:ext uri="{FF2B5EF4-FFF2-40B4-BE49-F238E27FC236}">
                <a16:creationId xmlns:a16="http://schemas.microsoft.com/office/drawing/2014/main" id="{B3BA0C2D-D51A-41BB-8326-488502FEE76D}"/>
              </a:ext>
            </a:extLst>
          </p:cNvPr>
          <p:cNvSpPr/>
          <p:nvPr/>
        </p:nvSpPr>
        <p:spPr>
          <a:xfrm>
            <a:off x="7465102" y="3117954"/>
            <a:ext cx="704537" cy="311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3079502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71AF67-8631-408D-9500-D2876EE75445}"/>
              </a:ext>
            </a:extLst>
          </p:cNvPr>
          <p:cNvPicPr/>
          <p:nvPr/>
        </p:nvPicPr>
        <p:blipFill>
          <a:blip r:embed="rId2">
            <a:extLst>
              <a:ext uri="{28A0092B-C50C-407E-A947-70E740481C1C}">
                <a14:useLocalDpi xmlns:a14="http://schemas.microsoft.com/office/drawing/2010/main" val="0"/>
              </a:ext>
            </a:extLst>
          </a:blip>
          <a:stretch>
            <a:fillRect/>
          </a:stretch>
        </p:blipFill>
        <p:spPr>
          <a:xfrm>
            <a:off x="1470558" y="386230"/>
            <a:ext cx="9250883" cy="6085539"/>
          </a:xfrm>
          <a:prstGeom prst="rect">
            <a:avLst/>
          </a:prstGeom>
        </p:spPr>
      </p:pic>
    </p:spTree>
    <p:extLst>
      <p:ext uri="{BB962C8B-B14F-4D97-AF65-F5344CB8AC3E}">
        <p14:creationId xmlns:p14="http://schemas.microsoft.com/office/powerpoint/2010/main" val="2772376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01FCEA-775C-4C87-B998-80784A0538F7}"/>
              </a:ext>
            </a:extLst>
          </p:cNvPr>
          <p:cNvSpPr/>
          <p:nvPr/>
        </p:nvSpPr>
        <p:spPr>
          <a:xfrm>
            <a:off x="467194" y="604284"/>
            <a:ext cx="10837888" cy="5649432"/>
          </a:xfrm>
          <a:prstGeom prst="rect">
            <a:avLst/>
          </a:prstGeom>
        </p:spPr>
        <p:txBody>
          <a:bodyPr wrap="square">
            <a:spAutoFit/>
          </a:bodyPr>
          <a:lstStyle/>
          <a:p>
            <a:pPr marL="342900" lvl="0" indent="-342900">
              <a:lnSpc>
                <a:spcPct val="150000"/>
              </a:lnSpc>
              <a:spcAft>
                <a:spcPts val="800"/>
              </a:spcAft>
              <a:buFont typeface="+mj-lt"/>
              <a:buAutoNum type="arabicPeriod"/>
            </a:pP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Pinocytosis</a:t>
            </a:r>
            <a:r>
              <a:rPr lang="en-US"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Pinocytosis (Gr. pinein = to drink  ‘cell drinking’) is the non-specific uptake of small droplets of extracellular fluid by </a:t>
            </a:r>
            <a:r>
              <a:rPr lang="en-US" b="1" dirty="0">
                <a:latin typeface="Times New Roman" panose="02020603050405020304" pitchFamily="18" charset="0"/>
                <a:ea typeface="Calibri" panose="020F0502020204030204" pitchFamily="34" charset="0"/>
                <a:cs typeface="Times New Roman" panose="02020603050405020304" pitchFamily="18" charset="0"/>
              </a:rPr>
              <a:t>endocytic vesicles </a:t>
            </a:r>
            <a:r>
              <a:rPr lang="en-US" dirty="0">
                <a:latin typeface="Times New Roman" panose="02020603050405020304" pitchFamily="18" charset="0"/>
                <a:ea typeface="Calibri" panose="020F0502020204030204" pitchFamily="34" charset="0"/>
                <a:cs typeface="Times New Roman" panose="02020603050405020304" pitchFamily="18" charset="0"/>
              </a:rPr>
              <a:t>or</a:t>
            </a:r>
            <a:r>
              <a:rPr lang="en-US" b="1" dirty="0">
                <a:latin typeface="Times New Roman" panose="02020603050405020304" pitchFamily="18" charset="0"/>
                <a:ea typeface="Calibri" panose="020F0502020204030204" pitchFamily="34" charset="0"/>
                <a:cs typeface="Times New Roman" panose="02020603050405020304" pitchFamily="18" charset="0"/>
              </a:rPr>
              <a:t>  pinosomes  </a:t>
            </a:r>
            <a:r>
              <a:rPr lang="en-US" dirty="0">
                <a:latin typeface="Times New Roman" panose="02020603050405020304" pitchFamily="18" charset="0"/>
                <a:ea typeface="Calibri" panose="020F0502020204030204" pitchFamily="34" charset="0"/>
                <a:cs typeface="Times New Roman" panose="02020603050405020304" pitchFamily="18" charset="0"/>
              </a:rPr>
              <a:t>having diameter of about 0.1 µm to 0.2 µm.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Any material dissolved in the extracellular fluid is internalized in proportion to its concentration in the fluid.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 process of pinocytosis was first of all observed by Edward in Amoeba and by Lewis (1931) in the cultured cells.</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 light microscopy has shown that in </a:t>
            </a:r>
            <a:r>
              <a:rPr lang="en-US" i="1" dirty="0">
                <a:latin typeface="Times New Roman" panose="02020603050405020304" pitchFamily="18" charset="0"/>
                <a:ea typeface="Calibri" panose="020F0502020204030204" pitchFamily="34" charset="0"/>
                <a:cs typeface="Times New Roman" panose="02020603050405020304" pitchFamily="18" charset="0"/>
              </a:rPr>
              <a:t>Amoeba</a:t>
            </a:r>
            <a:r>
              <a:rPr lang="en-US" dirty="0">
                <a:latin typeface="Times New Roman" panose="02020603050405020304" pitchFamily="18" charset="0"/>
                <a:ea typeface="Calibri" panose="020F0502020204030204" pitchFamily="34" charset="0"/>
                <a:cs typeface="Times New Roman" panose="02020603050405020304" pitchFamily="18" charset="0"/>
              </a:rPr>
              <a:t> tiny </a:t>
            </a:r>
            <a:r>
              <a:rPr lang="en-US" b="1" dirty="0">
                <a:latin typeface="Times New Roman" panose="02020603050405020304" pitchFamily="18" charset="0"/>
                <a:ea typeface="Calibri" panose="020F0502020204030204" pitchFamily="34" charset="0"/>
                <a:cs typeface="Times New Roman" panose="02020603050405020304" pitchFamily="18" charset="0"/>
              </a:rPr>
              <a:t>pinocytic channels</a:t>
            </a:r>
            <a:r>
              <a:rPr lang="en-US" dirty="0">
                <a:latin typeface="Times New Roman" panose="02020603050405020304" pitchFamily="18" charset="0"/>
                <a:ea typeface="Calibri" panose="020F0502020204030204" pitchFamily="34" charset="0"/>
                <a:cs typeface="Times New Roman" panose="02020603050405020304" pitchFamily="18" charset="0"/>
              </a:rPr>
              <a:t> are continually being formed at the cell surface by invagination of the plasma membrane.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From the inner end of each channel small vacuoles or pinosomes are pinched off, and these move towards the center of the cell, where they fuse with primary lysosomes, to form </a:t>
            </a:r>
            <a:r>
              <a:rPr lang="en-US" b="1" dirty="0">
                <a:latin typeface="Times New Roman" panose="02020603050405020304" pitchFamily="18" charset="0"/>
                <a:ea typeface="Calibri" panose="020F0502020204030204" pitchFamily="34" charset="0"/>
                <a:cs typeface="Times New Roman" panose="02020603050405020304" pitchFamily="18" charset="0"/>
              </a:rPr>
              <a:t>food vacuoles</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Ultimately, ingested contents are digested, small breakdown products such as sugars and amino acids diffuse to cytosol.</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EE1AF2-B713-4CEC-9236-ED944F0DB26E}"/>
              </a:ext>
            </a:extLst>
          </p:cNvPr>
          <p:cNvSpPr/>
          <p:nvPr/>
        </p:nvSpPr>
        <p:spPr>
          <a:xfrm>
            <a:off x="439117" y="419073"/>
            <a:ext cx="12092659" cy="6676443"/>
          </a:xfrm>
          <a:prstGeom prst="rect">
            <a:avLst/>
          </a:prstGeom>
        </p:spPr>
        <p:txBody>
          <a:bodyPr wrap="square">
            <a:spAutoFit/>
          </a:bodyPr>
          <a:lstStyle/>
          <a:p>
            <a:pPr>
              <a:lnSpc>
                <a:spcPct val="150000"/>
              </a:lnSpc>
              <a:spcAft>
                <a:spcPts val="800"/>
              </a:spcAft>
            </a:pPr>
            <a:r>
              <a:rPr lang="en-US"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BRIEF INTRODUCTION OF ORGANELLES INVOLVED IN</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VESICULAR  TRAFFICKING</a:t>
            </a:r>
            <a:endParaRPr lang="en-PK"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US" sz="2400" b="1" u="sng"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ENDOPLASMIC RETICULUM: </a:t>
            </a:r>
          </a:p>
          <a:p>
            <a:pPr>
              <a:lnSpc>
                <a:spcPct val="150000"/>
              </a:lnSpc>
              <a:spcAft>
                <a:spcPts val="800"/>
              </a:spcAft>
            </a:pPr>
            <a:r>
              <a:rPr lang="en-US" b="1" dirty="0"/>
              <a:t>Endoplasmic reticulum                  Membranous synthesis              Transport organelle             Extension of nuclear envelope. Endoplasmic reticulum forms                 SHEET                  “ER Lumen” (ER cisternal space)</a:t>
            </a:r>
          </a:p>
          <a:p>
            <a:pPr>
              <a:lnSpc>
                <a:spcPct val="150000"/>
              </a:lnSpc>
              <a:spcAft>
                <a:spcPts val="800"/>
              </a:spcAft>
            </a:pPr>
            <a:r>
              <a:rPr lang="en-US" b="1" dirty="0"/>
              <a:t>                                                                                                             </a:t>
            </a:r>
          </a:p>
          <a:p>
            <a:pPr>
              <a:lnSpc>
                <a:spcPct val="150000"/>
              </a:lnSpc>
              <a:spcAft>
                <a:spcPts val="800"/>
              </a:spcAft>
            </a:pPr>
            <a:r>
              <a:rPr lang="en-US" b="1" dirty="0"/>
              <a:t>                                                                                                          10% of entire cell volume. </a:t>
            </a:r>
          </a:p>
          <a:p>
            <a:pPr>
              <a:lnSpc>
                <a:spcPct val="150000"/>
              </a:lnSpc>
              <a:spcAft>
                <a:spcPts val="800"/>
              </a:spcAft>
            </a:pPr>
            <a:r>
              <a:rPr lang="en-US" b="1" dirty="0"/>
              <a:t>Its membrane allows molecules to selectively transferred between lumen and cytoplasm. </a:t>
            </a:r>
          </a:p>
          <a:p>
            <a:pPr>
              <a:lnSpc>
                <a:spcPct val="150000"/>
              </a:lnSpc>
              <a:spcAft>
                <a:spcPts val="800"/>
              </a:spcAft>
            </a:pPr>
            <a:r>
              <a:rPr lang="en-US" b="1" dirty="0"/>
              <a:t>It also provides channel between nucleus and the cytoplasm. </a:t>
            </a:r>
          </a:p>
          <a:p>
            <a:pPr>
              <a:lnSpc>
                <a:spcPct val="150000"/>
              </a:lnSpc>
              <a:spcAft>
                <a:spcPts val="800"/>
              </a:spcAft>
            </a:pPr>
            <a:r>
              <a:rPr lang="en-US" b="1" dirty="0"/>
              <a:t>                                               Producing</a:t>
            </a:r>
          </a:p>
          <a:p>
            <a:pPr>
              <a:lnSpc>
                <a:spcPct val="150000"/>
              </a:lnSpc>
              <a:spcAft>
                <a:spcPts val="800"/>
              </a:spcAft>
            </a:pPr>
            <a:r>
              <a:rPr lang="en-US" b="1" dirty="0"/>
              <a:t>ER has a central role           Processing                          “Biochemical compounds” </a:t>
            </a:r>
          </a:p>
          <a:p>
            <a:pPr>
              <a:lnSpc>
                <a:spcPct val="150000"/>
              </a:lnSpc>
              <a:spcAft>
                <a:spcPts val="800"/>
              </a:spcAft>
            </a:pPr>
            <a:r>
              <a:rPr lang="en-US" b="1" dirty="0"/>
              <a:t>                                               Transporting                                                              </a:t>
            </a:r>
          </a:p>
          <a:p>
            <a:pPr>
              <a:lnSpc>
                <a:spcPct val="150000"/>
              </a:lnSpc>
              <a:spcAft>
                <a:spcPts val="800"/>
              </a:spcAft>
            </a:pPr>
            <a:r>
              <a:rPr lang="en-US" b="1" dirty="0"/>
              <a:t>                                                                              Use inside and outside of the cell.</a:t>
            </a:r>
            <a:endParaRPr lang="en-PK" b="1" dirty="0"/>
          </a:p>
          <a:p>
            <a:pPr>
              <a:lnSpc>
                <a:spcPct val="150000"/>
              </a:lnSpc>
              <a:spcAft>
                <a:spcPts val="800"/>
              </a:spcAft>
            </a:pPr>
            <a:endParaRPr lang="en-PK" sz="1600"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CD4D087C-1517-49C5-81E3-764FF51E1E7B}"/>
              </a:ext>
            </a:extLst>
          </p:cNvPr>
          <p:cNvCxnSpPr/>
          <p:nvPr/>
        </p:nvCxnSpPr>
        <p:spPr>
          <a:xfrm>
            <a:off x="2882685" y="1825243"/>
            <a:ext cx="666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330186F-0E37-4344-A4E8-C68CFEA86BA8}"/>
              </a:ext>
            </a:extLst>
          </p:cNvPr>
          <p:cNvCxnSpPr>
            <a:cxnSpLocks/>
          </p:cNvCxnSpPr>
          <p:nvPr/>
        </p:nvCxnSpPr>
        <p:spPr>
          <a:xfrm>
            <a:off x="5958504" y="1825243"/>
            <a:ext cx="5269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A180E64-02EC-4352-BA34-8195AF5949F7}"/>
              </a:ext>
            </a:extLst>
          </p:cNvPr>
          <p:cNvCxnSpPr>
            <a:cxnSpLocks/>
          </p:cNvCxnSpPr>
          <p:nvPr/>
        </p:nvCxnSpPr>
        <p:spPr>
          <a:xfrm>
            <a:off x="8581488" y="1825243"/>
            <a:ext cx="5269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B6861B3-7ED1-4227-AEBB-AFDA7AB1FB1D}"/>
              </a:ext>
            </a:extLst>
          </p:cNvPr>
          <p:cNvCxnSpPr>
            <a:cxnSpLocks/>
          </p:cNvCxnSpPr>
          <p:nvPr/>
        </p:nvCxnSpPr>
        <p:spPr>
          <a:xfrm flipV="1">
            <a:off x="3378631" y="2289176"/>
            <a:ext cx="63543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9D8EE88-878B-48C7-9C03-D440143187F1}"/>
              </a:ext>
            </a:extLst>
          </p:cNvPr>
          <p:cNvCxnSpPr/>
          <p:nvPr/>
        </p:nvCxnSpPr>
        <p:spPr>
          <a:xfrm>
            <a:off x="4912962" y="2289177"/>
            <a:ext cx="6819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Arrow: Down 19">
            <a:extLst>
              <a:ext uri="{FF2B5EF4-FFF2-40B4-BE49-F238E27FC236}">
                <a16:creationId xmlns:a16="http://schemas.microsoft.com/office/drawing/2014/main" id="{080BCA2C-CE75-42DC-A227-847D16C79103}"/>
              </a:ext>
            </a:extLst>
          </p:cNvPr>
          <p:cNvSpPr/>
          <p:nvPr/>
        </p:nvSpPr>
        <p:spPr>
          <a:xfrm>
            <a:off x="7148275" y="2521650"/>
            <a:ext cx="356461" cy="6044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cxnSp>
        <p:nvCxnSpPr>
          <p:cNvPr id="22" name="Straight Arrow Connector 21">
            <a:extLst>
              <a:ext uri="{FF2B5EF4-FFF2-40B4-BE49-F238E27FC236}">
                <a16:creationId xmlns:a16="http://schemas.microsoft.com/office/drawing/2014/main" id="{BF7F5C68-A50E-401B-A1CA-617A865A9D93}"/>
              </a:ext>
            </a:extLst>
          </p:cNvPr>
          <p:cNvCxnSpPr/>
          <p:nvPr/>
        </p:nvCxnSpPr>
        <p:spPr>
          <a:xfrm flipV="1">
            <a:off x="2604771" y="4840633"/>
            <a:ext cx="387458" cy="309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CB1B6D1-35CF-4311-9943-C9B3F65B311E}"/>
              </a:ext>
            </a:extLst>
          </p:cNvPr>
          <p:cNvCxnSpPr>
            <a:cxnSpLocks/>
          </p:cNvCxnSpPr>
          <p:nvPr/>
        </p:nvCxnSpPr>
        <p:spPr>
          <a:xfrm>
            <a:off x="2495227" y="5389089"/>
            <a:ext cx="3874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63FA0CE-8AF6-4FE8-B275-35EC67119487}"/>
              </a:ext>
            </a:extLst>
          </p:cNvPr>
          <p:cNvCxnSpPr>
            <a:cxnSpLocks/>
          </p:cNvCxnSpPr>
          <p:nvPr/>
        </p:nvCxnSpPr>
        <p:spPr>
          <a:xfrm>
            <a:off x="2470963" y="5627580"/>
            <a:ext cx="387458" cy="232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ight Bracket 30">
            <a:extLst>
              <a:ext uri="{FF2B5EF4-FFF2-40B4-BE49-F238E27FC236}">
                <a16:creationId xmlns:a16="http://schemas.microsoft.com/office/drawing/2014/main" id="{9E61960A-B7B4-4AC5-9898-8D95109300E5}"/>
              </a:ext>
            </a:extLst>
          </p:cNvPr>
          <p:cNvSpPr/>
          <p:nvPr/>
        </p:nvSpPr>
        <p:spPr>
          <a:xfrm>
            <a:off x="4307003" y="4912967"/>
            <a:ext cx="216976" cy="102288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K" dirty="0"/>
          </a:p>
        </p:txBody>
      </p:sp>
      <p:sp>
        <p:nvSpPr>
          <p:cNvPr id="32" name="Arrow: Curved Left 31">
            <a:extLst>
              <a:ext uri="{FF2B5EF4-FFF2-40B4-BE49-F238E27FC236}">
                <a16:creationId xmlns:a16="http://schemas.microsoft.com/office/drawing/2014/main" id="{E39D840C-4D88-4FBD-9027-E62DAB841867}"/>
              </a:ext>
            </a:extLst>
          </p:cNvPr>
          <p:cNvSpPr/>
          <p:nvPr/>
        </p:nvSpPr>
        <p:spPr>
          <a:xfrm>
            <a:off x="7986327" y="5285230"/>
            <a:ext cx="811076" cy="13012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solidFill>
                <a:schemeClr val="tx1"/>
              </a:solidFill>
            </a:endParaRPr>
          </a:p>
        </p:txBody>
      </p:sp>
      <p:cxnSp>
        <p:nvCxnSpPr>
          <p:cNvPr id="34" name="Straight Arrow Connector 33">
            <a:extLst>
              <a:ext uri="{FF2B5EF4-FFF2-40B4-BE49-F238E27FC236}">
                <a16:creationId xmlns:a16="http://schemas.microsoft.com/office/drawing/2014/main" id="{9F7E6755-4A89-465F-AB64-C7AC2F839435}"/>
              </a:ext>
            </a:extLst>
          </p:cNvPr>
          <p:cNvCxnSpPr/>
          <p:nvPr/>
        </p:nvCxnSpPr>
        <p:spPr>
          <a:xfrm>
            <a:off x="4711485" y="5399253"/>
            <a:ext cx="5424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409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A58565-2A6E-41A3-A84E-257B08B7F402}"/>
              </a:ext>
            </a:extLst>
          </p:cNvPr>
          <p:cNvSpPr/>
          <p:nvPr/>
        </p:nvSpPr>
        <p:spPr>
          <a:xfrm>
            <a:off x="279816" y="276296"/>
            <a:ext cx="11632367" cy="1441420"/>
          </a:xfrm>
          <a:prstGeom prst="rect">
            <a:avLst/>
          </a:prstGeom>
        </p:spPr>
        <p:txBody>
          <a:bodyPr wrap="square">
            <a:spAutoFit/>
          </a:bodyPr>
          <a:lstStyle/>
          <a:p>
            <a:pPr>
              <a:lnSpc>
                <a:spcPct val="150000"/>
              </a:lnSpc>
              <a:spcAft>
                <a:spcPts val="800"/>
              </a:spcAft>
            </a:pP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Micropinocytosis</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rPr>
              <a:t>Electron microscopic observations have been made on the pinocytotic process at sub-cellular or sub-microscopic level in the cells. </a:t>
            </a:r>
          </a:p>
          <a:p>
            <a:pPr marL="28575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rPr>
              <a:t>The pinocytosis which occurs at submicroscopic level is known as </a:t>
            </a:r>
            <a:r>
              <a:rPr lang="en-US" b="1" dirty="0">
                <a:latin typeface="Times New Roman" panose="02020603050405020304" pitchFamily="18" charset="0"/>
                <a:ea typeface="Calibri" panose="020F0502020204030204" pitchFamily="34" charset="0"/>
              </a:rPr>
              <a:t>micropinocytosis</a:t>
            </a:r>
            <a:r>
              <a:rPr lang="en-US" dirty="0">
                <a:latin typeface="Times New Roman" panose="02020603050405020304" pitchFamily="18" charset="0"/>
                <a:ea typeface="Calibri" panose="020F0502020204030204" pitchFamily="34" charset="0"/>
              </a:rPr>
              <a:t>. </a:t>
            </a:r>
            <a:endParaRPr lang="en-PK" dirty="0"/>
          </a:p>
        </p:txBody>
      </p:sp>
      <p:pic>
        <p:nvPicPr>
          <p:cNvPr id="6" name="Picture 5">
            <a:extLst>
              <a:ext uri="{FF2B5EF4-FFF2-40B4-BE49-F238E27FC236}">
                <a16:creationId xmlns:a16="http://schemas.microsoft.com/office/drawing/2014/main" id="{6BAAE78D-34F8-4C84-A551-3BEF127AFE65}"/>
              </a:ext>
            </a:extLst>
          </p:cNvPr>
          <p:cNvPicPr/>
          <p:nvPr/>
        </p:nvPicPr>
        <p:blipFill rotWithShape="1">
          <a:blip r:embed="rId2">
            <a:extLst>
              <a:ext uri="{28A0092B-C50C-407E-A947-70E740481C1C}">
                <a14:useLocalDpi xmlns:a14="http://schemas.microsoft.com/office/drawing/2010/main" val="0"/>
              </a:ext>
            </a:extLst>
          </a:blip>
          <a:srcRect b="8214"/>
          <a:stretch/>
        </p:blipFill>
        <p:spPr bwMode="auto">
          <a:xfrm>
            <a:off x="757002" y="2205037"/>
            <a:ext cx="10677994" cy="43766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2167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544375-A3C7-409C-90C9-4E2A7B6129ED}"/>
              </a:ext>
            </a:extLst>
          </p:cNvPr>
          <p:cNvSpPr/>
          <p:nvPr/>
        </p:nvSpPr>
        <p:spPr>
          <a:xfrm>
            <a:off x="224853" y="262620"/>
            <a:ext cx="11407514" cy="6748258"/>
          </a:xfrm>
          <a:prstGeom prst="rect">
            <a:avLst/>
          </a:prstGeom>
        </p:spPr>
        <p:txBody>
          <a:bodyPr wrap="square">
            <a:spAutoFit/>
          </a:bodyPr>
          <a:lstStyle/>
          <a:p>
            <a:pPr marL="342900" lvl="0" indent="-342900">
              <a:lnSpc>
                <a:spcPct val="150000"/>
              </a:lnSpc>
              <a:spcAft>
                <a:spcPts val="0"/>
              </a:spcAft>
              <a:buFont typeface="+mj-lt"/>
              <a:buAutoNum type="arabicPeriod"/>
            </a:pP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Receptor-mediated endocytosis</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PK"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50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In this type of endocytosis, a specific receptor on the surface of the plasma membrane “recognizes” an extracellular macromolecule and binds with it. The substance bound with the receptor is called the </a:t>
            </a:r>
            <a:r>
              <a:rPr lang="en-US" b="1" dirty="0">
                <a:latin typeface="Times New Roman" panose="02020603050405020304" pitchFamily="18" charset="0"/>
                <a:ea typeface="Calibri" panose="020F0502020204030204" pitchFamily="34" charset="0"/>
                <a:cs typeface="Times New Roman" panose="02020603050405020304" pitchFamily="18" charset="0"/>
              </a:rPr>
              <a:t>ligand.</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Examples of ligands may include:</a:t>
            </a:r>
          </a:p>
          <a:p>
            <a:pPr marL="457200">
              <a:lnSpc>
                <a:spcPct val="150000"/>
              </a:lnSpc>
              <a:spcAft>
                <a:spcPts val="800"/>
              </a:spcAft>
            </a:pPr>
            <a:r>
              <a:rPr lang="en-US" dirty="0"/>
              <a:t>Viruses, Small proteins, Vitamin B12, Cholesterol containing LDL ( low density lipoprotein), Oligosaccharide etc.</a:t>
            </a:r>
          </a:p>
          <a:p>
            <a:pPr marL="457200">
              <a:lnSpc>
                <a:spcPct val="150000"/>
              </a:lnSpc>
              <a:spcAft>
                <a:spcPts val="800"/>
              </a:spcAft>
            </a:pPr>
            <a:r>
              <a:rPr lang="en-US" dirty="0"/>
              <a:t> The region of plasma membrane containing the receptor-ligand complex undergoes endocytosis. </a:t>
            </a:r>
          </a:p>
          <a:p>
            <a:pPr marL="457200">
              <a:lnSpc>
                <a:spcPct val="150000"/>
              </a:lnSpc>
              <a:spcAft>
                <a:spcPts val="800"/>
              </a:spcAft>
            </a:pPr>
            <a:r>
              <a:rPr lang="en-US" dirty="0"/>
              <a:t>The whole process of receptor mediated endocytosis, includes the following events :</a:t>
            </a:r>
          </a:p>
          <a:p>
            <a:pPr marL="742950" indent="-285750">
              <a:lnSpc>
                <a:spcPct val="150000"/>
              </a:lnSpc>
              <a:spcAft>
                <a:spcPts val="800"/>
              </a:spcAft>
              <a:buFont typeface="Arial" panose="020B0604020202020204" pitchFamily="34" charset="0"/>
              <a:buChar char="•"/>
            </a:pPr>
            <a:r>
              <a:rPr lang="en-US" b="1" dirty="0"/>
              <a:t>Interaction of ligands and cell surface receptors</a:t>
            </a:r>
            <a:endParaRPr lang="en-PK" dirty="0"/>
          </a:p>
          <a:p>
            <a:pPr marL="742950" indent="-285750">
              <a:lnSpc>
                <a:spcPct val="150000"/>
              </a:lnSpc>
              <a:spcAft>
                <a:spcPts val="800"/>
              </a:spcAft>
              <a:buFont typeface="Arial" panose="020B0604020202020204" pitchFamily="34" charset="0"/>
              <a:buChar char="•"/>
            </a:pPr>
            <a:r>
              <a:rPr lang="en-US" b="1" dirty="0"/>
              <a:t>Formation of coated-pits and coated-vesicles</a:t>
            </a:r>
            <a:endParaRPr lang="en-PK" dirty="0"/>
          </a:p>
          <a:p>
            <a:pPr marL="742950" indent="-285750">
              <a:lnSpc>
                <a:spcPct val="150000"/>
              </a:lnSpc>
              <a:spcAft>
                <a:spcPts val="800"/>
              </a:spcAft>
              <a:buFont typeface="Arial" panose="020B0604020202020204" pitchFamily="34" charset="0"/>
              <a:buChar char="•"/>
            </a:pPr>
            <a:r>
              <a:rPr lang="en-US" b="1" dirty="0"/>
              <a:t>Functions of coated pits (clathrin dependent)</a:t>
            </a:r>
          </a:p>
          <a:p>
            <a:pPr marL="742950" indent="-285750">
              <a:lnSpc>
                <a:spcPct val="150000"/>
              </a:lnSpc>
              <a:spcAft>
                <a:spcPts val="800"/>
              </a:spcAft>
              <a:buFont typeface="Arial" panose="020B0604020202020204" pitchFamily="34" charset="0"/>
              <a:buChar char="•"/>
            </a:pPr>
            <a:r>
              <a:rPr lang="en-US" b="1" dirty="0"/>
              <a:t>Fusion of endocytic vesicle and endosome</a:t>
            </a:r>
            <a:endParaRPr lang="en-PK" dirty="0"/>
          </a:p>
          <a:p>
            <a:pPr marL="457200">
              <a:lnSpc>
                <a:spcPct val="150000"/>
              </a:lnSpc>
              <a:spcAft>
                <a:spcPts val="800"/>
              </a:spcAft>
            </a:pPr>
            <a:endParaRPr lang="en-PK" dirty="0"/>
          </a:p>
          <a:p>
            <a:pPr marL="457200">
              <a:lnSpc>
                <a:spcPct val="150000"/>
              </a:lnSpc>
              <a:spcAft>
                <a:spcPts val="800"/>
              </a:spcAft>
            </a:pP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0705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2D3B263-2D50-4EB9-A4EB-F63F5B9B220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0692" y="450680"/>
            <a:ext cx="10110615" cy="5956639"/>
          </a:xfrm>
          <a:prstGeom prst="rect">
            <a:avLst/>
          </a:prstGeom>
          <a:noFill/>
        </p:spPr>
      </p:pic>
    </p:spTree>
    <p:extLst>
      <p:ext uri="{BB962C8B-B14F-4D97-AF65-F5344CB8AC3E}">
        <p14:creationId xmlns:p14="http://schemas.microsoft.com/office/powerpoint/2010/main" val="1906622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11B1EE-E4B0-4076-923B-4DFEAF8222EE}"/>
              </a:ext>
            </a:extLst>
          </p:cNvPr>
          <p:cNvSpPr/>
          <p:nvPr/>
        </p:nvSpPr>
        <p:spPr>
          <a:xfrm>
            <a:off x="479897" y="179459"/>
            <a:ext cx="11232205" cy="6583021"/>
          </a:xfrm>
          <a:prstGeom prst="rect">
            <a:avLst/>
          </a:prstGeom>
        </p:spPr>
        <p:txBody>
          <a:bodyPr wrap="square">
            <a:spAutoFit/>
          </a:bodyPr>
          <a:lstStyle/>
          <a:p>
            <a:pPr>
              <a:lnSpc>
                <a:spcPct val="150000"/>
              </a:lnSpc>
              <a:spcAft>
                <a:spcPts val="800"/>
              </a:spcAft>
            </a:pP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Functions of coated pits (clathrin dependent):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 ligand-loaded receptors diffuse into these coated-pits.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 A coated-pit may accommodate about 1000 receptors of assorted variety.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 In fact, coated-pits serve as molecular filters and selective concentrating devices, since, they tend to collect certain receptors and leave others.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They increase the efficiency of internalization of a particular ligand more than 1000-fold and also carry minor components of extracellular fluid.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 life-time of each coated-pit is quite short—within a minute or so of being formed, it invaginates into the cell and pinches off to form the </a:t>
            </a:r>
            <a:r>
              <a:rPr lang="en-US" b="1" dirty="0">
                <a:latin typeface="Times New Roman" panose="02020603050405020304" pitchFamily="18" charset="0"/>
                <a:ea typeface="Calibri" panose="020F0502020204030204" pitchFamily="34" charset="0"/>
                <a:cs typeface="Times New Roman" panose="02020603050405020304" pitchFamily="18" charset="0"/>
              </a:rPr>
              <a:t>coated-vesicles.</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 coat of coated pits and coated vesicles is made up of protein, called </a:t>
            </a:r>
            <a:r>
              <a:rPr lang="en-US" b="1" dirty="0">
                <a:latin typeface="Times New Roman" panose="02020603050405020304" pitchFamily="18" charset="0"/>
                <a:ea typeface="Calibri" panose="020F0502020204030204" pitchFamily="34" charset="0"/>
                <a:cs typeface="Times New Roman" panose="02020603050405020304" pitchFamily="18" charset="0"/>
              </a:rPr>
              <a:t>clathrin</a:t>
            </a:r>
            <a:r>
              <a:rPr lang="en-US" dirty="0">
                <a:latin typeface="Times New Roman" panose="02020603050405020304" pitchFamily="18" charset="0"/>
                <a:ea typeface="Calibri" panose="020F0502020204030204" pitchFamily="34" charset="0"/>
                <a:cs typeface="Times New Roman" panose="02020603050405020304" pitchFamily="18" charset="0"/>
              </a:rPr>
              <a:t> and certain other proteins.                                                                                                                                    A molecule of clathrin is composed of three large polypeptide chains and three smaller polypeptide chains, all of which together form a three-legged structure, called </a:t>
            </a:r>
            <a:r>
              <a:rPr lang="en-US" b="1" dirty="0">
                <a:latin typeface="Times New Roman" panose="02020603050405020304" pitchFamily="18" charset="0"/>
                <a:ea typeface="Calibri" panose="020F0502020204030204" pitchFamily="34" charset="0"/>
                <a:cs typeface="Times New Roman" panose="02020603050405020304" pitchFamily="18" charset="0"/>
              </a:rPr>
              <a:t>triskelion</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 number of triskelions assemble into a basket-like network of hexagons and pentagons on the cytoplasmic surface of the membranes.</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7657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C3E98BC-322D-4DA8-B184-11D820D51915}"/>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725983" y="129576"/>
            <a:ext cx="8740033" cy="6388985"/>
          </a:xfrm>
          <a:prstGeom prst="rect">
            <a:avLst/>
          </a:prstGeom>
        </p:spPr>
      </p:pic>
    </p:spTree>
    <p:extLst>
      <p:ext uri="{BB962C8B-B14F-4D97-AF65-F5344CB8AC3E}">
        <p14:creationId xmlns:p14="http://schemas.microsoft.com/office/powerpoint/2010/main" val="1447667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2BA123-03FE-4933-9E3F-DCA6982C3FDF}"/>
              </a:ext>
            </a:extLst>
          </p:cNvPr>
          <p:cNvSpPr>
            <a:spLocks noGrp="1"/>
          </p:cNvSpPr>
          <p:nvPr>
            <p:ph idx="1"/>
          </p:nvPr>
        </p:nvSpPr>
        <p:spPr>
          <a:xfrm>
            <a:off x="283563" y="446529"/>
            <a:ext cx="11678587" cy="6209103"/>
          </a:xfrm>
        </p:spPr>
        <p:txBody>
          <a:bodyPr>
            <a:normAutofit/>
          </a:bodyPr>
          <a:lstStyle/>
          <a:p>
            <a:pPr marL="0" indent="0">
              <a:buNone/>
            </a:pPr>
            <a:r>
              <a:rPr lang="en-US" b="1" u="sng" dirty="0">
                <a:solidFill>
                  <a:srgbClr val="002060"/>
                </a:solidFill>
              </a:rPr>
              <a:t>Endosome or Receptosome.     </a:t>
            </a:r>
          </a:p>
          <a:p>
            <a:pPr marL="0" indent="0">
              <a:buNone/>
            </a:pPr>
            <a:r>
              <a:rPr lang="en-US" b="1" u="sng" dirty="0">
                <a:solidFill>
                  <a:srgbClr val="002060"/>
                </a:solidFill>
              </a:rPr>
              <a:t>                                                                                                              </a:t>
            </a:r>
          </a:p>
          <a:p>
            <a:r>
              <a:rPr lang="en-US" sz="2100" dirty="0">
                <a:latin typeface="Times New Roman" panose="02020603050405020304" pitchFamily="18" charset="0"/>
                <a:cs typeface="Times New Roman" panose="02020603050405020304" pitchFamily="18" charset="0"/>
              </a:rPr>
              <a:t>Recently it has been found that in the cells exists a complex set of heterogeneous membrane bound tubes and vesicles, called endosome, which extends from the periphery of the cell to the perinuclear region, where it lies quite close to Golgi apparatus. Thus, endosomes may be of two types:</a:t>
            </a:r>
            <a:endParaRPr lang="en-PK" sz="2100" dirty="0">
              <a:latin typeface="Times New Roman" panose="02020603050405020304" pitchFamily="18" charset="0"/>
              <a:cs typeface="Times New Roman" panose="02020603050405020304" pitchFamily="18" charset="0"/>
            </a:endParaRPr>
          </a:p>
          <a:p>
            <a:pPr lvl="0"/>
            <a:r>
              <a:rPr lang="en-US" sz="2100" dirty="0">
                <a:latin typeface="Times New Roman" panose="02020603050405020304" pitchFamily="18" charset="0"/>
                <a:cs typeface="Times New Roman" panose="02020603050405020304" pitchFamily="18" charset="0"/>
              </a:rPr>
              <a:t>Peripheral endosomes just beneath the plasma membrane.</a:t>
            </a:r>
            <a:endParaRPr lang="en-PK"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Perinuclear or Internal endosomes. </a:t>
            </a:r>
          </a:p>
          <a:p>
            <a:r>
              <a:rPr lang="en-US" sz="2100" dirty="0">
                <a:latin typeface="Times New Roman" panose="02020603050405020304" pitchFamily="18" charset="0"/>
                <a:cs typeface="Times New Roman" panose="02020603050405020304" pitchFamily="18" charset="0"/>
              </a:rPr>
              <a:t>These perinuclear endosomes are converted into endolysosomes and then into lysosomes due to following three activities:</a:t>
            </a:r>
            <a:endParaRPr lang="en-PK" sz="2100" dirty="0">
              <a:latin typeface="Times New Roman" panose="02020603050405020304" pitchFamily="18" charset="0"/>
              <a:cs typeface="Times New Roman" panose="02020603050405020304" pitchFamily="18" charset="0"/>
            </a:endParaRPr>
          </a:p>
          <a:p>
            <a:pPr lvl="0"/>
            <a:r>
              <a:rPr lang="en-US" sz="2100" dirty="0">
                <a:latin typeface="Times New Roman" panose="02020603050405020304" pitchFamily="18" charset="0"/>
                <a:cs typeface="Times New Roman" panose="02020603050405020304" pitchFamily="18" charset="0"/>
              </a:rPr>
              <a:t>The fusion of transport vesicles from the Golgi apparatus.                                      </a:t>
            </a:r>
          </a:p>
          <a:p>
            <a:pPr lvl="0"/>
            <a:r>
              <a:rPr lang="en-US" sz="2100" dirty="0">
                <a:latin typeface="Times New Roman" panose="02020603050405020304" pitchFamily="18" charset="0"/>
                <a:cs typeface="Times New Roman" panose="02020603050405020304" pitchFamily="18" charset="0"/>
              </a:rPr>
              <a:t> </a:t>
            </a:r>
            <a:r>
              <a:rPr lang="en-US" sz="2100" dirty="0">
                <a:solidFill>
                  <a:srgbClr val="002060"/>
                </a:solidFill>
                <a:latin typeface="Times New Roman" panose="02020603050405020304" pitchFamily="18" charset="0"/>
                <a:cs typeface="Times New Roman" panose="02020603050405020304" pitchFamily="18" charset="0"/>
              </a:rPr>
              <a:t>Transport  vesicles  </a:t>
            </a:r>
            <a:r>
              <a:rPr lang="en-US" sz="2100" dirty="0">
                <a:latin typeface="Times New Roman" panose="02020603050405020304" pitchFamily="18" charset="0"/>
                <a:cs typeface="Times New Roman" panose="02020603050405020304" pitchFamily="18" charset="0"/>
              </a:rPr>
              <a:t>capture a cargo of molecules, e.g., proteins, from the lumen of one compartment as they pinch off from its membrane and then discharge that cargo into another compartment as they fuse with it. Thus, in such vesicular transport, the transported proteins do not cross any membrane and they are transferred from lumen to lumen.</a:t>
            </a:r>
            <a:endParaRPr lang="en-PK" sz="2100" dirty="0">
              <a:latin typeface="Times New Roman" panose="02020603050405020304" pitchFamily="18" charset="0"/>
              <a:cs typeface="Times New Roman" panose="02020603050405020304" pitchFamily="18" charset="0"/>
            </a:endParaRPr>
          </a:p>
          <a:p>
            <a:pPr lvl="0"/>
            <a:r>
              <a:rPr lang="en-US" sz="2100" dirty="0">
                <a:latin typeface="Times New Roman" panose="02020603050405020304" pitchFamily="18" charset="0"/>
                <a:cs typeface="Times New Roman" panose="02020603050405020304" pitchFamily="18" charset="0"/>
              </a:rPr>
              <a:t>Continuous membrane retrieval.</a:t>
            </a:r>
            <a:endParaRPr lang="en-PK" sz="2100" dirty="0">
              <a:latin typeface="Times New Roman" panose="02020603050405020304" pitchFamily="18" charset="0"/>
              <a:cs typeface="Times New Roman" panose="02020603050405020304" pitchFamily="18" charset="0"/>
            </a:endParaRPr>
          </a:p>
          <a:p>
            <a:pPr lvl="0"/>
            <a:r>
              <a:rPr lang="en-US" sz="2100" dirty="0">
                <a:latin typeface="Times New Roman" panose="02020603050405020304" pitchFamily="18" charset="0"/>
                <a:cs typeface="Times New Roman" panose="02020603050405020304" pitchFamily="18" charset="0"/>
              </a:rPr>
              <a:t>Increased acidification.</a:t>
            </a:r>
            <a:endParaRPr lang="en-PK" sz="2100" dirty="0">
              <a:latin typeface="Times New Roman" panose="02020603050405020304" pitchFamily="18" charset="0"/>
              <a:cs typeface="Times New Roman" panose="02020603050405020304" pitchFamily="18" charset="0"/>
            </a:endParaRPr>
          </a:p>
          <a:p>
            <a:endParaRPr lang="en-PK" sz="1800" dirty="0"/>
          </a:p>
        </p:txBody>
      </p:sp>
    </p:spTree>
    <p:extLst>
      <p:ext uri="{BB962C8B-B14F-4D97-AF65-F5344CB8AC3E}">
        <p14:creationId xmlns:p14="http://schemas.microsoft.com/office/powerpoint/2010/main" val="954012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50754D-D30B-4830-951A-7C741F1F84F3}"/>
              </a:ext>
            </a:extLst>
          </p:cNvPr>
          <p:cNvSpPr/>
          <p:nvPr/>
        </p:nvSpPr>
        <p:spPr>
          <a:xfrm>
            <a:off x="319790" y="408932"/>
            <a:ext cx="11872210" cy="7543347"/>
          </a:xfrm>
          <a:prstGeom prst="rect">
            <a:avLst/>
          </a:prstGeom>
        </p:spPr>
        <p:txBody>
          <a:bodyPr wrap="square">
            <a:spAutoFit/>
          </a:bodyPr>
          <a:lstStyle/>
          <a:p>
            <a:pPr>
              <a:lnSpc>
                <a:spcPct val="150000"/>
              </a:lnSpc>
              <a:spcAft>
                <a:spcPts val="800"/>
              </a:spcAft>
            </a:pP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Membrane  fusion  during  exocytosis  and endocytosis</a:t>
            </a:r>
            <a:r>
              <a:rPr lang="en-US"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Both exocytosis and endocytosis involve the fusion of initially separate regions of lipid bilayer and occur in at least two steps : first the two bilayers come into close apposition, it is called </a:t>
            </a:r>
            <a:r>
              <a:rPr lang="en-US" b="1" dirty="0">
                <a:latin typeface="Times New Roman" panose="02020603050405020304" pitchFamily="18" charset="0"/>
                <a:ea typeface="Calibri" panose="020F0502020204030204" pitchFamily="34" charset="0"/>
                <a:cs typeface="Times New Roman" panose="02020603050405020304" pitchFamily="18" charset="0"/>
              </a:rPr>
              <a:t>bilayer adherence</a:t>
            </a:r>
            <a:r>
              <a:rPr lang="en-US" dirty="0">
                <a:latin typeface="Times New Roman" panose="02020603050405020304" pitchFamily="18" charset="0"/>
                <a:ea typeface="Calibri" panose="020F0502020204030204" pitchFamily="34" charset="0"/>
                <a:cs typeface="Times New Roman" panose="02020603050405020304" pitchFamily="18" charset="0"/>
              </a:rPr>
              <a:t>, and then they fuse together (This is called </a:t>
            </a:r>
            <a:r>
              <a:rPr lang="en-US" b="1" dirty="0">
                <a:latin typeface="Times New Roman" panose="02020603050405020304" pitchFamily="18" charset="0"/>
                <a:ea typeface="Calibri" panose="020F0502020204030204" pitchFamily="34" charset="0"/>
                <a:cs typeface="Times New Roman" panose="02020603050405020304" pitchFamily="18" charset="0"/>
              </a:rPr>
              <a:t>bilayer joining</a:t>
            </a:r>
            <a:r>
              <a:rPr lang="en-US" dirty="0">
                <a:latin typeface="Times New Roman" panose="02020603050405020304" pitchFamily="18" charset="0"/>
                <a:ea typeface="Calibri" panose="020F0502020204030204" pitchFamily="34" charset="0"/>
                <a:cs typeface="Times New Roman" panose="02020603050405020304" pitchFamily="18" charset="0"/>
              </a:rPr>
              <a:t>). Both of these steps are believed to be mediated by some types of specific proteins, called  </a:t>
            </a:r>
            <a:r>
              <a:rPr lang="en-US" b="1" dirty="0">
                <a:latin typeface="Times New Roman" panose="02020603050405020304" pitchFamily="18" charset="0"/>
                <a:ea typeface="Calibri" panose="020F0502020204030204" pitchFamily="34" charset="0"/>
                <a:cs typeface="Times New Roman" panose="02020603050405020304" pitchFamily="18" charset="0"/>
              </a:rPr>
              <a:t>fusogenic proteins.</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sz="2800" b="1" dirty="0"/>
              <a:t>                         </a:t>
            </a:r>
            <a:r>
              <a:rPr lang="en-US" sz="2800" b="1" u="sng" dirty="0">
                <a:solidFill>
                  <a:schemeClr val="accent2">
                    <a:lumMod val="50000"/>
                  </a:schemeClr>
                </a:solidFill>
              </a:rPr>
              <a:t>MODIFICATIONS NECESSARY FOR TRANSPORT</a:t>
            </a:r>
          </a:p>
          <a:p>
            <a:pPr>
              <a:lnSpc>
                <a:spcPct val="150000"/>
              </a:lnSpc>
              <a:spcAft>
                <a:spcPts val="800"/>
              </a:spcAft>
            </a:pPr>
            <a:endParaRPr lang="en-US" sz="2800" b="1" u="sng" dirty="0">
              <a:solidFill>
                <a:schemeClr val="accent2">
                  <a:lumMod val="50000"/>
                </a:schemeClr>
              </a:solidFill>
            </a:endParaRPr>
          </a:p>
          <a:p>
            <a:pPr>
              <a:lnSpc>
                <a:spcPct val="150000"/>
              </a:lnSpc>
              <a:spcAft>
                <a:spcPts val="800"/>
              </a:spcAft>
            </a:pPr>
            <a:r>
              <a:rPr lang="en-US" b="1" dirty="0"/>
              <a:t>           Invaginations         Microvilli             Basement Membrane                Tight  Junctions                   Desmosomes</a:t>
            </a:r>
          </a:p>
          <a:p>
            <a:pPr>
              <a:lnSpc>
                <a:spcPct val="150000"/>
              </a:lnSpc>
              <a:spcAft>
                <a:spcPts val="800"/>
              </a:spcAft>
            </a:pPr>
            <a:r>
              <a:rPr lang="en-US" b="1" dirty="0"/>
              <a:t>                                                                                                                              (Zonula  Occludens)</a:t>
            </a:r>
          </a:p>
          <a:p>
            <a:pPr>
              <a:lnSpc>
                <a:spcPct val="150000"/>
              </a:lnSpc>
              <a:spcAft>
                <a:spcPts val="800"/>
              </a:spcAft>
            </a:pPr>
            <a:endParaRPr lang="en-US" b="1" dirty="0"/>
          </a:p>
          <a:p>
            <a:pPr>
              <a:lnSpc>
                <a:spcPct val="150000"/>
              </a:lnSpc>
              <a:spcAft>
                <a:spcPts val="800"/>
              </a:spcAft>
            </a:pPr>
            <a:r>
              <a:rPr lang="en-US" b="1" dirty="0"/>
              <a:t>                                                               Basal lamia</a:t>
            </a:r>
            <a:r>
              <a:rPr lang="en-US" dirty="0"/>
              <a:t>                </a:t>
            </a:r>
            <a:r>
              <a:rPr lang="en-US" b="1" dirty="0"/>
              <a:t> Reticular layer</a:t>
            </a:r>
            <a:r>
              <a:rPr lang="en-US" dirty="0"/>
              <a:t> </a:t>
            </a:r>
            <a:r>
              <a:rPr lang="en-US" b="1" dirty="0"/>
              <a:t>       </a:t>
            </a:r>
            <a:endParaRPr lang="en-PK" dirty="0"/>
          </a:p>
          <a:p>
            <a:pPr>
              <a:lnSpc>
                <a:spcPct val="150000"/>
              </a:lnSpc>
              <a:spcAft>
                <a:spcPts val="800"/>
              </a:spcAft>
            </a:pPr>
            <a:endParaRPr lang="en-US" sz="2800" b="1" u="sng" dirty="0">
              <a:solidFill>
                <a:schemeClr val="accent2">
                  <a:lumMod val="50000"/>
                </a:schemeClr>
              </a:solidFill>
            </a:endParaRPr>
          </a:p>
          <a:p>
            <a:pPr>
              <a:lnSpc>
                <a:spcPct val="150000"/>
              </a:lnSpc>
              <a:spcAft>
                <a:spcPts val="800"/>
              </a:spcAft>
            </a:pPr>
            <a:endParaRPr lang="en-PK" dirty="0">
              <a:solidFill>
                <a:schemeClr val="accent2">
                  <a:lumMod val="50000"/>
                </a:schemeClr>
              </a:solidFill>
            </a:endParaRPr>
          </a:p>
          <a:p>
            <a:pPr>
              <a:lnSpc>
                <a:spcPct val="150000"/>
              </a:lnSpc>
              <a:spcAft>
                <a:spcPts val="800"/>
              </a:spcAft>
            </a:pP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23BACBEE-3363-4A6A-98C1-6C7633E306D8}"/>
              </a:ext>
            </a:extLst>
          </p:cNvPr>
          <p:cNvCxnSpPr/>
          <p:nvPr/>
        </p:nvCxnSpPr>
        <p:spPr>
          <a:xfrm flipH="1">
            <a:off x="2023672" y="3429000"/>
            <a:ext cx="914400" cy="768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ED8118A-4D02-4043-9B84-4A8A77215826}"/>
              </a:ext>
            </a:extLst>
          </p:cNvPr>
          <p:cNvCxnSpPr/>
          <p:nvPr/>
        </p:nvCxnSpPr>
        <p:spPr>
          <a:xfrm flipH="1">
            <a:off x="3327816" y="3429000"/>
            <a:ext cx="284814" cy="751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79D423C-9882-4A65-97F6-C125A0F70499}"/>
              </a:ext>
            </a:extLst>
          </p:cNvPr>
          <p:cNvCxnSpPr/>
          <p:nvPr/>
        </p:nvCxnSpPr>
        <p:spPr>
          <a:xfrm>
            <a:off x="5186597" y="3429000"/>
            <a:ext cx="0" cy="768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2296E1C-716F-4A5F-9D4D-FA0F0DE69C2A}"/>
              </a:ext>
            </a:extLst>
          </p:cNvPr>
          <p:cNvCxnSpPr/>
          <p:nvPr/>
        </p:nvCxnSpPr>
        <p:spPr>
          <a:xfrm>
            <a:off x="7015397" y="3429000"/>
            <a:ext cx="584616" cy="751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6C81A1B-DA89-4927-ADA2-7180D51602D2}"/>
              </a:ext>
            </a:extLst>
          </p:cNvPr>
          <p:cNvCxnSpPr/>
          <p:nvPr/>
        </p:nvCxnSpPr>
        <p:spPr>
          <a:xfrm>
            <a:off x="8814216" y="3429000"/>
            <a:ext cx="989351" cy="768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D4E48DF-91F6-4DF9-B0D1-CA2D459E6287}"/>
              </a:ext>
            </a:extLst>
          </p:cNvPr>
          <p:cNvCxnSpPr/>
          <p:nvPr/>
        </p:nvCxnSpPr>
        <p:spPr>
          <a:xfrm flipH="1">
            <a:off x="4317167" y="4766872"/>
            <a:ext cx="584617" cy="974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786B770-06D2-4F4E-9D30-8D86BC04C979}"/>
              </a:ext>
            </a:extLst>
          </p:cNvPr>
          <p:cNvCxnSpPr/>
          <p:nvPr/>
        </p:nvCxnSpPr>
        <p:spPr>
          <a:xfrm>
            <a:off x="5756223" y="4691921"/>
            <a:ext cx="499672" cy="1049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688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466074-012B-433E-B0E0-749065F2B1CE}"/>
              </a:ext>
            </a:extLst>
          </p:cNvPr>
          <p:cNvSpPr/>
          <p:nvPr/>
        </p:nvSpPr>
        <p:spPr>
          <a:xfrm>
            <a:off x="2208550" y="231363"/>
            <a:ext cx="8659319" cy="463397"/>
          </a:xfrm>
          <a:prstGeom prst="rect">
            <a:avLst/>
          </a:prstGeom>
        </p:spPr>
        <p:txBody>
          <a:bodyPr wrap="square">
            <a:spAutoFit/>
          </a:bodyPr>
          <a:lstStyle/>
          <a:p>
            <a:pPr>
              <a:lnSpc>
                <a:spcPct val="150000"/>
              </a:lnSpc>
              <a:spcAft>
                <a:spcPts val="800"/>
              </a:spcAft>
            </a:pPr>
            <a:r>
              <a:rPr lang="en-US" b="1" u="sng" dirty="0">
                <a:latin typeface="Times New Roman" panose="02020603050405020304" pitchFamily="18" charset="0"/>
                <a:ea typeface="Calibri" panose="020F0502020204030204" pitchFamily="34" charset="0"/>
                <a:cs typeface="Times New Roman" panose="02020603050405020304" pitchFamily="18" charset="0"/>
              </a:rPr>
              <a:t>DIAGRAMMATIC MECHANISM OF VESICULAR TRAFFICKING</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41D0734-44CD-42D6-A7CB-5A1581E76431}"/>
              </a:ext>
            </a:extLst>
          </p:cNvPr>
          <p:cNvPicPr/>
          <p:nvPr/>
        </p:nvPicPr>
        <p:blipFill>
          <a:blip r:embed="rId2">
            <a:extLst>
              <a:ext uri="{28A0092B-C50C-407E-A947-70E740481C1C}">
                <a14:useLocalDpi xmlns:a14="http://schemas.microsoft.com/office/drawing/2010/main" val="0"/>
              </a:ext>
            </a:extLst>
          </a:blip>
          <a:stretch>
            <a:fillRect/>
          </a:stretch>
        </p:blipFill>
        <p:spPr>
          <a:xfrm>
            <a:off x="1214204" y="958666"/>
            <a:ext cx="9137363" cy="5532073"/>
          </a:xfrm>
          <a:prstGeom prst="rect">
            <a:avLst/>
          </a:prstGeom>
        </p:spPr>
      </p:pic>
    </p:spTree>
    <p:extLst>
      <p:ext uri="{BB962C8B-B14F-4D97-AF65-F5344CB8AC3E}">
        <p14:creationId xmlns:p14="http://schemas.microsoft.com/office/powerpoint/2010/main" val="2709486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099E230-B7BB-4333-BC1B-38B57AE43D0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001421" y="394005"/>
            <a:ext cx="8189158" cy="6069989"/>
          </a:xfrm>
          <a:prstGeom prst="rect">
            <a:avLst/>
          </a:prstGeom>
        </p:spPr>
      </p:pic>
    </p:spTree>
    <p:extLst>
      <p:ext uri="{BB962C8B-B14F-4D97-AF65-F5344CB8AC3E}">
        <p14:creationId xmlns:p14="http://schemas.microsoft.com/office/powerpoint/2010/main" val="89706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6FC4BC-0F8F-440B-B6D7-96D9AD25496D}"/>
              </a:ext>
            </a:extLst>
          </p:cNvPr>
          <p:cNvSpPr/>
          <p:nvPr/>
        </p:nvSpPr>
        <p:spPr>
          <a:xfrm>
            <a:off x="1" y="720670"/>
            <a:ext cx="12192000" cy="6186309"/>
          </a:xfrm>
          <a:prstGeom prst="rect">
            <a:avLst/>
          </a:prstGeom>
        </p:spPr>
        <p:txBody>
          <a:bodyPr wrap="square">
            <a:spAutoFit/>
          </a:bodyPr>
          <a:lstStyle/>
          <a:p>
            <a:r>
              <a:rPr lang="en-US" dirty="0">
                <a:solidFill>
                  <a:srgbClr val="000000"/>
                </a:solidFill>
                <a:latin typeface="Times New Roman" panose="02020603050405020304" pitchFamily="18" charset="0"/>
                <a:ea typeface="Calibri" panose="020F0502020204030204" pitchFamily="34" charset="0"/>
              </a:rPr>
              <a:t>                                   </a:t>
            </a:r>
            <a:r>
              <a:rPr lang="en-US" b="1" dirty="0">
                <a:solidFill>
                  <a:srgbClr val="000000"/>
                </a:solidFill>
                <a:latin typeface="Times New Roman" panose="02020603050405020304" pitchFamily="18" charset="0"/>
                <a:ea typeface="Calibri" panose="020F0502020204030204" pitchFamily="34" charset="0"/>
              </a:rPr>
              <a:t>Its membrane is the side of production of all transmembrane proteins and lipids</a:t>
            </a:r>
          </a:p>
          <a:p>
            <a:r>
              <a:rPr lang="en-US" b="1" dirty="0">
                <a:solidFill>
                  <a:srgbClr val="000000"/>
                </a:solidFill>
                <a:latin typeface="Times New Roman" panose="02020603050405020304" pitchFamily="18" charset="0"/>
                <a:ea typeface="Calibri" panose="020F0502020204030204" pitchFamily="34" charset="0"/>
              </a:rPr>
              <a:t>                        </a:t>
            </a:r>
          </a:p>
          <a:p>
            <a:r>
              <a:rPr lang="en-US" b="1" dirty="0">
                <a:solidFill>
                  <a:srgbClr val="000000"/>
                </a:solidFill>
                <a:latin typeface="Times New Roman" panose="02020603050405020304" pitchFamily="18" charset="0"/>
                <a:ea typeface="Calibri" panose="020F0502020204030204" pitchFamily="34" charset="0"/>
              </a:rPr>
              <a:t>                                                                    </a:t>
            </a:r>
          </a:p>
          <a:p>
            <a:r>
              <a:rPr lang="en-US" b="1" dirty="0">
                <a:solidFill>
                  <a:srgbClr val="000000"/>
                </a:solidFill>
                <a:latin typeface="Times New Roman" panose="02020603050405020304" pitchFamily="18" charset="0"/>
                <a:ea typeface="Calibri" panose="020F0502020204030204" pitchFamily="34" charset="0"/>
              </a:rPr>
              <a:t>                                                             For most of cell organelles including </a:t>
            </a:r>
          </a:p>
          <a:p>
            <a:endParaRPr lang="en-US" b="1" dirty="0">
              <a:solidFill>
                <a:srgbClr val="000000"/>
              </a:solidFill>
              <a:latin typeface="Times New Roman" panose="02020603050405020304" pitchFamily="18" charset="0"/>
              <a:ea typeface="Calibri" panose="020F0502020204030204" pitchFamily="34" charset="0"/>
            </a:endParaRPr>
          </a:p>
          <a:p>
            <a:r>
              <a:rPr lang="en-US" b="1" dirty="0">
                <a:solidFill>
                  <a:srgbClr val="000000"/>
                </a:solidFill>
                <a:latin typeface="Times New Roman" panose="02020603050405020304" pitchFamily="18" charset="0"/>
                <a:ea typeface="Calibri" panose="020F0502020204030204" pitchFamily="34" charset="0"/>
              </a:rPr>
              <a:t>ER itself     Golgi apparatus    Lysosomes    Endosomes    Mitochondria   Peroxisomes    Secretory vesicles   Plasma                                                                                              </a:t>
            </a:r>
          </a:p>
          <a:p>
            <a:r>
              <a:rPr lang="en-US" b="1" dirty="0">
                <a:solidFill>
                  <a:srgbClr val="000000"/>
                </a:solidFill>
                <a:latin typeface="Times New Roman" panose="02020603050405020304" pitchFamily="18" charset="0"/>
                <a:ea typeface="Calibri" panose="020F0502020204030204" pitchFamily="34" charset="0"/>
              </a:rPr>
              <a:t>                                                                                                                                                                                      membrane.</a:t>
            </a:r>
          </a:p>
          <a:p>
            <a:r>
              <a:rPr lang="en-US" b="1" dirty="0">
                <a:solidFill>
                  <a:srgbClr val="000000"/>
                </a:solidFill>
                <a:latin typeface="Times New Roman" panose="02020603050405020304" pitchFamily="18" charset="0"/>
                <a:ea typeface="Calibri" panose="020F0502020204030204" pitchFamily="34" charset="0"/>
              </a:rPr>
              <a:t> </a:t>
            </a:r>
          </a:p>
          <a:p>
            <a:r>
              <a:rPr lang="en-US" b="1" dirty="0"/>
              <a:t>Almost all of the proteins                 Exit the cell                    Those staying in lumen of ER, Golgi apparatus or lysosome </a:t>
            </a:r>
          </a:p>
          <a:p>
            <a:r>
              <a:rPr lang="en-US" b="1" dirty="0"/>
              <a:t>                      </a:t>
            </a:r>
          </a:p>
          <a:p>
            <a:r>
              <a:rPr lang="en-US" b="1" dirty="0"/>
              <a:t>                                                                                                                  </a:t>
            </a:r>
          </a:p>
          <a:p>
            <a:r>
              <a:rPr lang="en-US" b="1" dirty="0"/>
              <a:t>                                                                                                                        Delivered from endoplasmic reticulum.</a:t>
            </a:r>
          </a:p>
          <a:p>
            <a:r>
              <a:rPr lang="en-US" b="1" dirty="0"/>
              <a:t>                                                                                                                            </a:t>
            </a:r>
          </a:p>
          <a:p>
            <a:r>
              <a:rPr lang="en-US" b="1" dirty="0"/>
              <a:t>                                                                                                                                 </a:t>
            </a:r>
          </a:p>
          <a:p>
            <a:r>
              <a:rPr lang="en-US" b="1" dirty="0"/>
              <a:t>                                                                                                                                     ER resident proteins.                          </a:t>
            </a:r>
          </a:p>
          <a:p>
            <a:endParaRPr lang="en-US" b="1" dirty="0"/>
          </a:p>
          <a:p>
            <a:endParaRPr lang="en-US" b="1" dirty="0"/>
          </a:p>
          <a:p>
            <a:r>
              <a:rPr lang="en-US" b="1" dirty="0"/>
              <a:t>                                            Made up of specialized retention signal                    Made up of specific              Sequence of amino acid</a:t>
            </a:r>
          </a:p>
          <a:p>
            <a:endParaRPr lang="en-US" b="1" dirty="0"/>
          </a:p>
          <a:p>
            <a:r>
              <a:rPr lang="en-US" b="1" dirty="0"/>
              <a:t>                                                                                  </a:t>
            </a:r>
          </a:p>
          <a:p>
            <a:r>
              <a:rPr lang="en-US" b="1" dirty="0"/>
              <a:t>                                                             Identifies other proteins                        CHAPERON PROTEIN  (BIP)</a:t>
            </a:r>
            <a:endParaRPr lang="en-PK" b="1" dirty="0"/>
          </a:p>
          <a:p>
            <a:endParaRPr lang="en-PK" dirty="0"/>
          </a:p>
        </p:txBody>
      </p:sp>
      <p:sp>
        <p:nvSpPr>
          <p:cNvPr id="5" name="TextBox 4">
            <a:extLst>
              <a:ext uri="{FF2B5EF4-FFF2-40B4-BE49-F238E27FC236}">
                <a16:creationId xmlns:a16="http://schemas.microsoft.com/office/drawing/2014/main" id="{1CB5FADB-A1D9-4045-A25E-4192FF33F359}"/>
              </a:ext>
            </a:extLst>
          </p:cNvPr>
          <p:cNvSpPr txBox="1"/>
          <p:nvPr/>
        </p:nvSpPr>
        <p:spPr>
          <a:xfrm flipH="1">
            <a:off x="386681" y="155269"/>
            <a:ext cx="3674650" cy="584775"/>
          </a:xfrm>
          <a:prstGeom prst="rect">
            <a:avLst/>
          </a:prstGeom>
          <a:noFill/>
        </p:spPr>
        <p:txBody>
          <a:bodyPr wrap="square" rtlCol="0">
            <a:spAutoFit/>
          </a:bodyPr>
          <a:lstStyle/>
          <a:p>
            <a:r>
              <a:rPr lang="en-US" sz="3200" b="1" dirty="0">
                <a:solidFill>
                  <a:schemeClr val="accent2">
                    <a:lumMod val="50000"/>
                  </a:schemeClr>
                </a:solidFill>
              </a:rPr>
              <a:t>CONT…..</a:t>
            </a:r>
            <a:endParaRPr lang="en-PK" sz="3200" b="1" dirty="0">
              <a:solidFill>
                <a:schemeClr val="accent2">
                  <a:lumMod val="50000"/>
                </a:schemeClr>
              </a:solidFill>
            </a:endParaRPr>
          </a:p>
        </p:txBody>
      </p:sp>
      <p:cxnSp>
        <p:nvCxnSpPr>
          <p:cNvPr id="7" name="Straight Arrow Connector 6">
            <a:extLst>
              <a:ext uri="{FF2B5EF4-FFF2-40B4-BE49-F238E27FC236}">
                <a16:creationId xmlns:a16="http://schemas.microsoft.com/office/drawing/2014/main" id="{3255BA8F-F167-4167-9D19-38A567A981BB}"/>
              </a:ext>
            </a:extLst>
          </p:cNvPr>
          <p:cNvCxnSpPr>
            <a:cxnSpLocks/>
          </p:cNvCxnSpPr>
          <p:nvPr/>
        </p:nvCxnSpPr>
        <p:spPr>
          <a:xfrm>
            <a:off x="5486400" y="1100380"/>
            <a:ext cx="0" cy="511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D050FFC-C9CB-4399-850E-9B4AEAC91630}"/>
              </a:ext>
            </a:extLst>
          </p:cNvPr>
          <p:cNvCxnSpPr/>
          <p:nvPr/>
        </p:nvCxnSpPr>
        <p:spPr>
          <a:xfrm flipH="1">
            <a:off x="883403" y="1720312"/>
            <a:ext cx="2681207" cy="38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C8B9A20-D8E2-451E-B181-8A3453266F21}"/>
              </a:ext>
            </a:extLst>
          </p:cNvPr>
          <p:cNvCxnSpPr/>
          <p:nvPr/>
        </p:nvCxnSpPr>
        <p:spPr>
          <a:xfrm flipH="1">
            <a:off x="2634712" y="1828800"/>
            <a:ext cx="1022888" cy="353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D9BF51E-06C5-4B9C-B1E4-598EAD60D958}"/>
              </a:ext>
            </a:extLst>
          </p:cNvPr>
          <p:cNvCxnSpPr>
            <a:cxnSpLocks/>
          </p:cNvCxnSpPr>
          <p:nvPr/>
        </p:nvCxnSpPr>
        <p:spPr>
          <a:xfrm flipH="1">
            <a:off x="3704095" y="1863080"/>
            <a:ext cx="419230" cy="353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5156CA4-0624-406C-8480-5F05F34FBB17}"/>
              </a:ext>
            </a:extLst>
          </p:cNvPr>
          <p:cNvCxnSpPr>
            <a:cxnSpLocks/>
          </p:cNvCxnSpPr>
          <p:nvPr/>
        </p:nvCxnSpPr>
        <p:spPr>
          <a:xfrm>
            <a:off x="4726983" y="1863080"/>
            <a:ext cx="0" cy="353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977A730-1B05-4859-82C0-8599F9BD6A94}"/>
              </a:ext>
            </a:extLst>
          </p:cNvPr>
          <p:cNvCxnSpPr>
            <a:cxnSpLocks/>
          </p:cNvCxnSpPr>
          <p:nvPr/>
        </p:nvCxnSpPr>
        <p:spPr>
          <a:xfrm>
            <a:off x="5579389" y="1863080"/>
            <a:ext cx="294469" cy="298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E95B688-A03D-4C04-BDDD-C6E6CD24B659}"/>
              </a:ext>
            </a:extLst>
          </p:cNvPr>
          <p:cNvCxnSpPr/>
          <p:nvPr/>
        </p:nvCxnSpPr>
        <p:spPr>
          <a:xfrm>
            <a:off x="6726264" y="1863080"/>
            <a:ext cx="449451" cy="318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25A393D-9AEA-4FAE-BD91-48D9B57260F5}"/>
              </a:ext>
            </a:extLst>
          </p:cNvPr>
          <p:cNvCxnSpPr/>
          <p:nvPr/>
        </p:nvCxnSpPr>
        <p:spPr>
          <a:xfrm>
            <a:off x="7175715" y="1828800"/>
            <a:ext cx="1363851" cy="278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B88FC59-DF30-495E-B35B-356632CE8D80}"/>
              </a:ext>
            </a:extLst>
          </p:cNvPr>
          <p:cNvCxnSpPr/>
          <p:nvPr/>
        </p:nvCxnSpPr>
        <p:spPr>
          <a:xfrm>
            <a:off x="7315200" y="1720312"/>
            <a:ext cx="3239146" cy="38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F1E1478-591D-430A-84BE-81DF6AF1CB88}"/>
              </a:ext>
            </a:extLst>
          </p:cNvPr>
          <p:cNvCxnSpPr/>
          <p:nvPr/>
        </p:nvCxnSpPr>
        <p:spPr>
          <a:xfrm>
            <a:off x="2634712" y="3088037"/>
            <a:ext cx="666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7F2EB3E-151C-4996-B27A-BD0DE614D4E3}"/>
              </a:ext>
            </a:extLst>
          </p:cNvPr>
          <p:cNvCxnSpPr/>
          <p:nvPr/>
        </p:nvCxnSpPr>
        <p:spPr>
          <a:xfrm>
            <a:off x="4602997" y="3088037"/>
            <a:ext cx="759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23ED80C-4EBA-4750-9DAF-F59C50A04DC5}"/>
              </a:ext>
            </a:extLst>
          </p:cNvPr>
          <p:cNvCxnSpPr>
            <a:cxnSpLocks/>
          </p:cNvCxnSpPr>
          <p:nvPr/>
        </p:nvCxnSpPr>
        <p:spPr>
          <a:xfrm>
            <a:off x="8276094" y="3258518"/>
            <a:ext cx="0" cy="461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66E6A6C-3C8C-4465-ACE1-FDD4F542ABBE}"/>
              </a:ext>
            </a:extLst>
          </p:cNvPr>
          <p:cNvCxnSpPr/>
          <p:nvPr/>
        </p:nvCxnSpPr>
        <p:spPr>
          <a:xfrm>
            <a:off x="8276094" y="3983064"/>
            <a:ext cx="0" cy="511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Arrow: Down 36">
            <a:extLst>
              <a:ext uri="{FF2B5EF4-FFF2-40B4-BE49-F238E27FC236}">
                <a16:creationId xmlns:a16="http://schemas.microsoft.com/office/drawing/2014/main" id="{72E70B8F-F036-4B96-81EE-6615E4B63690}"/>
              </a:ext>
            </a:extLst>
          </p:cNvPr>
          <p:cNvSpPr/>
          <p:nvPr/>
        </p:nvSpPr>
        <p:spPr>
          <a:xfrm>
            <a:off x="8040649" y="4870342"/>
            <a:ext cx="470889" cy="5114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cxnSp>
        <p:nvCxnSpPr>
          <p:cNvPr id="39" name="Straight Arrow Connector 38">
            <a:extLst>
              <a:ext uri="{FF2B5EF4-FFF2-40B4-BE49-F238E27FC236}">
                <a16:creationId xmlns:a16="http://schemas.microsoft.com/office/drawing/2014/main" id="{745DCFBF-F798-450E-9B5C-A731BFFA7D22}"/>
              </a:ext>
            </a:extLst>
          </p:cNvPr>
          <p:cNvCxnSpPr/>
          <p:nvPr/>
        </p:nvCxnSpPr>
        <p:spPr>
          <a:xfrm>
            <a:off x="6300061" y="5594888"/>
            <a:ext cx="774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30CBCC5-829D-4DD4-956E-449367ECA959}"/>
              </a:ext>
            </a:extLst>
          </p:cNvPr>
          <p:cNvCxnSpPr/>
          <p:nvPr/>
        </p:nvCxnSpPr>
        <p:spPr>
          <a:xfrm>
            <a:off x="9144000" y="5594888"/>
            <a:ext cx="5114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578AA56-44D9-4668-9249-89379538F52C}"/>
              </a:ext>
            </a:extLst>
          </p:cNvPr>
          <p:cNvCxnSpPr/>
          <p:nvPr/>
        </p:nvCxnSpPr>
        <p:spPr>
          <a:xfrm>
            <a:off x="8276092" y="5656882"/>
            <a:ext cx="0" cy="480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EA6846D-F3F8-4E2E-97B1-504240FFEEFC}"/>
              </a:ext>
            </a:extLst>
          </p:cNvPr>
          <p:cNvCxnSpPr/>
          <p:nvPr/>
        </p:nvCxnSpPr>
        <p:spPr>
          <a:xfrm flipH="1">
            <a:off x="5873858" y="6385302"/>
            <a:ext cx="852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42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B5FFB3-0F3D-4E20-8EB0-729E748EFCBD}"/>
              </a:ext>
            </a:extLst>
          </p:cNvPr>
          <p:cNvSpPr/>
          <p:nvPr/>
        </p:nvSpPr>
        <p:spPr>
          <a:xfrm>
            <a:off x="304800" y="1005929"/>
            <a:ext cx="11342558" cy="5644302"/>
          </a:xfrm>
          <a:prstGeom prst="rect">
            <a:avLst/>
          </a:prstGeom>
        </p:spPr>
        <p:txBody>
          <a:bodyPr wrap="square">
            <a:spAutoFit/>
          </a:bodyPr>
          <a:lstStyle/>
          <a:p>
            <a:pPr>
              <a:lnSpc>
                <a:spcPct val="150000"/>
              </a:lnSpc>
              <a:spcAft>
                <a:spcPts val="800"/>
              </a:spcAft>
            </a:pP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SMOOTH ENDOPLASMIC RETICULUM (FUNCTION):</a:t>
            </a:r>
            <a:endParaRPr lang="en-PK"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Also called transitional ER               Contain ER exit sites </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FUNCTIONS:</a:t>
            </a:r>
          </a:p>
          <a:p>
            <a:pPr marL="285750" indent="-285750">
              <a:lnSpc>
                <a:spcPct val="150000"/>
              </a:lnSpc>
              <a:spcAft>
                <a:spcPts val="800"/>
              </a:spcAft>
              <a:buFont typeface="Arial" panose="020B0604020202020204" pitchFamily="34" charset="0"/>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Transport vesicles </a:t>
            </a: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Carrying newly synthesized proteins and lipids, including </a:t>
            </a: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Synthesis of lipids, </a:t>
            </a: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Metabolism of carbohydrates, </a:t>
            </a: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Detoxification of drugs an poisons.</a:t>
            </a:r>
            <a:endParaRPr lang="en-PK" sz="16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Enzymes of SER are vital to the synthesis of lipids and steroids</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Example: S</a:t>
            </a:r>
            <a:r>
              <a:rPr lang="en-US" b="1" dirty="0"/>
              <a:t>ex hormones of vertebrates and steroid hormones of adrenal glands</a:t>
            </a:r>
            <a:endPar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SER performing carbohydrates metabolism cells are abundant in liver cells.</a:t>
            </a:r>
            <a:endParaRPr lang="en-PK"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A5035DAD-E93C-43D3-97D0-8FE252E3308F}"/>
              </a:ext>
            </a:extLst>
          </p:cNvPr>
          <p:cNvSpPr/>
          <p:nvPr/>
        </p:nvSpPr>
        <p:spPr>
          <a:xfrm>
            <a:off x="3147936" y="1742580"/>
            <a:ext cx="584616" cy="206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PK" dirty="0"/>
          </a:p>
        </p:txBody>
      </p:sp>
      <p:sp>
        <p:nvSpPr>
          <p:cNvPr id="7" name="TextBox 6">
            <a:extLst>
              <a:ext uri="{FF2B5EF4-FFF2-40B4-BE49-F238E27FC236}">
                <a16:creationId xmlns:a16="http://schemas.microsoft.com/office/drawing/2014/main" id="{770A19D2-982C-4BED-871D-69FABCC5714E}"/>
              </a:ext>
            </a:extLst>
          </p:cNvPr>
          <p:cNvSpPr txBox="1"/>
          <p:nvPr/>
        </p:nvSpPr>
        <p:spPr>
          <a:xfrm flipH="1">
            <a:off x="304800" y="421154"/>
            <a:ext cx="6968929" cy="584775"/>
          </a:xfrm>
          <a:prstGeom prst="rect">
            <a:avLst/>
          </a:prstGeom>
          <a:noFill/>
        </p:spPr>
        <p:txBody>
          <a:bodyPr wrap="square" rtlCol="0">
            <a:spAutoFit/>
          </a:bodyPr>
          <a:lstStyle/>
          <a:p>
            <a:r>
              <a:rPr lang="en-US" sz="3200" b="1" dirty="0">
                <a:solidFill>
                  <a:schemeClr val="accent2">
                    <a:lumMod val="50000"/>
                  </a:schemeClr>
                </a:solidFill>
              </a:rPr>
              <a:t>CONT……</a:t>
            </a:r>
            <a:endParaRPr lang="en-PK" sz="3200" b="1" dirty="0">
              <a:solidFill>
                <a:schemeClr val="accent2">
                  <a:lumMod val="50000"/>
                </a:schemeClr>
              </a:solidFill>
            </a:endParaRPr>
          </a:p>
        </p:txBody>
      </p:sp>
    </p:spTree>
    <p:extLst>
      <p:ext uri="{BB962C8B-B14F-4D97-AF65-F5344CB8AC3E}">
        <p14:creationId xmlns:p14="http://schemas.microsoft.com/office/powerpoint/2010/main" val="77997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11F73D-95DD-4776-8485-16BAE23100D2}"/>
              </a:ext>
            </a:extLst>
          </p:cNvPr>
          <p:cNvSpPr/>
          <p:nvPr/>
        </p:nvSpPr>
        <p:spPr>
          <a:xfrm>
            <a:off x="34976" y="1227531"/>
            <a:ext cx="12122047" cy="4402937"/>
          </a:xfrm>
          <a:prstGeom prst="rect">
            <a:avLst/>
          </a:prstGeom>
        </p:spPr>
        <p:txBody>
          <a:bodyPr wrap="square">
            <a:spAutoFit/>
          </a:bodyPr>
          <a:lstStyle/>
          <a:p>
            <a:pPr>
              <a:lnSpc>
                <a:spcPct val="150000"/>
              </a:lnSpc>
              <a:spcAft>
                <a:spcPts val="800"/>
              </a:spcAft>
            </a:pP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ROUGH ENDOPLASMIC RETICULUM (FUNCTION):</a:t>
            </a:r>
            <a:endParaRPr lang="en-PK"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Many types of cells export protein produced by ribosomes attached to the rough ER. </a:t>
            </a: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ribosome assemble amino acid into protein units which are carried into RER for further adjustments. </a:t>
            </a: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These proteins may be transmembrane proteins, which become embedded in the membrane of endoplasmic reticulum                                            </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OR </a:t>
            </a: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Water soluble proteins which are able to pass through the membrane into lumen, then those retained proteins are folded into correct three dimensional conformation. </a:t>
            </a: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Chemicals such as carbohydrates or sugars are added, then ER either transport the completed protein called Secretory proteins</a:t>
            </a:r>
            <a:endParaRPr lang="en-PK"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78B7203-F795-4F21-B246-49390D2032FF}"/>
              </a:ext>
            </a:extLst>
          </p:cNvPr>
          <p:cNvSpPr txBox="1"/>
          <p:nvPr/>
        </p:nvSpPr>
        <p:spPr>
          <a:xfrm>
            <a:off x="179882" y="642756"/>
            <a:ext cx="8379501" cy="584775"/>
          </a:xfrm>
          <a:prstGeom prst="rect">
            <a:avLst/>
          </a:prstGeom>
          <a:noFill/>
        </p:spPr>
        <p:txBody>
          <a:bodyPr wrap="square" rtlCol="0">
            <a:spAutoFit/>
          </a:bodyPr>
          <a:lstStyle/>
          <a:p>
            <a:r>
              <a:rPr lang="en-US" sz="3200" b="1" dirty="0">
                <a:solidFill>
                  <a:schemeClr val="accent2">
                    <a:lumMod val="50000"/>
                  </a:schemeClr>
                </a:solidFill>
              </a:rPr>
              <a:t>CONT……</a:t>
            </a:r>
            <a:endParaRPr lang="en-PK" sz="3200" b="1" dirty="0">
              <a:solidFill>
                <a:schemeClr val="accent2">
                  <a:lumMod val="50000"/>
                </a:schemeClr>
              </a:solidFill>
            </a:endParaRPr>
          </a:p>
        </p:txBody>
      </p:sp>
    </p:spTree>
    <p:extLst>
      <p:ext uri="{BB962C8B-B14F-4D97-AF65-F5344CB8AC3E}">
        <p14:creationId xmlns:p14="http://schemas.microsoft.com/office/powerpoint/2010/main" val="21062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62108E-735D-49E3-8226-94CE7F747921}"/>
              </a:ext>
            </a:extLst>
          </p:cNvPr>
          <p:cNvPicPr/>
          <p:nvPr/>
        </p:nvPicPr>
        <p:blipFill>
          <a:blip r:embed="rId2">
            <a:extLst>
              <a:ext uri="{28A0092B-C50C-407E-A947-70E740481C1C}">
                <a14:useLocalDpi xmlns:a14="http://schemas.microsoft.com/office/drawing/2010/main" val="0"/>
              </a:ext>
            </a:extLst>
          </a:blip>
          <a:stretch>
            <a:fillRect/>
          </a:stretch>
        </p:blipFill>
        <p:spPr>
          <a:xfrm>
            <a:off x="553319" y="403667"/>
            <a:ext cx="7847486" cy="6050665"/>
          </a:xfrm>
          <a:prstGeom prst="rect">
            <a:avLst/>
          </a:prstGeom>
        </p:spPr>
      </p:pic>
      <p:sp>
        <p:nvSpPr>
          <p:cNvPr id="5" name="TextBox 4">
            <a:extLst>
              <a:ext uri="{FF2B5EF4-FFF2-40B4-BE49-F238E27FC236}">
                <a16:creationId xmlns:a16="http://schemas.microsoft.com/office/drawing/2014/main" id="{A07451F3-D02D-4705-BBFC-87746965654D}"/>
              </a:ext>
            </a:extLst>
          </p:cNvPr>
          <p:cNvSpPr txBox="1"/>
          <p:nvPr/>
        </p:nvSpPr>
        <p:spPr>
          <a:xfrm>
            <a:off x="8964118" y="3244333"/>
            <a:ext cx="3013023" cy="369332"/>
          </a:xfrm>
          <a:prstGeom prst="rect">
            <a:avLst/>
          </a:prstGeom>
          <a:noFill/>
          <a:ln>
            <a:solidFill>
              <a:schemeClr val="tx1"/>
            </a:solidFill>
          </a:ln>
        </p:spPr>
        <p:txBody>
          <a:bodyPr wrap="square" rtlCol="0">
            <a:spAutoFit/>
          </a:bodyPr>
          <a:lstStyle/>
          <a:p>
            <a:r>
              <a:rPr lang="en-US" b="1" dirty="0"/>
              <a:t>ENDOPLASMIC RETICULUM</a:t>
            </a:r>
            <a:endParaRPr lang="en-PK" b="1" dirty="0"/>
          </a:p>
        </p:txBody>
      </p:sp>
    </p:spTree>
    <p:extLst>
      <p:ext uri="{BB962C8B-B14F-4D97-AF65-F5344CB8AC3E}">
        <p14:creationId xmlns:p14="http://schemas.microsoft.com/office/powerpoint/2010/main" val="3103492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6DF08B-70C3-4CA6-86E1-341EF6E8C8F5}"/>
              </a:ext>
            </a:extLst>
          </p:cNvPr>
          <p:cNvSpPr/>
          <p:nvPr/>
        </p:nvSpPr>
        <p:spPr>
          <a:xfrm>
            <a:off x="159897" y="220541"/>
            <a:ext cx="11707317" cy="6784165"/>
          </a:xfrm>
          <a:prstGeom prst="rect">
            <a:avLst/>
          </a:prstGeom>
        </p:spPr>
        <p:txBody>
          <a:bodyPr wrap="square">
            <a:spAutoFit/>
          </a:bodyPr>
          <a:lstStyle/>
          <a:p>
            <a:pPr>
              <a:lnSpc>
                <a:spcPct val="150000"/>
              </a:lnSpc>
              <a:spcAft>
                <a:spcPts val="800"/>
              </a:spcAft>
            </a:pPr>
            <a:r>
              <a:rPr lang="en-US" sz="2400" b="1" u="sng"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GOLGI APPARATUS:</a:t>
            </a:r>
            <a:endParaRPr lang="en-PK" sz="2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Golgi apparatus                  Stack of sacs                  Cisternae.</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Main function                   Protein modification.  </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Apparatus                  Receives vesicles                  From ER               Cis-face  </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Opposite end                  Modified compounds leave                   Trans-face                Facing the plasma membrane </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Where most of the modifies are sent. </a:t>
            </a: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Vesicles sent off by ER containing proteins are further altered at Golgi apparatus and then prepared for secretion from the cell or transport to other parts of the cell.</a:t>
            </a:r>
          </a:p>
          <a:p>
            <a:pPr marL="285750" lvl="0" indent="-285750">
              <a:buFont typeface="Arial" panose="020B0604020202020204" pitchFamily="34" charset="0"/>
              <a:buChar char="•"/>
            </a:pPr>
            <a:r>
              <a:rPr lang="en-US" b="1" dirty="0"/>
              <a:t>Modification and synthesis of carbohydrate                </a:t>
            </a:r>
          </a:p>
          <a:p>
            <a:pPr marL="285750" lvl="0" indent="-285750">
              <a:buFont typeface="Arial" panose="020B0604020202020204" pitchFamily="34" charset="0"/>
              <a:buChar char="•"/>
            </a:pPr>
            <a:r>
              <a:rPr lang="en-US" b="1" dirty="0"/>
              <a:t>The Golgi apparatus removes and substitutes various sugar monomers.</a:t>
            </a:r>
            <a:endParaRPr lang="en-PK" b="1" dirty="0"/>
          </a:p>
          <a:p>
            <a:pPr marL="285750" lvl="0" indent="-285750">
              <a:buFont typeface="Arial" panose="020B0604020202020204" pitchFamily="34" charset="0"/>
              <a:buChar char="•"/>
            </a:pPr>
            <a:r>
              <a:rPr lang="en-US" b="1" dirty="0"/>
              <a:t>In addition to modifying proteins the Golgi also manufactures macromolecules itself.</a:t>
            </a:r>
            <a:endParaRPr lang="en-PK" b="1" dirty="0"/>
          </a:p>
          <a:p>
            <a:pPr marL="285750" lvl="0" indent="-285750">
              <a:buFont typeface="Arial" panose="020B0604020202020204" pitchFamily="34" charset="0"/>
              <a:buChar char="•"/>
            </a:pPr>
            <a:r>
              <a:rPr lang="en-US" b="1" dirty="0"/>
              <a:t>In plants Golgi apparatus produce pectin and other polysaccharides need by plant structure. </a:t>
            </a:r>
            <a:endParaRPr lang="en-PK" b="1" dirty="0"/>
          </a:p>
          <a:p>
            <a:pPr marL="285750" lvl="0" indent="-285750">
              <a:buFont typeface="Arial" panose="020B0604020202020204" pitchFamily="34" charset="0"/>
              <a:buChar char="•"/>
            </a:pPr>
            <a:r>
              <a:rPr lang="en-US" b="1" dirty="0"/>
              <a:t>Molecular identification labels or tags are added by Golgi enzymes to help in their transport.</a:t>
            </a:r>
            <a:endParaRPr lang="en-PK" b="1" dirty="0"/>
          </a:p>
          <a:p>
            <a:pPr marL="285750" lvl="0" indent="-285750">
              <a:buFont typeface="Arial" panose="020B0604020202020204" pitchFamily="34" charset="0"/>
              <a:buChar char="•"/>
            </a:pPr>
            <a:r>
              <a:rPr lang="en-US" b="1" dirty="0"/>
              <a:t>After this, Golgi apparatus sends off its products by budding vesicles from its Trans-face. </a:t>
            </a:r>
            <a:endParaRPr lang="en-PK" b="1" dirty="0"/>
          </a:p>
          <a:p>
            <a:pPr marL="285750" indent="-285750">
              <a:lnSpc>
                <a:spcPct val="150000"/>
              </a:lnSpc>
              <a:spcAft>
                <a:spcPts val="800"/>
              </a:spcAft>
              <a:buFont typeface="Arial" panose="020B0604020202020204" pitchFamily="34" charset="0"/>
              <a:buChar char="•"/>
            </a:pPr>
            <a:endPar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E3A0BCDC-D457-4CF6-912C-34861185FDFE}"/>
              </a:ext>
            </a:extLst>
          </p:cNvPr>
          <p:cNvCxnSpPr/>
          <p:nvPr/>
        </p:nvCxnSpPr>
        <p:spPr>
          <a:xfrm>
            <a:off x="2046157" y="1169233"/>
            <a:ext cx="7345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0E49331-C690-4376-AD1C-88C55795B2C2}"/>
              </a:ext>
            </a:extLst>
          </p:cNvPr>
          <p:cNvCxnSpPr>
            <a:cxnSpLocks/>
          </p:cNvCxnSpPr>
          <p:nvPr/>
        </p:nvCxnSpPr>
        <p:spPr>
          <a:xfrm>
            <a:off x="4317167" y="1169233"/>
            <a:ext cx="7345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FD2C583-A204-4FE7-8851-6AEF445632ED}"/>
              </a:ext>
            </a:extLst>
          </p:cNvPr>
          <p:cNvCxnSpPr/>
          <p:nvPr/>
        </p:nvCxnSpPr>
        <p:spPr>
          <a:xfrm>
            <a:off x="1933730" y="1708879"/>
            <a:ext cx="7345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A3CD89-40BE-4568-8EA1-4529E05F446E}"/>
              </a:ext>
            </a:extLst>
          </p:cNvPr>
          <p:cNvCxnSpPr/>
          <p:nvPr/>
        </p:nvCxnSpPr>
        <p:spPr>
          <a:xfrm>
            <a:off x="1536492" y="2188564"/>
            <a:ext cx="7195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17B47AA-A774-4864-88A0-E4D38A668713}"/>
              </a:ext>
            </a:extLst>
          </p:cNvPr>
          <p:cNvCxnSpPr/>
          <p:nvPr/>
        </p:nvCxnSpPr>
        <p:spPr>
          <a:xfrm>
            <a:off x="4092314" y="2188564"/>
            <a:ext cx="7345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0870EBE-C1EB-46AD-9405-D129304F460F}"/>
              </a:ext>
            </a:extLst>
          </p:cNvPr>
          <p:cNvCxnSpPr/>
          <p:nvPr/>
        </p:nvCxnSpPr>
        <p:spPr>
          <a:xfrm>
            <a:off x="6095999" y="2188564"/>
            <a:ext cx="5996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7E219AA-A9A1-47AC-80E6-31119657AFF4}"/>
              </a:ext>
            </a:extLst>
          </p:cNvPr>
          <p:cNvCxnSpPr/>
          <p:nvPr/>
        </p:nvCxnSpPr>
        <p:spPr>
          <a:xfrm>
            <a:off x="1738859" y="2683240"/>
            <a:ext cx="6745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1489B8D-2011-4E1F-8DC9-1C372C6B5025}"/>
              </a:ext>
            </a:extLst>
          </p:cNvPr>
          <p:cNvCxnSpPr/>
          <p:nvPr/>
        </p:nvCxnSpPr>
        <p:spPr>
          <a:xfrm>
            <a:off x="5336497" y="2713221"/>
            <a:ext cx="8794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3B96013-7B82-40A8-BC90-9192A3AE5CB9}"/>
              </a:ext>
            </a:extLst>
          </p:cNvPr>
          <p:cNvCxnSpPr>
            <a:cxnSpLocks/>
          </p:cNvCxnSpPr>
          <p:nvPr/>
        </p:nvCxnSpPr>
        <p:spPr>
          <a:xfrm>
            <a:off x="7435122" y="2713221"/>
            <a:ext cx="6895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Arrow: Curved Left 23">
            <a:extLst>
              <a:ext uri="{FF2B5EF4-FFF2-40B4-BE49-F238E27FC236}">
                <a16:creationId xmlns:a16="http://schemas.microsoft.com/office/drawing/2014/main" id="{5EB4F2BB-4BF5-4CB7-A50B-2D96AFB87DC3}"/>
              </a:ext>
            </a:extLst>
          </p:cNvPr>
          <p:cNvSpPr/>
          <p:nvPr/>
        </p:nvSpPr>
        <p:spPr>
          <a:xfrm>
            <a:off x="11207647" y="2663366"/>
            <a:ext cx="659567" cy="72028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solidFill>
                <a:schemeClr val="tx1"/>
              </a:solidFill>
            </a:endParaRPr>
          </a:p>
        </p:txBody>
      </p:sp>
    </p:spTree>
    <p:extLst>
      <p:ext uri="{BB962C8B-B14F-4D97-AF65-F5344CB8AC3E}">
        <p14:creationId xmlns:p14="http://schemas.microsoft.com/office/powerpoint/2010/main" val="417515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8DE567-4BD6-49E0-A381-3F2683F2EF22}"/>
              </a:ext>
            </a:extLst>
          </p:cNvPr>
          <p:cNvPicPr/>
          <p:nvPr/>
        </p:nvPicPr>
        <p:blipFill rotWithShape="1">
          <a:blip r:embed="rId2">
            <a:extLst>
              <a:ext uri="{28A0092B-C50C-407E-A947-70E740481C1C}">
                <a14:useLocalDpi xmlns:a14="http://schemas.microsoft.com/office/drawing/2010/main" val="0"/>
              </a:ext>
            </a:extLst>
          </a:blip>
          <a:srcRect t="4881" b="3346"/>
          <a:stretch/>
        </p:blipFill>
        <p:spPr bwMode="auto">
          <a:xfrm>
            <a:off x="540309" y="354705"/>
            <a:ext cx="8593034" cy="614859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48273196-1F70-4F4A-843A-D645B4087FA5}"/>
              </a:ext>
            </a:extLst>
          </p:cNvPr>
          <p:cNvSpPr txBox="1"/>
          <p:nvPr/>
        </p:nvSpPr>
        <p:spPr>
          <a:xfrm>
            <a:off x="9383842" y="3198167"/>
            <a:ext cx="2658255" cy="461665"/>
          </a:xfrm>
          <a:prstGeom prst="rect">
            <a:avLst/>
          </a:prstGeom>
          <a:noFill/>
          <a:ln>
            <a:solidFill>
              <a:schemeClr val="tx1"/>
            </a:solidFill>
          </a:ln>
        </p:spPr>
        <p:txBody>
          <a:bodyPr wrap="square" rtlCol="0">
            <a:spAutoFit/>
          </a:bodyPr>
          <a:lstStyle/>
          <a:p>
            <a:r>
              <a:rPr lang="en-US" sz="2400" b="1" dirty="0"/>
              <a:t>GOLGI APPARATUS</a:t>
            </a:r>
            <a:endParaRPr lang="en-PK" sz="2400" b="1" dirty="0"/>
          </a:p>
        </p:txBody>
      </p:sp>
    </p:spTree>
    <p:extLst>
      <p:ext uri="{BB962C8B-B14F-4D97-AF65-F5344CB8AC3E}">
        <p14:creationId xmlns:p14="http://schemas.microsoft.com/office/powerpoint/2010/main" val="1355481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2774</Words>
  <Application>Microsoft Office PowerPoint</Application>
  <PresentationFormat>Widescreen</PresentationFormat>
  <Paragraphs>269</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SECRETORY  PATHWAY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hafsa saeed</dc:creator>
  <cp:lastModifiedBy>hafsa saeed</cp:lastModifiedBy>
  <cp:revision>3</cp:revision>
  <dcterms:created xsi:type="dcterms:W3CDTF">2020-04-26T11:24:24Z</dcterms:created>
  <dcterms:modified xsi:type="dcterms:W3CDTF">2020-04-26T11:26:21Z</dcterms:modified>
</cp:coreProperties>
</file>