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F48EE84-9322-4539-BB72-D5F096072FD8}" type="datetimeFigureOut">
              <a:rPr lang="en-US" smtClean="0"/>
              <a:t>1/25/2021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89AF157-C48A-49BA-988F-F68A833151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9AF157-C48A-49BA-988F-F68A833151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9AF157-C48A-49BA-988F-F68A833151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9AF157-C48A-49BA-988F-F68A8331517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9AF157-C48A-49BA-988F-F68A8331517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89AF157-C48A-49BA-988F-F68A8331517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89AF157-C48A-49BA-988F-F68A8331517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89AF157-C48A-49BA-988F-F68A8331517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F48EE84-9322-4539-BB72-D5F096072FD8}" type="datetimeFigureOut">
              <a:rPr lang="en-US" smtClean="0"/>
              <a:t>1/25/2021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89AF157-C48A-49BA-988F-F68A833151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48EE84-9322-4539-BB72-D5F096072FD8}" type="datetimeFigureOut">
              <a:rPr lang="en-US" smtClean="0"/>
              <a:t>1/25/2021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89AF157-C48A-49BA-988F-F68A8331517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F48EE84-9322-4539-BB72-D5F096072FD8}" type="datetimeFigureOut">
              <a:rPr lang="en-US" smtClean="0"/>
              <a:t>1/25/2021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89AF157-C48A-49BA-988F-F68A8331517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48EE84-9322-4539-BB72-D5F096072FD8}" type="datetimeFigureOut">
              <a:rPr lang="en-US" smtClean="0"/>
              <a:t>1/25/2021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89AF157-C48A-49BA-988F-F68A833151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Role of mass media in Education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36421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400" dirty="0">
                <a:latin typeface="Times New Roman" pitchFamily="18" charset="0"/>
                <a:cs typeface="Times New Roman" pitchFamily="18" charset="0"/>
              </a:rPr>
              <a:t>True equity means that differences in educational outcomes are not the result of differences in wealth, income, power or possessions. The significance of this idea is that the quality of education received by each child should not be dependent on the level of wealth and education of his or her family. This is to say that if a child fails in school, it is not because they were poor or had less opportunities for success than their peers</a:t>
            </a:r>
            <a:r>
              <a:rPr lang="en-US" dirty="0"/>
              <a:t>.</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64212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Meaning </a:t>
            </a:r>
            <a:r>
              <a:rPr lang="en-US" sz="2400" dirty="0">
                <a:latin typeface="Times New Roman" pitchFamily="18" charset="0"/>
                <a:cs typeface="Times New Roman" pitchFamily="18" charset="0"/>
              </a:rPr>
              <a:t>Sufficient, appropriate, suitable etc. Definition adequacy is the state of being sufficient for the purpose concerned. Educational adequacy Educational adequacy means "assuring schools reach a minimum standard". (Lobato v.Colorado).</a:t>
            </a:r>
          </a:p>
        </p:txBody>
      </p:sp>
      <p:sp>
        <p:nvSpPr>
          <p:cNvPr id="3" name="Title 2"/>
          <p:cNvSpPr>
            <a:spLocks noGrp="1"/>
          </p:cNvSpPr>
          <p:nvPr>
            <p:ph type="title"/>
          </p:nvPr>
        </p:nvSpPr>
        <p:spPr/>
        <p:txBody>
          <a:bodyPr/>
          <a:lstStyle/>
          <a:p>
            <a:r>
              <a:rPr lang="en-US" dirty="0">
                <a:latin typeface="Times New Roman" pitchFamily="18" charset="0"/>
                <a:cs typeface="Times New Roman" pitchFamily="18" charset="0"/>
              </a:rPr>
              <a:t>ADEQUACY IN EDUCATION</a:t>
            </a:r>
          </a:p>
        </p:txBody>
      </p:sp>
    </p:spTree>
    <p:extLst>
      <p:ext uri="{BB962C8B-B14F-4D97-AF65-F5344CB8AC3E}">
        <p14:creationId xmlns:p14="http://schemas.microsoft.com/office/powerpoint/2010/main" val="366686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concept of "educational adequacy" may have its origin in the U.S. Supreme Court's 1973 decision. It was stated that the state's responsibility is to provide not equal education but an "adequate minimum educational offering, " so that students will have the "opportunity to acquire the basic minimal skills" necessary to citizenship.</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ADEQUACY IN EDUCATION</a:t>
            </a:r>
          </a:p>
        </p:txBody>
      </p:sp>
    </p:spTree>
    <p:extLst>
      <p:ext uri="{BB962C8B-B14F-4D97-AF65-F5344CB8AC3E}">
        <p14:creationId xmlns:p14="http://schemas.microsoft.com/office/powerpoint/2010/main" val="768362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a:t>
            </a:r>
            <a:r>
              <a:rPr lang="en-US" sz="2400" dirty="0" smtClean="0">
                <a:latin typeface="Times New Roman" pitchFamily="18" charset="0"/>
                <a:cs typeface="Times New Roman" pitchFamily="18" charset="0"/>
              </a:rPr>
              <a:t>Literally </a:t>
            </a:r>
            <a:r>
              <a:rPr lang="en-US" sz="2400" dirty="0">
                <a:latin typeface="Times New Roman" pitchFamily="18" charset="0"/>
                <a:cs typeface="Times New Roman" pitchFamily="18" charset="0"/>
              </a:rPr>
              <a:t>"integration " means to make up a whole out of different parts. It is synonymous with 'wholeness ' and 'completeness</a:t>
            </a:r>
            <a:r>
              <a:rPr lang="en-US" dirty="0" smtClean="0"/>
              <a:t>'.</a:t>
            </a:r>
          </a:p>
          <a:p>
            <a:pPr algn="just"/>
            <a:r>
              <a:rPr lang="en-US" sz="2400" dirty="0">
                <a:latin typeface="Times New Roman" pitchFamily="18" charset="0"/>
                <a:cs typeface="Times New Roman" pitchFamily="18" charset="0"/>
              </a:rPr>
              <a:t>National integration means combining all the people of the Nation into a single whole. It binds all people in one common bond no matter what their religion, language, gender or history be.</a:t>
            </a:r>
          </a:p>
        </p:txBody>
      </p:sp>
      <p:sp>
        <p:nvSpPr>
          <p:cNvPr id="3" name="Title 2"/>
          <p:cNvSpPr>
            <a:spLocks noGrp="1"/>
          </p:cNvSpPr>
          <p:nvPr>
            <p:ph type="title"/>
          </p:nvPr>
        </p:nvSpPr>
        <p:spPr/>
        <p:txBody>
          <a:bodyPr/>
          <a:lstStyle/>
          <a:p>
            <a:r>
              <a:rPr lang="en-US" sz="4400" dirty="0" smtClean="0">
                <a:latin typeface="Times New Roman" pitchFamily="18" charset="0"/>
                <a:cs typeface="Times New Roman" pitchFamily="18" charset="0"/>
              </a:rPr>
              <a:t>Integration</a:t>
            </a:r>
            <a:endParaRPr lang="en-US" dirty="0"/>
          </a:p>
        </p:txBody>
      </p:sp>
    </p:spTree>
    <p:extLst>
      <p:ext uri="{BB962C8B-B14F-4D97-AF65-F5344CB8AC3E}">
        <p14:creationId xmlns:p14="http://schemas.microsoft.com/office/powerpoint/2010/main" val="314583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r>
              <a:rPr lang="en-US" sz="2400" dirty="0">
                <a:latin typeface="Times New Roman" pitchFamily="18" charset="0"/>
                <a:cs typeface="Times New Roman" pitchFamily="18" charset="0"/>
              </a:rPr>
              <a:t>To strengthen our Nation. </a:t>
            </a: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o </a:t>
            </a:r>
            <a:r>
              <a:rPr lang="en-US" sz="2400" dirty="0">
                <a:latin typeface="Times New Roman" pitchFamily="18" charset="0"/>
                <a:cs typeface="Times New Roman" pitchFamily="18" charset="0"/>
              </a:rPr>
              <a:t>prevent conflicts.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Preserve </a:t>
            </a:r>
            <a:r>
              <a:rPr lang="en-US" sz="2400" dirty="0">
                <a:latin typeface="Times New Roman" pitchFamily="18" charset="0"/>
                <a:cs typeface="Times New Roman" pitchFamily="18" charset="0"/>
              </a:rPr>
              <a:t>democracy.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Protect </a:t>
            </a:r>
            <a:r>
              <a:rPr lang="en-US" sz="2400" dirty="0">
                <a:latin typeface="Times New Roman" pitchFamily="18" charset="0"/>
                <a:cs typeface="Times New Roman" pitchFamily="18" charset="0"/>
              </a:rPr>
              <a:t>our country from foreign aggression</a:t>
            </a:r>
            <a:r>
              <a:rPr lang="en-US" dirty="0"/>
              <a:t>.</a:t>
            </a:r>
          </a:p>
        </p:txBody>
      </p:sp>
      <p:sp>
        <p:nvSpPr>
          <p:cNvPr id="3" name="Title 2"/>
          <p:cNvSpPr>
            <a:spLocks noGrp="1"/>
          </p:cNvSpPr>
          <p:nvPr>
            <p:ph type="title"/>
          </p:nvPr>
        </p:nvSpPr>
        <p:spPr/>
        <p:txBody>
          <a:bodyPr>
            <a:noAutofit/>
          </a:bodyPr>
          <a:lstStyle/>
          <a:p>
            <a:r>
              <a:rPr lang="en-US" sz="4000" dirty="0">
                <a:effectLst/>
                <a:latin typeface="Times New Roman" pitchFamily="18" charset="0"/>
                <a:cs typeface="Times New Roman" pitchFamily="18" charset="0"/>
              </a:rPr>
              <a:t>NEED FOR NATIONAL INTEGRATION</a:t>
            </a:r>
          </a:p>
        </p:txBody>
      </p:sp>
    </p:spTree>
    <p:extLst>
      <p:ext uri="{BB962C8B-B14F-4D97-AF65-F5344CB8AC3E}">
        <p14:creationId xmlns:p14="http://schemas.microsoft.com/office/powerpoint/2010/main" val="175387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normAutofit/>
          </a:bodyPr>
          <a:lstStyle/>
          <a:p>
            <a:pPr algn="just"/>
            <a:r>
              <a:rPr lang="en-US" sz="2400" dirty="0">
                <a:latin typeface="Times New Roman" pitchFamily="18" charset="0"/>
                <a:cs typeface="Times New Roman" pitchFamily="18" charset="0"/>
              </a:rPr>
              <a:t>Education is something that plays a very important role in National Integration. It can unite people and create bond which will be strong enough to overcome any challenges, face by the country either economic , or political etc. Education also makes us aware of our responsibilities to inculcate values and balance our lives</a:t>
            </a:r>
            <a:r>
              <a:rPr lang="en-US" sz="2400" dirty="0" smtClean="0">
                <a:latin typeface="Times New Roman" pitchFamily="18" charset="0"/>
                <a:cs typeface="Times New Roman" pitchFamily="18" charset="0"/>
              </a:rPr>
              <a:t>.</a:t>
            </a:r>
            <a:r>
              <a:rPr lang="en-US" sz="2400" dirty="0"/>
              <a:t> </a:t>
            </a:r>
            <a:r>
              <a:rPr lang="en-US" sz="2400" dirty="0">
                <a:latin typeface="Times New Roman" pitchFamily="18" charset="0"/>
                <a:cs typeface="Times New Roman" pitchFamily="18" charset="0"/>
              </a:rPr>
              <a:t>We can improve National integration through education in many different ways: Admission- merit based not caste. Similarity in Uniform. Scholarships.</a:t>
            </a:r>
          </a:p>
        </p:txBody>
      </p:sp>
      <p:sp>
        <p:nvSpPr>
          <p:cNvPr id="3" name="Title 2"/>
          <p:cNvSpPr>
            <a:spLocks noGrp="1"/>
          </p:cNvSpPr>
          <p:nvPr>
            <p:ph type="title"/>
          </p:nvPr>
        </p:nvSpPr>
        <p:spPr/>
        <p:txBody>
          <a:bodyPr>
            <a:noAutofit/>
          </a:bodyPr>
          <a:lstStyle/>
          <a:p>
            <a:r>
              <a:rPr lang="en-US" sz="4000" dirty="0">
                <a:latin typeface="Times New Roman" pitchFamily="18" charset="0"/>
                <a:cs typeface="Times New Roman" pitchFamily="18" charset="0"/>
              </a:rPr>
              <a:t>ROLE OF EDUCATION IN NATIONAL INTEGRATION</a:t>
            </a:r>
          </a:p>
        </p:txBody>
      </p:sp>
    </p:spTree>
    <p:extLst>
      <p:ext uri="{BB962C8B-B14F-4D97-AF65-F5344CB8AC3E}">
        <p14:creationId xmlns:p14="http://schemas.microsoft.com/office/powerpoint/2010/main" val="1024979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normAutofit/>
          </a:bodyPr>
          <a:lstStyle/>
          <a:p>
            <a:pPr algn="just"/>
            <a:r>
              <a:rPr lang="en-US" sz="2400" dirty="0">
                <a:latin typeface="Times New Roman" pitchFamily="18" charset="0"/>
                <a:cs typeface="Times New Roman" pitchFamily="18" charset="0"/>
              </a:rPr>
              <a:t>The term deschooling was first popularized by 'Ivan Illich' in his book 'Deschooling Society ' in 1971</a:t>
            </a:r>
            <a:r>
              <a:rPr lang="en-US" sz="2400" dirty="0" smtClean="0">
                <a:latin typeface="Times New Roman" pitchFamily="18" charset="0"/>
                <a:cs typeface="Times New Roman" pitchFamily="18" charset="0"/>
              </a:rPr>
              <a:t>.</a:t>
            </a:r>
          </a:p>
          <a:p>
            <a:pPr algn="just"/>
            <a:r>
              <a:rPr lang="en-US" sz="2400" dirty="0" smtClean="0"/>
              <a:t> </a:t>
            </a:r>
            <a:r>
              <a:rPr lang="en-US" sz="2400" dirty="0">
                <a:latin typeface="Times New Roman" pitchFamily="18" charset="0"/>
                <a:cs typeface="Times New Roman" pitchFamily="18" charset="0"/>
              </a:rPr>
              <a:t>It is the process of adjusting to the non-school environment after leaving the education system. The concept or a belief that a formal education system is counter productive to the education of young people.</a:t>
            </a:r>
          </a:p>
        </p:txBody>
      </p:sp>
      <p:sp>
        <p:nvSpPr>
          <p:cNvPr id="3" name="Title 2"/>
          <p:cNvSpPr>
            <a:spLocks noGrp="1"/>
          </p:cNvSpPr>
          <p:nvPr>
            <p:ph type="title"/>
          </p:nvPr>
        </p:nvSpPr>
        <p:spPr/>
        <p:txBody>
          <a:bodyPr/>
          <a:lstStyle/>
          <a:p>
            <a:r>
              <a:rPr lang="en-US" sz="4400" dirty="0" smtClean="0">
                <a:latin typeface="Times New Roman" pitchFamily="18" charset="0"/>
                <a:cs typeface="Times New Roman" pitchFamily="18" charset="0"/>
              </a:rPr>
              <a:t>Deschooling</a:t>
            </a:r>
            <a:endParaRPr lang="en-US" dirty="0"/>
          </a:p>
        </p:txBody>
      </p:sp>
    </p:spTree>
    <p:extLst>
      <p:ext uri="{BB962C8B-B14F-4D97-AF65-F5344CB8AC3E}">
        <p14:creationId xmlns:p14="http://schemas.microsoft.com/office/powerpoint/2010/main" val="802632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a:latin typeface="Times New Roman" pitchFamily="18" charset="0"/>
                <a:cs typeface="Times New Roman" pitchFamily="18" charset="0"/>
              </a:rPr>
              <a:t>Formal schooling gives Prime importance to Rote memorization. Schools often make children away from practical life. The hectic strict and schedule at school never provide an opportunity to keep contact with nature. The teacher dominating School atmosphere never makes children democratic</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Delete the thought that you can learn only with the help of qualified teacher. Tell your mind that you are the most qualified person to decide what should you learn. Give up the thought that education occur only at school campus . Believe yourself that education can occur at </a:t>
            </a:r>
            <a:r>
              <a:rPr lang="en-US" sz="2400" dirty="0" smtClean="0">
                <a:latin typeface="Times New Roman" pitchFamily="18" charset="0"/>
                <a:cs typeface="Times New Roman" pitchFamily="18" charset="0"/>
              </a:rPr>
              <a:t>anywhere.</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2334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229600" cy="4572000"/>
          </a:xfrm>
        </p:spPr>
        <p:txBody>
          <a:bodyPr>
            <a:normAutofit fontScale="92500" lnSpcReduction="10000"/>
          </a:bodyPr>
          <a:lstStyle/>
          <a:p>
            <a:pPr algn="just"/>
            <a:endParaRPr lang="en-US" sz="2400" dirty="0" smtClean="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The media of communication is the medium by which a piece of information or knowledge is communicated to us. This medium is the message, which is of greater importance. Because, the same piece of information when conveyed on a printed page or over the telephone by radio, or television will appear different and have entirely a different effect on us. </a:t>
            </a:r>
            <a:r>
              <a:rPr lang="en-US" sz="2600" dirty="0" smtClean="0">
                <a:latin typeface="Times New Roman" pitchFamily="18" charset="0"/>
                <a:cs typeface="Times New Roman" pitchFamily="18" charset="0"/>
              </a:rPr>
              <a:t>Comprises </a:t>
            </a:r>
            <a:r>
              <a:rPr lang="en-US" sz="2600" dirty="0">
                <a:latin typeface="Times New Roman" pitchFamily="18" charset="0"/>
                <a:cs typeface="Times New Roman" pitchFamily="18" charset="0"/>
              </a:rPr>
              <a:t>the institutions and techniques by which specialized groups employ technological devices like radio, television, computer, films, and internet etc. to disseminate knowledge. Mass media are tools for the transfer of information, concepts and ideas to both general and specific audiences.</a:t>
            </a: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Mass Media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32658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fontAlgn="base"/>
            <a:r>
              <a:rPr lang="en-US" dirty="0"/>
              <a:t> </a:t>
            </a:r>
            <a:r>
              <a:rPr lang="en-US" sz="2400" dirty="0">
                <a:latin typeface="Times New Roman" pitchFamily="18" charset="0"/>
                <a:cs typeface="Times New Roman" pitchFamily="18" charset="0"/>
              </a:rPr>
              <a:t>It brings the entire world to the individual or to the classroom. Children spend hours together sitting in front of the television and can visualize, hear and acquire knowledge about the world.</a:t>
            </a:r>
          </a:p>
          <a:p>
            <a:pPr algn="just" fontAlgn="base"/>
            <a:r>
              <a:rPr lang="en-US" sz="2400" dirty="0">
                <a:latin typeface="Times New Roman" pitchFamily="18" charset="0"/>
                <a:cs typeface="Times New Roman" pitchFamily="18" charset="0"/>
              </a:rPr>
              <a:t>4. These media easily reach groups, allow repeated use, give more reality, influence attitudes, show cause and effect relationships and ultimately motivate the audience</a:t>
            </a:r>
          </a:p>
          <a:p>
            <a:pPr fontAlgn="base"/>
            <a:r>
              <a:rPr lang="en-US" dirty="0"/>
              <a:t> </a:t>
            </a:r>
            <a:r>
              <a:rPr lang="en-US" sz="2400" dirty="0">
                <a:latin typeface="Times New Roman" pitchFamily="18" charset="0"/>
                <a:cs typeface="Times New Roman" pitchFamily="18" charset="0"/>
              </a:rPr>
              <a:t>It sends information to remote places and helps in distant learning.</a:t>
            </a:r>
          </a:p>
          <a:p>
            <a:pPr fontAlgn="base"/>
            <a:r>
              <a:rPr lang="en-US" sz="2400" smtClean="0">
                <a:latin typeface="Times New Roman" pitchFamily="18" charset="0"/>
                <a:cs typeface="Times New Roman" pitchFamily="18" charset="0"/>
              </a:rPr>
              <a:t>. </a:t>
            </a:r>
            <a:r>
              <a:rPr lang="en-US" sz="2400" dirty="0">
                <a:latin typeface="Times New Roman" pitchFamily="18" charset="0"/>
                <a:cs typeface="Times New Roman" pitchFamily="18" charset="0"/>
              </a:rPr>
              <a:t>It helps in modification of attitudes, inculcation of desirable values and acquaintance with cultural heritage</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Importance of mass media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1488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normAutofit/>
          </a:bodyPr>
          <a:lstStyle/>
          <a:p>
            <a:pPr algn="just"/>
            <a:r>
              <a:rPr lang="en-US" sz="2400" dirty="0">
                <a:latin typeface="Times New Roman" pitchFamily="18" charset="0"/>
                <a:cs typeface="Times New Roman" pitchFamily="18" charset="0"/>
              </a:rPr>
              <a:t>Mass media helps to: Store information until it is needed or wanted.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Distribute </a:t>
            </a:r>
            <a:r>
              <a:rPr lang="en-US" sz="2400" dirty="0">
                <a:latin typeface="Times New Roman" pitchFamily="18" charset="0"/>
                <a:cs typeface="Times New Roman" pitchFamily="18" charset="0"/>
              </a:rPr>
              <a:t>it over distances to reach the students wherever he happens to be, instead of bringing him to the teacher.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Present </a:t>
            </a:r>
            <a:r>
              <a:rPr lang="en-US" sz="2400" dirty="0">
                <a:latin typeface="Times New Roman" pitchFamily="18" charset="0"/>
                <a:cs typeface="Times New Roman" pitchFamily="18" charset="0"/>
              </a:rPr>
              <a:t>the information to the students through various senses and in many modes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Give the students the opportunity to reach the material and respond in many ways</a:t>
            </a:r>
          </a:p>
        </p:txBody>
      </p:sp>
      <p:sp>
        <p:nvSpPr>
          <p:cNvPr id="3" name="Title 2"/>
          <p:cNvSpPr>
            <a:spLocks noGrp="1"/>
          </p:cNvSpPr>
          <p:nvPr>
            <p:ph type="title"/>
          </p:nvPr>
        </p:nvSpPr>
        <p:spPr/>
        <p:txBody>
          <a:bodyPr>
            <a:noAutofit/>
          </a:bodyPr>
          <a:lstStyle/>
          <a:p>
            <a:r>
              <a:rPr lang="en-US" sz="3600" dirty="0">
                <a:latin typeface="Times New Roman" pitchFamily="18" charset="0"/>
                <a:cs typeface="Times New Roman" pitchFamily="18" charset="0"/>
              </a:rPr>
              <a:t>ROLES OF MASS MEDIA IN EDUCATION</a:t>
            </a:r>
          </a:p>
        </p:txBody>
      </p:sp>
    </p:spTree>
    <p:extLst>
      <p:ext uri="{BB962C8B-B14F-4D97-AF65-F5344CB8AC3E}">
        <p14:creationId xmlns:p14="http://schemas.microsoft.com/office/powerpoint/2010/main" val="171507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normAutofit/>
          </a:bodyPr>
          <a:lstStyle/>
          <a:p>
            <a:pPr algn="just"/>
            <a:r>
              <a:rPr lang="en-US" sz="2400" dirty="0">
                <a:latin typeface="Times New Roman" pitchFamily="18" charset="0"/>
                <a:cs typeface="Times New Roman" pitchFamily="18" charset="0"/>
              </a:rPr>
              <a:t>Positive impacts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1</a:t>
            </a:r>
            <a:r>
              <a:rPr lang="en-US" sz="2400" dirty="0">
                <a:latin typeface="Times New Roman" pitchFamily="18" charset="0"/>
                <a:cs typeface="Times New Roman" pitchFamily="18" charset="0"/>
              </a:rPr>
              <a:t>) Dissemination of information in a relatively short period of time to a large population.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The power to make the entire world accessible to an individual or classroom.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Mass Media make the instruction concrete and stimulate interest and excite curiosity in things.</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22906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400" dirty="0">
                <a:latin typeface="Times New Roman" pitchFamily="18" charset="0"/>
                <a:cs typeface="Times New Roman" pitchFamily="18" charset="0"/>
              </a:rPr>
              <a:t>Negative impacts Makes students dull and lazy. Media has become the students master or teacher. Students/ teachers have become duplicators of </a:t>
            </a:r>
            <a:r>
              <a:rPr lang="en-US" sz="2400" dirty="0" smtClean="0">
                <a:latin typeface="Times New Roman" pitchFamily="18" charset="0"/>
                <a:cs typeface="Times New Roman" pitchFamily="18" charset="0"/>
              </a:rPr>
              <a:t>Wikipedia. </a:t>
            </a:r>
            <a:r>
              <a:rPr lang="en-US" sz="2400" dirty="0">
                <a:latin typeface="Times New Roman" pitchFamily="18" charset="0"/>
                <a:cs typeface="Times New Roman" pitchFamily="18" charset="0"/>
              </a:rPr>
              <a:t>Requires training and skills to use these tools effectively otherwise it may cause negative impacts instead of positive </a:t>
            </a:r>
            <a:r>
              <a:rPr lang="en-US" sz="2400" dirty="0" smtClean="0">
                <a:latin typeface="Times New Roman" pitchFamily="18" charset="0"/>
                <a:cs typeface="Times New Roman" pitchFamily="18" charset="0"/>
              </a:rPr>
              <a:t>results</a:t>
            </a:r>
            <a:r>
              <a:rPr lang="en-US" dirty="0" smtClean="0"/>
              <a:t>.</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955681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a:latin typeface="Times New Roman" pitchFamily="18" charset="0"/>
                <a:cs typeface="Times New Roman" pitchFamily="18" charset="0"/>
              </a:rPr>
              <a:t>Equality means every one </a:t>
            </a:r>
            <a:r>
              <a:rPr lang="en-US" sz="2400" dirty="0" smtClean="0">
                <a:latin typeface="Times New Roman" pitchFamily="18" charset="0"/>
                <a:cs typeface="Times New Roman" pitchFamily="18" charset="0"/>
              </a:rPr>
              <a:t>has </a:t>
            </a:r>
            <a:r>
              <a:rPr lang="en-US" sz="2400" dirty="0">
                <a:latin typeface="Times New Roman" pitchFamily="18" charset="0"/>
                <a:cs typeface="Times New Roman" pitchFamily="18" charset="0"/>
              </a:rPr>
              <a:t>access to the same services, opportunities, and programs. All students should have access to an educational program that is accredited and serve them in all core subjects. They should have access to the same types of basic courses.</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EQUALITY</a:t>
            </a:r>
          </a:p>
        </p:txBody>
      </p:sp>
    </p:spTree>
    <p:extLst>
      <p:ext uri="{BB962C8B-B14F-4D97-AF65-F5344CB8AC3E}">
        <p14:creationId xmlns:p14="http://schemas.microsoft.com/office/powerpoint/2010/main" val="206447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a:latin typeface="Times New Roman" pitchFamily="18" charset="0"/>
                <a:cs typeface="Times New Roman" pitchFamily="18" charset="0"/>
              </a:rPr>
              <a:t>Equality in education means sameness in terms of access to education and uniform distribution of educational opportunities. where there is equality? No stereotypes, rigid gender roles and prejudices that limit a student to perform at his or her fullest potential. However equality does not often result in equal outcomes. It can only work if everyone starts from the same level and needs, the same materials, having the same means to benefit from the equality</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Bing given the same chances is not sufficient to bring about true equality. Some needs more benefits, more services, and treatments due to their situation. Equity is essential to achieve true equality.</a:t>
            </a:r>
          </a:p>
        </p:txBody>
      </p:sp>
      <p:sp>
        <p:nvSpPr>
          <p:cNvPr id="3" name="Title 2"/>
          <p:cNvSpPr>
            <a:spLocks noGrp="1"/>
          </p:cNvSpPr>
          <p:nvPr>
            <p:ph type="title"/>
          </p:nvPr>
        </p:nvSpPr>
        <p:spPr/>
        <p:txBody>
          <a:bodyPr/>
          <a:lstStyle/>
          <a:p>
            <a:r>
              <a:rPr lang="en-US" sz="4400" dirty="0">
                <a:latin typeface="Times New Roman" pitchFamily="18" charset="0"/>
                <a:cs typeface="Times New Roman" pitchFamily="18" charset="0"/>
              </a:rPr>
              <a:t>Equality</a:t>
            </a:r>
            <a:endParaRPr lang="en-US" dirty="0"/>
          </a:p>
        </p:txBody>
      </p:sp>
    </p:spTree>
    <p:extLst>
      <p:ext uri="{BB962C8B-B14F-4D97-AF65-F5344CB8AC3E}">
        <p14:creationId xmlns:p14="http://schemas.microsoft.com/office/powerpoint/2010/main" val="3289971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Equity </a:t>
            </a:r>
            <a:r>
              <a:rPr lang="en-US" sz="2400" dirty="0">
                <a:latin typeface="Times New Roman" pitchFamily="18" charset="0"/>
                <a:cs typeface="Times New Roman" pitchFamily="18" charset="0"/>
              </a:rPr>
              <a:t>means providing additional funding or opportunities that make the educational experience more even or lift up economically disadvantaged or at risk populations</a:t>
            </a:r>
            <a:r>
              <a:rPr lang="en-US" sz="2400" dirty="0" smtClean="0">
                <a:latin typeface="Times New Roman" pitchFamily="18" charset="0"/>
                <a:cs typeface="Times New Roman" pitchFamily="18" charset="0"/>
              </a:rPr>
              <a:t>.</a:t>
            </a:r>
          </a:p>
          <a:p>
            <a:pPr marL="109728" indent="0" algn="just">
              <a:buNone/>
            </a:pPr>
            <a:r>
              <a:rPr lang="en-US" sz="2400" dirty="0" smtClean="0"/>
              <a:t> </a:t>
            </a:r>
            <a:r>
              <a:rPr lang="en-US" sz="2400" dirty="0">
                <a:latin typeface="Times New Roman" pitchFamily="18" charset="0"/>
                <a:cs typeface="Times New Roman" pitchFamily="18" charset="0"/>
              </a:rPr>
              <a:t>Educational equity is the study and achievement of fairness, justice, and impartiality (equality) in education. The term equity means accommodating and meeting the specific needs of specific individuals. This means ensuring that everyone’s learning needs are met. Educational equity is based on the principles of fairness in distributing resources, opportunities, treatment, and success for every student.</a:t>
            </a:r>
          </a:p>
        </p:txBody>
      </p:sp>
      <p:sp>
        <p:nvSpPr>
          <p:cNvPr id="3" name="Title 2"/>
          <p:cNvSpPr>
            <a:spLocks noGrp="1"/>
          </p:cNvSpPr>
          <p:nvPr>
            <p:ph type="title"/>
          </p:nvPr>
        </p:nvSpPr>
        <p:spPr/>
        <p:txBody>
          <a:bodyPr/>
          <a:lstStyle/>
          <a:p>
            <a:r>
              <a:rPr lang="en-US" sz="4400" dirty="0">
                <a:latin typeface="Times New Roman" pitchFamily="18" charset="0"/>
                <a:cs typeface="Times New Roman" pitchFamily="18" charset="0"/>
              </a:rPr>
              <a:t>Equity</a:t>
            </a:r>
            <a:endParaRPr lang="en-US" dirty="0"/>
          </a:p>
        </p:txBody>
      </p:sp>
    </p:spTree>
    <p:extLst>
      <p:ext uri="{BB962C8B-B14F-4D97-AF65-F5344CB8AC3E}">
        <p14:creationId xmlns:p14="http://schemas.microsoft.com/office/powerpoint/2010/main" val="29773546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1074</Words>
  <Application>Microsoft Office PowerPoint</Application>
  <PresentationFormat>On-screen Show (4:3)</PresentationFormat>
  <Paragraphs>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Role of mass media in Education</vt:lpstr>
      <vt:lpstr>Mass Media</vt:lpstr>
      <vt:lpstr>Importance of mass media</vt:lpstr>
      <vt:lpstr>ROLES OF MASS MEDIA IN EDUCATION</vt:lpstr>
      <vt:lpstr>PowerPoint Presentation</vt:lpstr>
      <vt:lpstr>PowerPoint Presentation</vt:lpstr>
      <vt:lpstr>EQUALITY</vt:lpstr>
      <vt:lpstr>Equality</vt:lpstr>
      <vt:lpstr>Equity</vt:lpstr>
      <vt:lpstr>PowerPoint Presentation</vt:lpstr>
      <vt:lpstr>ADEQUACY IN EDUCATION</vt:lpstr>
      <vt:lpstr>ADEQUACY IN EDUCATION</vt:lpstr>
      <vt:lpstr>Integration</vt:lpstr>
      <vt:lpstr>NEED FOR NATIONAL INTEGRATION</vt:lpstr>
      <vt:lpstr>ROLE OF EDUCATION IN NATIONAL INTEGRATION</vt:lpstr>
      <vt:lpstr>Deschooling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fix</dc:creator>
  <cp:lastModifiedBy>computer fix</cp:lastModifiedBy>
  <cp:revision>7</cp:revision>
  <dcterms:created xsi:type="dcterms:W3CDTF">2021-01-26T06:01:35Z</dcterms:created>
  <dcterms:modified xsi:type="dcterms:W3CDTF">2021-01-26T06:51:04Z</dcterms:modified>
</cp:coreProperties>
</file>