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70" r:id="rId15"/>
    <p:sldId id="268"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306" r:id="rId32"/>
    <p:sldId id="286" r:id="rId33"/>
    <p:sldId id="304" r:id="rId34"/>
    <p:sldId id="287" r:id="rId35"/>
    <p:sldId id="307" r:id="rId36"/>
    <p:sldId id="288" r:id="rId37"/>
    <p:sldId id="289" r:id="rId38"/>
    <p:sldId id="290" r:id="rId39"/>
    <p:sldId id="291" r:id="rId40"/>
    <p:sldId id="292" r:id="rId41"/>
    <p:sldId id="293" r:id="rId42"/>
    <p:sldId id="294" r:id="rId43"/>
    <p:sldId id="295" r:id="rId44"/>
    <p:sldId id="296" r:id="rId45"/>
    <p:sldId id="305" r:id="rId46"/>
    <p:sldId id="297" r:id="rId47"/>
    <p:sldId id="298" r:id="rId48"/>
    <p:sldId id="299" r:id="rId49"/>
    <p:sldId id="300" r:id="rId50"/>
    <p:sldId id="301" r:id="rId51"/>
    <p:sldId id="302" r:id="rId52"/>
    <p:sldId id="303"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1035CB-2D64-43D6-8574-E3862C3587AC}"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659578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1035CB-2D64-43D6-8574-E3862C3587AC}"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311979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1035CB-2D64-43D6-8574-E3862C3587AC}"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2245415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1035CB-2D64-43D6-8574-E3862C3587AC}"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1651230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1035CB-2D64-43D6-8574-E3862C3587AC}"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3019477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1035CB-2D64-43D6-8574-E3862C3587AC}"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193368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1035CB-2D64-43D6-8574-E3862C3587AC}" type="datetimeFigureOut">
              <a:rPr lang="en-GB" smtClean="0"/>
              <a:t>18/03/2020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926447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1035CB-2D64-43D6-8574-E3862C3587AC}" type="datetimeFigureOut">
              <a:rPr lang="en-GB" smtClean="0"/>
              <a:t>18/03/2020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256290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035CB-2D64-43D6-8574-E3862C3587AC}" type="datetimeFigureOut">
              <a:rPr lang="en-GB" smtClean="0"/>
              <a:t>18/03/2020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2560087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1035CB-2D64-43D6-8574-E3862C3587AC}"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2261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1035CB-2D64-43D6-8574-E3862C3587AC}"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ED9354-E192-4E6E-AFBF-A900D5489119}" type="slidenum">
              <a:rPr lang="en-GB" smtClean="0"/>
              <a:t>‹#›</a:t>
            </a:fld>
            <a:endParaRPr lang="en-GB"/>
          </a:p>
        </p:txBody>
      </p:sp>
    </p:spTree>
    <p:extLst>
      <p:ext uri="{BB962C8B-B14F-4D97-AF65-F5344CB8AC3E}">
        <p14:creationId xmlns:p14="http://schemas.microsoft.com/office/powerpoint/2010/main" val="311849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035CB-2D64-43D6-8574-E3862C3587AC}" type="datetimeFigureOut">
              <a:rPr lang="en-GB" smtClean="0"/>
              <a:t>18/03/2020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D9354-E192-4E6E-AFBF-A900D5489119}" type="slidenum">
              <a:rPr lang="en-GB" smtClean="0"/>
              <a:t>‹#›</a:t>
            </a:fld>
            <a:endParaRPr lang="en-GB"/>
          </a:p>
        </p:txBody>
      </p:sp>
    </p:spTree>
    <p:extLst>
      <p:ext uri="{BB962C8B-B14F-4D97-AF65-F5344CB8AC3E}">
        <p14:creationId xmlns:p14="http://schemas.microsoft.com/office/powerpoint/2010/main" val="382513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Human communication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099133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smtClean="0"/>
              <a:t>People with </a:t>
            </a:r>
            <a:r>
              <a:rPr lang="en-GB" dirty="0" err="1" smtClean="0"/>
              <a:t>Broca’s</a:t>
            </a:r>
            <a:r>
              <a:rPr lang="en-GB" dirty="0" smtClean="0"/>
              <a:t> aphasia find it easier to say some types of words than others. </a:t>
            </a:r>
          </a:p>
          <a:p>
            <a:r>
              <a:rPr lang="en-GB" dirty="0" smtClean="0"/>
              <a:t>For example, they have great difficulty saying the little words with grammatical meaning, such as a, the, some, in, or about. </a:t>
            </a:r>
          </a:p>
          <a:p>
            <a:r>
              <a:rPr lang="en-GB" dirty="0" smtClean="0"/>
              <a:t>These words are called function words, because they have important grammatical functions. </a:t>
            </a:r>
          </a:p>
          <a:p>
            <a:r>
              <a:rPr lang="en-GB" dirty="0" smtClean="0"/>
              <a:t>The words that they do manage to say are almost entirely content words— words that convey meaning, including nouns, verbs, adjectives, and adverbs, such as apple, house, throw, or heavy. </a:t>
            </a:r>
          </a:p>
          <a:p>
            <a:r>
              <a:rPr lang="en-GB" dirty="0" smtClean="0"/>
              <a:t>People with </a:t>
            </a:r>
            <a:r>
              <a:rPr lang="en-GB" dirty="0" err="1" smtClean="0"/>
              <a:t>Broca’s</a:t>
            </a:r>
            <a:r>
              <a:rPr lang="en-GB" dirty="0" smtClean="0"/>
              <a:t> aphasia can comprehend speech much better than they can produce it.</a:t>
            </a:r>
          </a:p>
          <a:p>
            <a:r>
              <a:rPr lang="en-GB" dirty="0" smtClean="0"/>
              <a:t> In fact, some observers have said that their comprehension is unimpaired, but as we will see, this is not quite true. </a:t>
            </a:r>
          </a:p>
          <a:p>
            <a:r>
              <a:rPr lang="en-GB" dirty="0" err="1" smtClean="0"/>
              <a:t>Broca</a:t>
            </a:r>
            <a:r>
              <a:rPr lang="en-GB" dirty="0" smtClean="0"/>
              <a:t> (1861) suggested that this form of aphasia is produced by a lesion of the frontal association cortex, just anterior to the face region of the primary motor cortex. </a:t>
            </a:r>
          </a:p>
          <a:p>
            <a:r>
              <a:rPr lang="en-GB" dirty="0" smtClean="0"/>
              <a:t>Subsequent research proved him to be essentially correct, and we now call the region </a:t>
            </a:r>
            <a:r>
              <a:rPr lang="en-GB" dirty="0" err="1" smtClean="0"/>
              <a:t>Broca’s</a:t>
            </a:r>
            <a:r>
              <a:rPr lang="en-GB" dirty="0" smtClean="0"/>
              <a:t> area. (See Figure 2.)</a:t>
            </a:r>
            <a:endParaRPr lang="en-GB" dirty="0"/>
          </a:p>
        </p:txBody>
      </p:sp>
    </p:spTree>
    <p:extLst>
      <p:ext uri="{BB962C8B-B14F-4D97-AF65-F5344CB8AC3E}">
        <p14:creationId xmlns:p14="http://schemas.microsoft.com/office/powerpoint/2010/main" val="1249077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Lesions that produce </a:t>
            </a:r>
            <a:r>
              <a:rPr lang="en-GB" dirty="0" err="1" smtClean="0"/>
              <a:t>Broca’s</a:t>
            </a:r>
            <a:r>
              <a:rPr lang="en-GB" dirty="0" smtClean="0"/>
              <a:t> aphasia are certainly </a:t>
            </a:r>
            <a:r>
              <a:rPr lang="en-GB" dirty="0" err="1" smtClean="0"/>
              <a:t>centered</a:t>
            </a:r>
            <a:r>
              <a:rPr lang="en-GB" dirty="0" smtClean="0"/>
              <a:t> in the vicinity of </a:t>
            </a:r>
            <a:r>
              <a:rPr lang="en-GB" dirty="0" err="1" smtClean="0"/>
              <a:t>Broca’s</a:t>
            </a:r>
            <a:r>
              <a:rPr lang="en-GB" dirty="0" smtClean="0"/>
              <a:t> area.</a:t>
            </a:r>
          </a:p>
          <a:p>
            <a:r>
              <a:rPr lang="en-GB" dirty="0" smtClean="0"/>
              <a:t> However, damage that is restricted to the cortex of </a:t>
            </a:r>
            <a:r>
              <a:rPr lang="en-GB" dirty="0" err="1" smtClean="0"/>
              <a:t>Broca’s</a:t>
            </a:r>
            <a:r>
              <a:rPr lang="en-GB" dirty="0" smtClean="0"/>
              <a:t> area does not appear to produce </a:t>
            </a:r>
            <a:r>
              <a:rPr lang="en-GB" dirty="0" err="1" smtClean="0"/>
              <a:t>Broca’s</a:t>
            </a:r>
            <a:r>
              <a:rPr lang="en-GB" dirty="0" smtClean="0"/>
              <a:t> aphasia; the damage must extend to surrounding regions of the frontal lobe and to the underlying subcortical white matter.</a:t>
            </a:r>
          </a:p>
          <a:p>
            <a:r>
              <a:rPr lang="en-GB" dirty="0" smtClean="0"/>
              <a:t>In addition, there is evidence that lesions of the basal ganglia—especially the head of the caudate nucleus—can also produce a </a:t>
            </a:r>
            <a:r>
              <a:rPr lang="en-GB" dirty="0" err="1" smtClean="0"/>
              <a:t>Broca</a:t>
            </a:r>
            <a:r>
              <a:rPr lang="en-GB" dirty="0" smtClean="0"/>
              <a:t>-like aphasia.</a:t>
            </a:r>
            <a:endParaRPr lang="en-GB" dirty="0"/>
          </a:p>
        </p:txBody>
      </p:sp>
    </p:spTree>
    <p:extLst>
      <p:ext uri="{BB962C8B-B14F-4D97-AF65-F5344CB8AC3E}">
        <p14:creationId xmlns:p14="http://schemas.microsoft.com/office/powerpoint/2010/main" val="3654288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So far, I have described </a:t>
            </a:r>
            <a:r>
              <a:rPr lang="en-GB" dirty="0" err="1" smtClean="0"/>
              <a:t>Broca’s</a:t>
            </a:r>
            <a:r>
              <a:rPr lang="en-GB" dirty="0" smtClean="0"/>
              <a:t> aphasia as a disorder in speech production. </a:t>
            </a:r>
          </a:p>
          <a:p>
            <a:r>
              <a:rPr lang="en-GB" dirty="0" smtClean="0"/>
              <a:t>In an ordinary conversation </a:t>
            </a:r>
            <a:r>
              <a:rPr lang="en-GB" dirty="0" err="1" smtClean="0"/>
              <a:t>Broca’s</a:t>
            </a:r>
            <a:r>
              <a:rPr lang="en-GB" dirty="0" smtClean="0"/>
              <a:t> aphasics seem to understand everything that is said to them. </a:t>
            </a:r>
          </a:p>
          <a:p>
            <a:r>
              <a:rPr lang="en-GB" dirty="0" smtClean="0"/>
              <a:t>They appear to be irritated and annoyed by their inability to express their thoughts well, and they often make gestures to supplement their scanty speech. </a:t>
            </a:r>
          </a:p>
          <a:p>
            <a:r>
              <a:rPr lang="en-GB" dirty="0" smtClean="0"/>
              <a:t>The striking disparity between their speech and their comprehension often leads people to assume that their comprehension is normal. But it is not</a:t>
            </a:r>
            <a:endParaRPr lang="en-GB" dirty="0"/>
          </a:p>
        </p:txBody>
      </p:sp>
    </p:spTree>
    <p:extLst>
      <p:ext uri="{BB962C8B-B14F-4D97-AF65-F5344CB8AC3E}">
        <p14:creationId xmlns:p14="http://schemas.microsoft.com/office/powerpoint/2010/main" val="585003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Agrammatism</a:t>
            </a:r>
            <a:endParaRPr lang="en-GB" dirty="0"/>
          </a:p>
        </p:txBody>
      </p:sp>
      <p:sp>
        <p:nvSpPr>
          <p:cNvPr id="3" name="Content Placeholder 2"/>
          <p:cNvSpPr>
            <a:spLocks noGrp="1"/>
          </p:cNvSpPr>
          <p:nvPr>
            <p:ph idx="1"/>
          </p:nvPr>
        </p:nvSpPr>
        <p:spPr/>
        <p:txBody>
          <a:bodyPr/>
          <a:lstStyle/>
          <a:p>
            <a:r>
              <a:rPr lang="en-GB" dirty="0" smtClean="0"/>
              <a:t>It refers to a patient’s difficulty in using grammatical constructions. </a:t>
            </a:r>
          </a:p>
          <a:p>
            <a:r>
              <a:rPr lang="en-GB" dirty="0" smtClean="0"/>
              <a:t>This disorder can appear all by itself, without any difficulty in pronouncing words (Nadeau, 1988). </a:t>
            </a:r>
          </a:p>
          <a:p>
            <a:r>
              <a:rPr lang="en-GB" dirty="0" smtClean="0"/>
              <a:t>As we saw, people with </a:t>
            </a:r>
            <a:r>
              <a:rPr lang="en-GB" dirty="0" err="1" smtClean="0"/>
              <a:t>Broca’s</a:t>
            </a:r>
            <a:r>
              <a:rPr lang="en-GB" dirty="0" smtClean="0"/>
              <a:t> aphasia rarely use function words. </a:t>
            </a:r>
          </a:p>
          <a:p>
            <a:r>
              <a:rPr lang="en-GB" dirty="0" smtClean="0"/>
              <a:t>In addition, they rarely use grammatical markers such as -</a:t>
            </a:r>
            <a:r>
              <a:rPr lang="en-GB" dirty="0" err="1" smtClean="0"/>
              <a:t>ed</a:t>
            </a:r>
            <a:r>
              <a:rPr lang="en-GB" dirty="0" smtClean="0"/>
              <a:t> or auxiliaries such as have (as in I have gone). For some reason, they do often use -</a:t>
            </a:r>
            <a:r>
              <a:rPr lang="en-GB" dirty="0" err="1" smtClean="0"/>
              <a:t>ing</a:t>
            </a:r>
            <a:r>
              <a:rPr lang="en-GB" dirty="0" smtClean="0"/>
              <a:t>, perhaps because this ending converts a verb into a noun.</a:t>
            </a:r>
            <a:endParaRPr lang="en-GB" dirty="0"/>
          </a:p>
        </p:txBody>
      </p:sp>
    </p:spTree>
    <p:extLst>
      <p:ext uri="{BB962C8B-B14F-4D97-AF65-F5344CB8AC3E}">
        <p14:creationId xmlns:p14="http://schemas.microsoft.com/office/powerpoint/2010/main" val="2958461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anomia</a:t>
            </a:r>
            <a:endParaRPr lang="en-GB" dirty="0"/>
          </a:p>
        </p:txBody>
      </p:sp>
      <p:sp>
        <p:nvSpPr>
          <p:cNvPr id="3" name="Content Placeholder 2"/>
          <p:cNvSpPr>
            <a:spLocks noGrp="1"/>
          </p:cNvSpPr>
          <p:nvPr>
            <p:ph idx="1"/>
          </p:nvPr>
        </p:nvSpPr>
        <p:spPr/>
        <p:txBody>
          <a:bodyPr/>
          <a:lstStyle/>
          <a:p>
            <a:r>
              <a:rPr lang="en-GB" dirty="0" smtClean="0"/>
              <a:t>The second major speech deficit seen in </a:t>
            </a:r>
            <a:r>
              <a:rPr lang="en-GB" dirty="0" err="1" smtClean="0"/>
              <a:t>Broca’s</a:t>
            </a:r>
            <a:r>
              <a:rPr lang="en-GB" dirty="0" smtClean="0"/>
              <a:t> aphasia is anomia  (“without name”). </a:t>
            </a:r>
          </a:p>
          <a:p>
            <a:r>
              <a:rPr lang="en-GB" dirty="0" smtClean="0"/>
              <a:t>Anomia refers to a word-finding difficulty; because all aphasics omit words or use inappropriate ones, anomia is actually a primary symptom of all forms of aphasia. </a:t>
            </a:r>
          </a:p>
          <a:p>
            <a:r>
              <a:rPr lang="en-GB" dirty="0" smtClean="0"/>
              <a:t>However, because the speech of </a:t>
            </a:r>
            <a:r>
              <a:rPr lang="en-GB" dirty="0" err="1" smtClean="0"/>
              <a:t>Broca’s</a:t>
            </a:r>
            <a:r>
              <a:rPr lang="en-GB" dirty="0" smtClean="0"/>
              <a:t> aphasics lacks fluency, their anomia is especially apparent; their facial expression and frequent use of sounds like “uh” make it obvious that they are  groping for the correct words.</a:t>
            </a:r>
            <a:endParaRPr lang="en-GB" dirty="0"/>
          </a:p>
        </p:txBody>
      </p:sp>
    </p:spTree>
    <p:extLst>
      <p:ext uri="{BB962C8B-B14F-4D97-AF65-F5344CB8AC3E}">
        <p14:creationId xmlns:p14="http://schemas.microsoft.com/office/powerpoint/2010/main" val="3659316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third major characteristic of </a:t>
            </a:r>
            <a:r>
              <a:rPr lang="en-GB" dirty="0" err="1" smtClean="0"/>
              <a:t>Broca’s</a:t>
            </a:r>
            <a:r>
              <a:rPr lang="en-GB" dirty="0" smtClean="0"/>
              <a:t> aphasia is difficulty with </a:t>
            </a:r>
            <a:r>
              <a:rPr lang="en-GB" b="1" dirty="0" smtClean="0"/>
              <a:t>articulation.</a:t>
            </a:r>
          </a:p>
          <a:p>
            <a:r>
              <a:rPr lang="en-GB" dirty="0" smtClean="0"/>
              <a:t> Patients mispronounce words, often altering the sequence of sounds.</a:t>
            </a:r>
          </a:p>
          <a:p>
            <a:r>
              <a:rPr lang="en-GB" dirty="0" smtClean="0"/>
              <a:t> For example, lipstick might be pronounced “</a:t>
            </a:r>
            <a:r>
              <a:rPr lang="en-GB" dirty="0" err="1" smtClean="0"/>
              <a:t>likstip</a:t>
            </a:r>
            <a:r>
              <a:rPr lang="en-GB" dirty="0" smtClean="0"/>
              <a:t>.” People with </a:t>
            </a:r>
            <a:r>
              <a:rPr lang="en-GB" dirty="0" err="1" smtClean="0"/>
              <a:t>Broca’s</a:t>
            </a:r>
            <a:r>
              <a:rPr lang="en-GB" dirty="0" smtClean="0"/>
              <a:t> aphasia recognize that their pronunciation is erroneous, and they usually try to correct it.</a:t>
            </a:r>
            <a:endParaRPr lang="en-GB" dirty="0"/>
          </a:p>
        </p:txBody>
      </p:sp>
    </p:spTree>
    <p:extLst>
      <p:ext uri="{BB962C8B-B14F-4D97-AF65-F5344CB8AC3E}">
        <p14:creationId xmlns:p14="http://schemas.microsoft.com/office/powerpoint/2010/main" val="2360858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Speech Comprehension</a:t>
            </a:r>
            <a:endParaRPr lang="en-GB" dirty="0"/>
          </a:p>
        </p:txBody>
      </p:sp>
      <p:sp>
        <p:nvSpPr>
          <p:cNvPr id="3" name="Content Placeholder 2"/>
          <p:cNvSpPr>
            <a:spLocks noGrp="1"/>
          </p:cNvSpPr>
          <p:nvPr>
            <p:ph idx="1"/>
          </p:nvPr>
        </p:nvSpPr>
        <p:spPr/>
        <p:txBody>
          <a:bodyPr>
            <a:normAutofit/>
          </a:bodyPr>
          <a:lstStyle/>
          <a:p>
            <a:r>
              <a:rPr lang="en-GB" dirty="0" smtClean="0"/>
              <a:t>Comprehension of speech obviously begins in the auditory system, which detects and </a:t>
            </a:r>
            <a:r>
              <a:rPr lang="en-GB" dirty="0" err="1" smtClean="0"/>
              <a:t>analyzes</a:t>
            </a:r>
            <a:r>
              <a:rPr lang="en-GB" dirty="0" smtClean="0"/>
              <a:t> sounds. </a:t>
            </a:r>
          </a:p>
          <a:p>
            <a:r>
              <a:rPr lang="en-GB" dirty="0" smtClean="0"/>
              <a:t>But recognizing words is one thing; comprehending them—understanding their meaning—is another.</a:t>
            </a:r>
          </a:p>
          <a:p>
            <a:r>
              <a:rPr lang="en-GB" dirty="0" smtClean="0"/>
              <a:t> Recognizing a spoken word is a complex perceptual task that relies on memories of sequences of sounds.</a:t>
            </a:r>
            <a:endParaRPr lang="en-GB" dirty="0"/>
          </a:p>
          <a:p>
            <a:r>
              <a:rPr lang="en-GB" dirty="0" smtClean="0"/>
              <a:t>This task appears to be accomplished by neural circuits in the superior temporal gyrus of the left hemisphere, a region that has come to be known as Wernicke’s area. </a:t>
            </a:r>
            <a:endParaRPr lang="en-GB" dirty="0"/>
          </a:p>
        </p:txBody>
      </p:sp>
    </p:spTree>
    <p:extLst>
      <p:ext uri="{BB962C8B-B14F-4D97-AF65-F5344CB8AC3E}">
        <p14:creationId xmlns:p14="http://schemas.microsoft.com/office/powerpoint/2010/main" val="4165883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WERNICKE’S APHASIA:</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DESCRIPTION The primary characteristics of Wernicke’s aphasia are poor speech comprehension and production of meaningless speech. </a:t>
            </a:r>
          </a:p>
          <a:p>
            <a:r>
              <a:rPr lang="en-GB" dirty="0" smtClean="0"/>
              <a:t>Unlike </a:t>
            </a:r>
            <a:r>
              <a:rPr lang="en-GB" dirty="0" err="1" smtClean="0"/>
              <a:t>Broca’s</a:t>
            </a:r>
            <a:r>
              <a:rPr lang="en-GB" dirty="0" smtClean="0"/>
              <a:t> aphasia, Wernicke’s aphasia is fluent and </a:t>
            </a:r>
            <a:r>
              <a:rPr lang="en-GB" dirty="0" err="1" smtClean="0"/>
              <a:t>unlabored</a:t>
            </a:r>
            <a:r>
              <a:rPr lang="en-GB" dirty="0" smtClean="0"/>
              <a:t>; the person does not strain to articulate words and does not appear to be searching for them.</a:t>
            </a:r>
          </a:p>
          <a:p>
            <a:r>
              <a:rPr lang="en-GB" dirty="0" smtClean="0"/>
              <a:t> The patient maintains a melodic line, with the voice rising and falling normally. </a:t>
            </a:r>
          </a:p>
          <a:p>
            <a:r>
              <a:rPr lang="en-GB" dirty="0" smtClean="0"/>
              <a:t>When you listen to the speech of a person with Wernicke’s aphasia, it appears to be grammatical. </a:t>
            </a:r>
          </a:p>
          <a:p>
            <a:r>
              <a:rPr lang="en-GB" dirty="0" smtClean="0"/>
              <a:t>That is, the person uses function words such as the and but and employs complex verb tenses and subordinate clauses. </a:t>
            </a:r>
          </a:p>
          <a:p>
            <a:r>
              <a:rPr lang="en-GB" dirty="0" smtClean="0"/>
              <a:t>However, the person uses few content words, and the words that he or she strings together just do not make sense.</a:t>
            </a:r>
            <a:endParaRPr lang="en-GB" dirty="0"/>
          </a:p>
        </p:txBody>
      </p:sp>
    </p:spTree>
    <p:extLst>
      <p:ext uri="{BB962C8B-B14F-4D97-AF65-F5344CB8AC3E}">
        <p14:creationId xmlns:p14="http://schemas.microsoft.com/office/powerpoint/2010/main" val="2723425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Because of the speech deficit of people with Wernicke’s aphasia, when we try to assess their ability to comprehend speech, we must ask them to use nonverbal responses. </a:t>
            </a:r>
          </a:p>
          <a:p>
            <a:r>
              <a:rPr lang="en-GB" dirty="0" smtClean="0"/>
              <a:t>That is, we cannot assume that they do not understand what other people say to them just because they do not give the proper answer. </a:t>
            </a:r>
          </a:p>
          <a:p>
            <a:r>
              <a:rPr lang="en-GB" dirty="0" smtClean="0"/>
              <a:t>A commonly used test of comprehension assesses their ability to understand questions by pointing to objects on a table in front of them. </a:t>
            </a:r>
          </a:p>
          <a:p>
            <a:r>
              <a:rPr lang="en-GB" dirty="0" smtClean="0"/>
              <a:t>For example, they are asked to “Point to the one with ink.” If they point to an object other than the pen, they have not understood the request. When tested this way, people with severe Wernicke’s aphasia do indeed show poor comprehension.</a:t>
            </a:r>
            <a:endParaRPr lang="en-GB" dirty="0"/>
          </a:p>
        </p:txBody>
      </p:sp>
    </p:spTree>
    <p:extLst>
      <p:ext uri="{BB962C8B-B14F-4D97-AF65-F5344CB8AC3E}">
        <p14:creationId xmlns:p14="http://schemas.microsoft.com/office/powerpoint/2010/main" val="2424453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WERNICKE’S APHASIA: ANALYSIS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Because the superior temporal gyrus is a region of auditory association cortex and because a comprehension deficit is so prominent in Wernicke’s aphasia, this disorder has been characterized as a receptive aphasia. </a:t>
            </a:r>
          </a:p>
          <a:p>
            <a:r>
              <a:rPr lang="en-GB" dirty="0" smtClean="0"/>
              <a:t>Wernicke suggested that the region that now bears his name is the location of memories of the sequences of sounds that constitute words. </a:t>
            </a:r>
          </a:p>
          <a:p>
            <a:r>
              <a:rPr lang="en-GB" dirty="0" smtClean="0"/>
              <a:t>This hypothesis is reasonable; it suggests that the auditory association cortex of the superior temporal gyrus recognizes the sounds of words, just as the visual association cortex of the inferior temporal gyrus recognizes the sight of objects. But why should damage to an area that is responsible for the ability to recognize spoken words disrupt people’s ability to speak? </a:t>
            </a:r>
          </a:p>
          <a:p>
            <a:r>
              <a:rPr lang="en-GB" dirty="0" smtClean="0"/>
              <a:t>In fact, it does not; Wernicke’s aphasia, like </a:t>
            </a:r>
            <a:r>
              <a:rPr lang="en-GB" dirty="0" err="1" smtClean="0"/>
              <a:t>Broca’s</a:t>
            </a:r>
            <a:r>
              <a:rPr lang="en-GB" dirty="0" smtClean="0"/>
              <a:t> aphasia, actually appears to consist of several deficits. The abilities that are disrupted include recognition of spoken words, comprehension of the meaning of words, and the ability to convert thoughts into words. Let us consider each of these abilities in turn.</a:t>
            </a:r>
            <a:endParaRPr lang="en-GB" dirty="0"/>
          </a:p>
        </p:txBody>
      </p:sp>
    </p:spTree>
    <p:extLst>
      <p:ext uri="{BB962C8B-B14F-4D97-AF65-F5344CB8AC3E}">
        <p14:creationId xmlns:p14="http://schemas.microsoft.com/office/powerpoint/2010/main" val="3953726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Verbal </a:t>
            </a:r>
            <a:r>
              <a:rPr lang="en-GB" dirty="0" err="1" smtClean="0"/>
              <a:t>behaviors</a:t>
            </a:r>
            <a:r>
              <a:rPr lang="en-GB" dirty="0" smtClean="0"/>
              <a:t> constitute one of the most important classes of human social </a:t>
            </a:r>
            <a:r>
              <a:rPr lang="en-GB" dirty="0" err="1" smtClean="0"/>
              <a:t>behavior</a:t>
            </a:r>
            <a:r>
              <a:rPr lang="en-GB" dirty="0" smtClean="0"/>
              <a:t>. </a:t>
            </a:r>
          </a:p>
          <a:p>
            <a:r>
              <a:rPr lang="en-GB" dirty="0" smtClean="0"/>
              <a:t>Our cultural evolution has been possible because we can talk and listen, write and read. </a:t>
            </a:r>
          </a:p>
          <a:p>
            <a:r>
              <a:rPr lang="en-GB" dirty="0" smtClean="0"/>
              <a:t>Language enables our discoveries to be cumulative; knowledge gained by one generation can be passed on to the next. </a:t>
            </a:r>
          </a:p>
          <a:p>
            <a:r>
              <a:rPr lang="en-GB" dirty="0" smtClean="0"/>
              <a:t>The basic function of verbal communication is seen in its effects on other people. When we talk to someone, we almost always expect our speech to induce the person to engage in some sort of </a:t>
            </a:r>
            <a:r>
              <a:rPr lang="en-GB" dirty="0" err="1" smtClean="0"/>
              <a:t>behavior</a:t>
            </a:r>
            <a:r>
              <a:rPr lang="en-GB" dirty="0" smtClean="0"/>
              <a:t>. </a:t>
            </a:r>
          </a:p>
          <a:p>
            <a:r>
              <a:rPr lang="en-GB" dirty="0" smtClean="0"/>
              <a:t>Sometimes, the </a:t>
            </a:r>
            <a:r>
              <a:rPr lang="en-GB" dirty="0" err="1" smtClean="0"/>
              <a:t>behavior</a:t>
            </a:r>
            <a:r>
              <a:rPr lang="en-GB" dirty="0" smtClean="0"/>
              <a:t> is of obvious advantage to us, as when we ask for an object or for help in performing a task. </a:t>
            </a:r>
          </a:p>
          <a:p>
            <a:r>
              <a:rPr lang="en-GB" dirty="0" smtClean="0"/>
              <a:t>At other times we are simply asking for a social exchange: some attention and perhaps some conversation. Even “idle” conversation is not idle, because it causes another person to look at us and say something in return</a:t>
            </a:r>
            <a:endParaRPr lang="en-GB" dirty="0"/>
          </a:p>
        </p:txBody>
      </p:sp>
    </p:spTree>
    <p:extLst>
      <p:ext uri="{BB962C8B-B14F-4D97-AF65-F5344CB8AC3E}">
        <p14:creationId xmlns:p14="http://schemas.microsoft.com/office/powerpoint/2010/main" val="332487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Recognition: Pure Word Deafness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As I said in the introduction to this section, recognizing a word is not the same as comprehending it. If you hear a foreign word several times, you will learn to recognize it; however, unless someone tells you what it means, you will not comprehend it. </a:t>
            </a:r>
          </a:p>
          <a:p>
            <a:r>
              <a:rPr lang="en-GB" dirty="0" smtClean="0"/>
              <a:t>Recognition is a perceptual task; comprehension involves retrieval of additional information from memory. Damage to the left temporal lobe can produce a disorder of auditory word recognition, uncontaminated by other problems. </a:t>
            </a:r>
          </a:p>
          <a:p>
            <a:r>
              <a:rPr lang="en-GB" dirty="0" smtClean="0"/>
              <a:t>This syndrome is called pure word deafness. (Mr. S., the patient described in the chapter prologue, had this disorder. Although people with pure word deafness are not deaf, they cannot understand speech. </a:t>
            </a:r>
          </a:p>
          <a:p>
            <a:r>
              <a:rPr lang="en-GB" dirty="0" smtClean="0"/>
              <a:t>As one patient put it, “I can hear you talking, I just can’t understand what you’re saying.” Another said, “It’s as if there were a </a:t>
            </a:r>
            <a:r>
              <a:rPr lang="en-GB" dirty="0" err="1" smtClean="0"/>
              <a:t>bypas</a:t>
            </a:r>
            <a:endParaRPr lang="en-GB" dirty="0"/>
          </a:p>
        </p:txBody>
      </p:sp>
    </p:spTree>
    <p:extLst>
      <p:ext uri="{BB962C8B-B14F-4D97-AF65-F5344CB8AC3E}">
        <p14:creationId xmlns:p14="http://schemas.microsoft.com/office/powerpoint/2010/main" val="1782944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somewhere, and my ears were not connected to my voice. </a:t>
            </a:r>
          </a:p>
          <a:p>
            <a:r>
              <a:rPr lang="en-GB" dirty="0" smtClean="0"/>
              <a:t>These patients can recognize </a:t>
            </a:r>
            <a:r>
              <a:rPr lang="en-GB" dirty="0" err="1" smtClean="0"/>
              <a:t>nonspeech</a:t>
            </a:r>
            <a:r>
              <a:rPr lang="en-GB" dirty="0" smtClean="0"/>
              <a:t> sounds such as the barking of a dog, the sound of a doorbell, and the honking of a horn. Often, they can recognize the emotion expressed by the intonation of speech even though they cannot understand what is being said. </a:t>
            </a:r>
          </a:p>
          <a:p>
            <a:r>
              <a:rPr lang="en-GB" dirty="0" smtClean="0"/>
              <a:t>More significantly, their own speech is unimpaired. They can often understand what other people are saying by reading their lips.</a:t>
            </a:r>
          </a:p>
          <a:p>
            <a:r>
              <a:rPr lang="en-GB" dirty="0" smtClean="0"/>
              <a:t> They can also read and write, and they sometimes ask people to communicate with them in writing.</a:t>
            </a:r>
          </a:p>
          <a:p>
            <a:r>
              <a:rPr lang="en-GB" smtClean="0"/>
              <a:t> </a:t>
            </a:r>
            <a:r>
              <a:rPr lang="en-GB" dirty="0" smtClean="0"/>
              <a:t>Clearly, pure word deafness is not an inability to comprehend the meaning of words; if it were, people with this disorder would not be able to read people’s lips or read words written on paper</a:t>
            </a:r>
            <a:r>
              <a:rPr lang="en-GB" smtClean="0"/>
              <a:t>. </a:t>
            </a:r>
          </a:p>
          <a:p>
            <a:r>
              <a:rPr lang="en-GB" smtClean="0"/>
              <a:t>Functional </a:t>
            </a:r>
            <a:r>
              <a:rPr lang="en-GB" dirty="0" smtClean="0"/>
              <a:t>imaging studies confirm that perception of speech sounds activates neurons in the auditory association cortex of the superior temporal gyrus</a:t>
            </a:r>
            <a:endParaRPr lang="en-GB" dirty="0"/>
          </a:p>
        </p:txBody>
      </p:sp>
    </p:spTree>
    <p:extLst>
      <p:ext uri="{BB962C8B-B14F-4D97-AF65-F5344CB8AC3E}">
        <p14:creationId xmlns:p14="http://schemas.microsoft.com/office/powerpoint/2010/main" val="12089022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Disorders of Reading and Writing</a:t>
            </a:r>
          </a:p>
        </p:txBody>
      </p:sp>
      <p:sp>
        <p:nvSpPr>
          <p:cNvPr id="3" name="Content Placeholder 2"/>
          <p:cNvSpPr>
            <a:spLocks noGrp="1"/>
          </p:cNvSpPr>
          <p:nvPr>
            <p:ph idx="1"/>
          </p:nvPr>
        </p:nvSpPr>
        <p:spPr/>
        <p:txBody>
          <a:bodyPr/>
          <a:lstStyle/>
          <a:p>
            <a:r>
              <a:rPr lang="en-GB" dirty="0"/>
              <a:t>Reading and writing are closely related to listening and talking; </a:t>
            </a:r>
            <a:endParaRPr lang="en-GB" dirty="0" smtClean="0"/>
          </a:p>
          <a:p>
            <a:r>
              <a:rPr lang="en-GB" dirty="0" smtClean="0"/>
              <a:t>thus</a:t>
            </a:r>
            <a:r>
              <a:rPr lang="en-GB" dirty="0"/>
              <a:t>, oral and written language abilities have many brain mechanisms in common</a:t>
            </a:r>
            <a:r>
              <a:rPr lang="en-GB" dirty="0" smtClean="0"/>
              <a:t>. </a:t>
            </a:r>
            <a:r>
              <a:rPr lang="en-GB" dirty="0"/>
              <a:t>This section discusses the neural basis of reading and writing </a:t>
            </a:r>
            <a:r>
              <a:rPr lang="en-GB" dirty="0" smtClean="0"/>
              <a:t>disorders</a:t>
            </a:r>
            <a:endParaRPr lang="en-GB" dirty="0"/>
          </a:p>
        </p:txBody>
      </p:sp>
    </p:spTree>
    <p:extLst>
      <p:ext uri="{BB962C8B-B14F-4D97-AF65-F5344CB8AC3E}">
        <p14:creationId xmlns:p14="http://schemas.microsoft.com/office/powerpoint/2010/main" val="3736995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Pure Alexia</a:t>
            </a:r>
          </a:p>
        </p:txBody>
      </p:sp>
      <p:sp>
        <p:nvSpPr>
          <p:cNvPr id="3" name="Content Placeholder 2"/>
          <p:cNvSpPr>
            <a:spLocks noGrp="1"/>
          </p:cNvSpPr>
          <p:nvPr>
            <p:ph idx="1"/>
          </p:nvPr>
        </p:nvSpPr>
        <p:spPr/>
        <p:txBody>
          <a:bodyPr/>
          <a:lstStyle/>
          <a:p>
            <a:r>
              <a:rPr lang="en-GB" dirty="0" err="1"/>
              <a:t>Dejerine</a:t>
            </a:r>
            <a:r>
              <a:rPr lang="en-GB" dirty="0"/>
              <a:t> (1892) described a remarkable syndrome, which we now call pure alexia, or sometimes pure word blindness or alexia without agraphia. </a:t>
            </a:r>
            <a:endParaRPr lang="en-GB" dirty="0" smtClean="0"/>
          </a:p>
          <a:p>
            <a:r>
              <a:rPr lang="en-GB" dirty="0" smtClean="0"/>
              <a:t>His </a:t>
            </a:r>
            <a:r>
              <a:rPr lang="en-GB" dirty="0"/>
              <a:t>patient had a lesion in the visual cortex of the left occipital lobe and the posterior end of the corpus callosum. </a:t>
            </a:r>
            <a:endParaRPr lang="en-GB" dirty="0" smtClean="0"/>
          </a:p>
          <a:p>
            <a:r>
              <a:rPr lang="en-GB" dirty="0" smtClean="0"/>
              <a:t>The </a:t>
            </a:r>
            <a:r>
              <a:rPr lang="en-GB" dirty="0"/>
              <a:t>patient could still write, although he had lost the ability to read. In fact, if he was shown some of his own writing, he could not read it. </a:t>
            </a:r>
          </a:p>
        </p:txBody>
      </p:sp>
    </p:spTree>
    <p:extLst>
      <p:ext uri="{BB962C8B-B14F-4D97-AF65-F5344CB8AC3E}">
        <p14:creationId xmlns:p14="http://schemas.microsoft.com/office/powerpoint/2010/main" val="3979162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Although patients with pure alexia cannot read, they can recognize words that are spelled aloud to them; therefore, they have not lost their memories of the spellings of words</a:t>
            </a:r>
            <a:r>
              <a:rPr lang="en-GB" dirty="0" smtClean="0"/>
              <a:t>.</a:t>
            </a:r>
          </a:p>
          <a:p>
            <a:r>
              <a:rPr lang="en-GB" dirty="0" smtClean="0"/>
              <a:t> </a:t>
            </a:r>
            <a:r>
              <a:rPr lang="en-GB" dirty="0"/>
              <a:t>Pure alexia is obviously a perceptual disorder; it is similar to pure word deafness, except that the patient has difficulty with visual input, not auditory input. </a:t>
            </a:r>
            <a:endParaRPr lang="en-GB" dirty="0" smtClean="0"/>
          </a:p>
          <a:p>
            <a:r>
              <a:rPr lang="en-GB" dirty="0" smtClean="0"/>
              <a:t>The </a:t>
            </a:r>
            <a:r>
              <a:rPr lang="en-GB" dirty="0"/>
              <a:t>disorder is caused by lesions that prevent </a:t>
            </a:r>
            <a:r>
              <a:rPr lang="en-GB" dirty="0" smtClean="0"/>
              <a:t>visual </a:t>
            </a:r>
            <a:r>
              <a:rPr lang="en-GB" dirty="0"/>
              <a:t>information from reaching the visual association cortex of the left </a:t>
            </a:r>
            <a:r>
              <a:rPr lang="en-GB" dirty="0" smtClean="0"/>
              <a:t>hemisphere.</a:t>
            </a:r>
          </a:p>
        </p:txBody>
      </p:sp>
    </p:spTree>
    <p:extLst>
      <p:ext uri="{BB962C8B-B14F-4D97-AF65-F5344CB8AC3E}">
        <p14:creationId xmlns:p14="http://schemas.microsoft.com/office/powerpoint/2010/main" val="1458503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Let us trace the flow of visual information for a person with this type of brain damage, which enables that person to read words aloud. </a:t>
            </a:r>
            <a:endParaRPr lang="en-GB" dirty="0" smtClean="0"/>
          </a:p>
          <a:p>
            <a:r>
              <a:rPr lang="en-GB" dirty="0" smtClean="0"/>
              <a:t>Information </a:t>
            </a:r>
            <a:r>
              <a:rPr lang="en-GB" dirty="0"/>
              <a:t>from the left side of the visual field is transmitted to the right striate cortex (primary visual cortex) and then to regions of the right visual association cortex. </a:t>
            </a:r>
            <a:endParaRPr lang="en-GB" dirty="0" smtClean="0"/>
          </a:p>
          <a:p>
            <a:r>
              <a:rPr lang="en-GB" dirty="0" smtClean="0"/>
              <a:t>From </a:t>
            </a:r>
            <a:r>
              <a:rPr lang="en-GB" dirty="0"/>
              <a:t>there, the information crosses the posterior corpus callosum and is transmitted to a region of the left visual association cortex known as the visual word-form area (VWFA), where it is </a:t>
            </a:r>
            <a:r>
              <a:rPr lang="en-GB" dirty="0" err="1"/>
              <a:t>analyzed</a:t>
            </a:r>
            <a:r>
              <a:rPr lang="en-GB" dirty="0"/>
              <a:t> further</a:t>
            </a:r>
            <a:r>
              <a:rPr lang="en-GB" dirty="0" smtClean="0"/>
              <a:t>.</a:t>
            </a:r>
          </a:p>
          <a:p>
            <a:r>
              <a:rPr lang="en-GB" dirty="0" smtClean="0"/>
              <a:t> </a:t>
            </a:r>
            <a:r>
              <a:rPr lang="en-GB" dirty="0"/>
              <a:t>(I will have more to say about the VWFA later.) The information is then transmitted to speech mechanisms located in the left frontal lobe. Thus, the person can read the words aloud. </a:t>
            </a:r>
            <a:r>
              <a:rPr lang="en-GB" dirty="0" smtClean="0"/>
              <a:t>(</a:t>
            </a:r>
            <a:r>
              <a:rPr lang="en-GB" dirty="0" err="1" smtClean="0"/>
              <a:t>ist</a:t>
            </a:r>
            <a:r>
              <a:rPr lang="en-GB" dirty="0" smtClean="0"/>
              <a:t> figure)</a:t>
            </a:r>
            <a:endParaRPr lang="en-GB" dirty="0"/>
          </a:p>
        </p:txBody>
      </p:sp>
    </p:spTree>
    <p:extLst>
      <p:ext uri="{BB962C8B-B14F-4D97-AF65-F5344CB8AC3E}">
        <p14:creationId xmlns:p14="http://schemas.microsoft.com/office/powerpoint/2010/main" val="27486549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4043426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The second diagram shows </a:t>
            </a:r>
            <a:r>
              <a:rPr lang="en-GB" dirty="0" err="1"/>
              <a:t>Dejerine’s</a:t>
            </a:r>
            <a:r>
              <a:rPr lang="en-GB" dirty="0"/>
              <a:t> patient. Notice how the additional lesion of the corpus callosum prevents visual information concerning written text from reaching the VWFA in the left hemisphere. </a:t>
            </a:r>
            <a:endParaRPr lang="en-GB" dirty="0" smtClean="0"/>
          </a:p>
          <a:p>
            <a:r>
              <a:rPr lang="en-GB" dirty="0" smtClean="0"/>
              <a:t>Because </a:t>
            </a:r>
            <a:r>
              <a:rPr lang="en-GB" dirty="0"/>
              <a:t>this brain region is essential for the ability to recognize words, the patient cannot read</a:t>
            </a:r>
            <a:r>
              <a:rPr lang="en-GB" dirty="0" smtClean="0"/>
              <a:t>.</a:t>
            </a:r>
          </a:p>
          <a:p>
            <a:r>
              <a:rPr lang="en-GB" dirty="0"/>
              <a:t>Mao-</a:t>
            </a:r>
            <a:r>
              <a:rPr lang="en-GB" dirty="0" err="1"/>
              <a:t>Draayer</a:t>
            </a:r>
            <a:r>
              <a:rPr lang="en-GB" dirty="0"/>
              <a:t> and </a:t>
            </a:r>
            <a:r>
              <a:rPr lang="en-GB" dirty="0" err="1"/>
              <a:t>Panitch</a:t>
            </a:r>
            <a:r>
              <a:rPr lang="en-GB" dirty="0"/>
              <a:t> (2004) reported the case of a man with multiple sclerosis who displayed the symptoms of pure alexia after sustaining a lesion that damaged both the subcortical white matter of the left occipital lobe and the posterior corpus </a:t>
            </a:r>
            <a:r>
              <a:rPr lang="en-GB" dirty="0" smtClean="0"/>
              <a:t>callosum.</a:t>
            </a:r>
          </a:p>
          <a:p>
            <a:r>
              <a:rPr lang="en-GB" dirty="0" smtClean="0"/>
              <a:t> </a:t>
            </a:r>
            <a:r>
              <a:rPr lang="en-GB" dirty="0"/>
              <a:t>the lesions are in precisely the locations that </a:t>
            </a:r>
            <a:r>
              <a:rPr lang="en-GB" dirty="0" smtClean="0"/>
              <a:t>would </a:t>
            </a:r>
            <a:r>
              <a:rPr lang="en-GB" dirty="0"/>
              <a:t>cause this syndrome, except that the white matter that serves the left primary visual cortex is damaged, not the cortex itself. </a:t>
            </a:r>
          </a:p>
        </p:txBody>
      </p:sp>
    </p:spTree>
    <p:extLst>
      <p:ext uri="{BB962C8B-B14F-4D97-AF65-F5344CB8AC3E}">
        <p14:creationId xmlns:p14="http://schemas.microsoft.com/office/powerpoint/2010/main" val="40365857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Toward an Understanding of Reading</a:t>
            </a:r>
          </a:p>
        </p:txBody>
      </p:sp>
      <p:sp>
        <p:nvSpPr>
          <p:cNvPr id="3" name="Content Placeholder 2"/>
          <p:cNvSpPr>
            <a:spLocks noGrp="1"/>
          </p:cNvSpPr>
          <p:nvPr>
            <p:ph idx="1"/>
          </p:nvPr>
        </p:nvSpPr>
        <p:spPr/>
        <p:txBody>
          <a:bodyPr>
            <a:normAutofit lnSpcReduction="10000"/>
          </a:bodyPr>
          <a:lstStyle/>
          <a:p>
            <a:r>
              <a:rPr lang="en-GB" dirty="0"/>
              <a:t>Reading involves at least two different processes: </a:t>
            </a:r>
            <a:endParaRPr lang="en-GB" dirty="0" smtClean="0"/>
          </a:p>
          <a:p>
            <a:r>
              <a:rPr lang="en-GB" dirty="0" smtClean="0"/>
              <a:t>direct </a:t>
            </a:r>
            <a:r>
              <a:rPr lang="en-GB" dirty="0"/>
              <a:t>recognition of the word as a whole </a:t>
            </a:r>
            <a:endParaRPr lang="en-GB" dirty="0" smtClean="0"/>
          </a:p>
          <a:p>
            <a:r>
              <a:rPr lang="en-GB" dirty="0" smtClean="0"/>
              <a:t>and </a:t>
            </a:r>
            <a:r>
              <a:rPr lang="en-GB" dirty="0"/>
              <a:t>sounding it out letter by letter. </a:t>
            </a:r>
            <a:endParaRPr lang="en-GB" dirty="0" smtClean="0"/>
          </a:p>
          <a:p>
            <a:r>
              <a:rPr lang="en-GB" dirty="0" smtClean="0"/>
              <a:t>When </a:t>
            </a:r>
            <a:r>
              <a:rPr lang="en-GB" dirty="0"/>
              <a:t>we see a familiar word, we normally recognize it and pronounce it—a process known as </a:t>
            </a:r>
            <a:r>
              <a:rPr lang="en-GB" b="1" dirty="0"/>
              <a:t>whole-word reading. </a:t>
            </a:r>
            <a:endParaRPr lang="en-GB" b="1" dirty="0" smtClean="0"/>
          </a:p>
          <a:p>
            <a:r>
              <a:rPr lang="en-GB" dirty="0" smtClean="0"/>
              <a:t>(</a:t>
            </a:r>
            <a:r>
              <a:rPr lang="en-GB" dirty="0"/>
              <a:t>With very long words we might instead perceive segments of several letters each.) </a:t>
            </a:r>
            <a:endParaRPr lang="en-GB" dirty="0" smtClean="0"/>
          </a:p>
          <a:p>
            <a:r>
              <a:rPr lang="en-GB" dirty="0" smtClean="0"/>
              <a:t>The </a:t>
            </a:r>
            <a:r>
              <a:rPr lang="en-GB" dirty="0"/>
              <a:t>second method, which we use for unfamiliar words, requires recognition of individual letters and knowledge of the sounds they make. This process is known as </a:t>
            </a:r>
            <a:r>
              <a:rPr lang="en-GB" b="1" dirty="0"/>
              <a:t>phonetic reading.</a:t>
            </a:r>
          </a:p>
        </p:txBody>
      </p:sp>
    </p:spTree>
    <p:extLst>
      <p:ext uri="{BB962C8B-B14F-4D97-AF65-F5344CB8AC3E}">
        <p14:creationId xmlns:p14="http://schemas.microsoft.com/office/powerpoint/2010/main" val="24727372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Evidence for our ability to sound out words is easy to obtain</a:t>
            </a:r>
            <a:r>
              <a:rPr lang="en-GB" dirty="0" smtClean="0"/>
              <a:t>.</a:t>
            </a:r>
          </a:p>
          <a:p>
            <a:r>
              <a:rPr lang="en-GB" dirty="0" smtClean="0"/>
              <a:t> </a:t>
            </a:r>
            <a:r>
              <a:rPr lang="en-GB" dirty="0"/>
              <a:t>In fact, you can prove to yourself that phonetic reading exists by trying to read the following words: </a:t>
            </a:r>
            <a:r>
              <a:rPr lang="en-GB" dirty="0" err="1"/>
              <a:t>glab</a:t>
            </a:r>
            <a:r>
              <a:rPr lang="en-GB" dirty="0"/>
              <a:t> </a:t>
            </a:r>
            <a:r>
              <a:rPr lang="en-GB" dirty="0" err="1" smtClean="0"/>
              <a:t>trisk</a:t>
            </a:r>
            <a:r>
              <a:rPr lang="en-GB" dirty="0"/>
              <a:t> </a:t>
            </a:r>
            <a:r>
              <a:rPr lang="en-GB" dirty="0" err="1" smtClean="0"/>
              <a:t>chint</a:t>
            </a:r>
            <a:endParaRPr lang="en-GB" dirty="0" smtClean="0"/>
          </a:p>
          <a:p>
            <a:r>
              <a:rPr lang="en-GB" dirty="0"/>
              <a:t>Well, as you can see, they are not really words, but I doubt that you had trouble pronouncing them</a:t>
            </a:r>
            <a:r>
              <a:rPr lang="en-GB" dirty="0" smtClean="0"/>
              <a:t>.</a:t>
            </a:r>
          </a:p>
          <a:p>
            <a:r>
              <a:rPr lang="en-GB" dirty="0" smtClean="0"/>
              <a:t> </a:t>
            </a:r>
            <a:r>
              <a:rPr lang="en-GB" dirty="0"/>
              <a:t>Obviously, you did not recognize them, because you probably never saw them before. Therefore, you had to use what you know about the sounds that are represented by particular letters (or small groups of letters, such as </a:t>
            </a:r>
            <a:r>
              <a:rPr lang="en-GB" dirty="0" err="1"/>
              <a:t>ch</a:t>
            </a:r>
            <a:r>
              <a:rPr lang="en-GB" dirty="0"/>
              <a:t>) to figure out how to pronounce the words</a:t>
            </a:r>
          </a:p>
        </p:txBody>
      </p:sp>
    </p:spTree>
    <p:extLst>
      <p:ext uri="{BB962C8B-B14F-4D97-AF65-F5344CB8AC3E}">
        <p14:creationId xmlns:p14="http://schemas.microsoft.com/office/powerpoint/2010/main" val="1294236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Speech Production and Comprehension:  Brain Mechanisms</a:t>
            </a:r>
          </a:p>
        </p:txBody>
      </p:sp>
      <p:sp>
        <p:nvSpPr>
          <p:cNvPr id="3" name="Content Placeholder 2"/>
          <p:cNvSpPr>
            <a:spLocks noGrp="1"/>
          </p:cNvSpPr>
          <p:nvPr>
            <p:ph idx="1"/>
          </p:nvPr>
        </p:nvSpPr>
        <p:spPr/>
        <p:txBody>
          <a:bodyPr>
            <a:normAutofit fontScale="92500" lnSpcReduction="10000"/>
          </a:bodyPr>
          <a:lstStyle/>
          <a:p>
            <a:r>
              <a:rPr lang="en-GB" dirty="0" smtClean="0"/>
              <a:t>Our knowledge of the physiology of language has been obtained primarily by observing the effects of brain lesions on people’s verbal </a:t>
            </a:r>
            <a:r>
              <a:rPr lang="en-GB" dirty="0" err="1" smtClean="0"/>
              <a:t>behavior</a:t>
            </a:r>
            <a:r>
              <a:rPr lang="en-GB" dirty="0" smtClean="0"/>
              <a:t>.</a:t>
            </a:r>
          </a:p>
          <a:p>
            <a:r>
              <a:rPr lang="en-GB" dirty="0" smtClean="0"/>
              <a:t> The most important category of speech disorders is aphasia, a primary disturbance in the comprehension or production of speech, caused by brain damage.</a:t>
            </a:r>
          </a:p>
          <a:p>
            <a:r>
              <a:rPr lang="en-GB" dirty="0" smtClean="0"/>
              <a:t> Not all speech disturbances are aphasias; a patient must have difficulty comprehending, repeating, or producing meaningful speech, and this difficulty must not be caused by simple sensory or motor deficits or by lack of motivation. </a:t>
            </a:r>
          </a:p>
          <a:p>
            <a:r>
              <a:rPr lang="en-GB" dirty="0" smtClean="0"/>
              <a:t>For example, inability to speak caused by deafness or paralysis of the speech muscles is not considered to be aphasia. </a:t>
            </a:r>
          </a:p>
        </p:txBody>
      </p:sp>
    </p:spTree>
    <p:extLst>
      <p:ext uri="{BB962C8B-B14F-4D97-AF65-F5344CB8AC3E}">
        <p14:creationId xmlns:p14="http://schemas.microsoft.com/office/powerpoint/2010/main" val="1349931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best evidence that proves that people can read words without sounding them out, using the whole-word method, comes from studies of patients with </a:t>
            </a:r>
            <a:r>
              <a:rPr lang="en-GB" b="1" dirty="0"/>
              <a:t>acquired </a:t>
            </a:r>
            <a:r>
              <a:rPr lang="en-GB" b="1" dirty="0" err="1"/>
              <a:t>dyslexias</a:t>
            </a:r>
            <a:r>
              <a:rPr lang="en-GB" b="1" dirty="0" smtClean="0"/>
              <a:t>.</a:t>
            </a:r>
          </a:p>
          <a:p>
            <a:r>
              <a:rPr lang="en-GB" dirty="0" smtClean="0"/>
              <a:t> </a:t>
            </a:r>
            <a:r>
              <a:rPr lang="en-GB" dirty="0"/>
              <a:t>Dyslexia means “faulty reading.” Acquired </a:t>
            </a:r>
            <a:r>
              <a:rPr lang="en-GB" dirty="0" err="1"/>
              <a:t>dyslexias</a:t>
            </a:r>
            <a:r>
              <a:rPr lang="en-GB" dirty="0"/>
              <a:t> are those caused by damage to the brains of people who already know how to read</a:t>
            </a:r>
            <a:r>
              <a:rPr lang="en-GB" dirty="0" smtClean="0"/>
              <a:t>.</a:t>
            </a:r>
          </a:p>
          <a:p>
            <a:r>
              <a:rPr lang="en-GB" dirty="0" smtClean="0"/>
              <a:t> </a:t>
            </a:r>
            <a:r>
              <a:rPr lang="en-GB" b="1" dirty="0"/>
              <a:t>In contrast, developmental </a:t>
            </a:r>
            <a:r>
              <a:rPr lang="en-GB" b="1" dirty="0" err="1"/>
              <a:t>dyslexias</a:t>
            </a:r>
            <a:r>
              <a:rPr lang="en-GB" b="1" dirty="0"/>
              <a:t> refer to reading difficulties that become apparent when children are learning to read. </a:t>
            </a:r>
            <a:r>
              <a:rPr lang="en-GB" b="1" dirty="0" smtClean="0"/>
              <a:t>Developmental </a:t>
            </a:r>
            <a:r>
              <a:rPr lang="en-GB" b="1" dirty="0" err="1"/>
              <a:t>dyslexias</a:t>
            </a:r>
            <a:r>
              <a:rPr lang="en-GB" b="1" dirty="0"/>
              <a:t>, which appear to involve anomalies in brain circuitry, are discussed in a later </a:t>
            </a:r>
            <a:r>
              <a:rPr lang="en-GB" b="1" dirty="0" smtClean="0"/>
              <a:t>section.</a:t>
            </a:r>
            <a:endParaRPr lang="en-GB" b="1" dirty="0"/>
          </a:p>
        </p:txBody>
      </p:sp>
    </p:spTree>
    <p:extLst>
      <p:ext uri="{BB962C8B-B14F-4D97-AF65-F5344CB8AC3E}">
        <p14:creationId xmlns:p14="http://schemas.microsoft.com/office/powerpoint/2010/main" val="15024489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Acquired dyslexia</a:t>
            </a:r>
            <a:endParaRPr lang="en-GB" dirty="0"/>
          </a:p>
        </p:txBody>
      </p:sp>
      <p:sp>
        <p:nvSpPr>
          <p:cNvPr id="3" name="Content Placeholder 2"/>
          <p:cNvSpPr>
            <a:spLocks noGrp="1"/>
          </p:cNvSpPr>
          <p:nvPr>
            <p:ph idx="1"/>
          </p:nvPr>
        </p:nvSpPr>
        <p:spPr/>
        <p:txBody>
          <a:bodyPr/>
          <a:lstStyle/>
          <a:p>
            <a:r>
              <a:rPr lang="en-GB" b="1" dirty="0"/>
              <a:t>Acquired dyslexia</a:t>
            </a:r>
            <a:r>
              <a:rPr lang="en-GB" dirty="0"/>
              <a:t> is a disorder experienced by people who have lost some aspect of their reading ability as a result of brain damage. It is an umbrella term for many specific forms of </a:t>
            </a:r>
            <a:r>
              <a:rPr lang="en-GB" b="1" dirty="0"/>
              <a:t>dyslexia</a:t>
            </a:r>
            <a:r>
              <a:rPr lang="en-GB" dirty="0"/>
              <a:t> which can be caused by a variety of neuropathological diseases such as brain damage, stroke, dementia and multiple </a:t>
            </a:r>
            <a:r>
              <a:rPr lang="en-GB" dirty="0" err="1"/>
              <a:t>sclerosi</a:t>
            </a:r>
            <a:endParaRPr lang="en-GB" dirty="0"/>
          </a:p>
        </p:txBody>
      </p:sp>
    </p:spTree>
    <p:extLst>
      <p:ext uri="{BB962C8B-B14F-4D97-AF65-F5344CB8AC3E}">
        <p14:creationId xmlns:p14="http://schemas.microsoft.com/office/powerpoint/2010/main" val="29523503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acquired </a:t>
            </a:r>
            <a:r>
              <a:rPr lang="en-GB" dirty="0" err="1"/>
              <a:t>dyslexias</a:t>
            </a:r>
            <a:endParaRPr lang="en-GB" dirty="0"/>
          </a:p>
        </p:txBody>
      </p:sp>
      <p:sp>
        <p:nvSpPr>
          <p:cNvPr id="3" name="Content Placeholder 2"/>
          <p:cNvSpPr>
            <a:spLocks noGrp="1"/>
          </p:cNvSpPr>
          <p:nvPr>
            <p:ph idx="1"/>
          </p:nvPr>
        </p:nvSpPr>
        <p:spPr/>
        <p:txBody>
          <a:bodyPr>
            <a:normAutofit fontScale="92500"/>
          </a:bodyPr>
          <a:lstStyle/>
          <a:p>
            <a:r>
              <a:rPr lang="en-GB" dirty="0"/>
              <a:t>Investigators have reported several types of acquired </a:t>
            </a:r>
            <a:r>
              <a:rPr lang="en-GB" dirty="0" err="1"/>
              <a:t>dyslexias</a:t>
            </a:r>
            <a:r>
              <a:rPr lang="en-GB" dirty="0"/>
              <a:t>, </a:t>
            </a:r>
            <a:endParaRPr lang="en-GB" dirty="0" smtClean="0"/>
          </a:p>
          <a:p>
            <a:r>
              <a:rPr lang="en-GB" b="1" dirty="0" smtClean="0"/>
              <a:t>surface </a:t>
            </a:r>
            <a:r>
              <a:rPr lang="en-GB" b="1" dirty="0"/>
              <a:t>dyslexia, </a:t>
            </a:r>
            <a:endParaRPr lang="en-GB" b="1" dirty="0" smtClean="0"/>
          </a:p>
          <a:p>
            <a:r>
              <a:rPr lang="en-GB" b="1" dirty="0" smtClean="0"/>
              <a:t>phonological </a:t>
            </a:r>
            <a:r>
              <a:rPr lang="en-GB" b="1" dirty="0"/>
              <a:t>dyslexia, and </a:t>
            </a:r>
            <a:endParaRPr lang="en-GB" b="1" dirty="0" smtClean="0"/>
          </a:p>
          <a:p>
            <a:r>
              <a:rPr lang="en-GB" b="1" dirty="0" smtClean="0"/>
              <a:t>direct </a:t>
            </a:r>
            <a:r>
              <a:rPr lang="en-GB" b="1" dirty="0"/>
              <a:t>dyslexia</a:t>
            </a:r>
            <a:r>
              <a:rPr lang="en-GB" dirty="0"/>
              <a:t>. </a:t>
            </a:r>
            <a:endParaRPr lang="en-GB" dirty="0" smtClean="0"/>
          </a:p>
          <a:p>
            <a:r>
              <a:rPr lang="en-GB" b="1" dirty="0" smtClean="0"/>
              <a:t>Surface </a:t>
            </a:r>
            <a:r>
              <a:rPr lang="en-GB" b="1" dirty="0"/>
              <a:t>dyslexia </a:t>
            </a:r>
            <a:r>
              <a:rPr lang="en-GB" dirty="0"/>
              <a:t>is a deficit in whole-word reading. </a:t>
            </a:r>
            <a:endParaRPr lang="en-GB" dirty="0" smtClean="0"/>
          </a:p>
          <a:p>
            <a:r>
              <a:rPr lang="en-GB" dirty="0" smtClean="0"/>
              <a:t>The </a:t>
            </a:r>
            <a:r>
              <a:rPr lang="en-GB" dirty="0"/>
              <a:t>term surface reflects the fact that people with this disorder make errors related to the visual appearance of the words and to pronunciation rules, not to the meaning of the words, which is metaphorically “deeper” than the appearance</a:t>
            </a:r>
            <a:r>
              <a:rPr lang="en-GB" dirty="0" smtClean="0"/>
              <a:t>.(</a:t>
            </a:r>
            <a:r>
              <a:rPr lang="en-GB" dirty="0"/>
              <a:t>a disorder characterized by the inability to read words with “irregular” or exceptional print-to-sound </a:t>
            </a:r>
            <a:r>
              <a:rPr lang="en-GB" dirty="0" smtClean="0"/>
              <a:t>correspondences).</a:t>
            </a:r>
            <a:endParaRPr lang="en-GB" dirty="0"/>
          </a:p>
        </p:txBody>
      </p:sp>
    </p:spTree>
    <p:extLst>
      <p:ext uri="{BB962C8B-B14F-4D97-AF65-F5344CB8AC3E}">
        <p14:creationId xmlns:p14="http://schemas.microsoft.com/office/powerpoint/2010/main" val="38267882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2143" y="60385"/>
            <a:ext cx="11714672" cy="6857999"/>
          </a:xfrm>
          <a:prstGeom prst="rect">
            <a:avLst/>
          </a:prstGeom>
        </p:spPr>
      </p:pic>
    </p:spTree>
    <p:extLst>
      <p:ext uri="{BB962C8B-B14F-4D97-AF65-F5344CB8AC3E}">
        <p14:creationId xmlns:p14="http://schemas.microsoft.com/office/powerpoint/2010/main" val="13180514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Because patients with surface dyslexia have difficulty recognizing words as a whole, they are obliged to sound them out. </a:t>
            </a:r>
            <a:endParaRPr lang="en-GB" dirty="0" smtClean="0"/>
          </a:p>
          <a:p>
            <a:r>
              <a:rPr lang="en-GB" dirty="0" smtClean="0"/>
              <a:t>Thus</a:t>
            </a:r>
            <a:r>
              <a:rPr lang="en-GB" dirty="0"/>
              <a:t>, they can easily read words with regular spelling, such as hand, table, or chin. </a:t>
            </a:r>
            <a:endParaRPr lang="en-GB" dirty="0" smtClean="0"/>
          </a:p>
          <a:p>
            <a:r>
              <a:rPr lang="en-GB" dirty="0" smtClean="0"/>
              <a:t>However</a:t>
            </a:r>
            <a:r>
              <a:rPr lang="en-GB" dirty="0"/>
              <a:t>, they have difficulty reading words with irregular spelling, such as sew, pint, and yacht. </a:t>
            </a:r>
            <a:r>
              <a:rPr lang="en-GB" dirty="0" smtClean="0"/>
              <a:t>In </a:t>
            </a:r>
            <a:r>
              <a:rPr lang="en-GB" dirty="0"/>
              <a:t>fact, they may read these words as sue, </a:t>
            </a:r>
            <a:r>
              <a:rPr lang="en-GB" dirty="0" err="1"/>
              <a:t>pinnt</a:t>
            </a:r>
            <a:r>
              <a:rPr lang="en-GB" dirty="0"/>
              <a:t>, and </a:t>
            </a:r>
            <a:r>
              <a:rPr lang="en-GB" dirty="0" err="1"/>
              <a:t>yatchet</a:t>
            </a:r>
            <a:r>
              <a:rPr lang="en-GB" dirty="0"/>
              <a:t>. However, they have no difficulty reading pronounceable </a:t>
            </a:r>
            <a:r>
              <a:rPr lang="en-GB" dirty="0" err="1"/>
              <a:t>nonwords</a:t>
            </a:r>
            <a:r>
              <a:rPr lang="en-GB" dirty="0"/>
              <a:t>, such as </a:t>
            </a:r>
            <a:r>
              <a:rPr lang="en-GB" dirty="0" err="1"/>
              <a:t>glab</a:t>
            </a:r>
            <a:r>
              <a:rPr lang="en-GB" dirty="0"/>
              <a:t>, </a:t>
            </a:r>
            <a:r>
              <a:rPr lang="en-GB" dirty="0" err="1"/>
              <a:t>trisk</a:t>
            </a:r>
            <a:r>
              <a:rPr lang="en-GB" dirty="0"/>
              <a:t>, and </a:t>
            </a:r>
            <a:r>
              <a:rPr lang="en-GB" dirty="0" err="1"/>
              <a:t>chint</a:t>
            </a:r>
            <a:r>
              <a:rPr lang="en-GB" dirty="0"/>
              <a:t>. </a:t>
            </a:r>
            <a:endParaRPr lang="en-GB" dirty="0" smtClean="0"/>
          </a:p>
        </p:txBody>
      </p:sp>
    </p:spTree>
    <p:extLst>
      <p:ext uri="{BB962C8B-B14F-4D97-AF65-F5344CB8AC3E}">
        <p14:creationId xmlns:p14="http://schemas.microsoft.com/office/powerpoint/2010/main" val="26260607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Because people with surface dyslexia cannot recognize whole words by their appearance, they must, in effect, listen to their own pronunciation to understand what they are reading. </a:t>
            </a:r>
          </a:p>
          <a:p>
            <a:r>
              <a:rPr lang="en-GB" dirty="0"/>
              <a:t>If they read the word pint and pronounce it </a:t>
            </a:r>
            <a:r>
              <a:rPr lang="en-GB" dirty="0" err="1"/>
              <a:t>pinnt</a:t>
            </a:r>
            <a:r>
              <a:rPr lang="en-GB" dirty="0"/>
              <a:t>, they will say that it is not an English word (which it is not, pronounced that way).</a:t>
            </a:r>
          </a:p>
          <a:p>
            <a:r>
              <a:rPr lang="en-GB" dirty="0"/>
              <a:t> If the word is one member of a homophone, it will be impossible for them to understand it unless it is read in the context of a sentence. </a:t>
            </a:r>
          </a:p>
          <a:p>
            <a:r>
              <a:rPr lang="en-GB" dirty="0"/>
              <a:t>For example, if you hear the single word “pair” without additional information, you cannot know whether the speaker is referring to pair, pear, or pare. Thus, a patient with surface dyslexia who reads the word pair might say, “. . . it could be two of a kind, apples and . . . or what you do with your fingernails” (</a:t>
            </a:r>
            <a:r>
              <a:rPr lang="en-GB" dirty="0" err="1"/>
              <a:t>Gurd</a:t>
            </a:r>
            <a:r>
              <a:rPr lang="en-GB" dirty="0"/>
              <a:t> and Marshall, 1993, p. 594 (they rely in pronunciation rules)</a:t>
            </a:r>
          </a:p>
        </p:txBody>
      </p:sp>
    </p:spTree>
    <p:extLst>
      <p:ext uri="{BB962C8B-B14F-4D97-AF65-F5344CB8AC3E}">
        <p14:creationId xmlns:p14="http://schemas.microsoft.com/office/powerpoint/2010/main" val="1078180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phonological dyslexia</a:t>
            </a:r>
          </a:p>
        </p:txBody>
      </p:sp>
      <p:sp>
        <p:nvSpPr>
          <p:cNvPr id="3" name="Content Placeholder 2"/>
          <p:cNvSpPr>
            <a:spLocks noGrp="1"/>
          </p:cNvSpPr>
          <p:nvPr>
            <p:ph idx="1"/>
          </p:nvPr>
        </p:nvSpPr>
        <p:spPr/>
        <p:txBody>
          <a:bodyPr>
            <a:normAutofit fontScale="92500" lnSpcReduction="20000"/>
          </a:bodyPr>
          <a:lstStyle/>
          <a:p>
            <a:r>
              <a:rPr lang="en-GB" dirty="0"/>
              <a:t>The symptoms of phonological dyslexia are opposite those of surface dyslexia: </a:t>
            </a:r>
            <a:endParaRPr lang="en-GB" dirty="0" smtClean="0"/>
          </a:p>
          <a:p>
            <a:r>
              <a:rPr lang="en-GB" dirty="0" smtClean="0"/>
              <a:t>People </a:t>
            </a:r>
            <a:r>
              <a:rPr lang="en-GB" dirty="0"/>
              <a:t>with this disorder can read by the whole-word method but cannot sound words out</a:t>
            </a:r>
            <a:r>
              <a:rPr lang="en-GB" dirty="0" smtClean="0"/>
              <a:t>.</a:t>
            </a:r>
          </a:p>
          <a:p>
            <a:r>
              <a:rPr lang="en-GB" dirty="0" smtClean="0"/>
              <a:t> </a:t>
            </a:r>
            <a:r>
              <a:rPr lang="en-GB" dirty="0"/>
              <a:t>Thus, they can read words that they are already familiar with, but they have great difficulty figuring out how to read unfamiliar words or pronounceable </a:t>
            </a:r>
            <a:r>
              <a:rPr lang="en-GB" dirty="0" err="1" smtClean="0"/>
              <a:t>nonwords</a:t>
            </a:r>
            <a:r>
              <a:rPr lang="en-GB" dirty="0" smtClean="0"/>
              <a:t>. </a:t>
            </a:r>
          </a:p>
          <a:p>
            <a:r>
              <a:rPr lang="en-GB" dirty="0" smtClean="0"/>
              <a:t>(</a:t>
            </a:r>
            <a:r>
              <a:rPr lang="en-GB" dirty="0"/>
              <a:t>In this context, phonology—loosely translated as “laws of sound”—refers to the relation between letters and the sounds they represent.) </a:t>
            </a:r>
            <a:endParaRPr lang="en-GB" dirty="0" smtClean="0"/>
          </a:p>
          <a:p>
            <a:r>
              <a:rPr lang="en-GB" dirty="0" smtClean="0"/>
              <a:t>People </a:t>
            </a:r>
            <a:r>
              <a:rPr lang="en-GB" dirty="0"/>
              <a:t>with phonological dyslexia may be excellent readers if they had already acquired a good reading vocabulary before their brain damage occurred.</a:t>
            </a:r>
          </a:p>
        </p:txBody>
      </p:sp>
    </p:spTree>
    <p:extLst>
      <p:ext uri="{BB962C8B-B14F-4D97-AF65-F5344CB8AC3E}">
        <p14:creationId xmlns:p14="http://schemas.microsoft.com/office/powerpoint/2010/main" val="828270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Phonological dyslexia provides further evidence that whole-word reading and phonological reading involve different brain mechanisms</a:t>
            </a:r>
            <a:r>
              <a:rPr lang="en-GB" dirty="0" smtClean="0"/>
              <a:t>.</a:t>
            </a:r>
          </a:p>
          <a:p>
            <a:r>
              <a:rPr lang="en-GB" dirty="0" smtClean="0"/>
              <a:t> </a:t>
            </a:r>
            <a:r>
              <a:rPr lang="en-GB" dirty="0"/>
              <a:t>Phonological reading, which is the only way we can read </a:t>
            </a:r>
            <a:r>
              <a:rPr lang="en-GB" dirty="0" err="1"/>
              <a:t>nonwords</a:t>
            </a:r>
            <a:r>
              <a:rPr lang="en-GB" dirty="0"/>
              <a:t> or words we have not yet learned, entails some sort of letter-to-sound decoding. </a:t>
            </a:r>
            <a:endParaRPr lang="en-GB" dirty="0" smtClean="0"/>
          </a:p>
          <a:p>
            <a:r>
              <a:rPr lang="en-GB" dirty="0" smtClean="0"/>
              <a:t>Obviously</a:t>
            </a:r>
            <a:r>
              <a:rPr lang="en-GB" dirty="0"/>
              <a:t>, phonological reading of English requires more than decoding of the sounds produced by single letters, </a:t>
            </a:r>
            <a:r>
              <a:rPr lang="en-GB" dirty="0" smtClean="0"/>
              <a:t>because</a:t>
            </a:r>
            <a:r>
              <a:rPr lang="en-GB" dirty="0"/>
              <a:t>, Japanese for example, some sounds are transcribed as two-letter sequences (such as </a:t>
            </a:r>
            <a:r>
              <a:rPr lang="en-GB" dirty="0" err="1"/>
              <a:t>th</a:t>
            </a:r>
            <a:r>
              <a:rPr lang="en-GB" dirty="0"/>
              <a:t> or </a:t>
            </a:r>
            <a:r>
              <a:rPr lang="en-GB" dirty="0" err="1"/>
              <a:t>sh</a:t>
            </a:r>
            <a:r>
              <a:rPr lang="en-GB" dirty="0"/>
              <a:t>) and the addition of the letter e to the end of a word lengthens an internal </a:t>
            </a:r>
            <a:r>
              <a:rPr lang="en-GB" dirty="0" smtClean="0"/>
              <a:t>vowel.</a:t>
            </a:r>
            <a:endParaRPr lang="en-GB" dirty="0"/>
          </a:p>
        </p:txBody>
      </p:sp>
    </p:spTree>
    <p:extLst>
      <p:ext uri="{BB962C8B-B14F-4D97-AF65-F5344CB8AC3E}">
        <p14:creationId xmlns:p14="http://schemas.microsoft.com/office/powerpoint/2010/main" val="19096357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750498" y="365124"/>
            <a:ext cx="10603301" cy="6492875"/>
          </a:xfrm>
          <a:prstGeom prst="rect">
            <a:avLst/>
          </a:prstGeom>
        </p:spPr>
      </p:pic>
    </p:spTree>
    <p:extLst>
      <p:ext uri="{BB962C8B-B14F-4D97-AF65-F5344CB8AC3E}">
        <p14:creationId xmlns:p14="http://schemas.microsoft.com/office/powerpoint/2010/main" val="25801391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The Japanese language provides a particularly interesting distinction between phonetic and whole-word reading</a:t>
            </a:r>
            <a:r>
              <a:rPr lang="en-GB" dirty="0" smtClean="0"/>
              <a:t>.</a:t>
            </a:r>
          </a:p>
          <a:p>
            <a:r>
              <a:rPr lang="en-GB" dirty="0" smtClean="0"/>
              <a:t> </a:t>
            </a:r>
            <a:r>
              <a:rPr lang="en-GB" dirty="0"/>
              <a:t>The Japanese language makes use of two kinds of written symbols. Kanji symbols are pictographs, adopted from the Chinese language (although they are pronounced as Japanese words</a:t>
            </a:r>
            <a:r>
              <a:rPr lang="en-GB" dirty="0" smtClean="0"/>
              <a:t>).</a:t>
            </a:r>
          </a:p>
          <a:p>
            <a:r>
              <a:rPr lang="en-GB" dirty="0" smtClean="0"/>
              <a:t> </a:t>
            </a:r>
            <a:r>
              <a:rPr lang="en-GB" dirty="0"/>
              <a:t>Thus, they represent concepts by means of visual symbols but do not provide a guide to their pronunciation. Reading words expressed in kanji symbols is analogous, then, to whole-word reading. </a:t>
            </a:r>
            <a:endParaRPr lang="en-GB" dirty="0" smtClean="0"/>
          </a:p>
          <a:p>
            <a:r>
              <a:rPr lang="en-GB" dirty="0" smtClean="0"/>
              <a:t>Kana </a:t>
            </a:r>
            <a:r>
              <a:rPr lang="en-GB" dirty="0"/>
              <a:t>symbols are phonetic representations of syllables; thus, they encode acoustical information</a:t>
            </a:r>
            <a:r>
              <a:rPr lang="en-GB" dirty="0" smtClean="0"/>
              <a:t>.</a:t>
            </a:r>
          </a:p>
          <a:p>
            <a:r>
              <a:rPr lang="en-GB" dirty="0" smtClean="0"/>
              <a:t> </a:t>
            </a:r>
            <a:r>
              <a:rPr lang="en-GB" dirty="0"/>
              <a:t>These symbols are used primarily to represent foreign words or Japanese words that the average reader would be unlikely to recognize if they were represented by their kanji symbols. Reading words expressed in kana symbols is obviously phonetic.</a:t>
            </a:r>
          </a:p>
        </p:txBody>
      </p:sp>
    </p:spTree>
    <p:extLst>
      <p:ext uri="{BB962C8B-B14F-4D97-AF65-F5344CB8AC3E}">
        <p14:creationId xmlns:p14="http://schemas.microsoft.com/office/powerpoint/2010/main" val="2767301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endParaRPr lang="en-GB" dirty="0" smtClean="0"/>
          </a:p>
          <a:p>
            <a:r>
              <a:rPr lang="en-GB" dirty="0" smtClean="0"/>
              <a:t>In addition, the deficit must be relatively isolated; that is, the patient must appear to be aware of what is happening in his or her environment and to recognize that others are attempting to communicate.</a:t>
            </a:r>
            <a:endParaRPr lang="en-GB" dirty="0"/>
          </a:p>
          <a:p>
            <a:r>
              <a:rPr lang="en-GB" dirty="0" smtClean="0"/>
              <a:t>Another source of information about the physiology of language comes from studies using functional imaging devices. </a:t>
            </a:r>
          </a:p>
          <a:p>
            <a:r>
              <a:rPr lang="en-GB" dirty="0" smtClean="0"/>
              <a:t>In recent years, researchers have used PET and functional MRI to gather information about language processes from normal subjects. </a:t>
            </a:r>
          </a:p>
          <a:p>
            <a:r>
              <a:rPr lang="en-GB" dirty="0" smtClean="0"/>
              <a:t>In general, these studies have confirmed or complemented what we have learned by studying patients with brain damage.</a:t>
            </a:r>
            <a:endParaRPr lang="en-GB" dirty="0"/>
          </a:p>
        </p:txBody>
      </p:sp>
    </p:spTree>
    <p:extLst>
      <p:ext uri="{BB962C8B-B14F-4D97-AF65-F5344CB8AC3E}">
        <p14:creationId xmlns:p14="http://schemas.microsoft.com/office/powerpoint/2010/main" val="25687118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Studies of Japanese people with localized brain damage have shown that the reading of kana and kanji symbols involves different brain </a:t>
            </a:r>
            <a:r>
              <a:rPr lang="en-GB" dirty="0" smtClean="0"/>
              <a:t>mechanisms.</a:t>
            </a:r>
          </a:p>
          <a:p>
            <a:r>
              <a:rPr lang="en-GB" dirty="0" smtClean="0"/>
              <a:t>Difficulty </a:t>
            </a:r>
            <a:r>
              <a:rPr lang="en-GB" dirty="0"/>
              <a:t>reading kanji symbols is a form of surface dyslexia, whereas difficulty reading kana symbols is a form of phonological dyslexia. </a:t>
            </a:r>
          </a:p>
        </p:txBody>
      </p:sp>
    </p:spTree>
    <p:extLst>
      <p:ext uri="{BB962C8B-B14F-4D97-AF65-F5344CB8AC3E}">
        <p14:creationId xmlns:p14="http://schemas.microsoft.com/office/powerpoint/2010/main" val="13293199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regions are involved in these two kinds of reading?</a:t>
            </a:r>
          </a:p>
        </p:txBody>
      </p:sp>
      <p:sp>
        <p:nvSpPr>
          <p:cNvPr id="3" name="Content Placeholder 2"/>
          <p:cNvSpPr>
            <a:spLocks noGrp="1"/>
          </p:cNvSpPr>
          <p:nvPr>
            <p:ph idx="1"/>
          </p:nvPr>
        </p:nvSpPr>
        <p:spPr/>
        <p:txBody>
          <a:bodyPr>
            <a:normAutofit fontScale="92500"/>
          </a:bodyPr>
          <a:lstStyle/>
          <a:p>
            <a:r>
              <a:rPr lang="en-GB" dirty="0"/>
              <a:t>Evidence from lesion and functional imaging studies with readers of English, Chinese, and Japanese suggest that the process of whole-word reading follows the ventral stream of the visual system to a region of the fusiform gyrus, located at the base of the temporal lobe</a:t>
            </a:r>
            <a:r>
              <a:rPr lang="en-GB" dirty="0" smtClean="0"/>
              <a:t>.</a:t>
            </a:r>
          </a:p>
          <a:p>
            <a:r>
              <a:rPr lang="en-GB" dirty="0" smtClean="0"/>
              <a:t> </a:t>
            </a:r>
            <a:r>
              <a:rPr lang="en-GB" dirty="0"/>
              <a:t>For example, functional imaging studies by Thuy et al. (2004) and Liu et al. (2008) found that the reading of kanji words or Chinese characters (whole-word reading) activated the left fusiform gyrus. This region has come to be known as the visual word-form area (VWFA</a:t>
            </a:r>
            <a:r>
              <a:rPr lang="en-GB" dirty="0" smtClean="0"/>
              <a:t>).</a:t>
            </a:r>
          </a:p>
          <a:p>
            <a:r>
              <a:rPr lang="en-GB" dirty="0" smtClean="0"/>
              <a:t> </a:t>
            </a:r>
            <a:r>
              <a:rPr lang="en-GB" dirty="0"/>
              <a:t>Part of the fusiform gyrus is also involved in the perception of faces and other shapes that require expertise to distinguish—and certainly, recognizing whole words or kanji symbols requires expertise.</a:t>
            </a:r>
          </a:p>
        </p:txBody>
      </p:sp>
    </p:spTree>
    <p:extLst>
      <p:ext uri="{BB962C8B-B14F-4D97-AF65-F5344CB8AC3E}">
        <p14:creationId xmlns:p14="http://schemas.microsoft.com/office/powerpoint/2010/main" val="33357769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The location of the neural circuitry responsible for phonological reading is less certain. Many investigators believe that it involves the region of the cerebral cortex that surrounds the junction of the inferior parietal lobe and the superior temporal lobe (the </a:t>
            </a:r>
            <a:r>
              <a:rPr lang="en-GB" dirty="0" err="1"/>
              <a:t>temporoparietal</a:t>
            </a:r>
            <a:r>
              <a:rPr lang="en-GB" dirty="0"/>
              <a:t> cortex) and then follows a </a:t>
            </a:r>
            <a:r>
              <a:rPr lang="en-GB" dirty="0" err="1"/>
              <a:t>fiber</a:t>
            </a:r>
            <a:r>
              <a:rPr lang="en-GB" dirty="0"/>
              <a:t> bundle from this region to the inferior frontal cortex—which includes </a:t>
            </a:r>
            <a:r>
              <a:rPr lang="en-GB" dirty="0" err="1"/>
              <a:t>Broca’s</a:t>
            </a:r>
            <a:r>
              <a:rPr lang="en-GB" dirty="0"/>
              <a:t> </a:t>
            </a:r>
            <a:r>
              <a:rPr lang="en-GB" dirty="0" smtClean="0"/>
              <a:t>area.</a:t>
            </a:r>
          </a:p>
          <a:p>
            <a:r>
              <a:rPr lang="en-GB" dirty="0" smtClean="0"/>
              <a:t>However</a:t>
            </a:r>
            <a:r>
              <a:rPr lang="en-GB" dirty="0"/>
              <a:t>, damage restricted to the VWFA—without damage to underlying white matter— produces pure </a:t>
            </a:r>
            <a:r>
              <a:rPr lang="en-GB" dirty="0" smtClean="0"/>
              <a:t>alexia.</a:t>
            </a:r>
          </a:p>
          <a:p>
            <a:r>
              <a:rPr lang="en-GB" dirty="0" smtClean="0"/>
              <a:t>Thus</a:t>
            </a:r>
            <a:r>
              <a:rPr lang="en-GB" dirty="0"/>
              <a:t>, although phonological reading may involve the </a:t>
            </a:r>
            <a:r>
              <a:rPr lang="en-GB" dirty="0" err="1"/>
              <a:t>temporoparietal</a:t>
            </a:r>
            <a:r>
              <a:rPr lang="en-GB" dirty="0"/>
              <a:t> cortex, the VWFA appears to play an essential role in both forms of reading. </a:t>
            </a:r>
            <a:endParaRPr lang="en-GB" dirty="0" smtClean="0"/>
          </a:p>
          <a:p>
            <a:r>
              <a:rPr lang="en-GB" dirty="0" smtClean="0"/>
              <a:t>The </a:t>
            </a:r>
            <a:r>
              <a:rPr lang="en-GB" dirty="0"/>
              <a:t>fact that phonological reading involves </a:t>
            </a:r>
            <a:r>
              <a:rPr lang="en-GB" dirty="0" err="1"/>
              <a:t>Broca’s</a:t>
            </a:r>
            <a:r>
              <a:rPr lang="en-GB" dirty="0"/>
              <a:t> area suggests that it may actually involve a </a:t>
            </a:r>
            <a:r>
              <a:rPr lang="en-GB" dirty="0" err="1"/>
              <a:t>rticulation</a:t>
            </a:r>
            <a:r>
              <a:rPr lang="en-GB" dirty="0"/>
              <a:t>— that we sound out words not so much by “hearing” them in our heads as by feeling ourselves pronounce them silently to ourselves. </a:t>
            </a:r>
            <a:endParaRPr lang="en-GB" dirty="0" smtClean="0"/>
          </a:p>
          <a:p>
            <a:r>
              <a:rPr lang="en-GB" dirty="0" smtClean="0"/>
              <a:t>(</a:t>
            </a:r>
            <a:r>
              <a:rPr lang="en-GB" dirty="0"/>
              <a:t>As we saw in the first part of this chapter, feedback from the inferior frontal cortex plays a role in perception of spoken words.) Once words are identified—by either means—their meaning must be accessed, which means that the two pathways converge on regions of the brain involved in recognition of word meaning, grammatical structure, and semantics.</a:t>
            </a:r>
          </a:p>
        </p:txBody>
      </p:sp>
    </p:spTree>
    <p:extLst>
      <p:ext uri="{BB962C8B-B14F-4D97-AF65-F5344CB8AC3E}">
        <p14:creationId xmlns:p14="http://schemas.microsoft.com/office/powerpoint/2010/main" val="40550726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Let’s consider the role of the VWFA</a:t>
            </a:r>
            <a:r>
              <a:rPr lang="en-GB" dirty="0" smtClean="0"/>
              <a:t>.</a:t>
            </a:r>
          </a:p>
          <a:p>
            <a:r>
              <a:rPr lang="en-GB" dirty="0" smtClean="0"/>
              <a:t> </a:t>
            </a:r>
            <a:r>
              <a:rPr lang="en-GB" dirty="0"/>
              <a:t>Obviously, some parts of the visual association cortex must be involved in perceiving written words. </a:t>
            </a:r>
            <a:endParaRPr lang="en-GB" dirty="0" smtClean="0"/>
          </a:p>
          <a:p>
            <a:r>
              <a:rPr lang="en-GB" dirty="0" smtClean="0"/>
              <a:t>Visual </a:t>
            </a:r>
            <a:r>
              <a:rPr lang="en-GB" dirty="0"/>
              <a:t>agnosia is a perceptual deficit in which people with bilateral damage to the visual association cortex cannot recognize objects by sight. </a:t>
            </a:r>
            <a:endParaRPr lang="en-GB" dirty="0" smtClean="0"/>
          </a:p>
          <a:p>
            <a:r>
              <a:rPr lang="en-GB" dirty="0" smtClean="0"/>
              <a:t>However</a:t>
            </a:r>
            <a:r>
              <a:rPr lang="en-GB" dirty="0"/>
              <a:t>, people with visual agnosia can still read, which means that the perceptual analysis of objects and words involves at least some different brain mechanisms. This fact is both interesting and puzzling. </a:t>
            </a:r>
            <a:endParaRPr lang="en-GB" dirty="0" smtClean="0"/>
          </a:p>
          <a:p>
            <a:r>
              <a:rPr lang="en-GB" dirty="0" smtClean="0"/>
              <a:t>Certainly</a:t>
            </a:r>
            <a:r>
              <a:rPr lang="en-GB" dirty="0"/>
              <a:t>, the ability to read cannot have shaped the evolution of the </a:t>
            </a:r>
            <a:r>
              <a:rPr lang="en-GB" dirty="0" err="1"/>
              <a:t>humabrain</a:t>
            </a:r>
            <a:r>
              <a:rPr lang="en-GB" dirty="0"/>
              <a:t>, because the invention of writing is only a few thousand years old, and until very recently the vast majority of the world’s population was illiterate. Thus, reading and object recognition use brain mechanisms that undoubtedly existed long before the invention of writing</a:t>
            </a:r>
            <a:r>
              <a:rPr lang="en-GB" dirty="0" smtClean="0"/>
              <a:t>.</a:t>
            </a:r>
          </a:p>
          <a:p>
            <a:r>
              <a:rPr lang="en-GB" dirty="0" smtClean="0"/>
              <a:t> </a:t>
            </a:r>
            <a:r>
              <a:rPr lang="en-GB" dirty="0"/>
              <a:t>However, just as experience seeing faces affects the development of the fusiform face area in the right hemisphere, experience learning to read words affects the development of the neural circuitry in the visual word-form area—which, probably not coincidentally, is found in the fusiform cortex of the left hemisphere</a:t>
            </a:r>
          </a:p>
        </p:txBody>
      </p:sp>
    </p:spTree>
    <p:extLst>
      <p:ext uri="{BB962C8B-B14F-4D97-AF65-F5344CB8AC3E}">
        <p14:creationId xmlns:p14="http://schemas.microsoft.com/office/powerpoint/2010/main" val="42242665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Direct dyslexia</a:t>
            </a:r>
          </a:p>
        </p:txBody>
      </p:sp>
      <p:sp>
        <p:nvSpPr>
          <p:cNvPr id="3" name="Content Placeholder 2"/>
          <p:cNvSpPr>
            <a:spLocks noGrp="1"/>
          </p:cNvSpPr>
          <p:nvPr>
            <p:ph idx="1"/>
          </p:nvPr>
        </p:nvSpPr>
        <p:spPr/>
        <p:txBody>
          <a:bodyPr>
            <a:normAutofit fontScale="70000" lnSpcReduction="20000"/>
          </a:bodyPr>
          <a:lstStyle/>
          <a:p>
            <a:r>
              <a:rPr lang="en-GB" dirty="0"/>
              <a:t> Direct dyslexia resembles transcortical sensory </a:t>
            </a:r>
            <a:r>
              <a:rPr lang="en-GB" dirty="0" smtClean="0"/>
              <a:t>aphasia (Transcortical </a:t>
            </a:r>
            <a:r>
              <a:rPr lang="en-GB" dirty="0"/>
              <a:t>sensory aphasia (TSA) is a kind of aphasia that involves damage to specific areas of the temporal lobe of the brain, resulting in symptoms such as poor auditory comprehension, relatively intact repetition, and fluent speech with </a:t>
            </a:r>
            <a:r>
              <a:rPr lang="en-GB" dirty="0" smtClean="0"/>
              <a:t>semantic </a:t>
            </a:r>
            <a:r>
              <a:rPr lang="en-GB" dirty="0" err="1" smtClean="0"/>
              <a:t>paraphasias</a:t>
            </a:r>
            <a:r>
              <a:rPr lang="en-GB" dirty="0" smtClean="0"/>
              <a:t> present).</a:t>
            </a:r>
          </a:p>
          <a:p>
            <a:r>
              <a:rPr lang="en-GB" dirty="0" smtClean="0"/>
              <a:t>(</a:t>
            </a:r>
            <a:r>
              <a:rPr lang="en-GB" b="1" dirty="0"/>
              <a:t>Aphasia</a:t>
            </a:r>
            <a:r>
              <a:rPr lang="en-GB" dirty="0"/>
              <a:t> is an impairment of language, affecting the production or comprehension of speech and the ability to read or write. </a:t>
            </a:r>
            <a:r>
              <a:rPr lang="en-GB" dirty="0" smtClean="0"/>
              <a:t>)</a:t>
            </a:r>
          </a:p>
          <a:p>
            <a:r>
              <a:rPr lang="en-GB" b="1" dirty="0" err="1"/>
              <a:t>Paraphasia</a:t>
            </a:r>
            <a:r>
              <a:rPr lang="en-GB" dirty="0"/>
              <a:t> is a type of language output error commonly associated with aphasia, and characterized by the production of unintended syllables, words, or phrases during the effort to speak.</a:t>
            </a:r>
            <a:r>
              <a:rPr lang="en-GB" dirty="0" smtClean="0"/>
              <a:t> </a:t>
            </a:r>
          </a:p>
          <a:p>
            <a:r>
              <a:rPr lang="en-GB" dirty="0" smtClean="0"/>
              <a:t>except </a:t>
            </a:r>
            <a:r>
              <a:rPr lang="en-GB" dirty="0"/>
              <a:t>that the words in question are written, not </a:t>
            </a:r>
            <a:r>
              <a:rPr lang="en-GB" dirty="0" smtClean="0"/>
              <a:t>spoken.</a:t>
            </a:r>
          </a:p>
          <a:p>
            <a:r>
              <a:rPr lang="en-GB" dirty="0" smtClean="0"/>
              <a:t>Patients </a:t>
            </a:r>
            <a:r>
              <a:rPr lang="en-GB" dirty="0"/>
              <a:t>with direct dyslexia are able to read aloud even though they cannot understand the words they are saying</a:t>
            </a:r>
            <a:r>
              <a:rPr lang="en-GB" dirty="0" smtClean="0"/>
              <a:t>.</a:t>
            </a:r>
          </a:p>
          <a:p>
            <a:r>
              <a:rPr lang="en-GB" dirty="0" smtClean="0"/>
              <a:t> </a:t>
            </a:r>
            <a:r>
              <a:rPr lang="en-GB" dirty="0"/>
              <a:t>After sustaining a stroke that damaged his left frontal and temporal lobes, Lytton and </a:t>
            </a:r>
            <a:r>
              <a:rPr lang="en-GB" dirty="0" err="1"/>
              <a:t>Brust’s</a:t>
            </a:r>
            <a:r>
              <a:rPr lang="en-GB" dirty="0"/>
              <a:t> patient lost the ability to communicate verbally; his speech was meaningless, and he was unable to comprehend what other people said to him. </a:t>
            </a:r>
            <a:endParaRPr lang="en-GB" dirty="0" smtClean="0"/>
          </a:p>
          <a:p>
            <a:r>
              <a:rPr lang="en-GB" dirty="0" smtClean="0"/>
              <a:t>However</a:t>
            </a:r>
            <a:r>
              <a:rPr lang="en-GB" dirty="0"/>
              <a:t>, he could read words with which he was already familiar. </a:t>
            </a:r>
            <a:endParaRPr lang="en-GB" dirty="0" smtClean="0"/>
          </a:p>
        </p:txBody>
      </p:sp>
    </p:spTree>
    <p:extLst>
      <p:ext uri="{BB962C8B-B14F-4D97-AF65-F5344CB8AC3E}">
        <p14:creationId xmlns:p14="http://schemas.microsoft.com/office/powerpoint/2010/main" val="16571847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He could not read pronounceable </a:t>
            </a:r>
            <a:r>
              <a:rPr lang="en-GB" dirty="0" err="1"/>
              <a:t>nonwords</a:t>
            </a:r>
            <a:r>
              <a:rPr lang="en-GB" dirty="0"/>
              <a:t>; therefore, he had lost the ability to read phonetically. </a:t>
            </a:r>
          </a:p>
          <a:p>
            <a:r>
              <a:rPr lang="en-GB" dirty="0"/>
              <a:t>His comprehension deficit seemed complete; when the investigators presented him with a word and several pictures, one of which corresponded to the word, he read the word correctly but had no idea what picture went with it.</a:t>
            </a:r>
          </a:p>
          <a:p>
            <a:r>
              <a:rPr lang="en-GB" dirty="0"/>
              <a:t> </a:t>
            </a:r>
            <a:r>
              <a:rPr lang="en-GB" dirty="0" err="1"/>
              <a:t>Gerhand’s</a:t>
            </a:r>
            <a:r>
              <a:rPr lang="en-GB" dirty="0"/>
              <a:t> patient showed a similar pattern of deficits, except that she was able to read phonetically: She could sound out pronounceable </a:t>
            </a:r>
            <a:r>
              <a:rPr lang="en-GB" dirty="0" err="1"/>
              <a:t>nonwords</a:t>
            </a:r>
            <a:r>
              <a:rPr lang="en-GB" dirty="0"/>
              <a:t>. </a:t>
            </a:r>
            <a:endParaRPr lang="en-GB" dirty="0" smtClean="0"/>
          </a:p>
          <a:p>
            <a:r>
              <a:rPr lang="en-GB" dirty="0" smtClean="0"/>
              <a:t>These </a:t>
            </a:r>
            <a:r>
              <a:rPr lang="en-GB" dirty="0"/>
              <a:t>findings indicate that the brain regions responsible for phonetic reading and whole-word reading are each independently connected with brain regions responsible for speech.</a:t>
            </a:r>
          </a:p>
        </p:txBody>
      </p:sp>
    </p:spTree>
    <p:extLst>
      <p:ext uri="{BB962C8B-B14F-4D97-AF65-F5344CB8AC3E}">
        <p14:creationId xmlns:p14="http://schemas.microsoft.com/office/powerpoint/2010/main" val="16110066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Toward an Understanding of Writing</a:t>
            </a:r>
          </a:p>
        </p:txBody>
      </p:sp>
      <p:sp>
        <p:nvSpPr>
          <p:cNvPr id="3" name="Content Placeholder 2"/>
          <p:cNvSpPr>
            <a:spLocks noGrp="1"/>
          </p:cNvSpPr>
          <p:nvPr>
            <p:ph idx="1"/>
          </p:nvPr>
        </p:nvSpPr>
        <p:spPr/>
        <p:txBody>
          <a:bodyPr>
            <a:normAutofit fontScale="85000" lnSpcReduction="10000"/>
          </a:bodyPr>
          <a:lstStyle/>
          <a:p>
            <a:r>
              <a:rPr lang="en-GB" dirty="0"/>
              <a:t>Writing depends on knowledge of the words that are to be written, along with the proper grammatical structure of the sentences they are to form. </a:t>
            </a:r>
            <a:endParaRPr lang="en-GB" dirty="0" smtClean="0"/>
          </a:p>
          <a:p>
            <a:r>
              <a:rPr lang="en-GB" dirty="0" smtClean="0"/>
              <a:t>Therefore</a:t>
            </a:r>
            <a:r>
              <a:rPr lang="en-GB" dirty="0"/>
              <a:t>, if a patient is unable to express himself or herself by speech, we should not be surprised to see a writing disturbance (dysgraphia) as well. In addition, most cases of dyslexia are accompanied by dysgraphia</a:t>
            </a:r>
            <a:r>
              <a:rPr lang="en-GB" dirty="0" smtClean="0"/>
              <a:t>.</a:t>
            </a:r>
          </a:p>
          <a:p>
            <a:r>
              <a:rPr lang="en-GB" dirty="0" smtClean="0"/>
              <a:t> </a:t>
            </a:r>
            <a:r>
              <a:rPr lang="en-GB" dirty="0"/>
              <a:t>One type of writing disorder involves difficulties in motor control—in directing the movements of a pen or pencil to form letters and words. Investigators have reported surprisingly specific types of writing disorders that fall into this category. </a:t>
            </a:r>
            <a:endParaRPr lang="en-GB" dirty="0" smtClean="0"/>
          </a:p>
          <a:p>
            <a:r>
              <a:rPr lang="en-GB" dirty="0" smtClean="0"/>
              <a:t>For </a:t>
            </a:r>
            <a:r>
              <a:rPr lang="en-GB" dirty="0"/>
              <a:t>example, some patients can write numbers but not letters, some can write uppercase letters but not lowercase letters, some can write consonants but not vowels, some can write cursively but not print uppercase letters, and others can write letters normally but have difficulty placing them in an orderly fashion on the </a:t>
            </a:r>
            <a:r>
              <a:rPr lang="en-GB" dirty="0" smtClean="0"/>
              <a:t>page. </a:t>
            </a:r>
            <a:endParaRPr lang="en-GB" dirty="0"/>
          </a:p>
        </p:txBody>
      </p:sp>
    </p:spTree>
    <p:extLst>
      <p:ext uri="{BB962C8B-B14F-4D97-AF65-F5344CB8AC3E}">
        <p14:creationId xmlns:p14="http://schemas.microsoft.com/office/powerpoint/2010/main" val="40045001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Many regions of the brain are involved in writing. For example, damage that produces various forms of aphasia will produce impairments in writing that are similar to those seen in speech</a:t>
            </a:r>
            <a:r>
              <a:rPr lang="en-GB" dirty="0" smtClean="0"/>
              <a:t>.</a:t>
            </a:r>
          </a:p>
          <a:p>
            <a:r>
              <a:rPr lang="en-GB" dirty="0" smtClean="0"/>
              <a:t> </a:t>
            </a:r>
            <a:r>
              <a:rPr lang="en-GB" dirty="0"/>
              <a:t>Organization of the motor aspects of writing involves the dorsal parietal lobe and the premotor cortex. These regions (and the primary motor cortex, of course) become activated when people engage in writing; however, damage to these regions impairs writing </a:t>
            </a:r>
            <a:r>
              <a:rPr lang="en-GB" dirty="0" smtClean="0"/>
              <a:t>.</a:t>
            </a:r>
          </a:p>
          <a:p>
            <a:r>
              <a:rPr lang="en-GB" dirty="0" smtClean="0"/>
              <a:t>A </a:t>
            </a:r>
            <a:r>
              <a:rPr lang="en-GB" dirty="0"/>
              <a:t>functional imaging study by </a:t>
            </a:r>
            <a:r>
              <a:rPr lang="en-GB" dirty="0" err="1"/>
              <a:t>Rijntjes</a:t>
            </a:r>
            <a:r>
              <a:rPr lang="en-GB" dirty="0"/>
              <a:t> et al. (1999) had people sign their names with either their index finger or their big toe. In both cases, doing so activated the premotor cortex that controlled movements of the hand. </a:t>
            </a:r>
            <a:endParaRPr lang="en-GB" dirty="0" smtClean="0"/>
          </a:p>
          <a:p>
            <a:r>
              <a:rPr lang="en-GB" dirty="0" smtClean="0"/>
              <a:t>This </a:t>
            </a:r>
            <a:r>
              <a:rPr lang="en-GB" dirty="0"/>
              <a:t>finding suggests that when we learn to make a complex series of movements, the relevant information is stored in regions of the motor association cortex that control the part of the body that is being used but that this information can be used to control similar movements in other parts of the body. </a:t>
            </a:r>
            <a:endParaRPr lang="en-GB" dirty="0" smtClean="0"/>
          </a:p>
          <a:p>
            <a:r>
              <a:rPr lang="en-GB" dirty="0" err="1" smtClean="0"/>
              <a:t>Longcamp</a:t>
            </a:r>
            <a:r>
              <a:rPr lang="en-GB" dirty="0" smtClean="0"/>
              <a:t> </a:t>
            </a:r>
            <a:r>
              <a:rPr lang="en-GB" dirty="0"/>
              <a:t>et al. (2005) found that simply looking at alphabetical characters activated the premotor cortex: on the left side in right-handed people and on the right side in left-handed people.</a:t>
            </a:r>
          </a:p>
        </p:txBody>
      </p:sp>
    </p:spTree>
    <p:extLst>
      <p:ext uri="{BB962C8B-B14F-4D97-AF65-F5344CB8AC3E}">
        <p14:creationId xmlns:p14="http://schemas.microsoft.com/office/powerpoint/2010/main" val="39122749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A more basic type of writing disorder involves problems in the ability to spell words, as opposed to problems with making accurate movements of the fingers. </a:t>
            </a:r>
            <a:endParaRPr lang="en-GB" dirty="0" smtClean="0"/>
          </a:p>
          <a:p>
            <a:r>
              <a:rPr lang="en-GB" dirty="0" smtClean="0"/>
              <a:t>I </a:t>
            </a:r>
            <a:r>
              <a:rPr lang="en-GB" dirty="0"/>
              <a:t>will devote the rest of this section to this type of disorder. Like reading, writing (or, more specifically, spelling) involves more than one method. The first method is related to audition. When children acquire language skills, they first learn to recognize the sounds of words, then learn to say them, then learn to read, and then learn to write. </a:t>
            </a:r>
            <a:endParaRPr lang="en-GB" dirty="0" smtClean="0"/>
          </a:p>
          <a:p>
            <a:r>
              <a:rPr lang="en-GB" dirty="0" smtClean="0"/>
              <a:t>Undoubtedly</a:t>
            </a:r>
            <a:r>
              <a:rPr lang="en-GB" dirty="0"/>
              <a:t>, reading and writing depend heavily on the skills that are learned earlier. For example, to write most words, we must be able to “sound them out in our heads,” that is, to hear them and to articulate them </a:t>
            </a:r>
            <a:r>
              <a:rPr lang="en-GB" dirty="0" err="1"/>
              <a:t>subvocally</a:t>
            </a:r>
            <a:r>
              <a:rPr lang="en-GB" dirty="0"/>
              <a:t>. </a:t>
            </a:r>
            <a:endParaRPr lang="en-GB" dirty="0" smtClean="0"/>
          </a:p>
          <a:p>
            <a:r>
              <a:rPr lang="en-GB" dirty="0" smtClean="0"/>
              <a:t>If </a:t>
            </a:r>
            <a:r>
              <a:rPr lang="en-GB" dirty="0"/>
              <a:t>you want to demonstrate this to yourself, try to write a long word such as antidisestablishmentarianism from memory and see whether you can do it without saying the word to yourself. If you recite a poem or sing a song to yourself under your breath at the same time, you will see that the writing comes to a halt.</a:t>
            </a:r>
          </a:p>
        </p:txBody>
      </p:sp>
    </p:spTree>
    <p:extLst>
      <p:ext uri="{BB962C8B-B14F-4D97-AF65-F5344CB8AC3E}">
        <p14:creationId xmlns:p14="http://schemas.microsoft.com/office/powerpoint/2010/main" val="13862262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A second way of writing involves transcribing an image of what a particular word looks like—copying a visual mental image. Have you ever looked off into the distance to picture a word so that you can remember how to spell it? </a:t>
            </a:r>
            <a:endParaRPr lang="en-GB" dirty="0" smtClean="0"/>
          </a:p>
          <a:p>
            <a:r>
              <a:rPr lang="en-GB" dirty="0" smtClean="0"/>
              <a:t>Some </a:t>
            </a:r>
            <a:r>
              <a:rPr lang="en-GB" dirty="0"/>
              <a:t>people are not very good at phonological spelling and have to write some words down to see whether they look correct. This method obviously involves visual memories, not acoustical </a:t>
            </a:r>
            <a:r>
              <a:rPr lang="en-GB" dirty="0" smtClean="0"/>
              <a:t>ones.</a:t>
            </a:r>
          </a:p>
          <a:p>
            <a:r>
              <a:rPr lang="en-GB" dirty="0"/>
              <a:t>Neurological evidence supports these speculations. Brain damage can impair the first of these methods: phonetic writing. This deficit is called phonological d </a:t>
            </a:r>
            <a:r>
              <a:rPr lang="en-GB" dirty="0" err="1"/>
              <a:t>ysgraphia</a:t>
            </a:r>
            <a:r>
              <a:rPr lang="en-GB" dirty="0"/>
              <a:t> (Shallice, 1981). (Dysgraphia refers to a writing deficit, just as dyslexia refers to a reading deficit.) People with this disorder are unable to sound out words and write them phonetically. Thus, they cannot write unfamiliar words or pronounceable </a:t>
            </a:r>
            <a:r>
              <a:rPr lang="en-GB" dirty="0" err="1"/>
              <a:t>nonwords</a:t>
            </a:r>
            <a:r>
              <a:rPr lang="en-GB" dirty="0"/>
              <a:t>, such as the ones I presented in the section on reading. </a:t>
            </a:r>
            <a:endParaRPr lang="en-GB" dirty="0" smtClean="0"/>
          </a:p>
          <a:p>
            <a:r>
              <a:rPr lang="en-GB" dirty="0" smtClean="0"/>
              <a:t>They </a:t>
            </a:r>
            <a:r>
              <a:rPr lang="en-GB" dirty="0"/>
              <a:t>can, however, visually imagine familiar words and then write them. Phonological dysgraphia appears to be caused by damage to regions of the brain involved in phonological processing and articulation. Damage to </a:t>
            </a:r>
            <a:r>
              <a:rPr lang="en-GB" dirty="0" err="1"/>
              <a:t>Broca’s</a:t>
            </a:r>
            <a:r>
              <a:rPr lang="en-GB" dirty="0"/>
              <a:t> area, the ventral precentral gyrus, and the insula cause this disorder, and phonological spelling tasks activate these regions (</a:t>
            </a:r>
            <a:r>
              <a:rPr lang="en-GB" dirty="0" err="1"/>
              <a:t>Omura</a:t>
            </a:r>
            <a:r>
              <a:rPr lang="en-GB" dirty="0"/>
              <a:t> et al., 2004; Henry et al., 2007</a:t>
            </a:r>
          </a:p>
        </p:txBody>
      </p:sp>
    </p:spTree>
    <p:extLst>
      <p:ext uri="{BB962C8B-B14F-4D97-AF65-F5344CB8AC3E}">
        <p14:creationId xmlns:p14="http://schemas.microsoft.com/office/powerpoint/2010/main" val="3036465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Lateralization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Verbal </a:t>
            </a:r>
            <a:r>
              <a:rPr lang="en-GB" dirty="0" err="1" smtClean="0"/>
              <a:t>behavior</a:t>
            </a:r>
            <a:r>
              <a:rPr lang="en-GB" dirty="0" smtClean="0"/>
              <a:t> is a lateralized function; most language disturbances occur after damage to the left side of the brain, whether people are left handed or right-handed. </a:t>
            </a:r>
          </a:p>
          <a:p>
            <a:r>
              <a:rPr lang="en-GB" dirty="0" smtClean="0"/>
              <a:t>Using an ultrasonic procedure to measure changes in cerebral blood flow while people performed a verbal task, Knecht et al. (2000) assessed the relationship between handedness and lateralization of speech mechanisms in people without any known brain damage. </a:t>
            </a:r>
          </a:p>
          <a:p>
            <a:r>
              <a:rPr lang="en-GB" dirty="0" smtClean="0"/>
              <a:t>They found that right-hemisphere speech dominance was seen in only 4 percent of right-handed people, in 15 percent of ambidextrous(</a:t>
            </a:r>
            <a:r>
              <a:rPr lang="en-GB" dirty="0"/>
              <a:t>able to use the right and left hands equally </a:t>
            </a:r>
            <a:r>
              <a:rPr lang="en-GB" dirty="0" smtClean="0"/>
              <a:t>well</a:t>
            </a:r>
            <a:r>
              <a:rPr lang="en-GB" dirty="0"/>
              <a:t>)</a:t>
            </a:r>
            <a:r>
              <a:rPr lang="en-GB" dirty="0" smtClean="0"/>
              <a:t> people, and in 27 percent of left-handed people. The left hemisphere of approximately 90 percent of the total population is dominant for speech.</a:t>
            </a:r>
            <a:endParaRPr lang="en-GB" dirty="0"/>
          </a:p>
        </p:txBody>
      </p:sp>
    </p:spTree>
    <p:extLst>
      <p:ext uri="{BB962C8B-B14F-4D97-AF65-F5344CB8AC3E}">
        <p14:creationId xmlns:p14="http://schemas.microsoft.com/office/powerpoint/2010/main" val="8233701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Orthographic dysgraphia</a:t>
            </a:r>
          </a:p>
        </p:txBody>
      </p:sp>
      <p:sp>
        <p:nvSpPr>
          <p:cNvPr id="3" name="Content Placeholder 2"/>
          <p:cNvSpPr>
            <a:spLocks noGrp="1"/>
          </p:cNvSpPr>
          <p:nvPr>
            <p:ph idx="1"/>
          </p:nvPr>
        </p:nvSpPr>
        <p:spPr/>
        <p:txBody>
          <a:bodyPr>
            <a:normAutofit lnSpcReduction="10000"/>
          </a:bodyPr>
          <a:lstStyle/>
          <a:p>
            <a:r>
              <a:rPr lang="en-GB" dirty="0"/>
              <a:t>Orthographic dysgraphia is just the opposite of phonological dysgraphia</a:t>
            </a:r>
            <a:r>
              <a:rPr lang="en-GB" dirty="0" smtClean="0"/>
              <a:t>:</a:t>
            </a:r>
          </a:p>
          <a:p>
            <a:r>
              <a:rPr lang="en-GB" dirty="0" smtClean="0"/>
              <a:t> </a:t>
            </a:r>
            <a:r>
              <a:rPr lang="en-GB" dirty="0"/>
              <a:t>It is a disorder of visually based writing. People with orthographic dysgraphia can only sound words out; thus, they can spell regular words such as care or tree, and they can write pronounceable nonsense words</a:t>
            </a:r>
            <a:r>
              <a:rPr lang="en-GB" dirty="0" smtClean="0"/>
              <a:t>.</a:t>
            </a:r>
          </a:p>
          <a:p>
            <a:r>
              <a:rPr lang="en-GB" dirty="0" smtClean="0"/>
              <a:t> </a:t>
            </a:r>
            <a:r>
              <a:rPr lang="en-GB" dirty="0"/>
              <a:t>However, they have difficulty spelling irregular words such as half or busy (</a:t>
            </a:r>
            <a:r>
              <a:rPr lang="en-GB" dirty="0" err="1"/>
              <a:t>Beauvois</a:t>
            </a:r>
            <a:r>
              <a:rPr lang="en-GB" dirty="0"/>
              <a:t> and </a:t>
            </a:r>
            <a:r>
              <a:rPr lang="en-GB" dirty="0" err="1"/>
              <a:t>Dérouesné</a:t>
            </a:r>
            <a:r>
              <a:rPr lang="en-GB" dirty="0"/>
              <a:t>, 1981); </a:t>
            </a:r>
            <a:endParaRPr lang="en-GB" dirty="0" smtClean="0"/>
          </a:p>
          <a:p>
            <a:r>
              <a:rPr lang="en-GB" dirty="0" smtClean="0"/>
              <a:t>they </a:t>
            </a:r>
            <a:r>
              <a:rPr lang="en-GB" dirty="0"/>
              <a:t>may write </a:t>
            </a:r>
            <a:r>
              <a:rPr lang="en-GB" dirty="0" err="1"/>
              <a:t>haff</a:t>
            </a:r>
            <a:r>
              <a:rPr lang="en-GB" dirty="0"/>
              <a:t> or </a:t>
            </a:r>
            <a:r>
              <a:rPr lang="en-GB" dirty="0" err="1"/>
              <a:t>bizzy</a:t>
            </a:r>
            <a:r>
              <a:rPr lang="en-GB" dirty="0"/>
              <a:t>. Orthographic dysgraphia (impaired phonological writing), like surface dyslexia, is caused by damage to the VWFA on the base of the temporal lobe (Henry et al., 2007). </a:t>
            </a:r>
          </a:p>
        </p:txBody>
      </p:sp>
    </p:spTree>
    <p:extLst>
      <p:ext uri="{BB962C8B-B14F-4D97-AF65-F5344CB8AC3E}">
        <p14:creationId xmlns:p14="http://schemas.microsoft.com/office/powerpoint/2010/main" val="42120331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As we saw in the section on reading, some patients (those with direct dyslexia) can read aloud without being able to understand what they are reading. Similarly, some patients can write words that are dictated to them even though they cannot understand these </a:t>
            </a:r>
            <a:r>
              <a:rPr lang="en-GB" dirty="0" smtClean="0"/>
              <a:t>words. </a:t>
            </a:r>
            <a:r>
              <a:rPr lang="en-GB" dirty="0"/>
              <a:t>Of course, they cannot communicate by means of writing, because they cannot translate their thoughts into words. </a:t>
            </a:r>
            <a:endParaRPr lang="en-GB" dirty="0" smtClean="0"/>
          </a:p>
          <a:p>
            <a:r>
              <a:rPr lang="en-GB" dirty="0" smtClean="0"/>
              <a:t>(</a:t>
            </a:r>
            <a:r>
              <a:rPr lang="en-GB" dirty="0"/>
              <a:t>In fact, because most of these patients have sustained extensive brain damage, their thought processes themselves are severely disturbed.) Some of these patients can even spell pronounceable </a:t>
            </a:r>
            <a:r>
              <a:rPr lang="en-GB" dirty="0" err="1"/>
              <a:t>nonwords</a:t>
            </a:r>
            <a:r>
              <a:rPr lang="en-GB" dirty="0"/>
              <a:t>, which indicates that their ability to spell phonetically is intact. </a:t>
            </a:r>
            <a:endParaRPr lang="en-GB" dirty="0" smtClean="0"/>
          </a:p>
          <a:p>
            <a:r>
              <a:rPr lang="en-GB" dirty="0" err="1" smtClean="0"/>
              <a:t>Roeltgen</a:t>
            </a:r>
            <a:r>
              <a:rPr lang="en-GB" dirty="0" smtClean="0"/>
              <a:t> </a:t>
            </a:r>
            <a:r>
              <a:rPr lang="en-GB" dirty="0"/>
              <a:t>et al. (1986) referred to this disorder as </a:t>
            </a:r>
            <a:r>
              <a:rPr lang="en-GB" b="1" u="sng" dirty="0"/>
              <a:t>semantic agraphia</a:t>
            </a:r>
            <a:r>
              <a:rPr lang="en-GB" dirty="0"/>
              <a:t>, but perhaps the term direct dysgraphia would be more appropriate, because of the parallel with direct dyslexia.</a:t>
            </a:r>
          </a:p>
        </p:txBody>
      </p:sp>
    </p:spTree>
    <p:extLst>
      <p:ext uri="{BB962C8B-B14F-4D97-AF65-F5344CB8AC3E}">
        <p14:creationId xmlns:p14="http://schemas.microsoft.com/office/powerpoint/2010/main" val="3544464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9012" y="-1"/>
            <a:ext cx="11731924" cy="6305909"/>
          </a:xfrm>
          <a:prstGeom prst="rect">
            <a:avLst/>
          </a:prstGeom>
        </p:spPr>
      </p:pic>
    </p:spTree>
    <p:extLst>
      <p:ext uri="{BB962C8B-B14F-4D97-AF65-F5344CB8AC3E}">
        <p14:creationId xmlns:p14="http://schemas.microsoft.com/office/powerpoint/2010/main" val="1969741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Although the circuits that are primarily involved in speech comprehension and production are located in one hemisphere (almost always, the left hemisphere), it would be a mistake to conclude that the other hemisphere plays no role in speech.</a:t>
            </a:r>
          </a:p>
          <a:p>
            <a:r>
              <a:rPr lang="en-GB" dirty="0" smtClean="0"/>
              <a:t> When we hear and understand words, and when we talk about or think about our own perceptions or memories, we are using neural circuits besides those directly involved in speech. </a:t>
            </a:r>
          </a:p>
          <a:p>
            <a:r>
              <a:rPr lang="en-GB" dirty="0" smtClean="0"/>
              <a:t>Thus, these circuits also play a role in verbal </a:t>
            </a:r>
            <a:r>
              <a:rPr lang="en-GB" dirty="0" err="1" smtClean="0"/>
              <a:t>behavior</a:t>
            </a:r>
            <a:r>
              <a:rPr lang="en-GB" dirty="0" smtClean="0"/>
              <a:t>. </a:t>
            </a:r>
          </a:p>
          <a:p>
            <a:r>
              <a:rPr lang="en-GB" dirty="0" smtClean="0"/>
              <a:t>For example, damage to the right hemisphere makes it difficult for a person to read maps, perceive spatial relations, and recognize complex geometrical forms. </a:t>
            </a:r>
          </a:p>
          <a:p>
            <a:r>
              <a:rPr lang="en-GB" dirty="0" smtClean="0"/>
              <a:t>People with such damage also have trouble talking about things like maps and complex geometrical forms or understanding what other people have to say about them.</a:t>
            </a:r>
          </a:p>
          <a:p>
            <a:r>
              <a:rPr lang="en-GB" dirty="0" smtClean="0"/>
              <a:t> The right hemisphere also appears to be involved in organizing a narrative—selecting and assembling the elements of what we want to say (Gardner et al., 1983). </a:t>
            </a:r>
            <a:endParaRPr lang="en-GB" dirty="0"/>
          </a:p>
        </p:txBody>
      </p:sp>
    </p:spTree>
    <p:extLst>
      <p:ext uri="{BB962C8B-B14F-4D97-AF65-F5344CB8AC3E}">
        <p14:creationId xmlns:p14="http://schemas.microsoft.com/office/powerpoint/2010/main" val="3833709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In addition, the right hemisphere is involved in the expression and recognition of emotion in the tone of voice.</a:t>
            </a:r>
          </a:p>
          <a:p>
            <a:r>
              <a:rPr lang="en-GB" dirty="0" smtClean="0"/>
              <a:t> And as we shall see in this chapter, it is also involved in control of prosody—the normal rhythm and stress found in speech.</a:t>
            </a:r>
          </a:p>
          <a:p>
            <a:r>
              <a:rPr lang="en-GB" dirty="0" smtClean="0"/>
              <a:t> Therefore, both hemispheres of the brain have a contribution to make to our language abilities.</a:t>
            </a:r>
            <a:endParaRPr lang="en-GB" dirty="0"/>
          </a:p>
        </p:txBody>
      </p:sp>
    </p:spTree>
    <p:extLst>
      <p:ext uri="{BB962C8B-B14F-4D97-AF65-F5344CB8AC3E}">
        <p14:creationId xmlns:p14="http://schemas.microsoft.com/office/powerpoint/2010/main" val="1849671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Speech Production</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Being able to talk—that is, to produce meaningful speech—requires several abilities. </a:t>
            </a:r>
          </a:p>
          <a:p>
            <a:r>
              <a:rPr lang="en-GB" dirty="0" smtClean="0"/>
              <a:t>First, the person must have something to talk about.</a:t>
            </a:r>
          </a:p>
          <a:p>
            <a:r>
              <a:rPr lang="en-GB" dirty="0" smtClean="0"/>
              <a:t> Let us consider what this means. </a:t>
            </a:r>
          </a:p>
          <a:p>
            <a:r>
              <a:rPr lang="en-GB" dirty="0" smtClean="0"/>
              <a:t>We can talk about something that is currently happening or something that happened in the past. </a:t>
            </a:r>
          </a:p>
          <a:p>
            <a:r>
              <a:rPr lang="en-GB" dirty="0" smtClean="0"/>
              <a:t>In the first case we are talking about our perceptions: things we are seeing, hearing, feeling, smelling, and so on. </a:t>
            </a:r>
          </a:p>
          <a:p>
            <a:r>
              <a:rPr lang="en-GB" dirty="0" smtClean="0"/>
              <a:t>In the second case we are talking about our memories of what happened in the past.</a:t>
            </a:r>
          </a:p>
          <a:p>
            <a:r>
              <a:rPr lang="en-GB" dirty="0" smtClean="0"/>
              <a:t> Both perceptions of current events and memories of events that occurred in the past involve brain mechanisms in the posterior part of the cerebral hemispheres (the occipital, temporal, and parietal lobes). </a:t>
            </a:r>
          </a:p>
          <a:p>
            <a:r>
              <a:rPr lang="en-GB" dirty="0" smtClean="0"/>
              <a:t>Thus, this region is largely responsible for our having something to say.</a:t>
            </a:r>
            <a:endParaRPr lang="en-GB" dirty="0"/>
          </a:p>
        </p:txBody>
      </p:sp>
    </p:spTree>
    <p:extLst>
      <p:ext uri="{BB962C8B-B14F-4D97-AF65-F5344CB8AC3E}">
        <p14:creationId xmlns:p14="http://schemas.microsoft.com/office/powerpoint/2010/main" val="3351319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Given that a person has something to say, actually saying it requires some additional brain functions. </a:t>
            </a:r>
          </a:p>
          <a:p>
            <a:r>
              <a:rPr lang="en-GB" dirty="0" smtClean="0"/>
              <a:t>As we shall see in this section, the conversion of perceptions, memories, and thoughts into speech makes use of neural mechanisms located in the frontal lobes. </a:t>
            </a:r>
          </a:p>
          <a:p>
            <a:r>
              <a:rPr lang="en-GB" dirty="0" smtClean="0"/>
              <a:t>Damage to a region of the inferior left frontal lobe (</a:t>
            </a:r>
            <a:r>
              <a:rPr lang="en-GB" dirty="0" err="1" smtClean="0"/>
              <a:t>Broca’s</a:t>
            </a:r>
            <a:r>
              <a:rPr lang="en-GB" dirty="0" smtClean="0"/>
              <a:t> area) disrupts the ability to speak, causing </a:t>
            </a:r>
            <a:r>
              <a:rPr lang="en-GB" dirty="0" err="1" smtClean="0"/>
              <a:t>Broca’s</a:t>
            </a:r>
            <a:r>
              <a:rPr lang="en-GB" dirty="0" smtClean="0"/>
              <a:t> aphasia. </a:t>
            </a:r>
          </a:p>
          <a:p>
            <a:r>
              <a:rPr lang="en-GB" dirty="0" smtClean="0"/>
              <a:t>This disorder is characterized by slow, laborious, and </a:t>
            </a:r>
            <a:r>
              <a:rPr lang="en-GB" dirty="0" err="1" smtClean="0"/>
              <a:t>nonfluent</a:t>
            </a:r>
            <a:r>
              <a:rPr lang="en-GB" dirty="0" smtClean="0"/>
              <a:t> speech. </a:t>
            </a:r>
          </a:p>
          <a:p>
            <a:r>
              <a:rPr lang="en-GB" dirty="0" smtClean="0"/>
              <a:t>When trying to talk with patients who have </a:t>
            </a:r>
            <a:r>
              <a:rPr lang="en-GB" dirty="0" err="1" smtClean="0"/>
              <a:t>Broca’s</a:t>
            </a:r>
            <a:r>
              <a:rPr lang="en-GB" dirty="0" smtClean="0"/>
              <a:t> aphasia, most people find it hard to resist supplying the words the patients are obviously groping for. </a:t>
            </a:r>
          </a:p>
          <a:p>
            <a:r>
              <a:rPr lang="en-GB" dirty="0" smtClean="0"/>
              <a:t>But although they often mispronounce words, the ones they manage to come out with are usually meaningful. </a:t>
            </a:r>
          </a:p>
          <a:p>
            <a:r>
              <a:rPr lang="en-GB" dirty="0" smtClean="0"/>
              <a:t>The posterior part of the cerebral hemispheres has something to say, but the damage to the frontal lobe makes it difficult for the patients to express these thoughts.</a:t>
            </a:r>
            <a:endParaRPr lang="en-GB" dirty="0"/>
          </a:p>
        </p:txBody>
      </p:sp>
    </p:spTree>
    <p:extLst>
      <p:ext uri="{BB962C8B-B14F-4D97-AF65-F5344CB8AC3E}">
        <p14:creationId xmlns:p14="http://schemas.microsoft.com/office/powerpoint/2010/main" val="4041633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5668</Words>
  <Application>Microsoft Office PowerPoint</Application>
  <PresentationFormat>Widescreen</PresentationFormat>
  <Paragraphs>222</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Office Theme</vt:lpstr>
      <vt:lpstr>Human communication </vt:lpstr>
      <vt:lpstr>PowerPoint Presentation</vt:lpstr>
      <vt:lpstr>Speech Production and Comprehension:  Brain Mechanisms</vt:lpstr>
      <vt:lpstr>PowerPoint Presentation</vt:lpstr>
      <vt:lpstr>Lateralization</vt:lpstr>
      <vt:lpstr>PowerPoint Presentation</vt:lpstr>
      <vt:lpstr>PowerPoint Presentation</vt:lpstr>
      <vt:lpstr>Speech Production</vt:lpstr>
      <vt:lpstr>PowerPoint Presentation</vt:lpstr>
      <vt:lpstr>PowerPoint Presentation</vt:lpstr>
      <vt:lpstr>PowerPoint Presentation</vt:lpstr>
      <vt:lpstr>PowerPoint Presentation</vt:lpstr>
      <vt:lpstr>Agrammatism</vt:lpstr>
      <vt:lpstr>anomia</vt:lpstr>
      <vt:lpstr>PowerPoint Presentation</vt:lpstr>
      <vt:lpstr>Speech Comprehension</vt:lpstr>
      <vt:lpstr>WERNICKE’S APHASIA:</vt:lpstr>
      <vt:lpstr>PowerPoint Presentation</vt:lpstr>
      <vt:lpstr>WERNICKE’S APHASIA: ANALYSIS</vt:lpstr>
      <vt:lpstr>Recognition: Pure Word Deafness</vt:lpstr>
      <vt:lpstr>PowerPoint Presentation</vt:lpstr>
      <vt:lpstr>Disorders of Reading and Writing</vt:lpstr>
      <vt:lpstr>Pure Alexia</vt:lpstr>
      <vt:lpstr>PowerPoint Presentation</vt:lpstr>
      <vt:lpstr>PowerPoint Presentation</vt:lpstr>
      <vt:lpstr>PowerPoint Presentation</vt:lpstr>
      <vt:lpstr>PowerPoint Presentation</vt:lpstr>
      <vt:lpstr>Toward an Understanding of Reading</vt:lpstr>
      <vt:lpstr>PowerPoint Presentation</vt:lpstr>
      <vt:lpstr>PowerPoint Presentation</vt:lpstr>
      <vt:lpstr>Acquired dyslexia</vt:lpstr>
      <vt:lpstr>types of acquired dyslexias</vt:lpstr>
      <vt:lpstr>PowerPoint Presentation</vt:lpstr>
      <vt:lpstr>PowerPoint Presentation</vt:lpstr>
      <vt:lpstr>PowerPoint Presentation</vt:lpstr>
      <vt:lpstr>phonological dyslexia</vt:lpstr>
      <vt:lpstr>PowerPoint Presentation</vt:lpstr>
      <vt:lpstr>PowerPoint Presentation</vt:lpstr>
      <vt:lpstr>PowerPoint Presentation</vt:lpstr>
      <vt:lpstr>PowerPoint Presentation</vt:lpstr>
      <vt:lpstr>What  regions are involved in these two kinds of reading?</vt:lpstr>
      <vt:lpstr>PowerPoint Presentation</vt:lpstr>
      <vt:lpstr>PowerPoint Presentation</vt:lpstr>
      <vt:lpstr>Direct dyslexia</vt:lpstr>
      <vt:lpstr>PowerPoint Presentation</vt:lpstr>
      <vt:lpstr>Toward an Understanding of Writing</vt:lpstr>
      <vt:lpstr>PowerPoint Presentation</vt:lpstr>
      <vt:lpstr>PowerPoint Presentation</vt:lpstr>
      <vt:lpstr>PowerPoint Presentation</vt:lpstr>
      <vt:lpstr>Orthographic dysgraphia</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communication</dc:title>
  <dc:creator>DELL</dc:creator>
  <cp:lastModifiedBy>psychology</cp:lastModifiedBy>
  <cp:revision>15</cp:revision>
  <dcterms:created xsi:type="dcterms:W3CDTF">2019-11-19T13:14:37Z</dcterms:created>
  <dcterms:modified xsi:type="dcterms:W3CDTF">2020-03-18T11:08:20Z</dcterms:modified>
</cp:coreProperties>
</file>