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72" r:id="rId2"/>
    <p:sldId id="257" r:id="rId3"/>
    <p:sldId id="276" r:id="rId4"/>
    <p:sldId id="258" r:id="rId5"/>
    <p:sldId id="273" r:id="rId6"/>
    <p:sldId id="259" r:id="rId7"/>
    <p:sldId id="260" r:id="rId8"/>
    <p:sldId id="274" r:id="rId9"/>
    <p:sldId id="261" r:id="rId10"/>
    <p:sldId id="262" r:id="rId11"/>
    <p:sldId id="263" r:id="rId12"/>
    <p:sldId id="264" r:id="rId13"/>
    <p:sldId id="266" r:id="rId14"/>
    <p:sldId id="267" r:id="rId15"/>
    <p:sldId id="27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>
        <p:scale>
          <a:sx n="93" d="100"/>
          <a:sy n="93" d="100"/>
        </p:scale>
        <p:origin x="642" y="-5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7BACF-C1B4-4A28-A3D9-2A599B5272FE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7A45A-B482-469A-9489-26AF41C0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Environmental Protection Agency is an independent agency, specifically an independent executive agency, of the United States federal government for environmental protection                               DDT (dichlorodiphenyltrichloroethane)pmep.cce.cornell.edu › ... › </a:t>
            </a:r>
            <a:r>
              <a:rPr lang="en-US" dirty="0" err="1" smtClean="0"/>
              <a:t>Carbaryl</a:t>
            </a:r>
            <a:r>
              <a:rPr lang="en-US" dirty="0" smtClean="0"/>
              <a:t> to </a:t>
            </a:r>
            <a:r>
              <a:rPr lang="en-US" dirty="0" err="1" smtClean="0"/>
              <a:t>Dicrotophos</a:t>
            </a:r>
            <a:endParaRPr lang="en-US" dirty="0" smtClean="0"/>
          </a:p>
          <a:p>
            <a:r>
              <a:rPr lang="en-US" dirty="0" smtClean="0"/>
              <a:t>DDT is an organochlorine insecticide used mainly to control mosquito-borne malaria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7A45A-B482-469A-9489-26AF41C03B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0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7A45A-B482-469A-9489-26AF41C03B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84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T.</a:t>
            </a:r>
            <a:r>
              <a:rPr lang="en-US" baseline="0" dirty="0" smtClean="0"/>
              <a:t> RANGE= MIN. EFFECTIVE CONC.-</a:t>
            </a:r>
            <a:r>
              <a:rPr lang="en-US" baseline="0" dirty="0" err="1" smtClean="0"/>
              <a:t>Min.Tox.conc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7A45A-B482-469A-9489-26AF41C03B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5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62588" y="1978952"/>
            <a:ext cx="6218823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61172" y="33019"/>
            <a:ext cx="445897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39" y="3300594"/>
            <a:ext cx="8637270" cy="315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200400"/>
            <a:ext cx="4458970" cy="615553"/>
          </a:xfrm>
        </p:spPr>
        <p:txBody>
          <a:bodyPr/>
          <a:lstStyle/>
          <a:p>
            <a:pPr algn="ctr"/>
            <a:r>
              <a:rPr lang="en-US" sz="4000" dirty="0" smtClean="0"/>
              <a:t>Basic Toxicology</a:t>
            </a:r>
            <a:endParaRPr lang="en-US"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3440430" y="2209800"/>
            <a:ext cx="26073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Lecture </a:t>
            </a:r>
            <a:r>
              <a:rPr sz="3600" dirty="0">
                <a:latin typeface="Arial"/>
                <a:cs typeface="Arial"/>
              </a:rPr>
              <a:t>1</a:t>
            </a:r>
            <a:r>
              <a:rPr sz="3600" dirty="0" smtClean="0">
                <a:latin typeface="Arial"/>
                <a:cs typeface="Arial"/>
              </a:rPr>
              <a:t>: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7257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Examples of </a:t>
            </a:r>
            <a:r>
              <a:rPr spc="-25" dirty="0"/>
              <a:t>Toxicological</a:t>
            </a:r>
            <a:r>
              <a:rPr spc="-95" dirty="0"/>
              <a:t> </a:t>
            </a:r>
            <a:r>
              <a:rPr dirty="0"/>
              <a:t>Cases</a:t>
            </a:r>
          </a:p>
        </p:txBody>
      </p:sp>
      <p:sp>
        <p:nvSpPr>
          <p:cNvPr id="3" name="object 3"/>
          <p:cNvSpPr/>
          <p:nvPr/>
        </p:nvSpPr>
        <p:spPr>
          <a:xfrm>
            <a:off x="7768729" y="461670"/>
            <a:ext cx="1375270" cy="2320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16293" y="766722"/>
            <a:ext cx="1403320" cy="308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447956" y="3085731"/>
            <a:ext cx="3696335" cy="3369310"/>
            <a:chOff x="5447956" y="3085731"/>
            <a:chExt cx="3696335" cy="3369310"/>
          </a:xfrm>
        </p:grpSpPr>
        <p:sp>
          <p:nvSpPr>
            <p:cNvPr id="6" name="object 6"/>
            <p:cNvSpPr/>
            <p:nvPr/>
          </p:nvSpPr>
          <p:spPr>
            <a:xfrm>
              <a:off x="7456906" y="3085731"/>
              <a:ext cx="1687093" cy="242206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76604" y="5507801"/>
              <a:ext cx="1667395" cy="9471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47956" y="5298071"/>
              <a:ext cx="2008949" cy="111788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240" y="590512"/>
            <a:ext cx="6999605" cy="6158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154622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418465" algn="l"/>
                <a:tab pos="419100" algn="l"/>
              </a:tabLst>
            </a:pPr>
            <a:r>
              <a:rPr sz="2000" dirty="0">
                <a:latin typeface="Arial"/>
                <a:cs typeface="Arial"/>
              </a:rPr>
              <a:t>April 30</a:t>
            </a:r>
            <a:r>
              <a:rPr sz="1950" baseline="25641" dirty="0">
                <a:latin typeface="Arial"/>
                <a:cs typeface="Arial"/>
              </a:rPr>
              <a:t>th</a:t>
            </a:r>
            <a:r>
              <a:rPr sz="2000" dirty="0">
                <a:latin typeface="Arial"/>
                <a:cs typeface="Arial"/>
              </a:rPr>
              <a:t>, 1945, Eva Braun, </a:t>
            </a:r>
            <a:r>
              <a:rPr sz="2000" spc="-5" dirty="0">
                <a:latin typeface="Arial"/>
                <a:cs typeface="Arial"/>
              </a:rPr>
              <a:t>long-time  </a:t>
            </a:r>
            <a:r>
              <a:rPr sz="2000" dirty="0">
                <a:latin typeface="Arial"/>
                <a:cs typeface="Arial"/>
              </a:rPr>
              <a:t>companion of </a:t>
            </a:r>
            <a:r>
              <a:rPr sz="2000" spc="-5" dirty="0">
                <a:latin typeface="Arial"/>
                <a:cs typeface="Arial"/>
              </a:rPr>
              <a:t>Hitler committed </a:t>
            </a:r>
            <a:r>
              <a:rPr sz="2000" dirty="0">
                <a:latin typeface="Arial"/>
                <a:cs typeface="Arial"/>
              </a:rPr>
              <a:t>suicide </a:t>
            </a:r>
            <a:r>
              <a:rPr sz="2000" spc="-5" dirty="0">
                <a:latin typeface="Arial"/>
                <a:cs typeface="Arial"/>
              </a:rPr>
              <a:t>with </a:t>
            </a:r>
            <a:r>
              <a:rPr sz="2000" dirty="0">
                <a:latin typeface="Arial"/>
                <a:cs typeface="Arial"/>
              </a:rPr>
              <a:t>a  cyanide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capsule</a:t>
            </a:r>
          </a:p>
          <a:p>
            <a:pPr marL="876300" marR="1238885" lvl="1" indent="-342900">
              <a:lnSpc>
                <a:spcPct val="100000"/>
              </a:lnSpc>
              <a:buChar char="•"/>
              <a:tabLst>
                <a:tab pos="875665" algn="l"/>
                <a:tab pos="876300" algn="l"/>
              </a:tabLst>
            </a:pPr>
            <a:r>
              <a:rPr sz="2000" spc="-5" dirty="0">
                <a:latin typeface="Arial"/>
                <a:cs typeface="Arial"/>
              </a:rPr>
              <a:t>Inhibitor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cytochrome </a:t>
            </a:r>
            <a:r>
              <a:rPr sz="2000" dirty="0">
                <a:latin typeface="Arial"/>
                <a:cs typeface="Arial"/>
              </a:rPr>
              <a:t>c oxidase, part of  complex </a:t>
            </a:r>
            <a:r>
              <a:rPr sz="2000" spc="-5" dirty="0">
                <a:latin typeface="Arial"/>
                <a:cs typeface="Arial"/>
              </a:rPr>
              <a:t>IV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electron transport </a:t>
            </a:r>
            <a:r>
              <a:rPr sz="2000" dirty="0">
                <a:latin typeface="Arial"/>
                <a:cs typeface="Arial"/>
              </a:rPr>
              <a:t>chain  and </a:t>
            </a:r>
            <a:r>
              <a:rPr sz="2000" spc="-5" dirty="0">
                <a:latin typeface="Arial"/>
                <a:cs typeface="Arial"/>
              </a:rPr>
              <a:t>inhibits </a:t>
            </a:r>
            <a:r>
              <a:rPr sz="2000" spc="-55" dirty="0">
                <a:latin typeface="Arial"/>
                <a:cs typeface="Arial"/>
              </a:rPr>
              <a:t>ATP </a:t>
            </a:r>
            <a:r>
              <a:rPr sz="2000" spc="-5" dirty="0">
                <a:latin typeface="Arial"/>
                <a:cs typeface="Arial"/>
              </a:rPr>
              <a:t>production </a:t>
            </a:r>
            <a:r>
              <a:rPr sz="2000" dirty="0">
                <a:latin typeface="Arial"/>
                <a:cs typeface="Arial"/>
              </a:rPr>
              <a:t>leading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brain  </a:t>
            </a:r>
            <a:r>
              <a:rPr sz="2000" spc="-5" dirty="0">
                <a:latin typeface="Arial"/>
                <a:cs typeface="Arial"/>
              </a:rPr>
              <a:t>death </a:t>
            </a:r>
            <a:r>
              <a:rPr sz="2000" dirty="0">
                <a:latin typeface="Arial"/>
                <a:cs typeface="Arial"/>
              </a:rPr>
              <a:t>and heart </a:t>
            </a:r>
            <a:r>
              <a:rPr sz="2000" spc="-5" dirty="0">
                <a:latin typeface="Arial"/>
                <a:cs typeface="Arial"/>
              </a:rPr>
              <a:t>cessation, </a:t>
            </a:r>
            <a:r>
              <a:rPr sz="2000" dirty="0">
                <a:latin typeface="Arial"/>
                <a:cs typeface="Arial"/>
              </a:rPr>
              <a:t>hypoxia, and  </a:t>
            </a:r>
            <a:r>
              <a:rPr sz="2000" spc="-5" dirty="0">
                <a:latin typeface="Arial"/>
                <a:cs typeface="Arial"/>
              </a:rPr>
              <a:t>death</a:t>
            </a:r>
            <a:endParaRPr sz="2000" dirty="0">
              <a:latin typeface="Arial"/>
              <a:cs typeface="Arial"/>
            </a:endParaRPr>
          </a:p>
          <a:p>
            <a:pPr marL="419100" marR="1221105" indent="-342900">
              <a:lnSpc>
                <a:spcPct val="100000"/>
              </a:lnSpc>
              <a:buChar char="•"/>
              <a:tabLst>
                <a:tab pos="418465" algn="l"/>
                <a:tab pos="419100" algn="l"/>
              </a:tabLst>
            </a:pPr>
            <a:r>
              <a:rPr sz="2000" dirty="0">
                <a:latin typeface="Arial"/>
                <a:cs typeface="Arial"/>
              </a:rPr>
              <a:t>Jan 16</a:t>
            </a:r>
            <a:r>
              <a:rPr sz="1950" baseline="25641" dirty="0">
                <a:latin typeface="Arial"/>
                <a:cs typeface="Arial"/>
              </a:rPr>
              <a:t>th</a:t>
            </a:r>
            <a:r>
              <a:rPr sz="2000" dirty="0">
                <a:latin typeface="Arial"/>
                <a:cs typeface="Arial"/>
              </a:rPr>
              <a:t>, 1975 Bando </a:t>
            </a:r>
            <a:r>
              <a:rPr sz="2000" spc="-5" dirty="0">
                <a:latin typeface="Arial"/>
                <a:cs typeface="Arial"/>
              </a:rPr>
              <a:t>Mitsugoro VIII,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famous  </a:t>
            </a:r>
            <a:r>
              <a:rPr sz="2000" dirty="0">
                <a:latin typeface="Arial"/>
                <a:cs typeface="Arial"/>
              </a:rPr>
              <a:t>Japanese Kabuki </a:t>
            </a:r>
            <a:r>
              <a:rPr sz="2000" spc="-5" dirty="0">
                <a:latin typeface="Arial"/>
                <a:cs typeface="Arial"/>
              </a:rPr>
              <a:t>actor </a:t>
            </a:r>
            <a:r>
              <a:rPr sz="2000" dirty="0">
                <a:latin typeface="Arial"/>
                <a:cs typeface="Arial"/>
              </a:rPr>
              <a:t>died </a:t>
            </a:r>
            <a:r>
              <a:rPr sz="2000" spc="-5" dirty="0">
                <a:latin typeface="Arial"/>
                <a:cs typeface="Arial"/>
              </a:rPr>
              <a:t>from eating </a:t>
            </a:r>
            <a:r>
              <a:rPr sz="2000" dirty="0">
                <a:latin typeface="Arial"/>
                <a:cs typeface="Arial"/>
              </a:rPr>
              <a:t>4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livers  </a:t>
            </a:r>
            <a:r>
              <a:rPr sz="2000" spc="-5" dirty="0">
                <a:latin typeface="Arial"/>
                <a:cs typeface="Arial"/>
              </a:rPr>
              <a:t>of pufferfish</a:t>
            </a:r>
            <a:endParaRPr sz="2000" dirty="0">
              <a:latin typeface="Arial"/>
              <a:cs typeface="Arial"/>
            </a:endParaRPr>
          </a:p>
          <a:p>
            <a:pPr marL="876300" lvl="1" indent="-342900">
              <a:lnSpc>
                <a:spcPct val="100000"/>
              </a:lnSpc>
              <a:buChar char="•"/>
              <a:tabLst>
                <a:tab pos="875665" algn="l"/>
                <a:tab pos="876300" algn="l"/>
              </a:tabLst>
            </a:pPr>
            <a:r>
              <a:rPr sz="2000" spc="-5" dirty="0">
                <a:latin typeface="Arial"/>
                <a:cs typeface="Arial"/>
              </a:rPr>
              <a:t>Active toxic </a:t>
            </a:r>
            <a:r>
              <a:rPr sz="2000" dirty="0">
                <a:latin typeface="Arial"/>
                <a:cs typeface="Arial"/>
              </a:rPr>
              <a:t>ingredient 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tetrodotoxin</a:t>
            </a:r>
            <a:endParaRPr sz="2000" dirty="0">
              <a:latin typeface="Arial"/>
              <a:cs typeface="Arial"/>
            </a:endParaRPr>
          </a:p>
          <a:p>
            <a:pPr marL="876300" marR="1385570" lvl="1" indent="-342900">
              <a:lnSpc>
                <a:spcPct val="100000"/>
              </a:lnSpc>
              <a:buChar char="•"/>
              <a:tabLst>
                <a:tab pos="875665" algn="l"/>
                <a:tab pos="876300" algn="l"/>
              </a:tabLst>
            </a:pPr>
            <a:r>
              <a:rPr sz="2000" spc="-20" dirty="0">
                <a:latin typeface="Arial"/>
                <a:cs typeface="Arial"/>
              </a:rPr>
              <a:t>Tetrodotoxin </a:t>
            </a:r>
            <a:r>
              <a:rPr sz="2000" dirty="0">
                <a:latin typeface="Arial"/>
                <a:cs typeface="Arial"/>
              </a:rPr>
              <a:t>blocks </a:t>
            </a:r>
            <a:r>
              <a:rPr sz="2000" spc="-5" dirty="0">
                <a:latin typeface="Arial"/>
                <a:cs typeface="Arial"/>
              </a:rPr>
              <a:t>voltage-gated </a:t>
            </a:r>
            <a:r>
              <a:rPr sz="2000" dirty="0">
                <a:latin typeface="Arial"/>
                <a:cs typeface="Arial"/>
              </a:rPr>
              <a:t>sodium  channels leading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suppression of  </a:t>
            </a:r>
            <a:r>
              <a:rPr sz="2000" spc="-5" dirty="0">
                <a:latin typeface="Arial"/>
                <a:cs typeface="Arial"/>
              </a:rPr>
              <a:t>neurotransmission, </a:t>
            </a:r>
            <a:r>
              <a:rPr sz="2000" dirty="0">
                <a:latin typeface="Arial"/>
                <a:cs typeface="Arial"/>
              </a:rPr>
              <a:t>numbness,  bronchospasms, coma, </a:t>
            </a:r>
            <a:r>
              <a:rPr sz="2000" spc="-5" dirty="0">
                <a:latin typeface="Arial"/>
                <a:cs typeface="Arial"/>
              </a:rPr>
              <a:t>respiratory failure,  death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 dirty="0">
              <a:latin typeface="Arial"/>
              <a:cs typeface="Arial"/>
            </a:endParaRPr>
          </a:p>
          <a:p>
            <a:pPr marR="17780" algn="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rodo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oxin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Examples of </a:t>
            </a:r>
            <a:r>
              <a:rPr spc="-25" dirty="0"/>
              <a:t>Toxicological</a:t>
            </a:r>
            <a:r>
              <a:rPr spc="-95" dirty="0"/>
              <a:t> </a:t>
            </a:r>
            <a:r>
              <a:rPr dirty="0"/>
              <a:t>Cases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379196"/>
            <a:ext cx="6947534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1932-1968: </a:t>
            </a:r>
            <a:r>
              <a:rPr sz="2000" spc="-5" dirty="0">
                <a:latin typeface="Arial"/>
                <a:cs typeface="Arial"/>
              </a:rPr>
              <a:t>Minamata disaster—caused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methylmercury  toxicity from industrial wastewater from </a:t>
            </a:r>
            <a:r>
              <a:rPr sz="2000" dirty="0">
                <a:latin typeface="Arial"/>
                <a:cs typeface="Arial"/>
              </a:rPr>
              <a:t>Chisso  </a:t>
            </a:r>
            <a:r>
              <a:rPr sz="2000" spc="-5" dirty="0">
                <a:latin typeface="Arial"/>
                <a:cs typeface="Arial"/>
              </a:rPr>
              <a:t>Corporation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Minamata City </a:t>
            </a:r>
            <a:r>
              <a:rPr sz="2000" dirty="0">
                <a:latin typeface="Arial"/>
                <a:cs typeface="Arial"/>
              </a:rPr>
              <a:t>in Japan</a:t>
            </a:r>
          </a:p>
          <a:p>
            <a:pPr marL="812800" lvl="1" indent="-342900">
              <a:lnSpc>
                <a:spcPct val="100000"/>
              </a:lnSpc>
              <a:buChar char="•"/>
              <a:tabLst>
                <a:tab pos="812165" algn="l"/>
                <a:tab pos="812800" algn="l"/>
              </a:tabLst>
            </a:pPr>
            <a:r>
              <a:rPr sz="2000" dirty="0">
                <a:latin typeface="Arial"/>
                <a:cs typeface="Arial"/>
              </a:rPr>
              <a:t>2265</a:t>
            </a:r>
            <a:r>
              <a:rPr sz="2000" spc="-5" dirty="0">
                <a:latin typeface="Arial"/>
                <a:cs typeface="Arial"/>
              </a:rPr>
              <a:t> victims</a:t>
            </a:r>
            <a:endParaRPr sz="2000" dirty="0">
              <a:latin typeface="Arial"/>
              <a:cs typeface="Arial"/>
            </a:endParaRPr>
          </a:p>
          <a:p>
            <a:pPr marL="812800" marR="26670" lvl="1" indent="-342900">
              <a:lnSpc>
                <a:spcPct val="100000"/>
              </a:lnSpc>
              <a:buChar char="•"/>
              <a:tabLst>
                <a:tab pos="812165" algn="l"/>
                <a:tab pos="812800" algn="l"/>
              </a:tabLst>
            </a:pPr>
            <a:r>
              <a:rPr sz="2000" dirty="0">
                <a:latin typeface="Arial"/>
                <a:cs typeface="Arial"/>
              </a:rPr>
              <a:t>Caused neurological syndrome </a:t>
            </a:r>
            <a:r>
              <a:rPr sz="2000" spc="-5" dirty="0">
                <a:latin typeface="Arial"/>
                <a:cs typeface="Arial"/>
              </a:rPr>
              <a:t>associated with  methyl </a:t>
            </a:r>
            <a:r>
              <a:rPr sz="2000" dirty="0">
                <a:latin typeface="Arial"/>
                <a:cs typeface="Arial"/>
              </a:rPr>
              <a:t>mercury poisoning including </a:t>
            </a:r>
            <a:r>
              <a:rPr sz="2000" spc="-5" dirty="0">
                <a:latin typeface="Arial"/>
                <a:cs typeface="Arial"/>
              </a:rPr>
              <a:t>ataxia,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numbness,  </a:t>
            </a:r>
            <a:r>
              <a:rPr sz="2000" spc="-20" dirty="0">
                <a:latin typeface="Arial"/>
                <a:cs typeface="Arial"/>
              </a:rPr>
              <a:t>insanity, </a:t>
            </a:r>
            <a:r>
              <a:rPr sz="2000" dirty="0">
                <a:latin typeface="Arial"/>
                <a:cs typeface="Arial"/>
              </a:rPr>
              <a:t>muscle weakness, hearing and speech loss,  </a:t>
            </a:r>
            <a:r>
              <a:rPr sz="2000" spc="-5" dirty="0">
                <a:latin typeface="Arial"/>
                <a:cs typeface="Arial"/>
              </a:rPr>
              <a:t>birth defects, </a:t>
            </a:r>
            <a:r>
              <a:rPr sz="2000" dirty="0">
                <a:latin typeface="Arial"/>
                <a:cs typeface="Arial"/>
              </a:rPr>
              <a:t>paralysis, coma,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death</a:t>
            </a:r>
            <a:endParaRPr sz="2000" dirty="0">
              <a:latin typeface="Arial"/>
              <a:cs typeface="Arial"/>
            </a:endParaRPr>
          </a:p>
          <a:p>
            <a:pPr marL="812800" marR="97790" lvl="1" indent="-342900">
              <a:lnSpc>
                <a:spcPct val="100000"/>
              </a:lnSpc>
              <a:buChar char="•"/>
              <a:tabLst>
                <a:tab pos="812165" algn="l"/>
                <a:tab pos="812800" algn="l"/>
              </a:tabLst>
            </a:pPr>
            <a:r>
              <a:rPr sz="2000" spc="-5" dirty="0">
                <a:latin typeface="Arial"/>
                <a:cs typeface="Arial"/>
              </a:rPr>
              <a:t>Alters neurochemistry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neurotransmission through  multiple </a:t>
            </a:r>
            <a:r>
              <a:rPr sz="2000" dirty="0">
                <a:latin typeface="Arial"/>
                <a:cs typeface="Arial"/>
              </a:rPr>
              <a:t>mechanisms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3427183"/>
            <a:ext cx="694817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1988</a:t>
            </a:r>
            <a:r>
              <a:rPr sz="2000" b="1" dirty="0">
                <a:latin typeface="Arial"/>
                <a:cs typeface="Arial"/>
              </a:rPr>
              <a:t>, Saddam </a:t>
            </a:r>
            <a:r>
              <a:rPr sz="2000" dirty="0">
                <a:latin typeface="Arial"/>
                <a:cs typeface="Arial"/>
              </a:rPr>
              <a:t>Hussein used sarin on Kurds, 1995,  Japanese subway sarin </a:t>
            </a:r>
            <a:r>
              <a:rPr sz="2000" spc="-5" dirty="0">
                <a:latin typeface="Arial"/>
                <a:cs typeface="Arial"/>
              </a:rPr>
              <a:t>attack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terrorist </a:t>
            </a:r>
            <a:r>
              <a:rPr sz="2000" dirty="0">
                <a:latin typeface="Arial"/>
                <a:cs typeface="Arial"/>
              </a:rPr>
              <a:t>group; 2006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day  5 of “24”—Jack Bauer saves LA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VX </a:t>
            </a:r>
            <a:r>
              <a:rPr sz="2000" spc="-5" dirty="0">
                <a:latin typeface="Arial"/>
                <a:cs typeface="Arial"/>
              </a:rPr>
              <a:t>attack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TV  </a:t>
            </a:r>
            <a:r>
              <a:rPr sz="2000" dirty="0">
                <a:latin typeface="Arial"/>
                <a:cs typeface="Arial"/>
              </a:rPr>
              <a:t>show; 2013 Assad uses sarin against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rebels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4646383"/>
            <a:ext cx="634111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Sarin and VX are an organophosphorus chemical  </a:t>
            </a:r>
            <a:r>
              <a:rPr sz="2000" spc="-5" dirty="0">
                <a:latin typeface="Arial"/>
                <a:cs typeface="Arial"/>
              </a:rPr>
              <a:t>warfare agents that inhibits acetylcholinesterase,  </a:t>
            </a:r>
            <a:r>
              <a:rPr sz="2000" dirty="0">
                <a:latin typeface="Arial"/>
                <a:cs typeface="Arial"/>
              </a:rPr>
              <a:t>leading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excess </a:t>
            </a:r>
            <a:r>
              <a:rPr sz="2000" spc="-5" dirty="0">
                <a:latin typeface="Arial"/>
                <a:cs typeface="Arial"/>
              </a:rPr>
              <a:t>acetylcholine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hyperstimulation  </a:t>
            </a:r>
            <a:r>
              <a:rPr sz="2000" dirty="0">
                <a:latin typeface="Arial"/>
                <a:cs typeface="Arial"/>
              </a:rPr>
              <a:t>of neurons, </a:t>
            </a:r>
            <a:r>
              <a:rPr sz="2000" spc="-5" dirty="0">
                <a:latin typeface="Arial"/>
                <a:cs typeface="Arial"/>
              </a:rPr>
              <a:t>resulting </a:t>
            </a:r>
            <a:r>
              <a:rPr sz="2000" dirty="0">
                <a:latin typeface="Arial"/>
                <a:cs typeface="Arial"/>
              </a:rPr>
              <a:t>in seizures, </a:t>
            </a:r>
            <a:r>
              <a:rPr sz="2000" spc="-5" dirty="0">
                <a:latin typeface="Arial"/>
                <a:cs typeface="Arial"/>
              </a:rPr>
              <a:t>tremoring,  </a:t>
            </a:r>
            <a:r>
              <a:rPr sz="2000" dirty="0">
                <a:latin typeface="Arial"/>
                <a:cs typeface="Arial"/>
              </a:rPr>
              <a:t>convulsions, excess </a:t>
            </a:r>
            <a:r>
              <a:rPr sz="2000" spc="-5" dirty="0">
                <a:latin typeface="Arial"/>
                <a:cs typeface="Arial"/>
              </a:rPr>
              <a:t>salivation, </a:t>
            </a:r>
            <a:r>
              <a:rPr sz="2000" dirty="0">
                <a:latin typeface="Arial"/>
                <a:cs typeface="Arial"/>
              </a:rPr>
              <a:t>excess </a:t>
            </a:r>
            <a:r>
              <a:rPr sz="2000" spc="-5" dirty="0">
                <a:latin typeface="Arial"/>
                <a:cs typeface="Arial"/>
              </a:rPr>
              <a:t>tearing,  urination, defecation, bronchoconstriction, respiratory  failure,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death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101713" y="461670"/>
            <a:ext cx="2042795" cy="2926715"/>
            <a:chOff x="7101713" y="461670"/>
            <a:chExt cx="2042795" cy="2926715"/>
          </a:xfrm>
        </p:grpSpPr>
        <p:sp>
          <p:nvSpPr>
            <p:cNvPr id="7" name="object 7"/>
            <p:cNvSpPr/>
            <p:nvPr/>
          </p:nvSpPr>
          <p:spPr>
            <a:xfrm>
              <a:off x="7101713" y="461670"/>
              <a:ext cx="2042286" cy="23207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01713" y="2670936"/>
              <a:ext cx="2042286" cy="71734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7114616" y="3903874"/>
            <a:ext cx="1878817" cy="184144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304147" y="3412159"/>
            <a:ext cx="1588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Methyl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mercury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51961" y="5688800"/>
            <a:ext cx="5213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sarin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5127" y="33020"/>
            <a:ext cx="40328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Dose-Response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490220"/>
            <a:ext cx="8893175" cy="190944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Individual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dose-response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Response of an </a:t>
            </a:r>
            <a:r>
              <a:rPr sz="2000" i="1" dirty="0">
                <a:latin typeface="Arial"/>
                <a:cs typeface="Arial"/>
              </a:rPr>
              <a:t>individual </a:t>
            </a:r>
            <a:r>
              <a:rPr sz="2000" dirty="0">
                <a:latin typeface="Arial"/>
                <a:cs typeface="Arial"/>
              </a:rPr>
              <a:t>organism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varying doses of a chemical (also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called  </a:t>
            </a:r>
            <a:r>
              <a:rPr sz="2000" spc="-254" dirty="0">
                <a:latin typeface="AoyagiKouzanFontT"/>
                <a:cs typeface="AoyagiKouzanFontT"/>
              </a:rPr>
              <a:t>“</a:t>
            </a:r>
            <a:r>
              <a:rPr sz="2000" spc="-254" dirty="0">
                <a:latin typeface="Arial"/>
                <a:cs typeface="Arial"/>
              </a:rPr>
              <a:t>graded</a:t>
            </a:r>
            <a:r>
              <a:rPr sz="2000" spc="-254" dirty="0">
                <a:latin typeface="AoyagiKouzanFontT"/>
                <a:cs typeface="AoyagiKouzanFontT"/>
              </a:rPr>
              <a:t>” </a:t>
            </a:r>
            <a:r>
              <a:rPr sz="2000" dirty="0">
                <a:latin typeface="Arial"/>
                <a:cs typeface="Arial"/>
              </a:rPr>
              <a:t>response because </a:t>
            </a:r>
            <a:r>
              <a:rPr sz="2000" spc="-10" dirty="0">
                <a:latin typeface="Arial"/>
                <a:cs typeface="Arial"/>
              </a:rPr>
              <a:t>effect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continuous </a:t>
            </a:r>
            <a:r>
              <a:rPr sz="2000" dirty="0">
                <a:latin typeface="Arial"/>
                <a:cs typeface="Arial"/>
              </a:rPr>
              <a:t>over a dose range) </a:t>
            </a:r>
            <a:r>
              <a:rPr sz="2000" spc="-5" dirty="0">
                <a:latin typeface="Arial"/>
                <a:cs typeface="Arial"/>
              </a:rPr>
              <a:t>(e.g.  </a:t>
            </a:r>
            <a:r>
              <a:rPr sz="2000" dirty="0">
                <a:latin typeface="Arial"/>
                <a:cs typeface="Arial"/>
              </a:rPr>
              <a:t>enzyme </a:t>
            </a:r>
            <a:r>
              <a:rPr sz="2000" spc="-20" dirty="0">
                <a:latin typeface="Arial"/>
                <a:cs typeface="Arial"/>
              </a:rPr>
              <a:t>activity, </a:t>
            </a:r>
            <a:r>
              <a:rPr sz="2000" dirty="0">
                <a:latin typeface="Arial"/>
                <a:cs typeface="Arial"/>
              </a:rPr>
              <a:t>blood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pressure).</a:t>
            </a:r>
            <a:endParaRPr sz="2000">
              <a:latin typeface="Arial"/>
              <a:cs typeface="Arial"/>
            </a:endParaRPr>
          </a:p>
          <a:p>
            <a:pPr marL="5194300">
              <a:lnSpc>
                <a:spcPct val="100000"/>
              </a:lnSpc>
              <a:spcBef>
                <a:spcPts val="430"/>
              </a:spcBef>
            </a:pPr>
            <a:r>
              <a:rPr sz="2000" spc="-30" dirty="0">
                <a:latin typeface="Arial"/>
                <a:cs typeface="Arial"/>
              </a:rPr>
              <a:t>Y-axis: </a:t>
            </a:r>
            <a:r>
              <a:rPr sz="2000" dirty="0">
                <a:latin typeface="Arial"/>
                <a:cs typeface="Arial"/>
              </a:rPr>
              <a:t>% of max.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response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251508" y="2616230"/>
            <a:ext cx="3460115" cy="2922270"/>
            <a:chOff x="1251508" y="2616230"/>
            <a:chExt cx="3460115" cy="2922270"/>
          </a:xfrm>
        </p:grpSpPr>
        <p:sp>
          <p:nvSpPr>
            <p:cNvPr id="5" name="object 5"/>
            <p:cNvSpPr/>
            <p:nvPr/>
          </p:nvSpPr>
          <p:spPr>
            <a:xfrm>
              <a:off x="1255635" y="5488645"/>
              <a:ext cx="3451860" cy="0"/>
            </a:xfrm>
            <a:custGeom>
              <a:avLst/>
              <a:gdLst/>
              <a:ahLst/>
              <a:cxnLst/>
              <a:rect l="l" t="t" r="r" b="b"/>
              <a:pathLst>
                <a:path w="3451860">
                  <a:moveTo>
                    <a:pt x="0" y="0"/>
                  </a:moveTo>
                  <a:lnTo>
                    <a:pt x="3451289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0135" y="2620992"/>
              <a:ext cx="0" cy="2912745"/>
            </a:xfrm>
            <a:custGeom>
              <a:avLst/>
              <a:gdLst/>
              <a:ahLst/>
              <a:cxnLst/>
              <a:rect l="l" t="t" r="r" b="b"/>
              <a:pathLst>
                <a:path h="2912745">
                  <a:moveTo>
                    <a:pt x="0" y="2912652"/>
                  </a:moveTo>
                  <a:lnTo>
                    <a:pt x="0" y="0"/>
                  </a:lnTo>
                </a:path>
              </a:pathLst>
            </a:custGeom>
            <a:ln w="89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47693" y="5484554"/>
              <a:ext cx="2755265" cy="49530"/>
            </a:xfrm>
            <a:custGeom>
              <a:avLst/>
              <a:gdLst/>
              <a:ahLst/>
              <a:cxnLst/>
              <a:rect l="l" t="t" r="r" b="b"/>
              <a:pathLst>
                <a:path w="2755265" h="49529">
                  <a:moveTo>
                    <a:pt x="0" y="0"/>
                  </a:moveTo>
                  <a:lnTo>
                    <a:pt x="0" y="49089"/>
                  </a:lnTo>
                </a:path>
                <a:path w="2755265" h="49529">
                  <a:moveTo>
                    <a:pt x="688785" y="0"/>
                  </a:moveTo>
                  <a:lnTo>
                    <a:pt x="688785" y="49089"/>
                  </a:lnTo>
                </a:path>
                <a:path w="2755265" h="49529">
                  <a:moveTo>
                    <a:pt x="1377570" y="0"/>
                  </a:moveTo>
                  <a:lnTo>
                    <a:pt x="1377570" y="49089"/>
                  </a:lnTo>
                </a:path>
                <a:path w="2755265" h="49529">
                  <a:moveTo>
                    <a:pt x="2066356" y="0"/>
                  </a:moveTo>
                  <a:lnTo>
                    <a:pt x="2066356" y="49089"/>
                  </a:lnTo>
                </a:path>
                <a:path w="2755265" h="49529">
                  <a:moveTo>
                    <a:pt x="2755141" y="0"/>
                  </a:moveTo>
                  <a:lnTo>
                    <a:pt x="2755141" y="49089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29196" y="5524708"/>
            <a:ext cx="3218180" cy="73914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750"/>
              </a:spcBef>
              <a:tabLst>
                <a:tab pos="739140" algn="l"/>
                <a:tab pos="1428115" algn="l"/>
                <a:tab pos="2117090" algn="l"/>
                <a:tab pos="2805430" algn="l"/>
              </a:tabLst>
            </a:pPr>
            <a:r>
              <a:rPr sz="1800" spc="-5" dirty="0">
                <a:latin typeface="Arial"/>
                <a:cs typeface="Arial"/>
              </a:rPr>
              <a:t>10</a:t>
            </a:r>
            <a:r>
              <a:rPr sz="1725" spc="-7" baseline="28985" dirty="0">
                <a:latin typeface="Arial"/>
                <a:cs typeface="Arial"/>
              </a:rPr>
              <a:t>0	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725" spc="-7" baseline="28985" dirty="0">
                <a:latin typeface="Arial"/>
                <a:cs typeface="Arial"/>
              </a:rPr>
              <a:t>1	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725" spc="-7" baseline="28985" dirty="0">
                <a:latin typeface="Arial"/>
                <a:cs typeface="Arial"/>
              </a:rPr>
              <a:t>2	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725" spc="-7" baseline="28985" dirty="0">
                <a:latin typeface="Arial"/>
                <a:cs typeface="Arial"/>
              </a:rPr>
              <a:t>3	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725" spc="-7" baseline="28985" dirty="0">
                <a:latin typeface="Arial"/>
                <a:cs typeface="Arial"/>
              </a:rPr>
              <a:t>4</a:t>
            </a:r>
            <a:endParaRPr sz="1725" baseline="28985">
              <a:latin typeface="Arial"/>
              <a:cs typeface="Arial"/>
            </a:endParaRPr>
          </a:p>
          <a:p>
            <a:pPr marL="596900">
              <a:lnSpc>
                <a:spcPct val="100000"/>
              </a:lnSpc>
              <a:spcBef>
                <a:spcPts val="650"/>
              </a:spcBef>
            </a:pPr>
            <a:r>
              <a:rPr sz="1800" spc="-5" dirty="0">
                <a:latin typeface="Arial"/>
                <a:cs typeface="Arial"/>
              </a:rPr>
              <a:t>dose,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mg/kg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9387" y="5534853"/>
            <a:ext cx="461645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700" spc="-7" baseline="-18518" dirty="0">
                <a:latin typeface="Arial"/>
                <a:cs typeface="Arial"/>
              </a:rPr>
              <a:t>10</a:t>
            </a:r>
            <a:r>
              <a:rPr sz="1150" spc="-5" dirty="0">
                <a:latin typeface="Arial"/>
                <a:cs typeface="Arial"/>
              </a:rPr>
              <a:t>-1</a:t>
            </a:r>
            <a:endParaRPr sz="11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202463" y="2559634"/>
            <a:ext cx="3557904" cy="2963545"/>
            <a:chOff x="1202463" y="2559634"/>
            <a:chExt cx="3557904" cy="2963545"/>
          </a:xfrm>
        </p:grpSpPr>
        <p:sp>
          <p:nvSpPr>
            <p:cNvPr id="11" name="object 11"/>
            <p:cNvSpPr/>
            <p:nvPr/>
          </p:nvSpPr>
          <p:spPr>
            <a:xfrm>
              <a:off x="1214734" y="2620992"/>
              <a:ext cx="3492500" cy="2872105"/>
            </a:xfrm>
            <a:custGeom>
              <a:avLst/>
              <a:gdLst/>
              <a:ahLst/>
              <a:cxnLst/>
              <a:rect l="l" t="t" r="r" b="b"/>
              <a:pathLst>
                <a:path w="3492500" h="2872104">
                  <a:moveTo>
                    <a:pt x="40901" y="4090"/>
                  </a:moveTo>
                  <a:lnTo>
                    <a:pt x="3492191" y="4090"/>
                  </a:lnTo>
                </a:path>
                <a:path w="3492500" h="2872104">
                  <a:moveTo>
                    <a:pt x="0" y="2867653"/>
                  </a:moveTo>
                  <a:lnTo>
                    <a:pt x="49082" y="2867653"/>
                  </a:lnTo>
                </a:path>
                <a:path w="3492500" h="2872104">
                  <a:moveTo>
                    <a:pt x="0" y="2294940"/>
                  </a:moveTo>
                  <a:lnTo>
                    <a:pt x="49082" y="2294940"/>
                  </a:lnTo>
                </a:path>
                <a:path w="3492500" h="2872104">
                  <a:moveTo>
                    <a:pt x="0" y="1722228"/>
                  </a:moveTo>
                  <a:lnTo>
                    <a:pt x="49082" y="1722228"/>
                  </a:lnTo>
                </a:path>
                <a:path w="3492500" h="2872104">
                  <a:moveTo>
                    <a:pt x="0" y="1149515"/>
                  </a:moveTo>
                  <a:lnTo>
                    <a:pt x="49082" y="1149515"/>
                  </a:lnTo>
                </a:path>
                <a:path w="3492500" h="2872104">
                  <a:moveTo>
                    <a:pt x="0" y="576803"/>
                  </a:moveTo>
                  <a:lnTo>
                    <a:pt x="49082" y="576803"/>
                  </a:lnTo>
                </a:path>
                <a:path w="3492500" h="2872104">
                  <a:moveTo>
                    <a:pt x="0" y="4090"/>
                  </a:moveTo>
                  <a:lnTo>
                    <a:pt x="49082" y="4090"/>
                  </a:lnTo>
                </a:path>
                <a:path w="3492500" h="2872104">
                  <a:moveTo>
                    <a:pt x="3488100" y="0"/>
                  </a:moveTo>
                  <a:lnTo>
                    <a:pt x="3488100" y="2871743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51298" y="2572727"/>
              <a:ext cx="104139" cy="104139"/>
            </a:xfrm>
            <a:custGeom>
              <a:avLst/>
              <a:gdLst/>
              <a:ahLst/>
              <a:cxnLst/>
              <a:rect l="l" t="t" r="r" b="b"/>
              <a:pathLst>
                <a:path w="104139" h="104139">
                  <a:moveTo>
                    <a:pt x="51942" y="0"/>
                  </a:moveTo>
                  <a:lnTo>
                    <a:pt x="31723" y="4081"/>
                  </a:lnTo>
                  <a:lnTo>
                    <a:pt x="15213" y="15213"/>
                  </a:lnTo>
                  <a:lnTo>
                    <a:pt x="4081" y="31723"/>
                  </a:lnTo>
                  <a:lnTo>
                    <a:pt x="0" y="51942"/>
                  </a:lnTo>
                  <a:lnTo>
                    <a:pt x="4081" y="72169"/>
                  </a:lnTo>
                  <a:lnTo>
                    <a:pt x="15213" y="88684"/>
                  </a:lnTo>
                  <a:lnTo>
                    <a:pt x="31723" y="99816"/>
                  </a:lnTo>
                  <a:lnTo>
                    <a:pt x="51942" y="103898"/>
                  </a:lnTo>
                  <a:lnTo>
                    <a:pt x="72164" y="99816"/>
                  </a:lnTo>
                  <a:lnTo>
                    <a:pt x="88679" y="88684"/>
                  </a:lnTo>
                  <a:lnTo>
                    <a:pt x="99815" y="72169"/>
                  </a:lnTo>
                  <a:lnTo>
                    <a:pt x="103898" y="51942"/>
                  </a:lnTo>
                  <a:lnTo>
                    <a:pt x="99815" y="31723"/>
                  </a:lnTo>
                  <a:lnTo>
                    <a:pt x="88679" y="15213"/>
                  </a:lnTo>
                  <a:lnTo>
                    <a:pt x="72164" y="4081"/>
                  </a:lnTo>
                  <a:lnTo>
                    <a:pt x="5194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99562" y="2572722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0" y="0"/>
                  </a:moveTo>
                  <a:lnTo>
                    <a:pt x="1308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04473" y="2568625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5" h="55244">
                  <a:moveTo>
                    <a:pt x="54813" y="46634"/>
                  </a:moveTo>
                  <a:lnTo>
                    <a:pt x="53987" y="41732"/>
                  </a:lnTo>
                  <a:lnTo>
                    <a:pt x="52349" y="36817"/>
                  </a:lnTo>
                  <a:lnTo>
                    <a:pt x="50723" y="31915"/>
                  </a:lnTo>
                  <a:lnTo>
                    <a:pt x="49085" y="27825"/>
                  </a:lnTo>
                  <a:lnTo>
                    <a:pt x="46621" y="22910"/>
                  </a:lnTo>
                  <a:lnTo>
                    <a:pt x="43357" y="18821"/>
                  </a:lnTo>
                  <a:lnTo>
                    <a:pt x="39268" y="15544"/>
                  </a:lnTo>
                  <a:lnTo>
                    <a:pt x="35991" y="11455"/>
                  </a:lnTo>
                  <a:lnTo>
                    <a:pt x="31902" y="8191"/>
                  </a:lnTo>
                  <a:lnTo>
                    <a:pt x="27000" y="5727"/>
                  </a:lnTo>
                  <a:lnTo>
                    <a:pt x="22898" y="4102"/>
                  </a:lnTo>
                  <a:lnTo>
                    <a:pt x="17995" y="2463"/>
                  </a:lnTo>
                  <a:lnTo>
                    <a:pt x="13093" y="825"/>
                  </a:lnTo>
                  <a:lnTo>
                    <a:pt x="8178" y="0"/>
                  </a:lnTo>
                  <a:lnTo>
                    <a:pt x="0" y="0"/>
                  </a:lnTo>
                  <a:lnTo>
                    <a:pt x="0" y="8191"/>
                  </a:lnTo>
                  <a:lnTo>
                    <a:pt x="4902" y="9004"/>
                  </a:lnTo>
                  <a:lnTo>
                    <a:pt x="9817" y="10642"/>
                  </a:lnTo>
                  <a:lnTo>
                    <a:pt x="31089" y="23736"/>
                  </a:lnTo>
                  <a:lnTo>
                    <a:pt x="35179" y="27000"/>
                  </a:lnTo>
                  <a:lnTo>
                    <a:pt x="38442" y="31089"/>
                  </a:lnTo>
                  <a:lnTo>
                    <a:pt x="40906" y="36004"/>
                  </a:lnTo>
                  <a:lnTo>
                    <a:pt x="42532" y="40093"/>
                  </a:lnTo>
                  <a:lnTo>
                    <a:pt x="44170" y="45008"/>
                  </a:lnTo>
                  <a:lnTo>
                    <a:pt x="45808" y="49911"/>
                  </a:lnTo>
                  <a:lnTo>
                    <a:pt x="46621" y="54825"/>
                  </a:lnTo>
                  <a:lnTo>
                    <a:pt x="54813" y="54825"/>
                  </a:lnTo>
                  <a:lnTo>
                    <a:pt x="54813" y="46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51095" y="2615272"/>
              <a:ext cx="8255" cy="19050"/>
            </a:xfrm>
            <a:custGeom>
              <a:avLst/>
              <a:gdLst/>
              <a:ahLst/>
              <a:cxnLst/>
              <a:rect l="l" t="t" r="r" b="b"/>
              <a:pathLst>
                <a:path w="8254" h="19050">
                  <a:moveTo>
                    <a:pt x="8178" y="0"/>
                  </a:moveTo>
                  <a:lnTo>
                    <a:pt x="0" y="0"/>
                  </a:lnTo>
                  <a:lnTo>
                    <a:pt x="0" y="5727"/>
                  </a:lnTo>
                  <a:lnTo>
                    <a:pt x="0" y="13906"/>
                  </a:lnTo>
                  <a:lnTo>
                    <a:pt x="0" y="18821"/>
                  </a:lnTo>
                  <a:lnTo>
                    <a:pt x="8178" y="18821"/>
                  </a:lnTo>
                  <a:lnTo>
                    <a:pt x="8178" y="13906"/>
                  </a:lnTo>
                  <a:lnTo>
                    <a:pt x="8178" y="5727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704473" y="2625902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5" h="55244">
                  <a:moveTo>
                    <a:pt x="54813" y="0"/>
                  </a:moveTo>
                  <a:lnTo>
                    <a:pt x="46621" y="0"/>
                  </a:lnTo>
                  <a:lnTo>
                    <a:pt x="45808" y="4902"/>
                  </a:lnTo>
                  <a:lnTo>
                    <a:pt x="44170" y="9817"/>
                  </a:lnTo>
                  <a:lnTo>
                    <a:pt x="31089" y="31089"/>
                  </a:lnTo>
                  <a:lnTo>
                    <a:pt x="27813" y="35179"/>
                  </a:lnTo>
                  <a:lnTo>
                    <a:pt x="0" y="46634"/>
                  </a:lnTo>
                  <a:lnTo>
                    <a:pt x="0" y="54813"/>
                  </a:lnTo>
                  <a:lnTo>
                    <a:pt x="8178" y="54813"/>
                  </a:lnTo>
                  <a:lnTo>
                    <a:pt x="13093" y="54000"/>
                  </a:lnTo>
                  <a:lnTo>
                    <a:pt x="17995" y="52362"/>
                  </a:lnTo>
                  <a:lnTo>
                    <a:pt x="22898" y="50723"/>
                  </a:lnTo>
                  <a:lnTo>
                    <a:pt x="27000" y="49085"/>
                  </a:lnTo>
                  <a:lnTo>
                    <a:pt x="31902" y="46634"/>
                  </a:lnTo>
                  <a:lnTo>
                    <a:pt x="35991" y="43357"/>
                  </a:lnTo>
                  <a:lnTo>
                    <a:pt x="39268" y="39268"/>
                  </a:lnTo>
                  <a:lnTo>
                    <a:pt x="43357" y="36004"/>
                  </a:lnTo>
                  <a:lnTo>
                    <a:pt x="46621" y="31902"/>
                  </a:lnTo>
                  <a:lnTo>
                    <a:pt x="49085" y="27000"/>
                  </a:lnTo>
                  <a:lnTo>
                    <a:pt x="50723" y="22910"/>
                  </a:lnTo>
                  <a:lnTo>
                    <a:pt x="52349" y="17995"/>
                  </a:lnTo>
                  <a:lnTo>
                    <a:pt x="53987" y="13093"/>
                  </a:lnTo>
                  <a:lnTo>
                    <a:pt x="54813" y="8178"/>
                  </a:lnTo>
                  <a:lnTo>
                    <a:pt x="548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93836" y="2676628"/>
              <a:ext cx="19050" cy="0"/>
            </a:xfrm>
            <a:custGeom>
              <a:avLst/>
              <a:gdLst/>
              <a:ahLst/>
              <a:cxnLst/>
              <a:rect l="l" t="t" r="r" b="b"/>
              <a:pathLst>
                <a:path w="19050">
                  <a:moveTo>
                    <a:pt x="5726" y="0"/>
                  </a:moveTo>
                  <a:lnTo>
                    <a:pt x="18814" y="0"/>
                  </a:lnTo>
                </a:path>
                <a:path w="19050">
                  <a:moveTo>
                    <a:pt x="0" y="0"/>
                  </a:moveTo>
                  <a:lnTo>
                    <a:pt x="13906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47209" y="2625902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5" h="55244">
                  <a:moveTo>
                    <a:pt x="54813" y="46634"/>
                  </a:moveTo>
                  <a:lnTo>
                    <a:pt x="49898" y="45821"/>
                  </a:lnTo>
                  <a:lnTo>
                    <a:pt x="44996" y="44183"/>
                  </a:lnTo>
                  <a:lnTo>
                    <a:pt x="40081" y="42545"/>
                  </a:lnTo>
                  <a:lnTo>
                    <a:pt x="35991" y="40906"/>
                  </a:lnTo>
                  <a:lnTo>
                    <a:pt x="31089" y="38455"/>
                  </a:lnTo>
                  <a:lnTo>
                    <a:pt x="27000" y="35179"/>
                  </a:lnTo>
                  <a:lnTo>
                    <a:pt x="23723" y="31089"/>
                  </a:lnTo>
                  <a:lnTo>
                    <a:pt x="19634" y="27813"/>
                  </a:lnTo>
                  <a:lnTo>
                    <a:pt x="8178" y="0"/>
                  </a:lnTo>
                  <a:lnTo>
                    <a:pt x="0" y="0"/>
                  </a:lnTo>
                  <a:lnTo>
                    <a:pt x="0" y="8178"/>
                  </a:lnTo>
                  <a:lnTo>
                    <a:pt x="812" y="13093"/>
                  </a:lnTo>
                  <a:lnTo>
                    <a:pt x="2451" y="17995"/>
                  </a:lnTo>
                  <a:lnTo>
                    <a:pt x="4089" y="22910"/>
                  </a:lnTo>
                  <a:lnTo>
                    <a:pt x="5727" y="27000"/>
                  </a:lnTo>
                  <a:lnTo>
                    <a:pt x="8178" y="31902"/>
                  </a:lnTo>
                  <a:lnTo>
                    <a:pt x="11455" y="36004"/>
                  </a:lnTo>
                  <a:lnTo>
                    <a:pt x="15544" y="39268"/>
                  </a:lnTo>
                  <a:lnTo>
                    <a:pt x="18821" y="43357"/>
                  </a:lnTo>
                  <a:lnTo>
                    <a:pt x="22910" y="46634"/>
                  </a:lnTo>
                  <a:lnTo>
                    <a:pt x="27813" y="49085"/>
                  </a:lnTo>
                  <a:lnTo>
                    <a:pt x="31902" y="50723"/>
                  </a:lnTo>
                  <a:lnTo>
                    <a:pt x="36817" y="52362"/>
                  </a:lnTo>
                  <a:lnTo>
                    <a:pt x="41719" y="54000"/>
                  </a:lnTo>
                  <a:lnTo>
                    <a:pt x="46634" y="54813"/>
                  </a:lnTo>
                  <a:lnTo>
                    <a:pt x="54813" y="54813"/>
                  </a:lnTo>
                  <a:lnTo>
                    <a:pt x="54813" y="46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47196" y="2615272"/>
              <a:ext cx="8255" cy="19050"/>
            </a:xfrm>
            <a:custGeom>
              <a:avLst/>
              <a:gdLst/>
              <a:ahLst/>
              <a:cxnLst/>
              <a:rect l="l" t="t" r="r" b="b"/>
              <a:pathLst>
                <a:path w="8254" h="19050">
                  <a:moveTo>
                    <a:pt x="8191" y="0"/>
                  </a:moveTo>
                  <a:lnTo>
                    <a:pt x="0" y="0"/>
                  </a:lnTo>
                  <a:lnTo>
                    <a:pt x="0" y="5727"/>
                  </a:lnTo>
                  <a:lnTo>
                    <a:pt x="0" y="13906"/>
                  </a:lnTo>
                  <a:lnTo>
                    <a:pt x="0" y="18821"/>
                  </a:lnTo>
                  <a:lnTo>
                    <a:pt x="8191" y="18821"/>
                  </a:lnTo>
                  <a:lnTo>
                    <a:pt x="8191" y="13906"/>
                  </a:lnTo>
                  <a:lnTo>
                    <a:pt x="8191" y="5727"/>
                  </a:lnTo>
                  <a:lnTo>
                    <a:pt x="81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47209" y="2568625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5" h="55244">
                  <a:moveTo>
                    <a:pt x="54813" y="0"/>
                  </a:moveTo>
                  <a:lnTo>
                    <a:pt x="46634" y="0"/>
                  </a:lnTo>
                  <a:lnTo>
                    <a:pt x="41719" y="825"/>
                  </a:lnTo>
                  <a:lnTo>
                    <a:pt x="36817" y="2463"/>
                  </a:lnTo>
                  <a:lnTo>
                    <a:pt x="31902" y="4102"/>
                  </a:lnTo>
                  <a:lnTo>
                    <a:pt x="27813" y="5727"/>
                  </a:lnTo>
                  <a:lnTo>
                    <a:pt x="22910" y="8191"/>
                  </a:lnTo>
                  <a:lnTo>
                    <a:pt x="18821" y="11455"/>
                  </a:lnTo>
                  <a:lnTo>
                    <a:pt x="15544" y="15544"/>
                  </a:lnTo>
                  <a:lnTo>
                    <a:pt x="11455" y="18821"/>
                  </a:lnTo>
                  <a:lnTo>
                    <a:pt x="0" y="46634"/>
                  </a:lnTo>
                  <a:lnTo>
                    <a:pt x="0" y="54825"/>
                  </a:lnTo>
                  <a:lnTo>
                    <a:pt x="8178" y="54825"/>
                  </a:lnTo>
                  <a:lnTo>
                    <a:pt x="9004" y="49911"/>
                  </a:lnTo>
                  <a:lnTo>
                    <a:pt x="10629" y="45008"/>
                  </a:lnTo>
                  <a:lnTo>
                    <a:pt x="23723" y="23736"/>
                  </a:lnTo>
                  <a:lnTo>
                    <a:pt x="27000" y="19646"/>
                  </a:lnTo>
                  <a:lnTo>
                    <a:pt x="31089" y="16370"/>
                  </a:lnTo>
                  <a:lnTo>
                    <a:pt x="35991" y="13919"/>
                  </a:lnTo>
                  <a:lnTo>
                    <a:pt x="40081" y="12280"/>
                  </a:lnTo>
                  <a:lnTo>
                    <a:pt x="44996" y="10642"/>
                  </a:lnTo>
                  <a:lnTo>
                    <a:pt x="49898" y="9004"/>
                  </a:lnTo>
                  <a:lnTo>
                    <a:pt x="54813" y="8191"/>
                  </a:lnTo>
                  <a:lnTo>
                    <a:pt x="548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93836" y="2572722"/>
              <a:ext cx="13970" cy="0"/>
            </a:xfrm>
            <a:custGeom>
              <a:avLst/>
              <a:gdLst/>
              <a:ahLst/>
              <a:cxnLst/>
              <a:rect l="l" t="t" r="r" b="b"/>
              <a:pathLst>
                <a:path w="13970">
                  <a:moveTo>
                    <a:pt x="0" y="0"/>
                  </a:moveTo>
                  <a:lnTo>
                    <a:pt x="1390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03653" y="2568630"/>
              <a:ext cx="0" cy="8255"/>
            </a:xfrm>
            <a:custGeom>
              <a:avLst/>
              <a:gdLst/>
              <a:ahLst/>
              <a:cxnLst/>
              <a:rect l="l" t="t" r="r" b="b"/>
              <a:pathLst>
                <a:path h="8255">
                  <a:moveTo>
                    <a:pt x="-4090" y="4090"/>
                  </a:moveTo>
                  <a:lnTo>
                    <a:pt x="4090" y="409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58423" y="2568625"/>
              <a:ext cx="112070" cy="1120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269637" y="3141342"/>
              <a:ext cx="112070" cy="1120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84945" y="4004500"/>
              <a:ext cx="104139" cy="104139"/>
            </a:xfrm>
            <a:custGeom>
              <a:avLst/>
              <a:gdLst/>
              <a:ahLst/>
              <a:cxnLst/>
              <a:rect l="l" t="t" r="r" b="b"/>
              <a:pathLst>
                <a:path w="104139" h="104139">
                  <a:moveTo>
                    <a:pt x="51943" y="0"/>
                  </a:moveTo>
                  <a:lnTo>
                    <a:pt x="31723" y="4083"/>
                  </a:lnTo>
                  <a:lnTo>
                    <a:pt x="15213" y="15219"/>
                  </a:lnTo>
                  <a:lnTo>
                    <a:pt x="4081" y="31734"/>
                  </a:lnTo>
                  <a:lnTo>
                    <a:pt x="0" y="51955"/>
                  </a:lnTo>
                  <a:lnTo>
                    <a:pt x="4081" y="72177"/>
                  </a:lnTo>
                  <a:lnTo>
                    <a:pt x="15213" y="88692"/>
                  </a:lnTo>
                  <a:lnTo>
                    <a:pt x="31723" y="99827"/>
                  </a:lnTo>
                  <a:lnTo>
                    <a:pt x="51943" y="103911"/>
                  </a:lnTo>
                  <a:lnTo>
                    <a:pt x="72162" y="99827"/>
                  </a:lnTo>
                  <a:lnTo>
                    <a:pt x="88672" y="88692"/>
                  </a:lnTo>
                  <a:lnTo>
                    <a:pt x="99804" y="72177"/>
                  </a:lnTo>
                  <a:lnTo>
                    <a:pt x="103886" y="51955"/>
                  </a:lnTo>
                  <a:lnTo>
                    <a:pt x="99804" y="31734"/>
                  </a:lnTo>
                  <a:lnTo>
                    <a:pt x="88672" y="15219"/>
                  </a:lnTo>
                  <a:lnTo>
                    <a:pt x="72162" y="4083"/>
                  </a:lnTo>
                  <a:lnTo>
                    <a:pt x="5194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633206" y="4004502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0" y="0"/>
                  </a:moveTo>
                  <a:lnTo>
                    <a:pt x="1308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638120" y="4000411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00" y="46634"/>
                  </a:moveTo>
                  <a:lnTo>
                    <a:pt x="39255" y="15544"/>
                  </a:lnTo>
                  <a:lnTo>
                    <a:pt x="35991" y="11455"/>
                  </a:lnTo>
                  <a:lnTo>
                    <a:pt x="8178" y="0"/>
                  </a:lnTo>
                  <a:lnTo>
                    <a:pt x="0" y="0"/>
                  </a:lnTo>
                  <a:lnTo>
                    <a:pt x="0" y="8178"/>
                  </a:lnTo>
                  <a:lnTo>
                    <a:pt x="4902" y="9004"/>
                  </a:lnTo>
                  <a:lnTo>
                    <a:pt x="9817" y="10642"/>
                  </a:lnTo>
                  <a:lnTo>
                    <a:pt x="31076" y="23723"/>
                  </a:lnTo>
                  <a:lnTo>
                    <a:pt x="35166" y="27000"/>
                  </a:lnTo>
                  <a:lnTo>
                    <a:pt x="46621" y="54813"/>
                  </a:lnTo>
                  <a:lnTo>
                    <a:pt x="54800" y="54813"/>
                  </a:lnTo>
                  <a:lnTo>
                    <a:pt x="54800" y="46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684742" y="4047058"/>
              <a:ext cx="8255" cy="19050"/>
            </a:xfrm>
            <a:custGeom>
              <a:avLst/>
              <a:gdLst/>
              <a:ahLst/>
              <a:cxnLst/>
              <a:rect l="l" t="t" r="r" b="b"/>
              <a:pathLst>
                <a:path w="8255" h="19050">
                  <a:moveTo>
                    <a:pt x="8178" y="0"/>
                  </a:moveTo>
                  <a:lnTo>
                    <a:pt x="0" y="0"/>
                  </a:lnTo>
                  <a:lnTo>
                    <a:pt x="0" y="5727"/>
                  </a:lnTo>
                  <a:lnTo>
                    <a:pt x="0" y="13906"/>
                  </a:lnTo>
                  <a:lnTo>
                    <a:pt x="0" y="18808"/>
                  </a:lnTo>
                  <a:lnTo>
                    <a:pt x="8178" y="18808"/>
                  </a:lnTo>
                  <a:lnTo>
                    <a:pt x="8178" y="13906"/>
                  </a:lnTo>
                  <a:lnTo>
                    <a:pt x="8178" y="5727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638120" y="4057688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00" y="0"/>
                  </a:moveTo>
                  <a:lnTo>
                    <a:pt x="46621" y="0"/>
                  </a:lnTo>
                  <a:lnTo>
                    <a:pt x="45808" y="4902"/>
                  </a:lnTo>
                  <a:lnTo>
                    <a:pt x="44170" y="9817"/>
                  </a:lnTo>
                  <a:lnTo>
                    <a:pt x="31076" y="31089"/>
                  </a:lnTo>
                  <a:lnTo>
                    <a:pt x="27813" y="35179"/>
                  </a:lnTo>
                  <a:lnTo>
                    <a:pt x="23723" y="38442"/>
                  </a:lnTo>
                  <a:lnTo>
                    <a:pt x="18808" y="40906"/>
                  </a:lnTo>
                  <a:lnTo>
                    <a:pt x="14719" y="42545"/>
                  </a:lnTo>
                  <a:lnTo>
                    <a:pt x="9817" y="44170"/>
                  </a:lnTo>
                  <a:lnTo>
                    <a:pt x="4902" y="45808"/>
                  </a:lnTo>
                  <a:lnTo>
                    <a:pt x="0" y="46634"/>
                  </a:lnTo>
                  <a:lnTo>
                    <a:pt x="0" y="54813"/>
                  </a:lnTo>
                  <a:lnTo>
                    <a:pt x="8178" y="54813"/>
                  </a:lnTo>
                  <a:lnTo>
                    <a:pt x="13081" y="53987"/>
                  </a:lnTo>
                  <a:lnTo>
                    <a:pt x="39255" y="39268"/>
                  </a:lnTo>
                  <a:lnTo>
                    <a:pt x="43345" y="35991"/>
                  </a:lnTo>
                  <a:lnTo>
                    <a:pt x="54800" y="8178"/>
                  </a:lnTo>
                  <a:lnTo>
                    <a:pt x="54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627480" y="4108408"/>
              <a:ext cx="19050" cy="0"/>
            </a:xfrm>
            <a:custGeom>
              <a:avLst/>
              <a:gdLst/>
              <a:ahLst/>
              <a:cxnLst/>
              <a:rect l="l" t="t" r="r" b="b"/>
              <a:pathLst>
                <a:path w="19050">
                  <a:moveTo>
                    <a:pt x="5726" y="0"/>
                  </a:moveTo>
                  <a:lnTo>
                    <a:pt x="18814" y="0"/>
                  </a:lnTo>
                </a:path>
                <a:path w="19050">
                  <a:moveTo>
                    <a:pt x="0" y="0"/>
                  </a:moveTo>
                  <a:lnTo>
                    <a:pt x="13906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580856" y="4057688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00" y="46634"/>
                  </a:moveTo>
                  <a:lnTo>
                    <a:pt x="49898" y="45808"/>
                  </a:lnTo>
                  <a:lnTo>
                    <a:pt x="44983" y="44170"/>
                  </a:lnTo>
                  <a:lnTo>
                    <a:pt x="40081" y="42545"/>
                  </a:lnTo>
                  <a:lnTo>
                    <a:pt x="35991" y="40906"/>
                  </a:lnTo>
                  <a:lnTo>
                    <a:pt x="31076" y="38442"/>
                  </a:lnTo>
                  <a:lnTo>
                    <a:pt x="26987" y="35179"/>
                  </a:lnTo>
                  <a:lnTo>
                    <a:pt x="23723" y="31089"/>
                  </a:lnTo>
                  <a:lnTo>
                    <a:pt x="19634" y="27813"/>
                  </a:lnTo>
                  <a:lnTo>
                    <a:pt x="8178" y="0"/>
                  </a:lnTo>
                  <a:lnTo>
                    <a:pt x="0" y="0"/>
                  </a:lnTo>
                  <a:lnTo>
                    <a:pt x="0" y="8178"/>
                  </a:lnTo>
                  <a:lnTo>
                    <a:pt x="812" y="13081"/>
                  </a:lnTo>
                  <a:lnTo>
                    <a:pt x="15544" y="39268"/>
                  </a:lnTo>
                  <a:lnTo>
                    <a:pt x="18808" y="43357"/>
                  </a:lnTo>
                  <a:lnTo>
                    <a:pt x="46621" y="54813"/>
                  </a:lnTo>
                  <a:lnTo>
                    <a:pt x="54800" y="54813"/>
                  </a:lnTo>
                  <a:lnTo>
                    <a:pt x="54800" y="46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580843" y="4047058"/>
              <a:ext cx="8255" cy="19050"/>
            </a:xfrm>
            <a:custGeom>
              <a:avLst/>
              <a:gdLst/>
              <a:ahLst/>
              <a:cxnLst/>
              <a:rect l="l" t="t" r="r" b="b"/>
              <a:pathLst>
                <a:path w="8255" h="19050">
                  <a:moveTo>
                    <a:pt x="8178" y="0"/>
                  </a:moveTo>
                  <a:lnTo>
                    <a:pt x="0" y="0"/>
                  </a:lnTo>
                  <a:lnTo>
                    <a:pt x="0" y="5727"/>
                  </a:lnTo>
                  <a:lnTo>
                    <a:pt x="0" y="13906"/>
                  </a:lnTo>
                  <a:lnTo>
                    <a:pt x="0" y="18808"/>
                  </a:lnTo>
                  <a:lnTo>
                    <a:pt x="8178" y="18808"/>
                  </a:lnTo>
                  <a:lnTo>
                    <a:pt x="8178" y="13906"/>
                  </a:lnTo>
                  <a:lnTo>
                    <a:pt x="8178" y="5727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580856" y="4000411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00" y="0"/>
                  </a:moveTo>
                  <a:lnTo>
                    <a:pt x="46621" y="0"/>
                  </a:lnTo>
                  <a:lnTo>
                    <a:pt x="41719" y="825"/>
                  </a:lnTo>
                  <a:lnTo>
                    <a:pt x="15544" y="15544"/>
                  </a:lnTo>
                  <a:lnTo>
                    <a:pt x="11455" y="18821"/>
                  </a:lnTo>
                  <a:lnTo>
                    <a:pt x="0" y="46634"/>
                  </a:lnTo>
                  <a:lnTo>
                    <a:pt x="0" y="54813"/>
                  </a:lnTo>
                  <a:lnTo>
                    <a:pt x="8178" y="54813"/>
                  </a:lnTo>
                  <a:lnTo>
                    <a:pt x="8991" y="49911"/>
                  </a:lnTo>
                  <a:lnTo>
                    <a:pt x="10629" y="44996"/>
                  </a:lnTo>
                  <a:lnTo>
                    <a:pt x="23723" y="23723"/>
                  </a:lnTo>
                  <a:lnTo>
                    <a:pt x="26987" y="19634"/>
                  </a:lnTo>
                  <a:lnTo>
                    <a:pt x="31076" y="16370"/>
                  </a:lnTo>
                  <a:lnTo>
                    <a:pt x="35991" y="13906"/>
                  </a:lnTo>
                  <a:lnTo>
                    <a:pt x="40081" y="12268"/>
                  </a:lnTo>
                  <a:lnTo>
                    <a:pt x="44983" y="10642"/>
                  </a:lnTo>
                  <a:lnTo>
                    <a:pt x="49898" y="9004"/>
                  </a:lnTo>
                  <a:lnTo>
                    <a:pt x="54800" y="8178"/>
                  </a:lnTo>
                  <a:lnTo>
                    <a:pt x="54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627480" y="4004502"/>
              <a:ext cx="13970" cy="0"/>
            </a:xfrm>
            <a:custGeom>
              <a:avLst/>
              <a:gdLst/>
              <a:ahLst/>
              <a:cxnLst/>
              <a:rect l="l" t="t" r="r" b="b"/>
              <a:pathLst>
                <a:path w="13969">
                  <a:moveTo>
                    <a:pt x="0" y="0"/>
                  </a:moveTo>
                  <a:lnTo>
                    <a:pt x="1390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637296" y="4000411"/>
              <a:ext cx="0" cy="8255"/>
            </a:xfrm>
            <a:custGeom>
              <a:avLst/>
              <a:gdLst/>
              <a:ahLst/>
              <a:cxnLst/>
              <a:rect l="l" t="t" r="r" b="b"/>
              <a:pathLst>
                <a:path h="8254">
                  <a:moveTo>
                    <a:pt x="-4090" y="4090"/>
                  </a:moveTo>
                  <a:lnTo>
                    <a:pt x="4090" y="409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892067" y="4859477"/>
              <a:ext cx="112070" cy="1120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08190" y="5379008"/>
              <a:ext cx="104139" cy="104139"/>
            </a:xfrm>
            <a:custGeom>
              <a:avLst/>
              <a:gdLst/>
              <a:ahLst/>
              <a:cxnLst/>
              <a:rect l="l" t="t" r="r" b="b"/>
              <a:pathLst>
                <a:path w="104140" h="104139">
                  <a:moveTo>
                    <a:pt x="51945" y="0"/>
                  </a:moveTo>
                  <a:lnTo>
                    <a:pt x="31725" y="4083"/>
                  </a:lnTo>
                  <a:lnTo>
                    <a:pt x="15214" y="15219"/>
                  </a:lnTo>
                  <a:lnTo>
                    <a:pt x="4082" y="31734"/>
                  </a:lnTo>
                  <a:lnTo>
                    <a:pt x="0" y="51955"/>
                  </a:lnTo>
                  <a:lnTo>
                    <a:pt x="4082" y="72177"/>
                  </a:lnTo>
                  <a:lnTo>
                    <a:pt x="15214" y="88692"/>
                  </a:lnTo>
                  <a:lnTo>
                    <a:pt x="31725" y="99827"/>
                  </a:lnTo>
                  <a:lnTo>
                    <a:pt x="51945" y="103911"/>
                  </a:lnTo>
                  <a:lnTo>
                    <a:pt x="72162" y="99827"/>
                  </a:lnTo>
                  <a:lnTo>
                    <a:pt x="88672" y="88692"/>
                  </a:lnTo>
                  <a:lnTo>
                    <a:pt x="99803" y="72177"/>
                  </a:lnTo>
                  <a:lnTo>
                    <a:pt x="103884" y="51955"/>
                  </a:lnTo>
                  <a:lnTo>
                    <a:pt x="99803" y="31734"/>
                  </a:lnTo>
                  <a:lnTo>
                    <a:pt x="88672" y="15219"/>
                  </a:lnTo>
                  <a:lnTo>
                    <a:pt x="72162" y="4083"/>
                  </a:lnTo>
                  <a:lnTo>
                    <a:pt x="5194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256453" y="5379012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0" y="0"/>
                  </a:moveTo>
                  <a:lnTo>
                    <a:pt x="1308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61351" y="5374919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13" y="46634"/>
                  </a:moveTo>
                  <a:lnTo>
                    <a:pt x="39281" y="15544"/>
                  </a:lnTo>
                  <a:lnTo>
                    <a:pt x="36004" y="11455"/>
                  </a:lnTo>
                  <a:lnTo>
                    <a:pt x="8191" y="0"/>
                  </a:lnTo>
                  <a:lnTo>
                    <a:pt x="0" y="0"/>
                  </a:lnTo>
                  <a:lnTo>
                    <a:pt x="0" y="8178"/>
                  </a:lnTo>
                  <a:lnTo>
                    <a:pt x="4914" y="9004"/>
                  </a:lnTo>
                  <a:lnTo>
                    <a:pt x="9829" y="10642"/>
                  </a:lnTo>
                  <a:lnTo>
                    <a:pt x="31102" y="23723"/>
                  </a:lnTo>
                  <a:lnTo>
                    <a:pt x="35191" y="27000"/>
                  </a:lnTo>
                  <a:lnTo>
                    <a:pt x="46634" y="54813"/>
                  </a:lnTo>
                  <a:lnTo>
                    <a:pt x="54813" y="54813"/>
                  </a:lnTo>
                  <a:lnTo>
                    <a:pt x="54813" y="46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07985" y="5421566"/>
              <a:ext cx="8255" cy="19050"/>
            </a:xfrm>
            <a:custGeom>
              <a:avLst/>
              <a:gdLst/>
              <a:ahLst/>
              <a:cxnLst/>
              <a:rect l="l" t="t" r="r" b="b"/>
              <a:pathLst>
                <a:path w="8255" h="19050">
                  <a:moveTo>
                    <a:pt x="8178" y="0"/>
                  </a:moveTo>
                  <a:lnTo>
                    <a:pt x="0" y="0"/>
                  </a:lnTo>
                  <a:lnTo>
                    <a:pt x="0" y="5727"/>
                  </a:lnTo>
                  <a:lnTo>
                    <a:pt x="0" y="13906"/>
                  </a:lnTo>
                  <a:lnTo>
                    <a:pt x="0" y="18808"/>
                  </a:lnTo>
                  <a:lnTo>
                    <a:pt x="8178" y="18808"/>
                  </a:lnTo>
                  <a:lnTo>
                    <a:pt x="8178" y="13906"/>
                  </a:lnTo>
                  <a:lnTo>
                    <a:pt x="8178" y="5727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61351" y="5432196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13" y="0"/>
                  </a:moveTo>
                  <a:lnTo>
                    <a:pt x="46634" y="0"/>
                  </a:lnTo>
                  <a:lnTo>
                    <a:pt x="45821" y="4902"/>
                  </a:lnTo>
                  <a:lnTo>
                    <a:pt x="44183" y="9817"/>
                  </a:lnTo>
                  <a:lnTo>
                    <a:pt x="31102" y="31089"/>
                  </a:lnTo>
                  <a:lnTo>
                    <a:pt x="27825" y="35179"/>
                  </a:lnTo>
                  <a:lnTo>
                    <a:pt x="23736" y="38455"/>
                  </a:lnTo>
                  <a:lnTo>
                    <a:pt x="18821" y="40906"/>
                  </a:lnTo>
                  <a:lnTo>
                    <a:pt x="14732" y="42545"/>
                  </a:lnTo>
                  <a:lnTo>
                    <a:pt x="9829" y="44170"/>
                  </a:lnTo>
                  <a:lnTo>
                    <a:pt x="4914" y="45808"/>
                  </a:lnTo>
                  <a:lnTo>
                    <a:pt x="0" y="46634"/>
                  </a:lnTo>
                  <a:lnTo>
                    <a:pt x="0" y="54813"/>
                  </a:lnTo>
                  <a:lnTo>
                    <a:pt x="8191" y="54813"/>
                  </a:lnTo>
                  <a:lnTo>
                    <a:pt x="13093" y="54000"/>
                  </a:lnTo>
                  <a:lnTo>
                    <a:pt x="39281" y="39268"/>
                  </a:lnTo>
                  <a:lnTo>
                    <a:pt x="43370" y="35991"/>
                  </a:lnTo>
                  <a:lnTo>
                    <a:pt x="54813" y="8178"/>
                  </a:lnTo>
                  <a:lnTo>
                    <a:pt x="548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50727" y="5482918"/>
              <a:ext cx="19050" cy="0"/>
            </a:xfrm>
            <a:custGeom>
              <a:avLst/>
              <a:gdLst/>
              <a:ahLst/>
              <a:cxnLst/>
              <a:rect l="l" t="t" r="r" b="b"/>
              <a:pathLst>
                <a:path w="19050">
                  <a:moveTo>
                    <a:pt x="5726" y="0"/>
                  </a:moveTo>
                  <a:lnTo>
                    <a:pt x="18814" y="0"/>
                  </a:lnTo>
                </a:path>
                <a:path w="19050">
                  <a:moveTo>
                    <a:pt x="0" y="0"/>
                  </a:moveTo>
                  <a:lnTo>
                    <a:pt x="13906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04099" y="5432196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00" y="46634"/>
                  </a:moveTo>
                  <a:lnTo>
                    <a:pt x="49898" y="45808"/>
                  </a:lnTo>
                  <a:lnTo>
                    <a:pt x="44983" y="44170"/>
                  </a:lnTo>
                  <a:lnTo>
                    <a:pt x="40081" y="42545"/>
                  </a:lnTo>
                  <a:lnTo>
                    <a:pt x="35991" y="40906"/>
                  </a:lnTo>
                  <a:lnTo>
                    <a:pt x="31076" y="38455"/>
                  </a:lnTo>
                  <a:lnTo>
                    <a:pt x="26987" y="35179"/>
                  </a:lnTo>
                  <a:lnTo>
                    <a:pt x="23723" y="31089"/>
                  </a:lnTo>
                  <a:lnTo>
                    <a:pt x="19621" y="27813"/>
                  </a:lnTo>
                  <a:lnTo>
                    <a:pt x="8178" y="0"/>
                  </a:lnTo>
                  <a:lnTo>
                    <a:pt x="0" y="0"/>
                  </a:lnTo>
                  <a:lnTo>
                    <a:pt x="0" y="8178"/>
                  </a:lnTo>
                  <a:lnTo>
                    <a:pt x="812" y="13081"/>
                  </a:lnTo>
                  <a:lnTo>
                    <a:pt x="15532" y="39268"/>
                  </a:lnTo>
                  <a:lnTo>
                    <a:pt x="18808" y="43357"/>
                  </a:lnTo>
                  <a:lnTo>
                    <a:pt x="46621" y="54813"/>
                  </a:lnTo>
                  <a:lnTo>
                    <a:pt x="54800" y="54813"/>
                  </a:lnTo>
                  <a:lnTo>
                    <a:pt x="54800" y="466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04087" y="5421566"/>
              <a:ext cx="8255" cy="19050"/>
            </a:xfrm>
            <a:custGeom>
              <a:avLst/>
              <a:gdLst/>
              <a:ahLst/>
              <a:cxnLst/>
              <a:rect l="l" t="t" r="r" b="b"/>
              <a:pathLst>
                <a:path w="8255" h="19050">
                  <a:moveTo>
                    <a:pt x="8191" y="0"/>
                  </a:moveTo>
                  <a:lnTo>
                    <a:pt x="0" y="0"/>
                  </a:lnTo>
                  <a:lnTo>
                    <a:pt x="0" y="5727"/>
                  </a:lnTo>
                  <a:lnTo>
                    <a:pt x="0" y="13906"/>
                  </a:lnTo>
                  <a:lnTo>
                    <a:pt x="0" y="18808"/>
                  </a:lnTo>
                  <a:lnTo>
                    <a:pt x="8191" y="18808"/>
                  </a:lnTo>
                  <a:lnTo>
                    <a:pt x="8191" y="13906"/>
                  </a:lnTo>
                  <a:lnTo>
                    <a:pt x="8191" y="5727"/>
                  </a:lnTo>
                  <a:lnTo>
                    <a:pt x="81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04099" y="5374919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4" h="55245">
                  <a:moveTo>
                    <a:pt x="54800" y="0"/>
                  </a:moveTo>
                  <a:lnTo>
                    <a:pt x="46621" y="0"/>
                  </a:lnTo>
                  <a:lnTo>
                    <a:pt x="41719" y="825"/>
                  </a:lnTo>
                  <a:lnTo>
                    <a:pt x="15532" y="15544"/>
                  </a:lnTo>
                  <a:lnTo>
                    <a:pt x="11442" y="18821"/>
                  </a:lnTo>
                  <a:lnTo>
                    <a:pt x="0" y="46634"/>
                  </a:lnTo>
                  <a:lnTo>
                    <a:pt x="0" y="54813"/>
                  </a:lnTo>
                  <a:lnTo>
                    <a:pt x="8178" y="54813"/>
                  </a:lnTo>
                  <a:lnTo>
                    <a:pt x="8991" y="49911"/>
                  </a:lnTo>
                  <a:lnTo>
                    <a:pt x="10629" y="44996"/>
                  </a:lnTo>
                  <a:lnTo>
                    <a:pt x="23723" y="23723"/>
                  </a:lnTo>
                  <a:lnTo>
                    <a:pt x="26987" y="19634"/>
                  </a:lnTo>
                  <a:lnTo>
                    <a:pt x="31076" y="16370"/>
                  </a:lnTo>
                  <a:lnTo>
                    <a:pt x="35991" y="13906"/>
                  </a:lnTo>
                  <a:lnTo>
                    <a:pt x="40081" y="12268"/>
                  </a:lnTo>
                  <a:lnTo>
                    <a:pt x="44983" y="10642"/>
                  </a:lnTo>
                  <a:lnTo>
                    <a:pt x="49898" y="9004"/>
                  </a:lnTo>
                  <a:lnTo>
                    <a:pt x="54800" y="8178"/>
                  </a:lnTo>
                  <a:lnTo>
                    <a:pt x="54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50727" y="5379012"/>
              <a:ext cx="13970" cy="0"/>
            </a:xfrm>
            <a:custGeom>
              <a:avLst/>
              <a:gdLst/>
              <a:ahLst/>
              <a:cxnLst/>
              <a:rect l="l" t="t" r="r" b="b"/>
              <a:pathLst>
                <a:path w="13969">
                  <a:moveTo>
                    <a:pt x="0" y="0"/>
                  </a:moveTo>
                  <a:lnTo>
                    <a:pt x="1390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649660" y="2563723"/>
              <a:ext cx="106680" cy="92075"/>
            </a:xfrm>
            <a:custGeom>
              <a:avLst/>
              <a:gdLst/>
              <a:ahLst/>
              <a:cxnLst/>
              <a:rect l="l" t="t" r="r" b="b"/>
              <a:pathLst>
                <a:path w="106679" h="92075">
                  <a:moveTo>
                    <a:pt x="53174" y="0"/>
                  </a:moveTo>
                  <a:lnTo>
                    <a:pt x="0" y="91630"/>
                  </a:lnTo>
                  <a:lnTo>
                    <a:pt x="106349" y="91630"/>
                  </a:lnTo>
                  <a:lnTo>
                    <a:pt x="531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698745" y="2559634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5" h="100330">
                  <a:moveTo>
                    <a:pt x="8178" y="0"/>
                  </a:moveTo>
                  <a:lnTo>
                    <a:pt x="0" y="0"/>
                  </a:lnTo>
                  <a:lnTo>
                    <a:pt x="0" y="8178"/>
                  </a:lnTo>
                  <a:lnTo>
                    <a:pt x="53174" y="99809"/>
                  </a:lnTo>
                  <a:lnTo>
                    <a:pt x="61353" y="99809"/>
                  </a:lnTo>
                  <a:lnTo>
                    <a:pt x="61353" y="91630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645572" y="2655355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524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645571" y="2559634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5" h="100330">
                  <a:moveTo>
                    <a:pt x="61353" y="0"/>
                  </a:moveTo>
                  <a:lnTo>
                    <a:pt x="53174" y="0"/>
                  </a:lnTo>
                  <a:lnTo>
                    <a:pt x="0" y="91630"/>
                  </a:lnTo>
                  <a:lnTo>
                    <a:pt x="0" y="99809"/>
                  </a:lnTo>
                  <a:lnTo>
                    <a:pt x="8178" y="99809"/>
                  </a:lnTo>
                  <a:lnTo>
                    <a:pt x="61353" y="8178"/>
                  </a:lnTo>
                  <a:lnTo>
                    <a:pt x="613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956786" y="3132340"/>
              <a:ext cx="114528" cy="9982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321176" y="3991406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5" h="100329">
                  <a:moveTo>
                    <a:pt x="8178" y="0"/>
                  </a:moveTo>
                  <a:lnTo>
                    <a:pt x="0" y="0"/>
                  </a:lnTo>
                  <a:lnTo>
                    <a:pt x="0" y="8191"/>
                  </a:lnTo>
                  <a:lnTo>
                    <a:pt x="53174" y="99822"/>
                  </a:lnTo>
                  <a:lnTo>
                    <a:pt x="61353" y="99822"/>
                  </a:lnTo>
                  <a:lnTo>
                    <a:pt x="61353" y="91643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268001" y="4087136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524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268002" y="3991406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5" h="100329">
                  <a:moveTo>
                    <a:pt x="61353" y="0"/>
                  </a:moveTo>
                  <a:lnTo>
                    <a:pt x="53174" y="0"/>
                  </a:lnTo>
                  <a:lnTo>
                    <a:pt x="0" y="91643"/>
                  </a:lnTo>
                  <a:lnTo>
                    <a:pt x="0" y="99822"/>
                  </a:lnTo>
                  <a:lnTo>
                    <a:pt x="8178" y="99822"/>
                  </a:lnTo>
                  <a:lnTo>
                    <a:pt x="61353" y="8191"/>
                  </a:lnTo>
                  <a:lnTo>
                    <a:pt x="613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579216" y="4850485"/>
              <a:ext cx="114529" cy="9981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943608" y="5365915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4" h="100329">
                  <a:moveTo>
                    <a:pt x="8178" y="0"/>
                  </a:moveTo>
                  <a:lnTo>
                    <a:pt x="0" y="0"/>
                  </a:lnTo>
                  <a:lnTo>
                    <a:pt x="0" y="8191"/>
                  </a:lnTo>
                  <a:lnTo>
                    <a:pt x="53162" y="99821"/>
                  </a:lnTo>
                  <a:lnTo>
                    <a:pt x="61353" y="99821"/>
                  </a:lnTo>
                  <a:lnTo>
                    <a:pt x="61353" y="91643"/>
                  </a:lnTo>
                  <a:lnTo>
                    <a:pt x="8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90430" y="5461646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0" y="0"/>
                  </a:moveTo>
                  <a:lnTo>
                    <a:pt x="114524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890433" y="5365915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4" h="100329">
                  <a:moveTo>
                    <a:pt x="61353" y="0"/>
                  </a:moveTo>
                  <a:lnTo>
                    <a:pt x="53174" y="0"/>
                  </a:lnTo>
                  <a:lnTo>
                    <a:pt x="0" y="91643"/>
                  </a:lnTo>
                  <a:lnTo>
                    <a:pt x="0" y="99821"/>
                  </a:lnTo>
                  <a:lnTo>
                    <a:pt x="8178" y="99821"/>
                  </a:lnTo>
                  <a:lnTo>
                    <a:pt x="61353" y="8191"/>
                  </a:lnTo>
                  <a:lnTo>
                    <a:pt x="613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06554" y="5427281"/>
              <a:ext cx="106680" cy="92075"/>
            </a:xfrm>
            <a:custGeom>
              <a:avLst/>
              <a:gdLst/>
              <a:ahLst/>
              <a:cxnLst/>
              <a:rect l="l" t="t" r="r" b="b"/>
              <a:pathLst>
                <a:path w="106680" h="92075">
                  <a:moveTo>
                    <a:pt x="53171" y="0"/>
                  </a:moveTo>
                  <a:lnTo>
                    <a:pt x="0" y="91630"/>
                  </a:lnTo>
                  <a:lnTo>
                    <a:pt x="106345" y="91630"/>
                  </a:lnTo>
                  <a:lnTo>
                    <a:pt x="531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255636" y="5423192"/>
              <a:ext cx="61594" cy="100330"/>
            </a:xfrm>
            <a:custGeom>
              <a:avLst/>
              <a:gdLst/>
              <a:ahLst/>
              <a:cxnLst/>
              <a:rect l="l" t="t" r="r" b="b"/>
              <a:pathLst>
                <a:path w="61594" h="100329">
                  <a:moveTo>
                    <a:pt x="8180" y="0"/>
                  </a:moveTo>
                  <a:lnTo>
                    <a:pt x="0" y="0"/>
                  </a:lnTo>
                  <a:lnTo>
                    <a:pt x="0" y="8178"/>
                  </a:lnTo>
                  <a:lnTo>
                    <a:pt x="53174" y="99821"/>
                  </a:lnTo>
                  <a:lnTo>
                    <a:pt x="61353" y="99821"/>
                  </a:lnTo>
                  <a:lnTo>
                    <a:pt x="61353" y="91630"/>
                  </a:lnTo>
                  <a:lnTo>
                    <a:pt x="81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202463" y="5518917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4">
                  <a:moveTo>
                    <a:pt x="0" y="0"/>
                  </a:moveTo>
                  <a:lnTo>
                    <a:pt x="114524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202461" y="4906937"/>
              <a:ext cx="1002665" cy="616585"/>
            </a:xfrm>
            <a:custGeom>
              <a:avLst/>
              <a:gdLst/>
              <a:ahLst/>
              <a:cxnLst/>
              <a:rect l="l" t="t" r="r" b="b"/>
              <a:pathLst>
                <a:path w="1002664" h="616585">
                  <a:moveTo>
                    <a:pt x="61353" y="516255"/>
                  </a:moveTo>
                  <a:lnTo>
                    <a:pt x="53174" y="516255"/>
                  </a:lnTo>
                  <a:lnTo>
                    <a:pt x="0" y="607885"/>
                  </a:lnTo>
                  <a:lnTo>
                    <a:pt x="0" y="616077"/>
                  </a:lnTo>
                  <a:lnTo>
                    <a:pt x="8178" y="616077"/>
                  </a:lnTo>
                  <a:lnTo>
                    <a:pt x="61353" y="524433"/>
                  </a:lnTo>
                  <a:lnTo>
                    <a:pt x="61353" y="516255"/>
                  </a:lnTo>
                  <a:close/>
                </a:path>
                <a:path w="1002664" h="616585">
                  <a:moveTo>
                    <a:pt x="1002093" y="0"/>
                  </a:moveTo>
                  <a:lnTo>
                    <a:pt x="993914" y="0"/>
                  </a:lnTo>
                  <a:lnTo>
                    <a:pt x="980833" y="19634"/>
                  </a:lnTo>
                  <a:lnTo>
                    <a:pt x="967740" y="39268"/>
                  </a:lnTo>
                  <a:lnTo>
                    <a:pt x="953833" y="58902"/>
                  </a:lnTo>
                  <a:lnTo>
                    <a:pt x="940739" y="77724"/>
                  </a:lnTo>
                  <a:lnTo>
                    <a:pt x="926833" y="95719"/>
                  </a:lnTo>
                  <a:lnTo>
                    <a:pt x="913752" y="112903"/>
                  </a:lnTo>
                  <a:lnTo>
                    <a:pt x="899845" y="130086"/>
                  </a:lnTo>
                  <a:lnTo>
                    <a:pt x="886752" y="147269"/>
                  </a:lnTo>
                  <a:lnTo>
                    <a:pt x="872845" y="162814"/>
                  </a:lnTo>
                  <a:lnTo>
                    <a:pt x="859751" y="178358"/>
                  </a:lnTo>
                  <a:lnTo>
                    <a:pt x="846670" y="193903"/>
                  </a:lnTo>
                  <a:lnTo>
                    <a:pt x="832764" y="208622"/>
                  </a:lnTo>
                  <a:lnTo>
                    <a:pt x="819670" y="222542"/>
                  </a:lnTo>
                  <a:lnTo>
                    <a:pt x="805764" y="236448"/>
                  </a:lnTo>
                  <a:lnTo>
                    <a:pt x="792683" y="249529"/>
                  </a:lnTo>
                  <a:lnTo>
                    <a:pt x="778776" y="261810"/>
                  </a:lnTo>
                  <a:lnTo>
                    <a:pt x="765683" y="274904"/>
                  </a:lnTo>
                  <a:lnTo>
                    <a:pt x="751776" y="286359"/>
                  </a:lnTo>
                  <a:lnTo>
                    <a:pt x="738682" y="297802"/>
                  </a:lnTo>
                  <a:lnTo>
                    <a:pt x="725601" y="309257"/>
                  </a:lnTo>
                  <a:lnTo>
                    <a:pt x="711695" y="319913"/>
                  </a:lnTo>
                  <a:lnTo>
                    <a:pt x="698601" y="329717"/>
                  </a:lnTo>
                  <a:lnTo>
                    <a:pt x="684695" y="340347"/>
                  </a:lnTo>
                  <a:lnTo>
                    <a:pt x="671614" y="349351"/>
                  </a:lnTo>
                  <a:lnTo>
                    <a:pt x="657707" y="359168"/>
                  </a:lnTo>
                  <a:lnTo>
                    <a:pt x="644613" y="367347"/>
                  </a:lnTo>
                  <a:lnTo>
                    <a:pt x="630707" y="376351"/>
                  </a:lnTo>
                  <a:lnTo>
                    <a:pt x="617613" y="384530"/>
                  </a:lnTo>
                  <a:lnTo>
                    <a:pt x="604532" y="392709"/>
                  </a:lnTo>
                  <a:lnTo>
                    <a:pt x="590626" y="400075"/>
                  </a:lnTo>
                  <a:lnTo>
                    <a:pt x="577532" y="407441"/>
                  </a:lnTo>
                  <a:lnTo>
                    <a:pt x="563626" y="413981"/>
                  </a:lnTo>
                  <a:lnTo>
                    <a:pt x="550545" y="421347"/>
                  </a:lnTo>
                  <a:lnTo>
                    <a:pt x="536638" y="427888"/>
                  </a:lnTo>
                  <a:lnTo>
                    <a:pt x="523544" y="433616"/>
                  </a:lnTo>
                  <a:lnTo>
                    <a:pt x="510451" y="440169"/>
                  </a:lnTo>
                  <a:lnTo>
                    <a:pt x="496544" y="445897"/>
                  </a:lnTo>
                  <a:lnTo>
                    <a:pt x="483463" y="450799"/>
                  </a:lnTo>
                  <a:lnTo>
                    <a:pt x="469557" y="456526"/>
                  </a:lnTo>
                  <a:lnTo>
                    <a:pt x="456463" y="461441"/>
                  </a:lnTo>
                  <a:lnTo>
                    <a:pt x="442556" y="466344"/>
                  </a:lnTo>
                  <a:lnTo>
                    <a:pt x="429475" y="471258"/>
                  </a:lnTo>
                  <a:lnTo>
                    <a:pt x="415569" y="475348"/>
                  </a:lnTo>
                  <a:lnTo>
                    <a:pt x="402475" y="479437"/>
                  </a:lnTo>
                  <a:lnTo>
                    <a:pt x="389382" y="484352"/>
                  </a:lnTo>
                  <a:lnTo>
                    <a:pt x="375475" y="487616"/>
                  </a:lnTo>
                  <a:lnTo>
                    <a:pt x="362394" y="491705"/>
                  </a:lnTo>
                  <a:lnTo>
                    <a:pt x="348488" y="495795"/>
                  </a:lnTo>
                  <a:lnTo>
                    <a:pt x="335394" y="499071"/>
                  </a:lnTo>
                  <a:lnTo>
                    <a:pt x="321487" y="502348"/>
                  </a:lnTo>
                  <a:lnTo>
                    <a:pt x="308406" y="505625"/>
                  </a:lnTo>
                  <a:lnTo>
                    <a:pt x="294500" y="508889"/>
                  </a:lnTo>
                  <a:lnTo>
                    <a:pt x="281406" y="511352"/>
                  </a:lnTo>
                  <a:lnTo>
                    <a:pt x="268312" y="514616"/>
                  </a:lnTo>
                  <a:lnTo>
                    <a:pt x="254406" y="517067"/>
                  </a:lnTo>
                  <a:lnTo>
                    <a:pt x="241325" y="519531"/>
                  </a:lnTo>
                  <a:lnTo>
                    <a:pt x="227418" y="521982"/>
                  </a:lnTo>
                  <a:lnTo>
                    <a:pt x="214325" y="524433"/>
                  </a:lnTo>
                  <a:lnTo>
                    <a:pt x="200418" y="526897"/>
                  </a:lnTo>
                  <a:lnTo>
                    <a:pt x="187337" y="528523"/>
                  </a:lnTo>
                  <a:lnTo>
                    <a:pt x="173431" y="530987"/>
                  </a:lnTo>
                  <a:lnTo>
                    <a:pt x="160337" y="532625"/>
                  </a:lnTo>
                  <a:lnTo>
                    <a:pt x="147243" y="535076"/>
                  </a:lnTo>
                  <a:lnTo>
                    <a:pt x="133337" y="536714"/>
                  </a:lnTo>
                  <a:lnTo>
                    <a:pt x="120256" y="538340"/>
                  </a:lnTo>
                  <a:lnTo>
                    <a:pt x="106349" y="539978"/>
                  </a:lnTo>
                  <a:lnTo>
                    <a:pt x="93256" y="541616"/>
                  </a:lnTo>
                  <a:lnTo>
                    <a:pt x="79349" y="543255"/>
                  </a:lnTo>
                  <a:lnTo>
                    <a:pt x="66255" y="544893"/>
                  </a:lnTo>
                  <a:lnTo>
                    <a:pt x="53174" y="546531"/>
                  </a:lnTo>
                  <a:lnTo>
                    <a:pt x="53174" y="554710"/>
                  </a:lnTo>
                  <a:lnTo>
                    <a:pt x="61353" y="554710"/>
                  </a:lnTo>
                  <a:lnTo>
                    <a:pt x="74447" y="553072"/>
                  </a:lnTo>
                  <a:lnTo>
                    <a:pt x="87528" y="551434"/>
                  </a:lnTo>
                  <a:lnTo>
                    <a:pt x="101434" y="549795"/>
                  </a:lnTo>
                  <a:lnTo>
                    <a:pt x="114528" y="548157"/>
                  </a:lnTo>
                  <a:lnTo>
                    <a:pt x="128435" y="546531"/>
                  </a:lnTo>
                  <a:lnTo>
                    <a:pt x="141516" y="544893"/>
                  </a:lnTo>
                  <a:lnTo>
                    <a:pt x="155422" y="543255"/>
                  </a:lnTo>
                  <a:lnTo>
                    <a:pt x="168516" y="540804"/>
                  </a:lnTo>
                  <a:lnTo>
                    <a:pt x="181610" y="539165"/>
                  </a:lnTo>
                  <a:lnTo>
                    <a:pt x="195516" y="536714"/>
                  </a:lnTo>
                  <a:lnTo>
                    <a:pt x="208597" y="535076"/>
                  </a:lnTo>
                  <a:lnTo>
                    <a:pt x="222504" y="532625"/>
                  </a:lnTo>
                  <a:lnTo>
                    <a:pt x="235597" y="530161"/>
                  </a:lnTo>
                  <a:lnTo>
                    <a:pt x="249504" y="527710"/>
                  </a:lnTo>
                  <a:lnTo>
                    <a:pt x="262585" y="525259"/>
                  </a:lnTo>
                  <a:lnTo>
                    <a:pt x="276504" y="522795"/>
                  </a:lnTo>
                  <a:lnTo>
                    <a:pt x="289585" y="519531"/>
                  </a:lnTo>
                  <a:lnTo>
                    <a:pt x="302679" y="517067"/>
                  </a:lnTo>
                  <a:lnTo>
                    <a:pt x="316585" y="513803"/>
                  </a:lnTo>
                  <a:lnTo>
                    <a:pt x="329666" y="510527"/>
                  </a:lnTo>
                  <a:lnTo>
                    <a:pt x="343573" y="507250"/>
                  </a:lnTo>
                  <a:lnTo>
                    <a:pt x="356666" y="503986"/>
                  </a:lnTo>
                  <a:lnTo>
                    <a:pt x="370573" y="499897"/>
                  </a:lnTo>
                  <a:lnTo>
                    <a:pt x="383667" y="495795"/>
                  </a:lnTo>
                  <a:lnTo>
                    <a:pt x="397573" y="492531"/>
                  </a:lnTo>
                  <a:lnTo>
                    <a:pt x="410654" y="487616"/>
                  </a:lnTo>
                  <a:lnTo>
                    <a:pt x="423748" y="483527"/>
                  </a:lnTo>
                  <a:lnTo>
                    <a:pt x="437654" y="479437"/>
                  </a:lnTo>
                  <a:lnTo>
                    <a:pt x="450735" y="474535"/>
                  </a:lnTo>
                  <a:lnTo>
                    <a:pt x="464642" y="469620"/>
                  </a:lnTo>
                  <a:lnTo>
                    <a:pt x="477735" y="464705"/>
                  </a:lnTo>
                  <a:lnTo>
                    <a:pt x="491642" y="458978"/>
                  </a:lnTo>
                  <a:lnTo>
                    <a:pt x="504723" y="454075"/>
                  </a:lnTo>
                  <a:lnTo>
                    <a:pt x="518629" y="448348"/>
                  </a:lnTo>
                  <a:lnTo>
                    <a:pt x="531723" y="441807"/>
                  </a:lnTo>
                  <a:lnTo>
                    <a:pt x="544817" y="436079"/>
                  </a:lnTo>
                  <a:lnTo>
                    <a:pt x="558723" y="429526"/>
                  </a:lnTo>
                  <a:lnTo>
                    <a:pt x="571804" y="422173"/>
                  </a:lnTo>
                  <a:lnTo>
                    <a:pt x="585711" y="415620"/>
                  </a:lnTo>
                  <a:lnTo>
                    <a:pt x="598805" y="408254"/>
                  </a:lnTo>
                  <a:lnTo>
                    <a:pt x="612711" y="400900"/>
                  </a:lnTo>
                  <a:lnTo>
                    <a:pt x="625805" y="392709"/>
                  </a:lnTo>
                  <a:lnTo>
                    <a:pt x="638886" y="384530"/>
                  </a:lnTo>
                  <a:lnTo>
                    <a:pt x="652792" y="375526"/>
                  </a:lnTo>
                  <a:lnTo>
                    <a:pt x="665886" y="367347"/>
                  </a:lnTo>
                  <a:lnTo>
                    <a:pt x="679792" y="357530"/>
                  </a:lnTo>
                  <a:lnTo>
                    <a:pt x="692873" y="348538"/>
                  </a:lnTo>
                  <a:lnTo>
                    <a:pt x="706780" y="337896"/>
                  </a:lnTo>
                  <a:lnTo>
                    <a:pt x="719874" y="328079"/>
                  </a:lnTo>
                  <a:lnTo>
                    <a:pt x="733780" y="317449"/>
                  </a:lnTo>
                  <a:lnTo>
                    <a:pt x="746874" y="306006"/>
                  </a:lnTo>
                  <a:lnTo>
                    <a:pt x="759955" y="294538"/>
                  </a:lnTo>
                  <a:lnTo>
                    <a:pt x="773861" y="283083"/>
                  </a:lnTo>
                  <a:lnTo>
                    <a:pt x="786955" y="269989"/>
                  </a:lnTo>
                  <a:lnTo>
                    <a:pt x="800862" y="257721"/>
                  </a:lnTo>
                  <a:lnTo>
                    <a:pt x="813943" y="244627"/>
                  </a:lnTo>
                  <a:lnTo>
                    <a:pt x="827849" y="230720"/>
                  </a:lnTo>
                  <a:lnTo>
                    <a:pt x="840943" y="216814"/>
                  </a:lnTo>
                  <a:lnTo>
                    <a:pt x="854849" y="202082"/>
                  </a:lnTo>
                  <a:lnTo>
                    <a:pt x="867943" y="186537"/>
                  </a:lnTo>
                  <a:lnTo>
                    <a:pt x="881024" y="170992"/>
                  </a:lnTo>
                  <a:lnTo>
                    <a:pt x="894930" y="155448"/>
                  </a:lnTo>
                  <a:lnTo>
                    <a:pt x="908024" y="138264"/>
                  </a:lnTo>
                  <a:lnTo>
                    <a:pt x="921931" y="121081"/>
                  </a:lnTo>
                  <a:lnTo>
                    <a:pt x="935012" y="103898"/>
                  </a:lnTo>
                  <a:lnTo>
                    <a:pt x="948918" y="85902"/>
                  </a:lnTo>
                  <a:lnTo>
                    <a:pt x="962012" y="67081"/>
                  </a:lnTo>
                  <a:lnTo>
                    <a:pt x="975918" y="47447"/>
                  </a:lnTo>
                  <a:lnTo>
                    <a:pt x="989012" y="27813"/>
                  </a:lnTo>
                  <a:lnTo>
                    <a:pt x="1002093" y="8178"/>
                  </a:lnTo>
                  <a:lnTo>
                    <a:pt x="10020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183295" y="3105340"/>
              <a:ext cx="963294" cy="1829435"/>
            </a:xfrm>
            <a:custGeom>
              <a:avLst/>
              <a:gdLst/>
              <a:ahLst/>
              <a:cxnLst/>
              <a:rect l="l" t="t" r="r" b="b"/>
              <a:pathLst>
                <a:path w="963294" h="1829435">
                  <a:moveTo>
                    <a:pt x="962825" y="0"/>
                  </a:moveTo>
                  <a:lnTo>
                    <a:pt x="954633" y="0"/>
                  </a:lnTo>
                  <a:lnTo>
                    <a:pt x="941552" y="14732"/>
                  </a:lnTo>
                  <a:lnTo>
                    <a:pt x="927646" y="31089"/>
                  </a:lnTo>
                  <a:lnTo>
                    <a:pt x="914552" y="46634"/>
                  </a:lnTo>
                  <a:lnTo>
                    <a:pt x="901471" y="63817"/>
                  </a:lnTo>
                  <a:lnTo>
                    <a:pt x="887564" y="81000"/>
                  </a:lnTo>
                  <a:lnTo>
                    <a:pt x="874471" y="98996"/>
                  </a:lnTo>
                  <a:lnTo>
                    <a:pt x="860564" y="117005"/>
                  </a:lnTo>
                  <a:lnTo>
                    <a:pt x="847483" y="135813"/>
                  </a:lnTo>
                  <a:lnTo>
                    <a:pt x="833564" y="154635"/>
                  </a:lnTo>
                  <a:lnTo>
                    <a:pt x="820483" y="175094"/>
                  </a:lnTo>
                  <a:lnTo>
                    <a:pt x="806577" y="195541"/>
                  </a:lnTo>
                  <a:lnTo>
                    <a:pt x="793483" y="216001"/>
                  </a:lnTo>
                  <a:lnTo>
                    <a:pt x="780402" y="238086"/>
                  </a:lnTo>
                  <a:lnTo>
                    <a:pt x="766495" y="260184"/>
                  </a:lnTo>
                  <a:lnTo>
                    <a:pt x="753402" y="282270"/>
                  </a:lnTo>
                  <a:lnTo>
                    <a:pt x="739495" y="305181"/>
                  </a:lnTo>
                  <a:lnTo>
                    <a:pt x="726401" y="328904"/>
                  </a:lnTo>
                  <a:lnTo>
                    <a:pt x="712495" y="353453"/>
                  </a:lnTo>
                  <a:lnTo>
                    <a:pt x="699414" y="377990"/>
                  </a:lnTo>
                  <a:lnTo>
                    <a:pt x="685507" y="402539"/>
                  </a:lnTo>
                  <a:lnTo>
                    <a:pt x="672414" y="428713"/>
                  </a:lnTo>
                  <a:lnTo>
                    <a:pt x="659333" y="454901"/>
                  </a:lnTo>
                  <a:lnTo>
                    <a:pt x="645426" y="481101"/>
                  </a:lnTo>
                  <a:lnTo>
                    <a:pt x="632333" y="508076"/>
                  </a:lnTo>
                  <a:lnTo>
                    <a:pt x="618426" y="535901"/>
                  </a:lnTo>
                  <a:lnTo>
                    <a:pt x="605332" y="563714"/>
                  </a:lnTo>
                  <a:lnTo>
                    <a:pt x="591426" y="591527"/>
                  </a:lnTo>
                  <a:lnTo>
                    <a:pt x="578345" y="620166"/>
                  </a:lnTo>
                  <a:lnTo>
                    <a:pt x="564438" y="649617"/>
                  </a:lnTo>
                  <a:lnTo>
                    <a:pt x="551345" y="679081"/>
                  </a:lnTo>
                  <a:lnTo>
                    <a:pt x="538264" y="708533"/>
                  </a:lnTo>
                  <a:lnTo>
                    <a:pt x="524357" y="737984"/>
                  </a:lnTo>
                  <a:lnTo>
                    <a:pt x="511263" y="768261"/>
                  </a:lnTo>
                  <a:lnTo>
                    <a:pt x="497357" y="798525"/>
                  </a:lnTo>
                  <a:lnTo>
                    <a:pt x="484263" y="829614"/>
                  </a:lnTo>
                  <a:lnTo>
                    <a:pt x="470357" y="859891"/>
                  </a:lnTo>
                  <a:lnTo>
                    <a:pt x="457276" y="890981"/>
                  </a:lnTo>
                  <a:lnTo>
                    <a:pt x="444182" y="922070"/>
                  </a:lnTo>
                  <a:lnTo>
                    <a:pt x="430276" y="953160"/>
                  </a:lnTo>
                  <a:lnTo>
                    <a:pt x="417195" y="984250"/>
                  </a:lnTo>
                  <a:lnTo>
                    <a:pt x="403288" y="1015339"/>
                  </a:lnTo>
                  <a:lnTo>
                    <a:pt x="390194" y="1046429"/>
                  </a:lnTo>
                  <a:lnTo>
                    <a:pt x="376288" y="1077518"/>
                  </a:lnTo>
                  <a:lnTo>
                    <a:pt x="363194" y="1107795"/>
                  </a:lnTo>
                  <a:lnTo>
                    <a:pt x="349288" y="1138885"/>
                  </a:lnTo>
                  <a:lnTo>
                    <a:pt x="336207" y="1169974"/>
                  </a:lnTo>
                  <a:lnTo>
                    <a:pt x="323113" y="1200251"/>
                  </a:lnTo>
                  <a:lnTo>
                    <a:pt x="309206" y="1230515"/>
                  </a:lnTo>
                  <a:lnTo>
                    <a:pt x="296125" y="1260792"/>
                  </a:lnTo>
                  <a:lnTo>
                    <a:pt x="282219" y="1290243"/>
                  </a:lnTo>
                  <a:lnTo>
                    <a:pt x="269125" y="1319695"/>
                  </a:lnTo>
                  <a:lnTo>
                    <a:pt x="255219" y="1349146"/>
                  </a:lnTo>
                  <a:lnTo>
                    <a:pt x="242138" y="1377784"/>
                  </a:lnTo>
                  <a:lnTo>
                    <a:pt x="228231" y="1406423"/>
                  </a:lnTo>
                  <a:lnTo>
                    <a:pt x="215138" y="1435061"/>
                  </a:lnTo>
                  <a:lnTo>
                    <a:pt x="202044" y="1462874"/>
                  </a:lnTo>
                  <a:lnTo>
                    <a:pt x="188137" y="1489875"/>
                  </a:lnTo>
                  <a:lnTo>
                    <a:pt x="175056" y="1516875"/>
                  </a:lnTo>
                  <a:lnTo>
                    <a:pt x="161150" y="1543050"/>
                  </a:lnTo>
                  <a:lnTo>
                    <a:pt x="148056" y="1569237"/>
                  </a:lnTo>
                  <a:lnTo>
                    <a:pt x="134150" y="1594599"/>
                  </a:lnTo>
                  <a:lnTo>
                    <a:pt x="121056" y="1619961"/>
                  </a:lnTo>
                  <a:lnTo>
                    <a:pt x="107162" y="1644510"/>
                  </a:lnTo>
                  <a:lnTo>
                    <a:pt x="94068" y="1668233"/>
                  </a:lnTo>
                  <a:lnTo>
                    <a:pt x="80975" y="1691957"/>
                  </a:lnTo>
                  <a:lnTo>
                    <a:pt x="67068" y="1714868"/>
                  </a:lnTo>
                  <a:lnTo>
                    <a:pt x="53987" y="1736953"/>
                  </a:lnTo>
                  <a:lnTo>
                    <a:pt x="40081" y="1759051"/>
                  </a:lnTo>
                  <a:lnTo>
                    <a:pt x="26987" y="1780324"/>
                  </a:lnTo>
                  <a:lnTo>
                    <a:pt x="13081" y="1801596"/>
                  </a:lnTo>
                  <a:lnTo>
                    <a:pt x="0" y="1821230"/>
                  </a:lnTo>
                  <a:lnTo>
                    <a:pt x="0" y="1829409"/>
                  </a:lnTo>
                  <a:lnTo>
                    <a:pt x="8178" y="1829409"/>
                  </a:lnTo>
                  <a:lnTo>
                    <a:pt x="21259" y="1809775"/>
                  </a:lnTo>
                  <a:lnTo>
                    <a:pt x="35166" y="1788502"/>
                  </a:lnTo>
                  <a:lnTo>
                    <a:pt x="48260" y="1767230"/>
                  </a:lnTo>
                  <a:lnTo>
                    <a:pt x="62166" y="1745145"/>
                  </a:lnTo>
                  <a:lnTo>
                    <a:pt x="75247" y="1723047"/>
                  </a:lnTo>
                  <a:lnTo>
                    <a:pt x="89154" y="1700136"/>
                  </a:lnTo>
                  <a:lnTo>
                    <a:pt x="102247" y="1676412"/>
                  </a:lnTo>
                  <a:lnTo>
                    <a:pt x="115341" y="1652689"/>
                  </a:lnTo>
                  <a:lnTo>
                    <a:pt x="129247" y="1628140"/>
                  </a:lnTo>
                  <a:lnTo>
                    <a:pt x="142328" y="1602778"/>
                  </a:lnTo>
                  <a:lnTo>
                    <a:pt x="156235" y="1577416"/>
                  </a:lnTo>
                  <a:lnTo>
                    <a:pt x="169329" y="1551241"/>
                  </a:lnTo>
                  <a:lnTo>
                    <a:pt x="183235" y="1525054"/>
                  </a:lnTo>
                  <a:lnTo>
                    <a:pt x="196316" y="1498053"/>
                  </a:lnTo>
                  <a:lnTo>
                    <a:pt x="210223" y="1471053"/>
                  </a:lnTo>
                  <a:lnTo>
                    <a:pt x="223316" y="1443240"/>
                  </a:lnTo>
                  <a:lnTo>
                    <a:pt x="236410" y="1414602"/>
                  </a:lnTo>
                  <a:lnTo>
                    <a:pt x="250317" y="1385963"/>
                  </a:lnTo>
                  <a:lnTo>
                    <a:pt x="263398" y="1357325"/>
                  </a:lnTo>
                  <a:lnTo>
                    <a:pt x="277304" y="1327873"/>
                  </a:lnTo>
                  <a:lnTo>
                    <a:pt x="290398" y="1298422"/>
                  </a:lnTo>
                  <a:lnTo>
                    <a:pt x="304304" y="1268971"/>
                  </a:lnTo>
                  <a:lnTo>
                    <a:pt x="317385" y="1238694"/>
                  </a:lnTo>
                  <a:lnTo>
                    <a:pt x="331292" y="1208430"/>
                  </a:lnTo>
                  <a:lnTo>
                    <a:pt x="344385" y="1178153"/>
                  </a:lnTo>
                  <a:lnTo>
                    <a:pt x="357479" y="1147064"/>
                  </a:lnTo>
                  <a:lnTo>
                    <a:pt x="371386" y="1115974"/>
                  </a:lnTo>
                  <a:lnTo>
                    <a:pt x="384467" y="1085697"/>
                  </a:lnTo>
                  <a:lnTo>
                    <a:pt x="398373" y="1054608"/>
                  </a:lnTo>
                  <a:lnTo>
                    <a:pt x="411467" y="1023518"/>
                  </a:lnTo>
                  <a:lnTo>
                    <a:pt x="425373" y="992428"/>
                  </a:lnTo>
                  <a:lnTo>
                    <a:pt x="438454" y="961339"/>
                  </a:lnTo>
                  <a:lnTo>
                    <a:pt x="452361" y="930249"/>
                  </a:lnTo>
                  <a:lnTo>
                    <a:pt x="465455" y="899160"/>
                  </a:lnTo>
                  <a:lnTo>
                    <a:pt x="478548" y="868070"/>
                  </a:lnTo>
                  <a:lnTo>
                    <a:pt x="492455" y="837806"/>
                  </a:lnTo>
                  <a:lnTo>
                    <a:pt x="505536" y="806704"/>
                  </a:lnTo>
                  <a:lnTo>
                    <a:pt x="519442" y="776439"/>
                  </a:lnTo>
                  <a:lnTo>
                    <a:pt x="532536" y="746163"/>
                  </a:lnTo>
                  <a:lnTo>
                    <a:pt x="546442" y="716711"/>
                  </a:lnTo>
                  <a:lnTo>
                    <a:pt x="559523" y="687260"/>
                  </a:lnTo>
                  <a:lnTo>
                    <a:pt x="572617" y="657809"/>
                  </a:lnTo>
                  <a:lnTo>
                    <a:pt x="586524" y="628345"/>
                  </a:lnTo>
                  <a:lnTo>
                    <a:pt x="599617" y="599719"/>
                  </a:lnTo>
                  <a:lnTo>
                    <a:pt x="613524" y="571893"/>
                  </a:lnTo>
                  <a:lnTo>
                    <a:pt x="626605" y="544080"/>
                  </a:lnTo>
                  <a:lnTo>
                    <a:pt x="640511" y="516267"/>
                  </a:lnTo>
                  <a:lnTo>
                    <a:pt x="653605" y="489280"/>
                  </a:lnTo>
                  <a:lnTo>
                    <a:pt x="667512" y="463080"/>
                  </a:lnTo>
                  <a:lnTo>
                    <a:pt x="680593" y="436905"/>
                  </a:lnTo>
                  <a:lnTo>
                    <a:pt x="693686" y="410718"/>
                  </a:lnTo>
                  <a:lnTo>
                    <a:pt x="707593" y="386181"/>
                  </a:lnTo>
                  <a:lnTo>
                    <a:pt x="720686" y="361632"/>
                  </a:lnTo>
                  <a:lnTo>
                    <a:pt x="734593" y="337083"/>
                  </a:lnTo>
                  <a:lnTo>
                    <a:pt x="747674" y="313359"/>
                  </a:lnTo>
                  <a:lnTo>
                    <a:pt x="761580" y="290449"/>
                  </a:lnTo>
                  <a:lnTo>
                    <a:pt x="774674" y="268363"/>
                  </a:lnTo>
                  <a:lnTo>
                    <a:pt x="788581" y="246265"/>
                  </a:lnTo>
                  <a:lnTo>
                    <a:pt x="801662" y="224180"/>
                  </a:lnTo>
                  <a:lnTo>
                    <a:pt x="814755" y="203720"/>
                  </a:lnTo>
                  <a:lnTo>
                    <a:pt x="828662" y="183273"/>
                  </a:lnTo>
                  <a:lnTo>
                    <a:pt x="841756" y="162814"/>
                  </a:lnTo>
                  <a:lnTo>
                    <a:pt x="855662" y="144005"/>
                  </a:lnTo>
                  <a:lnTo>
                    <a:pt x="868743" y="125183"/>
                  </a:lnTo>
                  <a:lnTo>
                    <a:pt x="882650" y="107188"/>
                  </a:lnTo>
                  <a:lnTo>
                    <a:pt x="895743" y="89179"/>
                  </a:lnTo>
                  <a:lnTo>
                    <a:pt x="909650" y="71996"/>
                  </a:lnTo>
                  <a:lnTo>
                    <a:pt x="922731" y="54825"/>
                  </a:lnTo>
                  <a:lnTo>
                    <a:pt x="935824" y="39281"/>
                  </a:lnTo>
                  <a:lnTo>
                    <a:pt x="949731" y="22910"/>
                  </a:lnTo>
                  <a:lnTo>
                    <a:pt x="962825" y="8191"/>
                  </a:lnTo>
                  <a:lnTo>
                    <a:pt x="9628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124847" y="2737167"/>
              <a:ext cx="963294" cy="391160"/>
            </a:xfrm>
            <a:custGeom>
              <a:avLst/>
              <a:gdLst/>
              <a:ahLst/>
              <a:cxnLst/>
              <a:rect l="l" t="t" r="r" b="b"/>
              <a:pathLst>
                <a:path w="963295" h="391160">
                  <a:moveTo>
                    <a:pt x="962825" y="0"/>
                  </a:moveTo>
                  <a:lnTo>
                    <a:pt x="954646" y="0"/>
                  </a:lnTo>
                  <a:lnTo>
                    <a:pt x="941552" y="825"/>
                  </a:lnTo>
                  <a:lnTo>
                    <a:pt x="927646" y="1638"/>
                  </a:lnTo>
                  <a:lnTo>
                    <a:pt x="914565" y="3276"/>
                  </a:lnTo>
                  <a:lnTo>
                    <a:pt x="900658" y="4089"/>
                  </a:lnTo>
                  <a:lnTo>
                    <a:pt x="887564" y="4914"/>
                  </a:lnTo>
                  <a:lnTo>
                    <a:pt x="874483" y="5727"/>
                  </a:lnTo>
                  <a:lnTo>
                    <a:pt x="860577" y="7366"/>
                  </a:lnTo>
                  <a:lnTo>
                    <a:pt x="847483" y="8191"/>
                  </a:lnTo>
                  <a:lnTo>
                    <a:pt x="833577" y="9817"/>
                  </a:lnTo>
                  <a:lnTo>
                    <a:pt x="820483" y="10642"/>
                  </a:lnTo>
                  <a:lnTo>
                    <a:pt x="806577" y="12280"/>
                  </a:lnTo>
                  <a:lnTo>
                    <a:pt x="793496" y="13906"/>
                  </a:lnTo>
                  <a:lnTo>
                    <a:pt x="779589" y="15544"/>
                  </a:lnTo>
                  <a:lnTo>
                    <a:pt x="766495" y="16370"/>
                  </a:lnTo>
                  <a:lnTo>
                    <a:pt x="753414" y="18008"/>
                  </a:lnTo>
                  <a:lnTo>
                    <a:pt x="739508" y="20459"/>
                  </a:lnTo>
                  <a:lnTo>
                    <a:pt x="726414" y="22098"/>
                  </a:lnTo>
                  <a:lnTo>
                    <a:pt x="712508" y="23736"/>
                  </a:lnTo>
                  <a:lnTo>
                    <a:pt x="699414" y="25361"/>
                  </a:lnTo>
                  <a:lnTo>
                    <a:pt x="685507" y="27825"/>
                  </a:lnTo>
                  <a:lnTo>
                    <a:pt x="672426" y="29451"/>
                  </a:lnTo>
                  <a:lnTo>
                    <a:pt x="658520" y="31915"/>
                  </a:lnTo>
                  <a:lnTo>
                    <a:pt x="645426" y="34366"/>
                  </a:lnTo>
                  <a:lnTo>
                    <a:pt x="632345" y="36817"/>
                  </a:lnTo>
                  <a:lnTo>
                    <a:pt x="618439" y="39281"/>
                  </a:lnTo>
                  <a:lnTo>
                    <a:pt x="605345" y="41732"/>
                  </a:lnTo>
                  <a:lnTo>
                    <a:pt x="591439" y="44183"/>
                  </a:lnTo>
                  <a:lnTo>
                    <a:pt x="578345" y="47459"/>
                  </a:lnTo>
                  <a:lnTo>
                    <a:pt x="564438" y="50736"/>
                  </a:lnTo>
                  <a:lnTo>
                    <a:pt x="551357" y="53187"/>
                  </a:lnTo>
                  <a:lnTo>
                    <a:pt x="538264" y="56451"/>
                  </a:lnTo>
                  <a:lnTo>
                    <a:pt x="524357" y="59728"/>
                  </a:lnTo>
                  <a:lnTo>
                    <a:pt x="511276" y="63817"/>
                  </a:lnTo>
                  <a:lnTo>
                    <a:pt x="497370" y="67094"/>
                  </a:lnTo>
                  <a:lnTo>
                    <a:pt x="484276" y="71183"/>
                  </a:lnTo>
                  <a:lnTo>
                    <a:pt x="470369" y="75272"/>
                  </a:lnTo>
                  <a:lnTo>
                    <a:pt x="457276" y="79362"/>
                  </a:lnTo>
                  <a:lnTo>
                    <a:pt x="443369" y="83451"/>
                  </a:lnTo>
                  <a:lnTo>
                    <a:pt x="430288" y="88366"/>
                  </a:lnTo>
                  <a:lnTo>
                    <a:pt x="417195" y="93268"/>
                  </a:lnTo>
                  <a:lnTo>
                    <a:pt x="403288" y="98183"/>
                  </a:lnTo>
                  <a:lnTo>
                    <a:pt x="390207" y="103085"/>
                  </a:lnTo>
                  <a:lnTo>
                    <a:pt x="376301" y="108000"/>
                  </a:lnTo>
                  <a:lnTo>
                    <a:pt x="363207" y="113728"/>
                  </a:lnTo>
                  <a:lnTo>
                    <a:pt x="349300" y="119456"/>
                  </a:lnTo>
                  <a:lnTo>
                    <a:pt x="336207" y="125996"/>
                  </a:lnTo>
                  <a:lnTo>
                    <a:pt x="296125" y="145643"/>
                  </a:lnTo>
                  <a:lnTo>
                    <a:pt x="269138" y="160362"/>
                  </a:lnTo>
                  <a:lnTo>
                    <a:pt x="255231" y="167728"/>
                  </a:lnTo>
                  <a:lnTo>
                    <a:pt x="242138" y="175907"/>
                  </a:lnTo>
                  <a:lnTo>
                    <a:pt x="228231" y="184086"/>
                  </a:lnTo>
                  <a:lnTo>
                    <a:pt x="215138" y="192278"/>
                  </a:lnTo>
                  <a:lnTo>
                    <a:pt x="201231" y="201269"/>
                  </a:lnTo>
                  <a:lnTo>
                    <a:pt x="188150" y="211086"/>
                  </a:lnTo>
                  <a:lnTo>
                    <a:pt x="175044" y="220903"/>
                  </a:lnTo>
                  <a:lnTo>
                    <a:pt x="161150" y="230720"/>
                  </a:lnTo>
                  <a:lnTo>
                    <a:pt x="148056" y="241363"/>
                  </a:lnTo>
                  <a:lnTo>
                    <a:pt x="134162" y="251993"/>
                  </a:lnTo>
                  <a:lnTo>
                    <a:pt x="121069" y="262636"/>
                  </a:lnTo>
                  <a:lnTo>
                    <a:pt x="107162" y="274904"/>
                  </a:lnTo>
                  <a:lnTo>
                    <a:pt x="94068" y="286359"/>
                  </a:lnTo>
                  <a:lnTo>
                    <a:pt x="80987" y="298627"/>
                  </a:lnTo>
                  <a:lnTo>
                    <a:pt x="67081" y="311721"/>
                  </a:lnTo>
                  <a:lnTo>
                    <a:pt x="53987" y="324815"/>
                  </a:lnTo>
                  <a:lnTo>
                    <a:pt x="40081" y="338721"/>
                  </a:lnTo>
                  <a:lnTo>
                    <a:pt x="27000" y="353453"/>
                  </a:lnTo>
                  <a:lnTo>
                    <a:pt x="13081" y="368173"/>
                  </a:lnTo>
                  <a:lnTo>
                    <a:pt x="0" y="382905"/>
                  </a:lnTo>
                  <a:lnTo>
                    <a:pt x="0" y="391083"/>
                  </a:lnTo>
                  <a:lnTo>
                    <a:pt x="8178" y="391083"/>
                  </a:lnTo>
                  <a:lnTo>
                    <a:pt x="21272" y="376364"/>
                  </a:lnTo>
                  <a:lnTo>
                    <a:pt x="35179" y="361632"/>
                  </a:lnTo>
                  <a:lnTo>
                    <a:pt x="48260" y="346900"/>
                  </a:lnTo>
                  <a:lnTo>
                    <a:pt x="62166" y="332994"/>
                  </a:lnTo>
                  <a:lnTo>
                    <a:pt x="75260" y="319900"/>
                  </a:lnTo>
                  <a:lnTo>
                    <a:pt x="89166" y="306819"/>
                  </a:lnTo>
                  <a:lnTo>
                    <a:pt x="102247" y="294538"/>
                  </a:lnTo>
                  <a:lnTo>
                    <a:pt x="115341" y="283083"/>
                  </a:lnTo>
                  <a:lnTo>
                    <a:pt x="129247" y="270814"/>
                  </a:lnTo>
                  <a:lnTo>
                    <a:pt x="142341" y="260184"/>
                  </a:lnTo>
                  <a:lnTo>
                    <a:pt x="156235" y="249542"/>
                  </a:lnTo>
                  <a:lnTo>
                    <a:pt x="169329" y="238912"/>
                  </a:lnTo>
                  <a:lnTo>
                    <a:pt x="183222" y="229095"/>
                  </a:lnTo>
                  <a:lnTo>
                    <a:pt x="196329" y="219265"/>
                  </a:lnTo>
                  <a:lnTo>
                    <a:pt x="209423" y="209448"/>
                  </a:lnTo>
                  <a:lnTo>
                    <a:pt x="223316" y="200456"/>
                  </a:lnTo>
                  <a:lnTo>
                    <a:pt x="236410" y="192278"/>
                  </a:lnTo>
                  <a:lnTo>
                    <a:pt x="250317" y="184086"/>
                  </a:lnTo>
                  <a:lnTo>
                    <a:pt x="263410" y="175907"/>
                  </a:lnTo>
                  <a:lnTo>
                    <a:pt x="277317" y="168541"/>
                  </a:lnTo>
                  <a:lnTo>
                    <a:pt x="290398" y="161188"/>
                  </a:lnTo>
                  <a:lnTo>
                    <a:pt x="304304" y="153822"/>
                  </a:lnTo>
                  <a:lnTo>
                    <a:pt x="317398" y="147269"/>
                  </a:lnTo>
                  <a:lnTo>
                    <a:pt x="330479" y="140728"/>
                  </a:lnTo>
                  <a:lnTo>
                    <a:pt x="344385" y="134188"/>
                  </a:lnTo>
                  <a:lnTo>
                    <a:pt x="357479" y="127635"/>
                  </a:lnTo>
                  <a:lnTo>
                    <a:pt x="371386" y="121907"/>
                  </a:lnTo>
                  <a:lnTo>
                    <a:pt x="384479" y="116179"/>
                  </a:lnTo>
                  <a:lnTo>
                    <a:pt x="398386" y="111277"/>
                  </a:lnTo>
                  <a:lnTo>
                    <a:pt x="411467" y="106362"/>
                  </a:lnTo>
                  <a:lnTo>
                    <a:pt x="425373" y="101460"/>
                  </a:lnTo>
                  <a:lnTo>
                    <a:pt x="438467" y="96545"/>
                  </a:lnTo>
                  <a:lnTo>
                    <a:pt x="451548" y="91643"/>
                  </a:lnTo>
                  <a:lnTo>
                    <a:pt x="465455" y="87553"/>
                  </a:lnTo>
                  <a:lnTo>
                    <a:pt x="478548" y="83451"/>
                  </a:lnTo>
                  <a:lnTo>
                    <a:pt x="492455" y="79362"/>
                  </a:lnTo>
                  <a:lnTo>
                    <a:pt x="505548" y="75272"/>
                  </a:lnTo>
                  <a:lnTo>
                    <a:pt x="519455" y="72009"/>
                  </a:lnTo>
                  <a:lnTo>
                    <a:pt x="532536" y="67906"/>
                  </a:lnTo>
                  <a:lnTo>
                    <a:pt x="546442" y="64643"/>
                  </a:lnTo>
                  <a:lnTo>
                    <a:pt x="559536" y="61366"/>
                  </a:lnTo>
                  <a:lnTo>
                    <a:pt x="572630" y="58915"/>
                  </a:lnTo>
                  <a:lnTo>
                    <a:pt x="586524" y="55638"/>
                  </a:lnTo>
                  <a:lnTo>
                    <a:pt x="599617" y="52362"/>
                  </a:lnTo>
                  <a:lnTo>
                    <a:pt x="613524" y="49911"/>
                  </a:lnTo>
                  <a:lnTo>
                    <a:pt x="626618" y="47459"/>
                  </a:lnTo>
                  <a:lnTo>
                    <a:pt x="640524" y="45008"/>
                  </a:lnTo>
                  <a:lnTo>
                    <a:pt x="653605" y="42545"/>
                  </a:lnTo>
                  <a:lnTo>
                    <a:pt x="666699" y="40093"/>
                  </a:lnTo>
                  <a:lnTo>
                    <a:pt x="680605" y="37642"/>
                  </a:lnTo>
                  <a:lnTo>
                    <a:pt x="693699" y="36004"/>
                  </a:lnTo>
                  <a:lnTo>
                    <a:pt x="707593" y="33553"/>
                  </a:lnTo>
                  <a:lnTo>
                    <a:pt x="720686" y="31915"/>
                  </a:lnTo>
                  <a:lnTo>
                    <a:pt x="734593" y="30276"/>
                  </a:lnTo>
                  <a:lnTo>
                    <a:pt x="747687" y="28638"/>
                  </a:lnTo>
                  <a:lnTo>
                    <a:pt x="761593" y="26187"/>
                  </a:lnTo>
                  <a:lnTo>
                    <a:pt x="774674" y="24549"/>
                  </a:lnTo>
                  <a:lnTo>
                    <a:pt x="787768" y="23736"/>
                  </a:lnTo>
                  <a:lnTo>
                    <a:pt x="801674" y="22098"/>
                  </a:lnTo>
                  <a:lnTo>
                    <a:pt x="814755" y="20459"/>
                  </a:lnTo>
                  <a:lnTo>
                    <a:pt x="828662" y="18821"/>
                  </a:lnTo>
                  <a:lnTo>
                    <a:pt x="841756" y="18008"/>
                  </a:lnTo>
                  <a:lnTo>
                    <a:pt x="855662" y="16370"/>
                  </a:lnTo>
                  <a:lnTo>
                    <a:pt x="868756" y="15544"/>
                  </a:lnTo>
                  <a:lnTo>
                    <a:pt x="882662" y="13906"/>
                  </a:lnTo>
                  <a:lnTo>
                    <a:pt x="895743" y="13093"/>
                  </a:lnTo>
                  <a:lnTo>
                    <a:pt x="908837" y="12280"/>
                  </a:lnTo>
                  <a:lnTo>
                    <a:pt x="922743" y="11455"/>
                  </a:lnTo>
                  <a:lnTo>
                    <a:pt x="935837" y="9817"/>
                  </a:lnTo>
                  <a:lnTo>
                    <a:pt x="949744" y="9004"/>
                  </a:lnTo>
                  <a:lnTo>
                    <a:pt x="962825" y="8191"/>
                  </a:lnTo>
                  <a:lnTo>
                    <a:pt x="9628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066400" y="2733077"/>
              <a:ext cx="88900" cy="13335"/>
            </a:xfrm>
            <a:custGeom>
              <a:avLst/>
              <a:gdLst/>
              <a:ahLst/>
              <a:cxnLst/>
              <a:rect l="l" t="t" r="r" b="b"/>
              <a:pathLst>
                <a:path w="88900" h="13335">
                  <a:moveTo>
                    <a:pt x="88353" y="0"/>
                  </a:moveTo>
                  <a:lnTo>
                    <a:pt x="80175" y="0"/>
                  </a:lnTo>
                  <a:lnTo>
                    <a:pt x="67081" y="825"/>
                  </a:lnTo>
                  <a:lnTo>
                    <a:pt x="54000" y="1638"/>
                  </a:lnTo>
                  <a:lnTo>
                    <a:pt x="40093" y="2463"/>
                  </a:lnTo>
                  <a:lnTo>
                    <a:pt x="27000" y="3276"/>
                  </a:lnTo>
                  <a:lnTo>
                    <a:pt x="13093" y="4089"/>
                  </a:lnTo>
                  <a:lnTo>
                    <a:pt x="0" y="4914"/>
                  </a:lnTo>
                  <a:lnTo>
                    <a:pt x="0" y="13093"/>
                  </a:lnTo>
                  <a:lnTo>
                    <a:pt x="8191" y="13093"/>
                  </a:lnTo>
                  <a:lnTo>
                    <a:pt x="21272" y="12280"/>
                  </a:lnTo>
                  <a:lnTo>
                    <a:pt x="35179" y="11455"/>
                  </a:lnTo>
                  <a:lnTo>
                    <a:pt x="48272" y="10642"/>
                  </a:lnTo>
                  <a:lnTo>
                    <a:pt x="62179" y="9817"/>
                  </a:lnTo>
                  <a:lnTo>
                    <a:pt x="75260" y="9004"/>
                  </a:lnTo>
                  <a:lnTo>
                    <a:pt x="88353" y="8178"/>
                  </a:lnTo>
                  <a:lnTo>
                    <a:pt x="883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4146571" y="2737171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160482" y="2730626"/>
              <a:ext cx="48260" cy="10795"/>
            </a:xfrm>
            <a:custGeom>
              <a:avLst/>
              <a:gdLst/>
              <a:ahLst/>
              <a:cxnLst/>
              <a:rect l="l" t="t" r="r" b="b"/>
              <a:pathLst>
                <a:path w="48260" h="10794">
                  <a:moveTo>
                    <a:pt x="48260" y="0"/>
                  </a:moveTo>
                  <a:lnTo>
                    <a:pt x="40081" y="0"/>
                  </a:lnTo>
                  <a:lnTo>
                    <a:pt x="26987" y="812"/>
                  </a:lnTo>
                  <a:lnTo>
                    <a:pt x="13081" y="1638"/>
                  </a:lnTo>
                  <a:lnTo>
                    <a:pt x="0" y="2451"/>
                  </a:lnTo>
                  <a:lnTo>
                    <a:pt x="0" y="10629"/>
                  </a:lnTo>
                  <a:lnTo>
                    <a:pt x="8178" y="10629"/>
                  </a:lnTo>
                  <a:lnTo>
                    <a:pt x="21272" y="9817"/>
                  </a:lnTo>
                  <a:lnTo>
                    <a:pt x="35179" y="9004"/>
                  </a:lnTo>
                  <a:lnTo>
                    <a:pt x="48260" y="8178"/>
                  </a:lnTo>
                  <a:lnTo>
                    <a:pt x="482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200561" y="2734717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214469" y="2728988"/>
              <a:ext cx="34925" cy="10160"/>
            </a:xfrm>
            <a:custGeom>
              <a:avLst/>
              <a:gdLst/>
              <a:ahLst/>
              <a:cxnLst/>
              <a:rect l="l" t="t" r="r" b="b"/>
              <a:pathLst>
                <a:path w="34925" h="10160">
                  <a:moveTo>
                    <a:pt x="34353" y="0"/>
                  </a:moveTo>
                  <a:lnTo>
                    <a:pt x="26174" y="0"/>
                  </a:lnTo>
                  <a:lnTo>
                    <a:pt x="13093" y="812"/>
                  </a:lnTo>
                  <a:lnTo>
                    <a:pt x="0" y="1638"/>
                  </a:lnTo>
                  <a:lnTo>
                    <a:pt x="0" y="9817"/>
                  </a:lnTo>
                  <a:lnTo>
                    <a:pt x="8178" y="9817"/>
                  </a:lnTo>
                  <a:lnTo>
                    <a:pt x="21272" y="9004"/>
                  </a:lnTo>
                  <a:lnTo>
                    <a:pt x="34353" y="8178"/>
                  </a:lnTo>
                  <a:lnTo>
                    <a:pt x="3435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240645" y="273308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254550" y="2728175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93" y="0"/>
                  </a:lnTo>
                  <a:lnTo>
                    <a:pt x="0" y="812"/>
                  </a:lnTo>
                  <a:lnTo>
                    <a:pt x="0" y="8991"/>
                  </a:lnTo>
                  <a:lnTo>
                    <a:pt x="8178" y="8991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267640" y="2732263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281551" y="2727350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81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1272" y="8191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294635" y="2731444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308538" y="2726537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93" y="0"/>
                  </a:lnTo>
                  <a:lnTo>
                    <a:pt x="0" y="812"/>
                  </a:lnTo>
                  <a:lnTo>
                    <a:pt x="0" y="9004"/>
                  </a:lnTo>
                  <a:lnTo>
                    <a:pt x="8191" y="9004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321630" y="2730626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335538" y="2725712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93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1272" y="8191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348626" y="2729809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0" y="0"/>
                  </a:moveTo>
                  <a:lnTo>
                    <a:pt x="2126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361713" y="2724899"/>
              <a:ext cx="22225" cy="9525"/>
            </a:xfrm>
            <a:custGeom>
              <a:avLst/>
              <a:gdLst/>
              <a:ahLst/>
              <a:cxnLst/>
              <a:rect l="l" t="t" r="r" b="b"/>
              <a:pathLst>
                <a:path w="22225" h="9525">
                  <a:moveTo>
                    <a:pt x="22085" y="0"/>
                  </a:moveTo>
                  <a:lnTo>
                    <a:pt x="13906" y="0"/>
                  </a:lnTo>
                  <a:lnTo>
                    <a:pt x="0" y="812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2085" y="8178"/>
                  </a:lnTo>
                  <a:lnTo>
                    <a:pt x="22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375621" y="2728990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60">
                  <a:moveTo>
                    <a:pt x="0" y="0"/>
                  </a:moveTo>
                  <a:lnTo>
                    <a:pt x="21268" y="0"/>
                  </a:lnTo>
                </a:path>
                <a:path w="35560">
                  <a:moveTo>
                    <a:pt x="13088" y="0"/>
                  </a:moveTo>
                  <a:lnTo>
                    <a:pt x="35175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402620" y="2724086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80" y="0"/>
                  </a:lnTo>
                  <a:lnTo>
                    <a:pt x="0" y="812"/>
                  </a:lnTo>
                  <a:lnTo>
                    <a:pt x="0" y="8991"/>
                  </a:lnTo>
                  <a:lnTo>
                    <a:pt x="8178" y="8991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415704" y="2728171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60">
                  <a:moveTo>
                    <a:pt x="0" y="0"/>
                  </a:moveTo>
                  <a:lnTo>
                    <a:pt x="22086" y="0"/>
                  </a:lnTo>
                </a:path>
                <a:path w="35560">
                  <a:moveTo>
                    <a:pt x="13906" y="0"/>
                  </a:moveTo>
                  <a:lnTo>
                    <a:pt x="35175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442701" y="2723261"/>
              <a:ext cx="22225" cy="9525"/>
            </a:xfrm>
            <a:custGeom>
              <a:avLst/>
              <a:gdLst/>
              <a:ahLst/>
              <a:cxnLst/>
              <a:rect l="l" t="t" r="r" b="b"/>
              <a:pathLst>
                <a:path w="22225" h="9525">
                  <a:moveTo>
                    <a:pt x="22085" y="0"/>
                  </a:moveTo>
                  <a:lnTo>
                    <a:pt x="13906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2085" y="8178"/>
                  </a:lnTo>
                  <a:lnTo>
                    <a:pt x="22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456606" y="2727354"/>
              <a:ext cx="48260" cy="0"/>
            </a:xfrm>
            <a:custGeom>
              <a:avLst/>
              <a:gdLst/>
              <a:ahLst/>
              <a:cxnLst/>
              <a:rect l="l" t="t" r="r" b="b"/>
              <a:pathLst>
                <a:path w="48260">
                  <a:moveTo>
                    <a:pt x="0" y="0"/>
                  </a:moveTo>
                  <a:lnTo>
                    <a:pt x="21268" y="0"/>
                  </a:lnTo>
                </a:path>
                <a:path w="48260">
                  <a:moveTo>
                    <a:pt x="13088" y="0"/>
                  </a:moveTo>
                  <a:lnTo>
                    <a:pt x="34357" y="0"/>
                  </a:lnTo>
                </a:path>
                <a:path w="48260">
                  <a:moveTo>
                    <a:pt x="26177" y="0"/>
                  </a:moveTo>
                  <a:lnTo>
                    <a:pt x="48264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496688" y="2722448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93" y="0"/>
                  </a:lnTo>
                  <a:lnTo>
                    <a:pt x="0" y="812"/>
                  </a:lnTo>
                  <a:lnTo>
                    <a:pt x="0" y="8991"/>
                  </a:lnTo>
                  <a:lnTo>
                    <a:pt x="8178" y="8991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509778" y="2726536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22086" y="0"/>
                  </a:lnTo>
                </a:path>
                <a:path w="49529">
                  <a:moveTo>
                    <a:pt x="13906" y="0"/>
                  </a:moveTo>
                  <a:lnTo>
                    <a:pt x="35175" y="0"/>
                  </a:lnTo>
                </a:path>
                <a:path w="49529">
                  <a:moveTo>
                    <a:pt x="26995" y="0"/>
                  </a:moveTo>
                  <a:lnTo>
                    <a:pt x="49082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550676" y="2721622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93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91" y="9004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563769" y="2725717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22086" y="0"/>
                  </a:lnTo>
                </a:path>
                <a:path w="62229">
                  <a:moveTo>
                    <a:pt x="13906" y="0"/>
                  </a:moveTo>
                  <a:lnTo>
                    <a:pt x="35175" y="0"/>
                  </a:lnTo>
                </a:path>
                <a:path w="62229">
                  <a:moveTo>
                    <a:pt x="26995" y="0"/>
                  </a:moveTo>
                  <a:lnTo>
                    <a:pt x="48264" y="0"/>
                  </a:lnTo>
                </a:path>
                <a:path w="62229">
                  <a:moveTo>
                    <a:pt x="40083" y="0"/>
                  </a:moveTo>
                  <a:lnTo>
                    <a:pt x="62170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617758" y="2720809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89" h="9525">
                  <a:moveTo>
                    <a:pt x="21272" y="0"/>
                  </a:moveTo>
                  <a:lnTo>
                    <a:pt x="13093" y="0"/>
                  </a:lnTo>
                  <a:lnTo>
                    <a:pt x="0" y="812"/>
                  </a:lnTo>
                  <a:lnTo>
                    <a:pt x="0" y="8991"/>
                  </a:lnTo>
                  <a:lnTo>
                    <a:pt x="8178" y="8991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255635" y="2724899"/>
              <a:ext cx="3451860" cy="2759710"/>
            </a:xfrm>
            <a:custGeom>
              <a:avLst/>
              <a:gdLst/>
              <a:ahLst/>
              <a:cxnLst/>
              <a:rect l="l" t="t" r="r" b="b"/>
              <a:pathLst>
                <a:path w="3451860" h="2759710">
                  <a:moveTo>
                    <a:pt x="3375212" y="0"/>
                  </a:moveTo>
                  <a:lnTo>
                    <a:pt x="3397299" y="0"/>
                  </a:lnTo>
                </a:path>
                <a:path w="3451860" h="2759710">
                  <a:moveTo>
                    <a:pt x="3389118" y="0"/>
                  </a:moveTo>
                  <a:lnTo>
                    <a:pt x="3410387" y="0"/>
                  </a:lnTo>
                </a:path>
                <a:path w="3451860" h="2759710">
                  <a:moveTo>
                    <a:pt x="3402207" y="0"/>
                  </a:moveTo>
                  <a:lnTo>
                    <a:pt x="3424294" y="0"/>
                  </a:lnTo>
                </a:path>
                <a:path w="3451860" h="2759710">
                  <a:moveTo>
                    <a:pt x="3416113" y="0"/>
                  </a:moveTo>
                  <a:lnTo>
                    <a:pt x="3437382" y="0"/>
                  </a:lnTo>
                </a:path>
                <a:path w="3451860" h="2759710">
                  <a:moveTo>
                    <a:pt x="3429202" y="0"/>
                  </a:moveTo>
                  <a:lnTo>
                    <a:pt x="3451289" y="0"/>
                  </a:lnTo>
                </a:path>
                <a:path w="3451860" h="2759710">
                  <a:moveTo>
                    <a:pt x="0" y="2759655"/>
                  </a:moveTo>
                  <a:lnTo>
                    <a:pt x="21268" y="2759655"/>
                  </a:lnTo>
                </a:path>
                <a:path w="3451860" h="2759710">
                  <a:moveTo>
                    <a:pt x="13088" y="2759655"/>
                  </a:moveTo>
                  <a:lnTo>
                    <a:pt x="34357" y="2759655"/>
                  </a:lnTo>
                </a:path>
                <a:path w="3451860" h="2759710">
                  <a:moveTo>
                    <a:pt x="26177" y="2759655"/>
                  </a:moveTo>
                  <a:lnTo>
                    <a:pt x="48264" y="2759655"/>
                  </a:lnTo>
                </a:path>
                <a:path w="3451860" h="2759710">
                  <a:moveTo>
                    <a:pt x="40083" y="2759655"/>
                  </a:moveTo>
                  <a:lnTo>
                    <a:pt x="61352" y="2759655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308811" y="5479643"/>
              <a:ext cx="22225" cy="9525"/>
            </a:xfrm>
            <a:custGeom>
              <a:avLst/>
              <a:gdLst/>
              <a:ahLst/>
              <a:cxnLst/>
              <a:rect l="l" t="t" r="r" b="b"/>
              <a:pathLst>
                <a:path w="22225" h="9525">
                  <a:moveTo>
                    <a:pt x="22085" y="0"/>
                  </a:moveTo>
                  <a:lnTo>
                    <a:pt x="13906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2085" y="8178"/>
                  </a:lnTo>
                  <a:lnTo>
                    <a:pt x="22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322714" y="5483736"/>
              <a:ext cx="48260" cy="0"/>
            </a:xfrm>
            <a:custGeom>
              <a:avLst/>
              <a:gdLst/>
              <a:ahLst/>
              <a:cxnLst/>
              <a:rect l="l" t="t" r="r" b="b"/>
              <a:pathLst>
                <a:path w="48259">
                  <a:moveTo>
                    <a:pt x="0" y="0"/>
                  </a:moveTo>
                  <a:lnTo>
                    <a:pt x="21268" y="0"/>
                  </a:lnTo>
                </a:path>
                <a:path w="48259">
                  <a:moveTo>
                    <a:pt x="13088" y="0"/>
                  </a:moveTo>
                  <a:lnTo>
                    <a:pt x="35175" y="0"/>
                  </a:lnTo>
                </a:path>
                <a:path w="48259">
                  <a:moveTo>
                    <a:pt x="26995" y="0"/>
                  </a:moveTo>
                  <a:lnTo>
                    <a:pt x="48264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362798" y="5478830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90" h="9525">
                  <a:moveTo>
                    <a:pt x="21272" y="0"/>
                  </a:moveTo>
                  <a:lnTo>
                    <a:pt x="13093" y="0"/>
                  </a:lnTo>
                  <a:lnTo>
                    <a:pt x="0" y="812"/>
                  </a:lnTo>
                  <a:lnTo>
                    <a:pt x="0" y="8991"/>
                  </a:lnTo>
                  <a:lnTo>
                    <a:pt x="8178" y="8991"/>
                  </a:lnTo>
                  <a:lnTo>
                    <a:pt x="21272" y="8178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375887" y="5482918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30">
                  <a:moveTo>
                    <a:pt x="0" y="0"/>
                  </a:moveTo>
                  <a:lnTo>
                    <a:pt x="22086" y="0"/>
                  </a:lnTo>
                </a:path>
                <a:path w="49530">
                  <a:moveTo>
                    <a:pt x="13906" y="0"/>
                  </a:moveTo>
                  <a:lnTo>
                    <a:pt x="35175" y="0"/>
                  </a:lnTo>
                </a:path>
                <a:path w="49530">
                  <a:moveTo>
                    <a:pt x="26995" y="0"/>
                  </a:moveTo>
                  <a:lnTo>
                    <a:pt x="49082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416786" y="5478005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90" h="9525">
                  <a:moveTo>
                    <a:pt x="21272" y="0"/>
                  </a:moveTo>
                  <a:lnTo>
                    <a:pt x="13093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1272" y="8191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429877" y="548210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443786" y="5477192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90" h="9525">
                  <a:moveTo>
                    <a:pt x="21259" y="0"/>
                  </a:moveTo>
                  <a:lnTo>
                    <a:pt x="13081" y="0"/>
                  </a:lnTo>
                  <a:lnTo>
                    <a:pt x="0" y="812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1259" y="8178"/>
                  </a:lnTo>
                  <a:lnTo>
                    <a:pt x="212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456872" y="5481282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22086" y="0"/>
                  </a:lnTo>
                </a:path>
                <a:path w="35559">
                  <a:moveTo>
                    <a:pt x="13906" y="0"/>
                  </a:moveTo>
                  <a:lnTo>
                    <a:pt x="35175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483868" y="5476367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90" h="9525">
                  <a:moveTo>
                    <a:pt x="21272" y="0"/>
                  </a:moveTo>
                  <a:lnTo>
                    <a:pt x="13093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1272" y="8191"/>
                  </a:lnTo>
                  <a:lnTo>
                    <a:pt x="212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496956" y="5480464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2086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510868" y="5475554"/>
              <a:ext cx="21590" cy="9525"/>
            </a:xfrm>
            <a:custGeom>
              <a:avLst/>
              <a:gdLst/>
              <a:ahLst/>
              <a:cxnLst/>
              <a:rect l="l" t="t" r="r" b="b"/>
              <a:pathLst>
                <a:path w="21590" h="9525">
                  <a:moveTo>
                    <a:pt x="21259" y="0"/>
                  </a:moveTo>
                  <a:lnTo>
                    <a:pt x="13081" y="0"/>
                  </a:lnTo>
                  <a:lnTo>
                    <a:pt x="0" y="812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1259" y="8178"/>
                  </a:lnTo>
                  <a:lnTo>
                    <a:pt x="212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523951" y="5479646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22086" y="0"/>
                  </a:lnTo>
                </a:path>
                <a:path w="35559">
                  <a:moveTo>
                    <a:pt x="13906" y="0"/>
                  </a:moveTo>
                  <a:lnTo>
                    <a:pt x="35175" y="0"/>
                  </a:lnTo>
                </a:path>
              </a:pathLst>
            </a:custGeom>
            <a:ln w="81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550949" y="5474741"/>
              <a:ext cx="22225" cy="9525"/>
            </a:xfrm>
            <a:custGeom>
              <a:avLst/>
              <a:gdLst/>
              <a:ahLst/>
              <a:cxnLst/>
              <a:rect l="l" t="t" r="r" b="b"/>
              <a:pathLst>
                <a:path w="22225" h="9525">
                  <a:moveTo>
                    <a:pt x="22085" y="0"/>
                  </a:moveTo>
                  <a:lnTo>
                    <a:pt x="13906" y="0"/>
                  </a:lnTo>
                  <a:lnTo>
                    <a:pt x="0" y="812"/>
                  </a:lnTo>
                  <a:lnTo>
                    <a:pt x="0" y="8991"/>
                  </a:lnTo>
                  <a:lnTo>
                    <a:pt x="8178" y="8991"/>
                  </a:lnTo>
                  <a:lnTo>
                    <a:pt x="22085" y="8178"/>
                  </a:lnTo>
                  <a:lnTo>
                    <a:pt x="22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564853" y="5478827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90">
                  <a:moveTo>
                    <a:pt x="0" y="0"/>
                  </a:moveTo>
                  <a:lnTo>
                    <a:pt x="2126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577936" y="5473103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5179" y="0"/>
                  </a:moveTo>
                  <a:lnTo>
                    <a:pt x="27000" y="0"/>
                  </a:lnTo>
                  <a:lnTo>
                    <a:pt x="13906" y="812"/>
                  </a:lnTo>
                  <a:lnTo>
                    <a:pt x="0" y="1638"/>
                  </a:lnTo>
                  <a:lnTo>
                    <a:pt x="0" y="9817"/>
                  </a:lnTo>
                  <a:lnTo>
                    <a:pt x="8191" y="9817"/>
                  </a:lnTo>
                  <a:lnTo>
                    <a:pt x="22098" y="8991"/>
                  </a:lnTo>
                  <a:lnTo>
                    <a:pt x="35179" y="8178"/>
                  </a:lnTo>
                  <a:lnTo>
                    <a:pt x="35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604936" y="5477191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0" y="0"/>
                  </a:moveTo>
                  <a:lnTo>
                    <a:pt x="2126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618030" y="5472277"/>
              <a:ext cx="22225" cy="9525"/>
            </a:xfrm>
            <a:custGeom>
              <a:avLst/>
              <a:gdLst/>
              <a:ahLst/>
              <a:cxnLst/>
              <a:rect l="l" t="t" r="r" b="b"/>
              <a:pathLst>
                <a:path w="22225" h="9525">
                  <a:moveTo>
                    <a:pt x="22085" y="0"/>
                  </a:moveTo>
                  <a:lnTo>
                    <a:pt x="13906" y="0"/>
                  </a:lnTo>
                  <a:lnTo>
                    <a:pt x="0" y="825"/>
                  </a:lnTo>
                  <a:lnTo>
                    <a:pt x="0" y="9004"/>
                  </a:lnTo>
                  <a:lnTo>
                    <a:pt x="8178" y="9004"/>
                  </a:lnTo>
                  <a:lnTo>
                    <a:pt x="22085" y="8191"/>
                  </a:lnTo>
                  <a:lnTo>
                    <a:pt x="22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631931" y="5476373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0" y="0"/>
                  </a:moveTo>
                  <a:lnTo>
                    <a:pt x="2126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645018" y="5469826"/>
              <a:ext cx="49530" cy="10795"/>
            </a:xfrm>
            <a:custGeom>
              <a:avLst/>
              <a:gdLst/>
              <a:ahLst/>
              <a:cxnLst/>
              <a:rect l="l" t="t" r="r" b="b"/>
              <a:pathLst>
                <a:path w="49530" h="10795">
                  <a:moveTo>
                    <a:pt x="49085" y="0"/>
                  </a:moveTo>
                  <a:lnTo>
                    <a:pt x="40906" y="0"/>
                  </a:lnTo>
                  <a:lnTo>
                    <a:pt x="27000" y="825"/>
                  </a:lnTo>
                  <a:lnTo>
                    <a:pt x="13906" y="1638"/>
                  </a:lnTo>
                  <a:lnTo>
                    <a:pt x="0" y="2451"/>
                  </a:lnTo>
                  <a:lnTo>
                    <a:pt x="0" y="10642"/>
                  </a:lnTo>
                  <a:lnTo>
                    <a:pt x="8178" y="10642"/>
                  </a:lnTo>
                  <a:lnTo>
                    <a:pt x="22085" y="9817"/>
                  </a:lnTo>
                  <a:lnTo>
                    <a:pt x="35179" y="9004"/>
                  </a:lnTo>
                  <a:lnTo>
                    <a:pt x="49085" y="8178"/>
                  </a:lnTo>
                  <a:lnTo>
                    <a:pt x="49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685922" y="5473919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0" y="0"/>
                  </a:moveTo>
                  <a:lnTo>
                    <a:pt x="21268" y="0"/>
                  </a:lnTo>
                </a:path>
              </a:pathLst>
            </a:custGeom>
            <a:ln w="81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699006" y="5167109"/>
              <a:ext cx="963294" cy="311150"/>
            </a:xfrm>
            <a:custGeom>
              <a:avLst/>
              <a:gdLst/>
              <a:ahLst/>
              <a:cxnLst/>
              <a:rect l="l" t="t" r="r" b="b"/>
              <a:pathLst>
                <a:path w="963294" h="311150">
                  <a:moveTo>
                    <a:pt x="962837" y="0"/>
                  </a:moveTo>
                  <a:lnTo>
                    <a:pt x="954646" y="0"/>
                  </a:lnTo>
                  <a:lnTo>
                    <a:pt x="941565" y="12268"/>
                  </a:lnTo>
                  <a:lnTo>
                    <a:pt x="928471" y="24549"/>
                  </a:lnTo>
                  <a:lnTo>
                    <a:pt x="914565" y="36004"/>
                  </a:lnTo>
                  <a:lnTo>
                    <a:pt x="901484" y="46634"/>
                  </a:lnTo>
                  <a:lnTo>
                    <a:pt x="887577" y="57277"/>
                  </a:lnTo>
                  <a:lnTo>
                    <a:pt x="874483" y="67906"/>
                  </a:lnTo>
                  <a:lnTo>
                    <a:pt x="860577" y="77724"/>
                  </a:lnTo>
                  <a:lnTo>
                    <a:pt x="847483" y="87541"/>
                  </a:lnTo>
                  <a:lnTo>
                    <a:pt x="833577" y="96545"/>
                  </a:lnTo>
                  <a:lnTo>
                    <a:pt x="820496" y="105537"/>
                  </a:lnTo>
                  <a:lnTo>
                    <a:pt x="807402" y="114541"/>
                  </a:lnTo>
                  <a:lnTo>
                    <a:pt x="793496" y="122720"/>
                  </a:lnTo>
                  <a:lnTo>
                    <a:pt x="780415" y="130911"/>
                  </a:lnTo>
                  <a:lnTo>
                    <a:pt x="766508" y="138264"/>
                  </a:lnTo>
                  <a:lnTo>
                    <a:pt x="753414" y="145630"/>
                  </a:lnTo>
                  <a:lnTo>
                    <a:pt x="739508" y="152996"/>
                  </a:lnTo>
                  <a:lnTo>
                    <a:pt x="726427" y="159537"/>
                  </a:lnTo>
                  <a:lnTo>
                    <a:pt x="712520" y="166090"/>
                  </a:lnTo>
                  <a:lnTo>
                    <a:pt x="699427" y="172631"/>
                  </a:lnTo>
                  <a:lnTo>
                    <a:pt x="686333" y="178358"/>
                  </a:lnTo>
                  <a:lnTo>
                    <a:pt x="672426" y="184086"/>
                  </a:lnTo>
                  <a:lnTo>
                    <a:pt x="659345" y="189814"/>
                  </a:lnTo>
                  <a:lnTo>
                    <a:pt x="645439" y="194716"/>
                  </a:lnTo>
                  <a:lnTo>
                    <a:pt x="632345" y="200444"/>
                  </a:lnTo>
                  <a:lnTo>
                    <a:pt x="618439" y="205359"/>
                  </a:lnTo>
                  <a:lnTo>
                    <a:pt x="605345" y="209448"/>
                  </a:lnTo>
                  <a:lnTo>
                    <a:pt x="591451" y="214363"/>
                  </a:lnTo>
                  <a:lnTo>
                    <a:pt x="578358" y="218452"/>
                  </a:lnTo>
                  <a:lnTo>
                    <a:pt x="565264" y="222542"/>
                  </a:lnTo>
                  <a:lnTo>
                    <a:pt x="551357" y="226631"/>
                  </a:lnTo>
                  <a:lnTo>
                    <a:pt x="538276" y="230720"/>
                  </a:lnTo>
                  <a:lnTo>
                    <a:pt x="524370" y="234810"/>
                  </a:lnTo>
                  <a:lnTo>
                    <a:pt x="511276" y="238086"/>
                  </a:lnTo>
                  <a:lnTo>
                    <a:pt x="497370" y="241363"/>
                  </a:lnTo>
                  <a:lnTo>
                    <a:pt x="484289" y="244627"/>
                  </a:lnTo>
                  <a:lnTo>
                    <a:pt x="471195" y="247904"/>
                  </a:lnTo>
                  <a:lnTo>
                    <a:pt x="457288" y="250355"/>
                  </a:lnTo>
                  <a:lnTo>
                    <a:pt x="444195" y="253631"/>
                  </a:lnTo>
                  <a:lnTo>
                    <a:pt x="430288" y="256082"/>
                  </a:lnTo>
                  <a:lnTo>
                    <a:pt x="417207" y="258533"/>
                  </a:lnTo>
                  <a:lnTo>
                    <a:pt x="403301" y="260997"/>
                  </a:lnTo>
                  <a:lnTo>
                    <a:pt x="390207" y="263448"/>
                  </a:lnTo>
                  <a:lnTo>
                    <a:pt x="376301" y="265899"/>
                  </a:lnTo>
                  <a:lnTo>
                    <a:pt x="363207" y="268351"/>
                  </a:lnTo>
                  <a:lnTo>
                    <a:pt x="350126" y="269989"/>
                  </a:lnTo>
                  <a:lnTo>
                    <a:pt x="336219" y="272453"/>
                  </a:lnTo>
                  <a:lnTo>
                    <a:pt x="323126" y="274078"/>
                  </a:lnTo>
                  <a:lnTo>
                    <a:pt x="309219" y="276542"/>
                  </a:lnTo>
                  <a:lnTo>
                    <a:pt x="296138" y="278168"/>
                  </a:lnTo>
                  <a:lnTo>
                    <a:pt x="282232" y="279806"/>
                  </a:lnTo>
                  <a:lnTo>
                    <a:pt x="269138" y="281444"/>
                  </a:lnTo>
                  <a:lnTo>
                    <a:pt x="255231" y="283083"/>
                  </a:lnTo>
                  <a:lnTo>
                    <a:pt x="242138" y="283895"/>
                  </a:lnTo>
                  <a:lnTo>
                    <a:pt x="229057" y="285534"/>
                  </a:lnTo>
                  <a:lnTo>
                    <a:pt x="215150" y="287172"/>
                  </a:lnTo>
                  <a:lnTo>
                    <a:pt x="202057" y="287985"/>
                  </a:lnTo>
                  <a:lnTo>
                    <a:pt x="188150" y="289623"/>
                  </a:lnTo>
                  <a:lnTo>
                    <a:pt x="175069" y="290449"/>
                  </a:lnTo>
                  <a:lnTo>
                    <a:pt x="161163" y="292087"/>
                  </a:lnTo>
                  <a:lnTo>
                    <a:pt x="148069" y="292900"/>
                  </a:lnTo>
                  <a:lnTo>
                    <a:pt x="134162" y="293712"/>
                  </a:lnTo>
                  <a:lnTo>
                    <a:pt x="121069" y="295351"/>
                  </a:lnTo>
                  <a:lnTo>
                    <a:pt x="107988" y="296176"/>
                  </a:lnTo>
                  <a:lnTo>
                    <a:pt x="94081" y="296989"/>
                  </a:lnTo>
                  <a:lnTo>
                    <a:pt x="80987" y="297815"/>
                  </a:lnTo>
                  <a:lnTo>
                    <a:pt x="67081" y="298627"/>
                  </a:lnTo>
                  <a:lnTo>
                    <a:pt x="54000" y="299440"/>
                  </a:lnTo>
                  <a:lnTo>
                    <a:pt x="40093" y="300266"/>
                  </a:lnTo>
                  <a:lnTo>
                    <a:pt x="27000" y="301078"/>
                  </a:lnTo>
                  <a:lnTo>
                    <a:pt x="13906" y="301904"/>
                  </a:lnTo>
                  <a:lnTo>
                    <a:pt x="0" y="302717"/>
                  </a:lnTo>
                  <a:lnTo>
                    <a:pt x="0" y="310896"/>
                  </a:lnTo>
                  <a:lnTo>
                    <a:pt x="8178" y="310896"/>
                  </a:lnTo>
                  <a:lnTo>
                    <a:pt x="22085" y="310083"/>
                  </a:lnTo>
                  <a:lnTo>
                    <a:pt x="35179" y="309257"/>
                  </a:lnTo>
                  <a:lnTo>
                    <a:pt x="48272" y="308444"/>
                  </a:lnTo>
                  <a:lnTo>
                    <a:pt x="62179" y="307632"/>
                  </a:lnTo>
                  <a:lnTo>
                    <a:pt x="75260" y="306806"/>
                  </a:lnTo>
                  <a:lnTo>
                    <a:pt x="89166" y="305993"/>
                  </a:lnTo>
                  <a:lnTo>
                    <a:pt x="102260" y="305168"/>
                  </a:lnTo>
                  <a:lnTo>
                    <a:pt x="116166" y="304355"/>
                  </a:lnTo>
                  <a:lnTo>
                    <a:pt x="129260" y="303542"/>
                  </a:lnTo>
                  <a:lnTo>
                    <a:pt x="142341" y="301904"/>
                  </a:lnTo>
                  <a:lnTo>
                    <a:pt x="156248" y="301078"/>
                  </a:lnTo>
                  <a:lnTo>
                    <a:pt x="169341" y="300266"/>
                  </a:lnTo>
                  <a:lnTo>
                    <a:pt x="183248" y="298627"/>
                  </a:lnTo>
                  <a:lnTo>
                    <a:pt x="196329" y="297815"/>
                  </a:lnTo>
                  <a:lnTo>
                    <a:pt x="210235" y="296176"/>
                  </a:lnTo>
                  <a:lnTo>
                    <a:pt x="223329" y="295351"/>
                  </a:lnTo>
                  <a:lnTo>
                    <a:pt x="237236" y="293712"/>
                  </a:lnTo>
                  <a:lnTo>
                    <a:pt x="250329" y="292087"/>
                  </a:lnTo>
                  <a:lnTo>
                    <a:pt x="263410" y="291261"/>
                  </a:lnTo>
                  <a:lnTo>
                    <a:pt x="277317" y="289623"/>
                  </a:lnTo>
                  <a:lnTo>
                    <a:pt x="290410" y="287985"/>
                  </a:lnTo>
                  <a:lnTo>
                    <a:pt x="304317" y="286359"/>
                  </a:lnTo>
                  <a:lnTo>
                    <a:pt x="317398" y="284721"/>
                  </a:lnTo>
                  <a:lnTo>
                    <a:pt x="331304" y="282270"/>
                  </a:lnTo>
                  <a:lnTo>
                    <a:pt x="344398" y="280631"/>
                  </a:lnTo>
                  <a:lnTo>
                    <a:pt x="358305" y="278168"/>
                  </a:lnTo>
                  <a:lnTo>
                    <a:pt x="371398" y="276542"/>
                  </a:lnTo>
                  <a:lnTo>
                    <a:pt x="384479" y="274078"/>
                  </a:lnTo>
                  <a:lnTo>
                    <a:pt x="398386" y="271627"/>
                  </a:lnTo>
                  <a:lnTo>
                    <a:pt x="411480" y="269176"/>
                  </a:lnTo>
                  <a:lnTo>
                    <a:pt x="425386" y="266725"/>
                  </a:lnTo>
                  <a:lnTo>
                    <a:pt x="438467" y="264261"/>
                  </a:lnTo>
                  <a:lnTo>
                    <a:pt x="452374" y="261810"/>
                  </a:lnTo>
                  <a:lnTo>
                    <a:pt x="465467" y="258533"/>
                  </a:lnTo>
                  <a:lnTo>
                    <a:pt x="479374" y="256082"/>
                  </a:lnTo>
                  <a:lnTo>
                    <a:pt x="492467" y="252806"/>
                  </a:lnTo>
                  <a:lnTo>
                    <a:pt x="505548" y="249542"/>
                  </a:lnTo>
                  <a:lnTo>
                    <a:pt x="519455" y="246265"/>
                  </a:lnTo>
                  <a:lnTo>
                    <a:pt x="532549" y="242989"/>
                  </a:lnTo>
                  <a:lnTo>
                    <a:pt x="546455" y="238899"/>
                  </a:lnTo>
                  <a:lnTo>
                    <a:pt x="559536" y="234810"/>
                  </a:lnTo>
                  <a:lnTo>
                    <a:pt x="573443" y="230720"/>
                  </a:lnTo>
                  <a:lnTo>
                    <a:pt x="586536" y="226631"/>
                  </a:lnTo>
                  <a:lnTo>
                    <a:pt x="599630" y="222542"/>
                  </a:lnTo>
                  <a:lnTo>
                    <a:pt x="613537" y="217627"/>
                  </a:lnTo>
                  <a:lnTo>
                    <a:pt x="626618" y="213537"/>
                  </a:lnTo>
                  <a:lnTo>
                    <a:pt x="640524" y="208635"/>
                  </a:lnTo>
                  <a:lnTo>
                    <a:pt x="653618" y="202907"/>
                  </a:lnTo>
                  <a:lnTo>
                    <a:pt x="667524" y="197993"/>
                  </a:lnTo>
                  <a:lnTo>
                    <a:pt x="680605" y="192265"/>
                  </a:lnTo>
                  <a:lnTo>
                    <a:pt x="694512" y="186537"/>
                  </a:lnTo>
                  <a:lnTo>
                    <a:pt x="707605" y="180809"/>
                  </a:lnTo>
                  <a:lnTo>
                    <a:pt x="720699" y="174269"/>
                  </a:lnTo>
                  <a:lnTo>
                    <a:pt x="734606" y="167716"/>
                  </a:lnTo>
                  <a:lnTo>
                    <a:pt x="747687" y="161175"/>
                  </a:lnTo>
                  <a:lnTo>
                    <a:pt x="761593" y="153809"/>
                  </a:lnTo>
                  <a:lnTo>
                    <a:pt x="774687" y="146456"/>
                  </a:lnTo>
                  <a:lnTo>
                    <a:pt x="788593" y="139090"/>
                  </a:lnTo>
                  <a:lnTo>
                    <a:pt x="801674" y="130911"/>
                  </a:lnTo>
                  <a:lnTo>
                    <a:pt x="815581" y="122720"/>
                  </a:lnTo>
                  <a:lnTo>
                    <a:pt x="828675" y="113728"/>
                  </a:lnTo>
                  <a:lnTo>
                    <a:pt x="841768" y="104724"/>
                  </a:lnTo>
                  <a:lnTo>
                    <a:pt x="855675" y="95719"/>
                  </a:lnTo>
                  <a:lnTo>
                    <a:pt x="868756" y="85902"/>
                  </a:lnTo>
                  <a:lnTo>
                    <a:pt x="882662" y="76085"/>
                  </a:lnTo>
                  <a:lnTo>
                    <a:pt x="895756" y="65455"/>
                  </a:lnTo>
                  <a:lnTo>
                    <a:pt x="909662" y="54825"/>
                  </a:lnTo>
                  <a:lnTo>
                    <a:pt x="922743" y="44183"/>
                  </a:lnTo>
                  <a:lnTo>
                    <a:pt x="936650" y="32727"/>
                  </a:lnTo>
                  <a:lnTo>
                    <a:pt x="949744" y="20459"/>
                  </a:lnTo>
                  <a:lnTo>
                    <a:pt x="962837" y="8178"/>
                  </a:lnTo>
                  <a:lnTo>
                    <a:pt x="9628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640571" y="3446513"/>
              <a:ext cx="963294" cy="1741170"/>
            </a:xfrm>
            <a:custGeom>
              <a:avLst/>
              <a:gdLst/>
              <a:ahLst/>
              <a:cxnLst/>
              <a:rect l="l" t="t" r="r" b="b"/>
              <a:pathLst>
                <a:path w="963295" h="1741170">
                  <a:moveTo>
                    <a:pt x="962825" y="0"/>
                  </a:moveTo>
                  <a:lnTo>
                    <a:pt x="954646" y="0"/>
                  </a:lnTo>
                  <a:lnTo>
                    <a:pt x="941552" y="22098"/>
                  </a:lnTo>
                  <a:lnTo>
                    <a:pt x="927646" y="45008"/>
                  </a:lnTo>
                  <a:lnTo>
                    <a:pt x="914565" y="68732"/>
                  </a:lnTo>
                  <a:lnTo>
                    <a:pt x="901471" y="93268"/>
                  </a:lnTo>
                  <a:lnTo>
                    <a:pt x="887564" y="117817"/>
                  </a:lnTo>
                  <a:lnTo>
                    <a:pt x="874483" y="142367"/>
                  </a:lnTo>
                  <a:lnTo>
                    <a:pt x="860577" y="167728"/>
                  </a:lnTo>
                  <a:lnTo>
                    <a:pt x="847483" y="193903"/>
                  </a:lnTo>
                  <a:lnTo>
                    <a:pt x="833577" y="220091"/>
                  </a:lnTo>
                  <a:lnTo>
                    <a:pt x="820483" y="247091"/>
                  </a:lnTo>
                  <a:lnTo>
                    <a:pt x="806577" y="274091"/>
                  </a:lnTo>
                  <a:lnTo>
                    <a:pt x="793496" y="301904"/>
                  </a:lnTo>
                  <a:lnTo>
                    <a:pt x="780402" y="329717"/>
                  </a:lnTo>
                  <a:lnTo>
                    <a:pt x="766495" y="358355"/>
                  </a:lnTo>
                  <a:lnTo>
                    <a:pt x="753414" y="386994"/>
                  </a:lnTo>
                  <a:lnTo>
                    <a:pt x="739508" y="415632"/>
                  </a:lnTo>
                  <a:lnTo>
                    <a:pt x="726414" y="445084"/>
                  </a:lnTo>
                  <a:lnTo>
                    <a:pt x="712508" y="474535"/>
                  </a:lnTo>
                  <a:lnTo>
                    <a:pt x="699414" y="503986"/>
                  </a:lnTo>
                  <a:lnTo>
                    <a:pt x="685507" y="533450"/>
                  </a:lnTo>
                  <a:lnTo>
                    <a:pt x="672426" y="563714"/>
                  </a:lnTo>
                  <a:lnTo>
                    <a:pt x="659320" y="593991"/>
                  </a:lnTo>
                  <a:lnTo>
                    <a:pt x="645426" y="623443"/>
                  </a:lnTo>
                  <a:lnTo>
                    <a:pt x="632333" y="653719"/>
                  </a:lnTo>
                  <a:lnTo>
                    <a:pt x="618439" y="683983"/>
                  </a:lnTo>
                  <a:lnTo>
                    <a:pt x="605345" y="714260"/>
                  </a:lnTo>
                  <a:lnTo>
                    <a:pt x="591439" y="744524"/>
                  </a:lnTo>
                  <a:lnTo>
                    <a:pt x="578345" y="774801"/>
                  </a:lnTo>
                  <a:lnTo>
                    <a:pt x="565264" y="805078"/>
                  </a:lnTo>
                  <a:lnTo>
                    <a:pt x="551357" y="835342"/>
                  </a:lnTo>
                  <a:lnTo>
                    <a:pt x="538264" y="864793"/>
                  </a:lnTo>
                  <a:lnTo>
                    <a:pt x="524357" y="895070"/>
                  </a:lnTo>
                  <a:lnTo>
                    <a:pt x="511276" y="924521"/>
                  </a:lnTo>
                  <a:lnTo>
                    <a:pt x="497357" y="953160"/>
                  </a:lnTo>
                  <a:lnTo>
                    <a:pt x="484276" y="982611"/>
                  </a:lnTo>
                  <a:lnTo>
                    <a:pt x="470369" y="1011250"/>
                  </a:lnTo>
                  <a:lnTo>
                    <a:pt x="457276" y="1039888"/>
                  </a:lnTo>
                  <a:lnTo>
                    <a:pt x="444195" y="1067701"/>
                  </a:lnTo>
                  <a:lnTo>
                    <a:pt x="430288" y="1095514"/>
                  </a:lnTo>
                  <a:lnTo>
                    <a:pt x="417195" y="1122514"/>
                  </a:lnTo>
                  <a:lnTo>
                    <a:pt x="403288" y="1149515"/>
                  </a:lnTo>
                  <a:lnTo>
                    <a:pt x="390207" y="1176515"/>
                  </a:lnTo>
                  <a:lnTo>
                    <a:pt x="376288" y="1202702"/>
                  </a:lnTo>
                  <a:lnTo>
                    <a:pt x="363207" y="1228064"/>
                  </a:lnTo>
                  <a:lnTo>
                    <a:pt x="349300" y="1253426"/>
                  </a:lnTo>
                  <a:lnTo>
                    <a:pt x="336207" y="1277975"/>
                  </a:lnTo>
                  <a:lnTo>
                    <a:pt x="323126" y="1302512"/>
                  </a:lnTo>
                  <a:lnTo>
                    <a:pt x="309219" y="1326248"/>
                  </a:lnTo>
                  <a:lnTo>
                    <a:pt x="296125" y="1349146"/>
                  </a:lnTo>
                  <a:lnTo>
                    <a:pt x="282219" y="1372057"/>
                  </a:lnTo>
                  <a:lnTo>
                    <a:pt x="269125" y="1394968"/>
                  </a:lnTo>
                  <a:lnTo>
                    <a:pt x="255219" y="1416240"/>
                  </a:lnTo>
                  <a:lnTo>
                    <a:pt x="242138" y="1437513"/>
                  </a:lnTo>
                  <a:lnTo>
                    <a:pt x="228231" y="1457960"/>
                  </a:lnTo>
                  <a:lnTo>
                    <a:pt x="215138" y="1478419"/>
                  </a:lnTo>
                  <a:lnTo>
                    <a:pt x="202057" y="1498053"/>
                  </a:lnTo>
                  <a:lnTo>
                    <a:pt x="188150" y="1517688"/>
                  </a:lnTo>
                  <a:lnTo>
                    <a:pt x="175056" y="1535696"/>
                  </a:lnTo>
                  <a:lnTo>
                    <a:pt x="161150" y="1553692"/>
                  </a:lnTo>
                  <a:lnTo>
                    <a:pt x="148056" y="1571688"/>
                  </a:lnTo>
                  <a:lnTo>
                    <a:pt x="134150" y="1588871"/>
                  </a:lnTo>
                  <a:lnTo>
                    <a:pt x="121069" y="1605229"/>
                  </a:lnTo>
                  <a:lnTo>
                    <a:pt x="107162" y="1621599"/>
                  </a:lnTo>
                  <a:lnTo>
                    <a:pt x="94068" y="1637144"/>
                  </a:lnTo>
                  <a:lnTo>
                    <a:pt x="80987" y="1651863"/>
                  </a:lnTo>
                  <a:lnTo>
                    <a:pt x="67081" y="1666595"/>
                  </a:lnTo>
                  <a:lnTo>
                    <a:pt x="53987" y="1680502"/>
                  </a:lnTo>
                  <a:lnTo>
                    <a:pt x="40081" y="1694421"/>
                  </a:lnTo>
                  <a:lnTo>
                    <a:pt x="26987" y="1707502"/>
                  </a:lnTo>
                  <a:lnTo>
                    <a:pt x="13081" y="1720596"/>
                  </a:lnTo>
                  <a:lnTo>
                    <a:pt x="0" y="1732864"/>
                  </a:lnTo>
                  <a:lnTo>
                    <a:pt x="0" y="1741055"/>
                  </a:lnTo>
                  <a:lnTo>
                    <a:pt x="8178" y="1741055"/>
                  </a:lnTo>
                  <a:lnTo>
                    <a:pt x="21272" y="1728774"/>
                  </a:lnTo>
                  <a:lnTo>
                    <a:pt x="35179" y="1715681"/>
                  </a:lnTo>
                  <a:lnTo>
                    <a:pt x="48260" y="1702600"/>
                  </a:lnTo>
                  <a:lnTo>
                    <a:pt x="62166" y="1688693"/>
                  </a:lnTo>
                  <a:lnTo>
                    <a:pt x="75260" y="1674774"/>
                  </a:lnTo>
                  <a:lnTo>
                    <a:pt x="89166" y="1660055"/>
                  </a:lnTo>
                  <a:lnTo>
                    <a:pt x="102247" y="1645323"/>
                  </a:lnTo>
                  <a:lnTo>
                    <a:pt x="115341" y="1629778"/>
                  </a:lnTo>
                  <a:lnTo>
                    <a:pt x="129247" y="1613420"/>
                  </a:lnTo>
                  <a:lnTo>
                    <a:pt x="142341" y="1597050"/>
                  </a:lnTo>
                  <a:lnTo>
                    <a:pt x="156248" y="1579867"/>
                  </a:lnTo>
                  <a:lnTo>
                    <a:pt x="169329" y="1561871"/>
                  </a:lnTo>
                  <a:lnTo>
                    <a:pt x="183235" y="1543875"/>
                  </a:lnTo>
                  <a:lnTo>
                    <a:pt x="196329" y="1525879"/>
                  </a:lnTo>
                  <a:lnTo>
                    <a:pt x="210235" y="1506232"/>
                  </a:lnTo>
                  <a:lnTo>
                    <a:pt x="223316" y="1486598"/>
                  </a:lnTo>
                  <a:lnTo>
                    <a:pt x="236410" y="1466151"/>
                  </a:lnTo>
                  <a:lnTo>
                    <a:pt x="250317" y="1445691"/>
                  </a:lnTo>
                  <a:lnTo>
                    <a:pt x="263410" y="1424419"/>
                  </a:lnTo>
                  <a:lnTo>
                    <a:pt x="277317" y="1403146"/>
                  </a:lnTo>
                  <a:lnTo>
                    <a:pt x="290398" y="1380236"/>
                  </a:lnTo>
                  <a:lnTo>
                    <a:pt x="304304" y="1357337"/>
                  </a:lnTo>
                  <a:lnTo>
                    <a:pt x="317398" y="1334427"/>
                  </a:lnTo>
                  <a:lnTo>
                    <a:pt x="331304" y="1310703"/>
                  </a:lnTo>
                  <a:lnTo>
                    <a:pt x="344385" y="1286154"/>
                  </a:lnTo>
                  <a:lnTo>
                    <a:pt x="357479" y="1261605"/>
                  </a:lnTo>
                  <a:lnTo>
                    <a:pt x="371386" y="1236243"/>
                  </a:lnTo>
                  <a:lnTo>
                    <a:pt x="384479" y="1210881"/>
                  </a:lnTo>
                  <a:lnTo>
                    <a:pt x="398386" y="1184694"/>
                  </a:lnTo>
                  <a:lnTo>
                    <a:pt x="411467" y="1157706"/>
                  </a:lnTo>
                  <a:lnTo>
                    <a:pt x="425373" y="1130706"/>
                  </a:lnTo>
                  <a:lnTo>
                    <a:pt x="438467" y="1103706"/>
                  </a:lnTo>
                  <a:lnTo>
                    <a:pt x="452374" y="1075880"/>
                  </a:lnTo>
                  <a:lnTo>
                    <a:pt x="465455" y="1048067"/>
                  </a:lnTo>
                  <a:lnTo>
                    <a:pt x="478548" y="1019429"/>
                  </a:lnTo>
                  <a:lnTo>
                    <a:pt x="492455" y="990790"/>
                  </a:lnTo>
                  <a:lnTo>
                    <a:pt x="505548" y="961339"/>
                  </a:lnTo>
                  <a:lnTo>
                    <a:pt x="519455" y="932713"/>
                  </a:lnTo>
                  <a:lnTo>
                    <a:pt x="532536" y="903249"/>
                  </a:lnTo>
                  <a:lnTo>
                    <a:pt x="546442" y="872985"/>
                  </a:lnTo>
                  <a:lnTo>
                    <a:pt x="559536" y="843534"/>
                  </a:lnTo>
                  <a:lnTo>
                    <a:pt x="573443" y="813257"/>
                  </a:lnTo>
                  <a:lnTo>
                    <a:pt x="586524" y="782980"/>
                  </a:lnTo>
                  <a:lnTo>
                    <a:pt x="599617" y="752716"/>
                  </a:lnTo>
                  <a:lnTo>
                    <a:pt x="613524" y="722439"/>
                  </a:lnTo>
                  <a:lnTo>
                    <a:pt x="626618" y="692162"/>
                  </a:lnTo>
                  <a:lnTo>
                    <a:pt x="640511" y="661898"/>
                  </a:lnTo>
                  <a:lnTo>
                    <a:pt x="653605" y="631621"/>
                  </a:lnTo>
                  <a:lnTo>
                    <a:pt x="667499" y="602170"/>
                  </a:lnTo>
                  <a:lnTo>
                    <a:pt x="680605" y="571893"/>
                  </a:lnTo>
                  <a:lnTo>
                    <a:pt x="693699" y="541629"/>
                  </a:lnTo>
                  <a:lnTo>
                    <a:pt x="707593" y="512178"/>
                  </a:lnTo>
                  <a:lnTo>
                    <a:pt x="720686" y="482714"/>
                  </a:lnTo>
                  <a:lnTo>
                    <a:pt x="734593" y="453263"/>
                  </a:lnTo>
                  <a:lnTo>
                    <a:pt x="747687" y="423811"/>
                  </a:lnTo>
                  <a:lnTo>
                    <a:pt x="761593" y="395173"/>
                  </a:lnTo>
                  <a:lnTo>
                    <a:pt x="774674" y="366534"/>
                  </a:lnTo>
                  <a:lnTo>
                    <a:pt x="788581" y="337908"/>
                  </a:lnTo>
                  <a:lnTo>
                    <a:pt x="801674" y="310083"/>
                  </a:lnTo>
                  <a:lnTo>
                    <a:pt x="814755" y="282270"/>
                  </a:lnTo>
                  <a:lnTo>
                    <a:pt x="828662" y="255270"/>
                  </a:lnTo>
                  <a:lnTo>
                    <a:pt x="841756" y="228269"/>
                  </a:lnTo>
                  <a:lnTo>
                    <a:pt x="855662" y="202095"/>
                  </a:lnTo>
                  <a:lnTo>
                    <a:pt x="868756" y="175907"/>
                  </a:lnTo>
                  <a:lnTo>
                    <a:pt x="882662" y="150545"/>
                  </a:lnTo>
                  <a:lnTo>
                    <a:pt x="895743" y="125996"/>
                  </a:lnTo>
                  <a:lnTo>
                    <a:pt x="909650" y="101460"/>
                  </a:lnTo>
                  <a:lnTo>
                    <a:pt x="922743" y="76911"/>
                  </a:lnTo>
                  <a:lnTo>
                    <a:pt x="935824" y="53187"/>
                  </a:lnTo>
                  <a:lnTo>
                    <a:pt x="949731" y="30276"/>
                  </a:lnTo>
                  <a:lnTo>
                    <a:pt x="962825" y="8191"/>
                  </a:lnTo>
                  <a:lnTo>
                    <a:pt x="9628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3582123" y="2827172"/>
              <a:ext cx="963294" cy="650240"/>
            </a:xfrm>
            <a:custGeom>
              <a:avLst/>
              <a:gdLst/>
              <a:ahLst/>
              <a:cxnLst/>
              <a:rect l="l" t="t" r="r" b="b"/>
              <a:pathLst>
                <a:path w="963295" h="650239">
                  <a:moveTo>
                    <a:pt x="962837" y="0"/>
                  </a:moveTo>
                  <a:lnTo>
                    <a:pt x="954646" y="0"/>
                  </a:lnTo>
                  <a:lnTo>
                    <a:pt x="941565" y="1638"/>
                  </a:lnTo>
                  <a:lnTo>
                    <a:pt x="927658" y="3263"/>
                  </a:lnTo>
                  <a:lnTo>
                    <a:pt x="914565" y="4902"/>
                  </a:lnTo>
                  <a:lnTo>
                    <a:pt x="900658" y="7366"/>
                  </a:lnTo>
                  <a:lnTo>
                    <a:pt x="887577" y="8991"/>
                  </a:lnTo>
                  <a:lnTo>
                    <a:pt x="874483" y="11455"/>
                  </a:lnTo>
                  <a:lnTo>
                    <a:pt x="860577" y="13081"/>
                  </a:lnTo>
                  <a:lnTo>
                    <a:pt x="847483" y="15544"/>
                  </a:lnTo>
                  <a:lnTo>
                    <a:pt x="833577" y="17995"/>
                  </a:lnTo>
                  <a:lnTo>
                    <a:pt x="820496" y="20447"/>
                  </a:lnTo>
                  <a:lnTo>
                    <a:pt x="806589" y="22910"/>
                  </a:lnTo>
                  <a:lnTo>
                    <a:pt x="793496" y="25361"/>
                  </a:lnTo>
                  <a:lnTo>
                    <a:pt x="779589" y="28638"/>
                  </a:lnTo>
                  <a:lnTo>
                    <a:pt x="766508" y="31089"/>
                  </a:lnTo>
                  <a:lnTo>
                    <a:pt x="753414" y="34353"/>
                  </a:lnTo>
                  <a:lnTo>
                    <a:pt x="739508" y="37630"/>
                  </a:lnTo>
                  <a:lnTo>
                    <a:pt x="726414" y="40906"/>
                  </a:lnTo>
                  <a:lnTo>
                    <a:pt x="712508" y="44183"/>
                  </a:lnTo>
                  <a:lnTo>
                    <a:pt x="699427" y="48272"/>
                  </a:lnTo>
                  <a:lnTo>
                    <a:pt x="685520" y="51536"/>
                  </a:lnTo>
                  <a:lnTo>
                    <a:pt x="672426" y="55638"/>
                  </a:lnTo>
                  <a:lnTo>
                    <a:pt x="658520" y="59728"/>
                  </a:lnTo>
                  <a:lnTo>
                    <a:pt x="645439" y="63817"/>
                  </a:lnTo>
                  <a:lnTo>
                    <a:pt x="632345" y="68719"/>
                  </a:lnTo>
                  <a:lnTo>
                    <a:pt x="618439" y="72809"/>
                  </a:lnTo>
                  <a:lnTo>
                    <a:pt x="605345" y="77724"/>
                  </a:lnTo>
                  <a:lnTo>
                    <a:pt x="591439" y="82626"/>
                  </a:lnTo>
                  <a:lnTo>
                    <a:pt x="578358" y="88353"/>
                  </a:lnTo>
                  <a:lnTo>
                    <a:pt x="564451" y="94081"/>
                  </a:lnTo>
                  <a:lnTo>
                    <a:pt x="551357" y="98996"/>
                  </a:lnTo>
                  <a:lnTo>
                    <a:pt x="538276" y="105537"/>
                  </a:lnTo>
                  <a:lnTo>
                    <a:pt x="524370" y="111264"/>
                  </a:lnTo>
                  <a:lnTo>
                    <a:pt x="511276" y="117817"/>
                  </a:lnTo>
                  <a:lnTo>
                    <a:pt x="497370" y="124358"/>
                  </a:lnTo>
                  <a:lnTo>
                    <a:pt x="484276" y="131724"/>
                  </a:lnTo>
                  <a:lnTo>
                    <a:pt x="470369" y="139090"/>
                  </a:lnTo>
                  <a:lnTo>
                    <a:pt x="457288" y="146443"/>
                  </a:lnTo>
                  <a:lnTo>
                    <a:pt x="443382" y="153809"/>
                  </a:lnTo>
                  <a:lnTo>
                    <a:pt x="430288" y="161988"/>
                  </a:lnTo>
                  <a:lnTo>
                    <a:pt x="417207" y="170992"/>
                  </a:lnTo>
                  <a:lnTo>
                    <a:pt x="403301" y="179171"/>
                  </a:lnTo>
                  <a:lnTo>
                    <a:pt x="390207" y="188988"/>
                  </a:lnTo>
                  <a:lnTo>
                    <a:pt x="376301" y="197993"/>
                  </a:lnTo>
                  <a:lnTo>
                    <a:pt x="363207" y="207810"/>
                  </a:lnTo>
                  <a:lnTo>
                    <a:pt x="349300" y="218440"/>
                  </a:lnTo>
                  <a:lnTo>
                    <a:pt x="336219" y="229082"/>
                  </a:lnTo>
                  <a:lnTo>
                    <a:pt x="322313" y="239712"/>
                  </a:lnTo>
                  <a:lnTo>
                    <a:pt x="309219" y="251167"/>
                  </a:lnTo>
                  <a:lnTo>
                    <a:pt x="296138" y="262623"/>
                  </a:lnTo>
                  <a:lnTo>
                    <a:pt x="282232" y="274904"/>
                  </a:lnTo>
                  <a:lnTo>
                    <a:pt x="269138" y="287985"/>
                  </a:lnTo>
                  <a:lnTo>
                    <a:pt x="255231" y="301078"/>
                  </a:lnTo>
                  <a:lnTo>
                    <a:pt x="242138" y="314172"/>
                  </a:lnTo>
                  <a:lnTo>
                    <a:pt x="228231" y="328079"/>
                  </a:lnTo>
                  <a:lnTo>
                    <a:pt x="215150" y="342811"/>
                  </a:lnTo>
                  <a:lnTo>
                    <a:pt x="201244" y="357530"/>
                  </a:lnTo>
                  <a:lnTo>
                    <a:pt x="188150" y="373075"/>
                  </a:lnTo>
                  <a:lnTo>
                    <a:pt x="175069" y="388620"/>
                  </a:lnTo>
                  <a:lnTo>
                    <a:pt x="161163" y="404990"/>
                  </a:lnTo>
                  <a:lnTo>
                    <a:pt x="148069" y="422173"/>
                  </a:lnTo>
                  <a:lnTo>
                    <a:pt x="134162" y="439343"/>
                  </a:lnTo>
                  <a:lnTo>
                    <a:pt x="121069" y="457352"/>
                  </a:lnTo>
                  <a:lnTo>
                    <a:pt x="107162" y="475348"/>
                  </a:lnTo>
                  <a:lnTo>
                    <a:pt x="94081" y="494169"/>
                  </a:lnTo>
                  <a:lnTo>
                    <a:pt x="80987" y="513803"/>
                  </a:lnTo>
                  <a:lnTo>
                    <a:pt x="67081" y="534250"/>
                  </a:lnTo>
                  <a:lnTo>
                    <a:pt x="54000" y="554710"/>
                  </a:lnTo>
                  <a:lnTo>
                    <a:pt x="40093" y="575170"/>
                  </a:lnTo>
                  <a:lnTo>
                    <a:pt x="27000" y="597255"/>
                  </a:lnTo>
                  <a:lnTo>
                    <a:pt x="13093" y="619340"/>
                  </a:lnTo>
                  <a:lnTo>
                    <a:pt x="0" y="641438"/>
                  </a:lnTo>
                  <a:lnTo>
                    <a:pt x="0" y="649617"/>
                  </a:lnTo>
                  <a:lnTo>
                    <a:pt x="8178" y="649617"/>
                  </a:lnTo>
                  <a:lnTo>
                    <a:pt x="21272" y="627532"/>
                  </a:lnTo>
                  <a:lnTo>
                    <a:pt x="35179" y="605434"/>
                  </a:lnTo>
                  <a:lnTo>
                    <a:pt x="48272" y="583349"/>
                  </a:lnTo>
                  <a:lnTo>
                    <a:pt x="62179" y="562889"/>
                  </a:lnTo>
                  <a:lnTo>
                    <a:pt x="75260" y="542442"/>
                  </a:lnTo>
                  <a:lnTo>
                    <a:pt x="89166" y="521982"/>
                  </a:lnTo>
                  <a:lnTo>
                    <a:pt x="102260" y="502348"/>
                  </a:lnTo>
                  <a:lnTo>
                    <a:pt x="115354" y="483527"/>
                  </a:lnTo>
                  <a:lnTo>
                    <a:pt x="129247" y="465531"/>
                  </a:lnTo>
                  <a:lnTo>
                    <a:pt x="142341" y="447535"/>
                  </a:lnTo>
                  <a:lnTo>
                    <a:pt x="156248" y="430352"/>
                  </a:lnTo>
                  <a:lnTo>
                    <a:pt x="169341" y="413169"/>
                  </a:lnTo>
                  <a:lnTo>
                    <a:pt x="183248" y="396811"/>
                  </a:lnTo>
                  <a:lnTo>
                    <a:pt x="196329" y="381254"/>
                  </a:lnTo>
                  <a:lnTo>
                    <a:pt x="209423" y="365709"/>
                  </a:lnTo>
                  <a:lnTo>
                    <a:pt x="223329" y="350989"/>
                  </a:lnTo>
                  <a:lnTo>
                    <a:pt x="236423" y="336257"/>
                  </a:lnTo>
                  <a:lnTo>
                    <a:pt x="250317" y="322351"/>
                  </a:lnTo>
                  <a:lnTo>
                    <a:pt x="263410" y="309257"/>
                  </a:lnTo>
                  <a:lnTo>
                    <a:pt x="277317" y="296164"/>
                  </a:lnTo>
                  <a:lnTo>
                    <a:pt x="290410" y="283083"/>
                  </a:lnTo>
                  <a:lnTo>
                    <a:pt x="304317" y="270814"/>
                  </a:lnTo>
                  <a:lnTo>
                    <a:pt x="317398" y="259359"/>
                  </a:lnTo>
                  <a:lnTo>
                    <a:pt x="330492" y="247904"/>
                  </a:lnTo>
                  <a:lnTo>
                    <a:pt x="344398" y="237261"/>
                  </a:lnTo>
                  <a:lnTo>
                    <a:pt x="357479" y="226631"/>
                  </a:lnTo>
                  <a:lnTo>
                    <a:pt x="371386" y="215988"/>
                  </a:lnTo>
                  <a:lnTo>
                    <a:pt x="384479" y="206171"/>
                  </a:lnTo>
                  <a:lnTo>
                    <a:pt x="398386" y="197180"/>
                  </a:lnTo>
                  <a:lnTo>
                    <a:pt x="411480" y="187350"/>
                  </a:lnTo>
                  <a:lnTo>
                    <a:pt x="425386" y="179171"/>
                  </a:lnTo>
                  <a:lnTo>
                    <a:pt x="438467" y="170180"/>
                  </a:lnTo>
                  <a:lnTo>
                    <a:pt x="451561" y="161988"/>
                  </a:lnTo>
                  <a:lnTo>
                    <a:pt x="465467" y="154635"/>
                  </a:lnTo>
                  <a:lnTo>
                    <a:pt x="478561" y="147269"/>
                  </a:lnTo>
                  <a:lnTo>
                    <a:pt x="492467" y="139903"/>
                  </a:lnTo>
                  <a:lnTo>
                    <a:pt x="505548" y="132537"/>
                  </a:lnTo>
                  <a:lnTo>
                    <a:pt x="519455" y="125996"/>
                  </a:lnTo>
                  <a:lnTo>
                    <a:pt x="532549" y="119443"/>
                  </a:lnTo>
                  <a:lnTo>
                    <a:pt x="546455" y="113715"/>
                  </a:lnTo>
                  <a:lnTo>
                    <a:pt x="559536" y="107175"/>
                  </a:lnTo>
                  <a:lnTo>
                    <a:pt x="572630" y="102273"/>
                  </a:lnTo>
                  <a:lnTo>
                    <a:pt x="586536" y="96545"/>
                  </a:lnTo>
                  <a:lnTo>
                    <a:pt x="599630" y="90817"/>
                  </a:lnTo>
                  <a:lnTo>
                    <a:pt x="613537" y="85902"/>
                  </a:lnTo>
                  <a:lnTo>
                    <a:pt x="626618" y="81000"/>
                  </a:lnTo>
                  <a:lnTo>
                    <a:pt x="640524" y="76898"/>
                  </a:lnTo>
                  <a:lnTo>
                    <a:pt x="653618" y="71996"/>
                  </a:lnTo>
                  <a:lnTo>
                    <a:pt x="666699" y="67906"/>
                  </a:lnTo>
                  <a:lnTo>
                    <a:pt x="680605" y="63817"/>
                  </a:lnTo>
                  <a:lnTo>
                    <a:pt x="693699" y="59728"/>
                  </a:lnTo>
                  <a:lnTo>
                    <a:pt x="707605" y="56451"/>
                  </a:lnTo>
                  <a:lnTo>
                    <a:pt x="720699" y="52362"/>
                  </a:lnTo>
                  <a:lnTo>
                    <a:pt x="734606" y="49085"/>
                  </a:lnTo>
                  <a:lnTo>
                    <a:pt x="747687" y="45808"/>
                  </a:lnTo>
                  <a:lnTo>
                    <a:pt x="761593" y="42545"/>
                  </a:lnTo>
                  <a:lnTo>
                    <a:pt x="774687" y="39268"/>
                  </a:lnTo>
                  <a:lnTo>
                    <a:pt x="787768" y="36817"/>
                  </a:lnTo>
                  <a:lnTo>
                    <a:pt x="801674" y="33540"/>
                  </a:lnTo>
                  <a:lnTo>
                    <a:pt x="814768" y="31089"/>
                  </a:lnTo>
                  <a:lnTo>
                    <a:pt x="828675" y="28638"/>
                  </a:lnTo>
                  <a:lnTo>
                    <a:pt x="841768" y="26174"/>
                  </a:lnTo>
                  <a:lnTo>
                    <a:pt x="855675" y="23723"/>
                  </a:lnTo>
                  <a:lnTo>
                    <a:pt x="868756" y="21272"/>
                  </a:lnTo>
                  <a:lnTo>
                    <a:pt x="882662" y="19634"/>
                  </a:lnTo>
                  <a:lnTo>
                    <a:pt x="895756" y="17183"/>
                  </a:lnTo>
                  <a:lnTo>
                    <a:pt x="908837" y="15544"/>
                  </a:lnTo>
                  <a:lnTo>
                    <a:pt x="922743" y="13081"/>
                  </a:lnTo>
                  <a:lnTo>
                    <a:pt x="935837" y="11455"/>
                  </a:lnTo>
                  <a:lnTo>
                    <a:pt x="949744" y="9817"/>
                  </a:lnTo>
                  <a:lnTo>
                    <a:pt x="962837" y="8178"/>
                  </a:lnTo>
                  <a:lnTo>
                    <a:pt x="9628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523689" y="2811627"/>
              <a:ext cx="183515" cy="25400"/>
            </a:xfrm>
            <a:custGeom>
              <a:avLst/>
              <a:gdLst/>
              <a:ahLst/>
              <a:cxnLst/>
              <a:rect l="l" t="t" r="r" b="b"/>
              <a:pathLst>
                <a:path w="183514" h="25400">
                  <a:moveTo>
                    <a:pt x="183235" y="0"/>
                  </a:moveTo>
                  <a:lnTo>
                    <a:pt x="175056" y="0"/>
                  </a:lnTo>
                  <a:lnTo>
                    <a:pt x="161150" y="1638"/>
                  </a:lnTo>
                  <a:lnTo>
                    <a:pt x="148056" y="2451"/>
                  </a:lnTo>
                  <a:lnTo>
                    <a:pt x="134150" y="3263"/>
                  </a:lnTo>
                  <a:lnTo>
                    <a:pt x="121069" y="4089"/>
                  </a:lnTo>
                  <a:lnTo>
                    <a:pt x="107162" y="5727"/>
                  </a:lnTo>
                  <a:lnTo>
                    <a:pt x="94068" y="6540"/>
                  </a:lnTo>
                  <a:lnTo>
                    <a:pt x="80162" y="8178"/>
                  </a:lnTo>
                  <a:lnTo>
                    <a:pt x="67081" y="9817"/>
                  </a:lnTo>
                  <a:lnTo>
                    <a:pt x="53987" y="10629"/>
                  </a:lnTo>
                  <a:lnTo>
                    <a:pt x="40081" y="12268"/>
                  </a:lnTo>
                  <a:lnTo>
                    <a:pt x="26987" y="13906"/>
                  </a:lnTo>
                  <a:lnTo>
                    <a:pt x="13081" y="15544"/>
                  </a:lnTo>
                  <a:lnTo>
                    <a:pt x="0" y="17183"/>
                  </a:lnTo>
                  <a:lnTo>
                    <a:pt x="0" y="25361"/>
                  </a:lnTo>
                  <a:lnTo>
                    <a:pt x="8178" y="25361"/>
                  </a:lnTo>
                  <a:lnTo>
                    <a:pt x="21272" y="23723"/>
                  </a:lnTo>
                  <a:lnTo>
                    <a:pt x="35179" y="22085"/>
                  </a:lnTo>
                  <a:lnTo>
                    <a:pt x="48260" y="20447"/>
                  </a:lnTo>
                  <a:lnTo>
                    <a:pt x="62166" y="18808"/>
                  </a:lnTo>
                  <a:lnTo>
                    <a:pt x="75260" y="17995"/>
                  </a:lnTo>
                  <a:lnTo>
                    <a:pt x="88341" y="16357"/>
                  </a:lnTo>
                  <a:lnTo>
                    <a:pt x="102247" y="14719"/>
                  </a:lnTo>
                  <a:lnTo>
                    <a:pt x="115341" y="13906"/>
                  </a:lnTo>
                  <a:lnTo>
                    <a:pt x="129247" y="12268"/>
                  </a:lnTo>
                  <a:lnTo>
                    <a:pt x="142341" y="11455"/>
                  </a:lnTo>
                  <a:lnTo>
                    <a:pt x="156248" y="10629"/>
                  </a:lnTo>
                  <a:lnTo>
                    <a:pt x="169329" y="9817"/>
                  </a:lnTo>
                  <a:lnTo>
                    <a:pt x="183235" y="8178"/>
                  </a:lnTo>
                  <a:lnTo>
                    <a:pt x="1832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330533" y="4073637"/>
              <a:ext cx="1386205" cy="0"/>
            </a:xfrm>
            <a:custGeom>
              <a:avLst/>
              <a:gdLst/>
              <a:ahLst/>
              <a:cxnLst/>
              <a:rect l="l" t="t" r="r" b="b"/>
              <a:pathLst>
                <a:path w="1386204">
                  <a:moveTo>
                    <a:pt x="0" y="0"/>
                  </a:moveTo>
                  <a:lnTo>
                    <a:pt x="602073" y="0"/>
                  </a:lnTo>
                </a:path>
                <a:path w="1386204">
                  <a:moveTo>
                    <a:pt x="681423" y="0"/>
                  </a:moveTo>
                  <a:lnTo>
                    <a:pt x="1385751" y="0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622572" y="418367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622981" y="4070773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622572" y="433667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622981" y="4223769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622572" y="448967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622981" y="4376765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622572" y="464266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622981" y="4529761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622572" y="4795663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622981" y="4682757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622572" y="494865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622981" y="4835753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622572" y="5101656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622981" y="4988749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622572" y="525465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622981" y="5141745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622572" y="540764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622981" y="5294741"/>
              <a:ext cx="0" cy="196850"/>
            </a:xfrm>
            <a:custGeom>
              <a:avLst/>
              <a:gdLst/>
              <a:ahLst/>
              <a:cxnLst/>
              <a:rect l="l" t="t" r="r" b="b"/>
              <a:pathLst>
                <a:path h="196850">
                  <a:moveTo>
                    <a:pt x="0" y="0"/>
                  </a:moveTo>
                  <a:lnTo>
                    <a:pt x="0" y="116178"/>
                  </a:lnTo>
                </a:path>
                <a:path h="196850">
                  <a:moveTo>
                    <a:pt x="0" y="152996"/>
                  </a:moveTo>
                  <a:lnTo>
                    <a:pt x="0" y="196358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304813" y="418367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301542" y="4070769"/>
              <a:ext cx="6985" cy="116205"/>
            </a:xfrm>
            <a:custGeom>
              <a:avLst/>
              <a:gdLst/>
              <a:ahLst/>
              <a:cxnLst/>
              <a:rect l="l" t="t" r="r" b="b"/>
              <a:pathLst>
                <a:path w="6985" h="116204">
                  <a:moveTo>
                    <a:pt x="5727" y="0"/>
                  </a:moveTo>
                  <a:lnTo>
                    <a:pt x="0" y="0"/>
                  </a:lnTo>
                  <a:lnTo>
                    <a:pt x="812" y="116179"/>
                  </a:lnTo>
                  <a:lnTo>
                    <a:pt x="6540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306449" y="433667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3303181" y="4223766"/>
              <a:ext cx="6985" cy="116205"/>
            </a:xfrm>
            <a:custGeom>
              <a:avLst/>
              <a:gdLst/>
              <a:ahLst/>
              <a:cxnLst/>
              <a:rect l="l" t="t" r="r" b="b"/>
              <a:pathLst>
                <a:path w="6985" h="116204">
                  <a:moveTo>
                    <a:pt x="5727" y="0"/>
                  </a:moveTo>
                  <a:lnTo>
                    <a:pt x="0" y="0"/>
                  </a:lnTo>
                  <a:lnTo>
                    <a:pt x="812" y="116179"/>
                  </a:lnTo>
                  <a:lnTo>
                    <a:pt x="6540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3308903" y="448967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3304819" y="4376762"/>
              <a:ext cx="7620" cy="116205"/>
            </a:xfrm>
            <a:custGeom>
              <a:avLst/>
              <a:gdLst/>
              <a:ahLst/>
              <a:cxnLst/>
              <a:rect l="l" t="t" r="r" b="b"/>
              <a:pathLst>
                <a:path w="7620" h="116204">
                  <a:moveTo>
                    <a:pt x="5715" y="0"/>
                  </a:moveTo>
                  <a:lnTo>
                    <a:pt x="0" y="0"/>
                  </a:lnTo>
                  <a:lnTo>
                    <a:pt x="1625" y="116179"/>
                  </a:lnTo>
                  <a:lnTo>
                    <a:pt x="7353" y="116179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310539" y="464266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306445" y="4529759"/>
              <a:ext cx="7620" cy="116205"/>
            </a:xfrm>
            <a:custGeom>
              <a:avLst/>
              <a:gdLst/>
              <a:ahLst/>
              <a:cxnLst/>
              <a:rect l="l" t="t" r="r" b="b"/>
              <a:pathLst>
                <a:path w="7620" h="116204">
                  <a:moveTo>
                    <a:pt x="5727" y="0"/>
                  </a:moveTo>
                  <a:lnTo>
                    <a:pt x="0" y="0"/>
                  </a:lnTo>
                  <a:lnTo>
                    <a:pt x="1638" y="116179"/>
                  </a:lnTo>
                  <a:lnTo>
                    <a:pt x="7365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312175" y="4795663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308908" y="4682756"/>
              <a:ext cx="6985" cy="116205"/>
            </a:xfrm>
            <a:custGeom>
              <a:avLst/>
              <a:gdLst/>
              <a:ahLst/>
              <a:cxnLst/>
              <a:rect l="l" t="t" r="r" b="b"/>
              <a:pathLst>
                <a:path w="6985" h="116204">
                  <a:moveTo>
                    <a:pt x="5727" y="0"/>
                  </a:moveTo>
                  <a:lnTo>
                    <a:pt x="0" y="0"/>
                  </a:lnTo>
                  <a:lnTo>
                    <a:pt x="812" y="116179"/>
                  </a:lnTo>
                  <a:lnTo>
                    <a:pt x="6540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3313811" y="494865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310534" y="4835753"/>
              <a:ext cx="6985" cy="116205"/>
            </a:xfrm>
            <a:custGeom>
              <a:avLst/>
              <a:gdLst/>
              <a:ahLst/>
              <a:cxnLst/>
              <a:rect l="l" t="t" r="r" b="b"/>
              <a:pathLst>
                <a:path w="6985" h="116204">
                  <a:moveTo>
                    <a:pt x="5727" y="0"/>
                  </a:moveTo>
                  <a:lnTo>
                    <a:pt x="0" y="0"/>
                  </a:lnTo>
                  <a:lnTo>
                    <a:pt x="825" y="116179"/>
                  </a:lnTo>
                  <a:lnTo>
                    <a:pt x="6553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316265" y="5101656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3312172" y="4988750"/>
              <a:ext cx="7620" cy="116205"/>
            </a:xfrm>
            <a:custGeom>
              <a:avLst/>
              <a:gdLst/>
              <a:ahLst/>
              <a:cxnLst/>
              <a:rect l="l" t="t" r="r" b="b"/>
              <a:pathLst>
                <a:path w="7620" h="116204">
                  <a:moveTo>
                    <a:pt x="5727" y="0"/>
                  </a:moveTo>
                  <a:lnTo>
                    <a:pt x="0" y="0"/>
                  </a:lnTo>
                  <a:lnTo>
                    <a:pt x="1638" y="116179"/>
                  </a:lnTo>
                  <a:lnTo>
                    <a:pt x="7365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3317901" y="525465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3313810" y="5141747"/>
              <a:ext cx="7620" cy="116205"/>
            </a:xfrm>
            <a:custGeom>
              <a:avLst/>
              <a:gdLst/>
              <a:ahLst/>
              <a:cxnLst/>
              <a:rect l="l" t="t" r="r" b="b"/>
              <a:pathLst>
                <a:path w="7620" h="116204">
                  <a:moveTo>
                    <a:pt x="5727" y="0"/>
                  </a:moveTo>
                  <a:lnTo>
                    <a:pt x="0" y="0"/>
                  </a:lnTo>
                  <a:lnTo>
                    <a:pt x="1638" y="116179"/>
                  </a:lnTo>
                  <a:lnTo>
                    <a:pt x="7365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3319538" y="540764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3316262" y="5294744"/>
              <a:ext cx="6985" cy="116205"/>
            </a:xfrm>
            <a:custGeom>
              <a:avLst/>
              <a:gdLst/>
              <a:ahLst/>
              <a:cxnLst/>
              <a:rect l="l" t="t" r="r" b="b"/>
              <a:pathLst>
                <a:path w="6985" h="116204">
                  <a:moveTo>
                    <a:pt x="5727" y="0"/>
                  </a:moveTo>
                  <a:lnTo>
                    <a:pt x="0" y="0"/>
                  </a:lnTo>
                  <a:lnTo>
                    <a:pt x="825" y="116179"/>
                  </a:lnTo>
                  <a:lnTo>
                    <a:pt x="6553" y="116179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3320765" y="5447738"/>
              <a:ext cx="0" cy="43815"/>
            </a:xfrm>
            <a:custGeom>
              <a:avLst/>
              <a:gdLst/>
              <a:ahLst/>
              <a:cxnLst/>
              <a:rect l="l" t="t" r="r" b="b"/>
              <a:pathLst>
                <a:path h="43814">
                  <a:moveTo>
                    <a:pt x="0" y="0"/>
                  </a:moveTo>
                  <a:lnTo>
                    <a:pt x="0" y="43362"/>
                  </a:lnTo>
                </a:path>
              </a:pathLst>
            </a:custGeom>
            <a:ln w="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3" name="object 153"/>
          <p:cNvSpPr txBox="1"/>
          <p:nvPr/>
        </p:nvSpPr>
        <p:spPr>
          <a:xfrm>
            <a:off x="966440" y="5327040"/>
            <a:ext cx="152400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839644" y="4754328"/>
            <a:ext cx="278765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839644" y="4181615"/>
            <a:ext cx="278765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839644" y="3608903"/>
            <a:ext cx="278765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60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839644" y="3036190"/>
            <a:ext cx="278765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80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712849" y="2463478"/>
            <a:ext cx="405765" cy="29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100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2269569" y="3282457"/>
            <a:ext cx="25527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b="1" dirty="0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3530161" y="4526061"/>
            <a:ext cx="255270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b="1" dirty="0">
                <a:latin typeface="Arial"/>
                <a:cs typeface="Arial"/>
              </a:rPr>
              <a:t>B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234940" y="2221331"/>
            <a:ext cx="3817620" cy="394462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0"/>
              </a:spcBef>
            </a:pPr>
            <a:r>
              <a:rPr sz="2000" dirty="0">
                <a:latin typeface="Arial"/>
                <a:cs typeface="Arial"/>
              </a:rPr>
              <a:t>(linear in middle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range)</a:t>
            </a:r>
            <a:endParaRPr sz="20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X-axis: dose </a:t>
            </a:r>
            <a:r>
              <a:rPr sz="2000" spc="-5" dirty="0">
                <a:latin typeface="Arial"/>
                <a:cs typeface="Arial"/>
              </a:rPr>
              <a:t>(e.g. mg/kg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molar  </a:t>
            </a:r>
            <a:r>
              <a:rPr sz="2000" spc="-5" dirty="0">
                <a:latin typeface="Arial"/>
                <a:cs typeface="Arial"/>
              </a:rPr>
              <a:t>concentration) (plotted </a:t>
            </a:r>
            <a:r>
              <a:rPr sz="2000" dirty="0">
                <a:latin typeface="Arial"/>
                <a:cs typeface="Arial"/>
              </a:rPr>
              <a:t>as log  base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10)</a:t>
            </a:r>
            <a:endParaRPr sz="2000">
              <a:latin typeface="Arial"/>
              <a:cs typeface="Arial"/>
            </a:endParaRPr>
          </a:p>
          <a:p>
            <a:pPr marL="38100" marR="156845">
              <a:lnSpc>
                <a:spcPct val="100000"/>
              </a:lnSpc>
              <a:spcBef>
                <a:spcPts val="855"/>
              </a:spcBef>
            </a:pPr>
            <a:r>
              <a:rPr sz="2000" dirty="0">
                <a:latin typeface="Arial"/>
                <a:cs typeface="Arial"/>
              </a:rPr>
              <a:t>Can derive </a:t>
            </a:r>
            <a:r>
              <a:rPr sz="2000" spc="-5" dirty="0">
                <a:latin typeface="Arial"/>
                <a:cs typeface="Arial"/>
              </a:rPr>
              <a:t>lethal </a:t>
            </a:r>
            <a:r>
              <a:rPr sz="2000" dirty="0">
                <a:latin typeface="Arial"/>
                <a:cs typeface="Arial"/>
              </a:rPr>
              <a:t>dose (LD</a:t>
            </a:r>
            <a:r>
              <a:rPr sz="1950" baseline="-21367" dirty="0">
                <a:latin typeface="Arial"/>
                <a:cs typeface="Arial"/>
              </a:rPr>
              <a:t>50</a:t>
            </a:r>
            <a:r>
              <a:rPr sz="2000" dirty="0">
                <a:latin typeface="Arial"/>
                <a:cs typeface="Arial"/>
              </a:rPr>
              <a:t>),  </a:t>
            </a:r>
            <a:r>
              <a:rPr sz="2000" spc="-5" dirty="0">
                <a:latin typeface="Arial"/>
                <a:cs typeface="Arial"/>
              </a:rPr>
              <a:t>toxic </a:t>
            </a:r>
            <a:r>
              <a:rPr sz="2000" dirty="0">
                <a:latin typeface="Arial"/>
                <a:cs typeface="Arial"/>
              </a:rPr>
              <a:t>dose (TD</a:t>
            </a:r>
            <a:r>
              <a:rPr sz="1950" baseline="-21367" dirty="0">
                <a:latin typeface="Arial"/>
                <a:cs typeface="Arial"/>
              </a:rPr>
              <a:t>50</a:t>
            </a:r>
            <a:r>
              <a:rPr sz="2000" dirty="0">
                <a:latin typeface="Arial"/>
                <a:cs typeface="Arial"/>
              </a:rPr>
              <a:t>), </a:t>
            </a:r>
            <a:r>
              <a:rPr sz="2000" spc="-10" dirty="0">
                <a:latin typeface="Arial"/>
                <a:cs typeface="Arial"/>
              </a:rPr>
              <a:t>effective </a:t>
            </a:r>
            <a:r>
              <a:rPr sz="2000" dirty="0">
                <a:latin typeface="Arial"/>
                <a:cs typeface="Arial"/>
              </a:rPr>
              <a:t>dose  </a:t>
            </a:r>
            <a:r>
              <a:rPr sz="2000" spc="5" dirty="0">
                <a:latin typeface="Arial"/>
                <a:cs typeface="Arial"/>
              </a:rPr>
              <a:t>(ED</a:t>
            </a:r>
            <a:r>
              <a:rPr sz="1950" spc="7" baseline="-21367" dirty="0">
                <a:latin typeface="Arial"/>
                <a:cs typeface="Arial"/>
              </a:rPr>
              <a:t>50</a:t>
            </a:r>
            <a:r>
              <a:rPr sz="2000" spc="5" dirty="0">
                <a:latin typeface="Arial"/>
                <a:cs typeface="Arial"/>
              </a:rPr>
              <a:t>) </a:t>
            </a:r>
            <a:r>
              <a:rPr sz="2000" dirty="0">
                <a:latin typeface="Arial"/>
                <a:cs typeface="Arial"/>
              </a:rPr>
              <a:t>values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dose-  response</a:t>
            </a:r>
            <a:r>
              <a:rPr sz="2000" spc="-5" dirty="0">
                <a:latin typeface="Arial"/>
                <a:cs typeface="Arial"/>
              </a:rPr>
              <a:t> data.</a:t>
            </a:r>
            <a:endParaRPr sz="2000">
              <a:latin typeface="Arial"/>
              <a:cs typeface="Arial"/>
            </a:endParaRPr>
          </a:p>
          <a:p>
            <a:pPr marL="38100" marR="227329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Inhibitory concentration </a:t>
            </a:r>
            <a:r>
              <a:rPr sz="2000" dirty="0">
                <a:latin typeface="Arial"/>
                <a:cs typeface="Arial"/>
              </a:rPr>
              <a:t>(IC</a:t>
            </a:r>
            <a:r>
              <a:rPr sz="1950" baseline="-21367" dirty="0">
                <a:latin typeface="Arial"/>
                <a:cs typeface="Arial"/>
              </a:rPr>
              <a:t>50</a:t>
            </a:r>
            <a:r>
              <a:rPr sz="2000" dirty="0">
                <a:latin typeface="Arial"/>
                <a:cs typeface="Arial"/>
              </a:rPr>
              <a:t>)  can also be </a:t>
            </a:r>
            <a:r>
              <a:rPr sz="2000" spc="-5" dirty="0">
                <a:latin typeface="Arial"/>
                <a:cs typeface="Arial"/>
              </a:rPr>
              <a:t>determined from  concentration-response</a:t>
            </a:r>
            <a:r>
              <a:rPr sz="2000" dirty="0">
                <a:latin typeface="Arial"/>
                <a:cs typeface="Arial"/>
              </a:rPr>
              <a:t> curves.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1894" y="3303941"/>
            <a:ext cx="721995" cy="151638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30810" marR="5080" indent="-118745">
              <a:lnSpc>
                <a:spcPts val="2800"/>
              </a:lnSpc>
              <a:spcBef>
                <a:spcPts val="30"/>
              </a:spcBef>
            </a:pPr>
            <a:r>
              <a:rPr sz="2400" dirty="0">
                <a:latin typeface="Arial"/>
                <a:cs typeface="Arial"/>
              </a:rPr>
              <a:t>%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maximal  response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733" y="33020"/>
            <a:ext cx="84385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Evaluating </a:t>
            </a:r>
            <a:r>
              <a:rPr sz="3600" dirty="0"/>
              <a:t>Dose-Response</a:t>
            </a:r>
            <a:r>
              <a:rPr sz="3600" spc="5" dirty="0"/>
              <a:t> </a:t>
            </a:r>
            <a:r>
              <a:rPr sz="3600" spc="-5" dirty="0"/>
              <a:t>Relationships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800600" y="609600"/>
            <a:ext cx="4114800" cy="2478405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1440">
              <a:lnSpc>
                <a:spcPts val="3820"/>
              </a:lnSpc>
              <a:spcBef>
                <a:spcPts val="359"/>
              </a:spcBef>
            </a:pPr>
            <a:r>
              <a:rPr sz="3200" dirty="0">
                <a:latin typeface="Arial"/>
                <a:cs typeface="Arial"/>
              </a:rPr>
              <a:t>ED: </a:t>
            </a:r>
            <a:r>
              <a:rPr sz="3200" spc="-10" dirty="0">
                <a:latin typeface="Arial"/>
                <a:cs typeface="Arial"/>
              </a:rPr>
              <a:t>Effective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dose</a:t>
            </a:r>
            <a:endParaRPr sz="3200">
              <a:latin typeface="Arial"/>
              <a:cs typeface="Arial"/>
            </a:endParaRPr>
          </a:p>
          <a:p>
            <a:pPr marL="91440">
              <a:lnSpc>
                <a:spcPts val="2380"/>
              </a:lnSpc>
            </a:pPr>
            <a:r>
              <a:rPr sz="2000" spc="-5" dirty="0">
                <a:latin typeface="Arial"/>
                <a:cs typeface="Arial"/>
              </a:rPr>
              <a:t>(therapeutic </a:t>
            </a:r>
            <a:r>
              <a:rPr sz="2000" dirty="0">
                <a:latin typeface="Arial"/>
                <a:cs typeface="Arial"/>
              </a:rPr>
              <a:t>dose of 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drug)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ts val="3820"/>
              </a:lnSpc>
            </a:pPr>
            <a:r>
              <a:rPr sz="3200" spc="-5" dirty="0">
                <a:latin typeface="Arial"/>
                <a:cs typeface="Arial"/>
              </a:rPr>
              <a:t>TD: </a:t>
            </a:r>
            <a:r>
              <a:rPr sz="3200" spc="-75" dirty="0">
                <a:latin typeface="Arial"/>
                <a:cs typeface="Arial"/>
              </a:rPr>
              <a:t>Toxic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dose</a:t>
            </a:r>
            <a:endParaRPr sz="3200">
              <a:latin typeface="Arial"/>
              <a:cs typeface="Arial"/>
            </a:endParaRPr>
          </a:p>
          <a:p>
            <a:pPr marL="91440">
              <a:lnSpc>
                <a:spcPts val="2380"/>
              </a:lnSpc>
            </a:pPr>
            <a:r>
              <a:rPr sz="2000" dirty="0">
                <a:latin typeface="Arial"/>
                <a:cs typeface="Arial"/>
              </a:rPr>
              <a:t>(dose at which </a:t>
            </a:r>
            <a:r>
              <a:rPr sz="2000" spc="-5" dirty="0">
                <a:latin typeface="Arial"/>
                <a:cs typeface="Arial"/>
              </a:rPr>
              <a:t>toxicity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occurs)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LD: </a:t>
            </a:r>
            <a:r>
              <a:rPr sz="3200" spc="-5" dirty="0">
                <a:latin typeface="Arial"/>
                <a:cs typeface="Arial"/>
              </a:rPr>
              <a:t>Lethal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dose</a:t>
            </a:r>
            <a:endParaRPr sz="32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60"/>
              </a:spcBef>
            </a:pPr>
            <a:r>
              <a:rPr sz="2000" dirty="0">
                <a:latin typeface="Arial"/>
                <a:cs typeface="Arial"/>
              </a:rPr>
              <a:t>(dose at which </a:t>
            </a:r>
            <a:r>
              <a:rPr sz="2000" spc="-5" dirty="0">
                <a:latin typeface="Arial"/>
                <a:cs typeface="Arial"/>
              </a:rPr>
              <a:t>death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occurs)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640" y="4423359"/>
            <a:ext cx="8801100" cy="240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8722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dose (mg/kg)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000" b="1" spc="5" dirty="0">
                <a:latin typeface="Arial"/>
                <a:cs typeface="Arial"/>
              </a:rPr>
              <a:t>ED</a:t>
            </a:r>
            <a:r>
              <a:rPr sz="1950" b="1" spc="7" baseline="-21367" dirty="0">
                <a:latin typeface="Arial"/>
                <a:cs typeface="Arial"/>
              </a:rPr>
              <a:t>50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dose at which 50% of </a:t>
            </a:r>
            <a:r>
              <a:rPr sz="2000" spc="-5" dirty="0">
                <a:latin typeface="Arial"/>
                <a:cs typeface="Arial"/>
              </a:rPr>
              <a:t>population therapeutically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responds.</a:t>
            </a:r>
            <a:endParaRPr sz="2000">
              <a:latin typeface="Arial"/>
              <a:cs typeface="Arial"/>
            </a:endParaRPr>
          </a:p>
          <a:p>
            <a:pPr marL="508000">
              <a:lnSpc>
                <a:spcPct val="100000"/>
              </a:lnSpc>
              <a:spcBef>
                <a:spcPts val="1200"/>
              </a:spcBef>
            </a:pPr>
            <a:r>
              <a:rPr sz="2000" b="1" spc="-5" dirty="0">
                <a:latin typeface="Arial"/>
                <a:cs typeface="Arial"/>
              </a:rPr>
              <a:t>(In this example, </a:t>
            </a:r>
            <a:r>
              <a:rPr sz="2000" b="1" spc="5" dirty="0">
                <a:latin typeface="Arial"/>
                <a:cs typeface="Arial"/>
              </a:rPr>
              <a:t>ED</a:t>
            </a:r>
            <a:r>
              <a:rPr sz="1950" b="1" spc="7" baseline="-21367" dirty="0">
                <a:latin typeface="Arial"/>
                <a:cs typeface="Arial"/>
              </a:rPr>
              <a:t>50</a:t>
            </a:r>
            <a:r>
              <a:rPr sz="2000" b="1" spc="5" dirty="0">
                <a:latin typeface="Arial"/>
                <a:cs typeface="Arial"/>
              </a:rPr>
              <a:t>=1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mg/kg)</a:t>
            </a:r>
            <a:endParaRPr sz="2000">
              <a:latin typeface="Arial"/>
              <a:cs typeface="Arial"/>
            </a:endParaRPr>
          </a:p>
          <a:p>
            <a:pPr marL="50800" marR="43180">
              <a:lnSpc>
                <a:spcPct val="150000"/>
              </a:lnSpc>
            </a:pPr>
            <a:r>
              <a:rPr sz="2000" b="1" spc="5" dirty="0">
                <a:latin typeface="Arial"/>
                <a:cs typeface="Arial"/>
              </a:rPr>
              <a:t>TD</a:t>
            </a:r>
            <a:r>
              <a:rPr sz="1950" b="1" spc="7" baseline="-21367" dirty="0">
                <a:latin typeface="Arial"/>
                <a:cs typeface="Arial"/>
              </a:rPr>
              <a:t>50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dose at which 50% of </a:t>
            </a:r>
            <a:r>
              <a:rPr sz="2000" spc="-5" dirty="0">
                <a:latin typeface="Arial"/>
                <a:cs typeface="Arial"/>
              </a:rPr>
              <a:t>population </a:t>
            </a:r>
            <a:r>
              <a:rPr sz="2000" dirty="0">
                <a:latin typeface="Arial"/>
                <a:cs typeface="Arial"/>
              </a:rPr>
              <a:t>experiences </a:t>
            </a:r>
            <a:r>
              <a:rPr sz="2000" spc="-5" dirty="0">
                <a:latin typeface="Arial"/>
                <a:cs typeface="Arial"/>
              </a:rPr>
              <a:t>toxicity </a:t>
            </a:r>
            <a:r>
              <a:rPr sz="2000" b="1" dirty="0">
                <a:latin typeface="Arial"/>
                <a:cs typeface="Arial"/>
              </a:rPr>
              <a:t>(TD</a:t>
            </a:r>
            <a:r>
              <a:rPr sz="1950" b="1" baseline="-21367" dirty="0">
                <a:latin typeface="Arial"/>
                <a:cs typeface="Arial"/>
              </a:rPr>
              <a:t>50</a:t>
            </a:r>
            <a:r>
              <a:rPr sz="2000" b="1" dirty="0">
                <a:latin typeface="Arial"/>
                <a:cs typeface="Arial"/>
              </a:rPr>
              <a:t>=10 </a:t>
            </a:r>
            <a:r>
              <a:rPr sz="2000" b="1" spc="-5" dirty="0">
                <a:latin typeface="Arial"/>
                <a:cs typeface="Arial"/>
              </a:rPr>
              <a:t>mg/kg).  </a:t>
            </a:r>
            <a:r>
              <a:rPr sz="2000" b="1" spc="5" dirty="0">
                <a:latin typeface="Arial"/>
                <a:cs typeface="Arial"/>
              </a:rPr>
              <a:t>LD</a:t>
            </a:r>
            <a:r>
              <a:rPr sz="1950" b="1" spc="7" baseline="-21367" dirty="0">
                <a:latin typeface="Arial"/>
                <a:cs typeface="Arial"/>
              </a:rPr>
              <a:t>50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dose at which 50% of </a:t>
            </a:r>
            <a:r>
              <a:rPr sz="2000" spc="-5" dirty="0">
                <a:latin typeface="Arial"/>
                <a:cs typeface="Arial"/>
              </a:rPr>
              <a:t>population </a:t>
            </a:r>
            <a:r>
              <a:rPr sz="2000" dirty="0">
                <a:latin typeface="Arial"/>
                <a:cs typeface="Arial"/>
              </a:rPr>
              <a:t>dies </a:t>
            </a:r>
            <a:r>
              <a:rPr sz="2000" b="1" dirty="0">
                <a:latin typeface="Arial"/>
                <a:cs typeface="Arial"/>
              </a:rPr>
              <a:t>(LD</a:t>
            </a:r>
            <a:r>
              <a:rPr sz="1950" b="1" baseline="-21367" dirty="0">
                <a:latin typeface="Arial"/>
                <a:cs typeface="Arial"/>
              </a:rPr>
              <a:t>50</a:t>
            </a:r>
            <a:r>
              <a:rPr sz="2000" b="1" dirty="0">
                <a:latin typeface="Arial"/>
                <a:cs typeface="Arial"/>
              </a:rPr>
              <a:t>=100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mg/kg).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3140" y="2951480"/>
            <a:ext cx="4252595" cy="833119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800" b="1" spc="-5" dirty="0">
                <a:latin typeface="Arial"/>
                <a:cs typeface="Arial"/>
              </a:rPr>
              <a:t>NOAEL: </a:t>
            </a:r>
            <a:r>
              <a:rPr sz="1800" dirty="0">
                <a:latin typeface="Arial"/>
                <a:cs typeface="Arial"/>
              </a:rPr>
              <a:t>no observed adverse </a:t>
            </a:r>
            <a:r>
              <a:rPr sz="1800" spc="-10" dirty="0">
                <a:latin typeface="Arial"/>
                <a:cs typeface="Arial"/>
              </a:rPr>
              <a:t>effect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level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</a:pPr>
            <a:r>
              <a:rPr sz="1800" b="1" spc="-5" dirty="0">
                <a:latin typeface="Arial"/>
                <a:cs typeface="Arial"/>
              </a:rPr>
              <a:t>LOAEL</a:t>
            </a:r>
            <a:r>
              <a:rPr sz="1800" spc="-5" dirty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lowest observed adverse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effect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30061" y="3751666"/>
            <a:ext cx="3489325" cy="45085"/>
            <a:chOff x="1030061" y="3751666"/>
            <a:chExt cx="3489325" cy="45085"/>
          </a:xfrm>
        </p:grpSpPr>
        <p:sp>
          <p:nvSpPr>
            <p:cNvPr id="7" name="object 7"/>
            <p:cNvSpPr/>
            <p:nvPr/>
          </p:nvSpPr>
          <p:spPr>
            <a:xfrm>
              <a:off x="1034823" y="3756418"/>
              <a:ext cx="3478529" cy="1905"/>
            </a:xfrm>
            <a:custGeom>
              <a:avLst/>
              <a:gdLst/>
              <a:ahLst/>
              <a:cxnLst/>
              <a:rect l="l" t="t" r="r" b="b"/>
              <a:pathLst>
                <a:path w="3478529" h="1904">
                  <a:moveTo>
                    <a:pt x="0" y="0"/>
                  </a:moveTo>
                  <a:lnTo>
                    <a:pt x="3478297" y="1403"/>
                  </a:lnTo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34823" y="3756429"/>
              <a:ext cx="1905" cy="35560"/>
            </a:xfrm>
            <a:custGeom>
              <a:avLst/>
              <a:gdLst/>
              <a:ahLst/>
              <a:cxnLst/>
              <a:rect l="l" t="t" r="r" b="b"/>
              <a:pathLst>
                <a:path w="1905" h="35560">
                  <a:moveTo>
                    <a:pt x="695" y="-3968"/>
                  </a:moveTo>
                  <a:lnTo>
                    <a:pt x="695" y="39074"/>
                  </a:lnTo>
                </a:path>
              </a:pathLst>
            </a:custGeom>
            <a:ln w="93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31035" y="3756429"/>
              <a:ext cx="1905" cy="35560"/>
            </a:xfrm>
            <a:custGeom>
              <a:avLst/>
              <a:gdLst/>
              <a:ahLst/>
              <a:cxnLst/>
              <a:rect l="l" t="t" r="r" b="b"/>
              <a:pathLst>
                <a:path w="1905" h="35560">
                  <a:moveTo>
                    <a:pt x="695" y="-3968"/>
                  </a:moveTo>
                  <a:lnTo>
                    <a:pt x="695" y="39074"/>
                  </a:lnTo>
                </a:path>
              </a:pathLst>
            </a:custGeom>
            <a:ln w="93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25864" y="3756429"/>
              <a:ext cx="1905" cy="35560"/>
            </a:xfrm>
            <a:custGeom>
              <a:avLst/>
              <a:gdLst/>
              <a:ahLst/>
              <a:cxnLst/>
              <a:rect l="l" t="t" r="r" b="b"/>
              <a:pathLst>
                <a:path w="1905" h="35560">
                  <a:moveTo>
                    <a:pt x="695" y="-3968"/>
                  </a:moveTo>
                  <a:lnTo>
                    <a:pt x="695" y="39074"/>
                  </a:lnTo>
                </a:path>
              </a:pathLst>
            </a:custGeom>
            <a:ln w="93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22079" y="3756429"/>
              <a:ext cx="1905" cy="35560"/>
            </a:xfrm>
            <a:custGeom>
              <a:avLst/>
              <a:gdLst/>
              <a:ahLst/>
              <a:cxnLst/>
              <a:rect l="l" t="t" r="r" b="b"/>
              <a:pathLst>
                <a:path w="1905" h="35560">
                  <a:moveTo>
                    <a:pt x="695" y="-3968"/>
                  </a:moveTo>
                  <a:lnTo>
                    <a:pt x="695" y="39074"/>
                  </a:lnTo>
                </a:path>
              </a:pathLst>
            </a:custGeom>
            <a:ln w="93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6908" y="3756429"/>
              <a:ext cx="1905" cy="35560"/>
            </a:xfrm>
            <a:custGeom>
              <a:avLst/>
              <a:gdLst/>
              <a:ahLst/>
              <a:cxnLst/>
              <a:rect l="l" t="t" r="r" b="b"/>
              <a:pathLst>
                <a:path w="1904" h="35560">
                  <a:moveTo>
                    <a:pt x="694" y="-3968"/>
                  </a:moveTo>
                  <a:lnTo>
                    <a:pt x="694" y="39074"/>
                  </a:lnTo>
                </a:path>
              </a:pathLst>
            </a:custGeom>
            <a:ln w="93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13122" y="3756429"/>
              <a:ext cx="1905" cy="35560"/>
            </a:xfrm>
            <a:custGeom>
              <a:avLst/>
              <a:gdLst/>
              <a:ahLst/>
              <a:cxnLst/>
              <a:rect l="l" t="t" r="r" b="b"/>
              <a:pathLst>
                <a:path w="1904" h="35560">
                  <a:moveTo>
                    <a:pt x="694" y="-3968"/>
                  </a:moveTo>
                  <a:lnTo>
                    <a:pt x="694" y="39074"/>
                  </a:lnTo>
                </a:path>
              </a:pathLst>
            </a:custGeom>
            <a:ln w="93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149551" y="3766820"/>
            <a:ext cx="3187700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3180" algn="r">
              <a:lnSpc>
                <a:spcPts val="165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level</a:t>
            </a:r>
            <a:endParaRPr sz="1800">
              <a:latin typeface="Arial"/>
              <a:cs typeface="Arial"/>
            </a:endParaRPr>
          </a:p>
          <a:p>
            <a:pPr marL="76200">
              <a:lnSpc>
                <a:spcPts val="2370"/>
              </a:lnSpc>
              <a:tabLst>
                <a:tab pos="768985" algn="l"/>
                <a:tab pos="1466850" algn="l"/>
                <a:tab pos="2162810" algn="l"/>
              </a:tabLst>
            </a:pPr>
            <a:r>
              <a:rPr sz="2400" b="1" spc="-105" dirty="0">
                <a:latin typeface="Arial"/>
                <a:cs typeface="Arial"/>
              </a:rPr>
              <a:t>10</a:t>
            </a:r>
            <a:r>
              <a:rPr sz="2400" b="1" spc="-157" baseline="27777" dirty="0">
                <a:latin typeface="Arial"/>
                <a:cs typeface="Arial"/>
              </a:rPr>
              <a:t>0	</a:t>
            </a:r>
            <a:r>
              <a:rPr sz="2400" b="1" spc="-80" dirty="0">
                <a:latin typeface="Arial"/>
                <a:cs typeface="Arial"/>
              </a:rPr>
              <a:t>10</a:t>
            </a:r>
            <a:r>
              <a:rPr sz="2400" b="1" spc="-120" baseline="27777" dirty="0">
                <a:latin typeface="Arial"/>
                <a:cs typeface="Arial"/>
              </a:rPr>
              <a:t>1	</a:t>
            </a:r>
            <a:r>
              <a:rPr sz="2400" b="1" spc="-110" dirty="0">
                <a:latin typeface="Arial"/>
                <a:cs typeface="Arial"/>
              </a:rPr>
              <a:t>10</a:t>
            </a:r>
            <a:r>
              <a:rPr sz="2400" b="1" spc="-165" baseline="27777" dirty="0">
                <a:latin typeface="Arial"/>
                <a:cs typeface="Arial"/>
              </a:rPr>
              <a:t>2	</a:t>
            </a:r>
            <a:r>
              <a:rPr sz="2400" b="1" spc="-85" dirty="0">
                <a:latin typeface="Arial"/>
                <a:cs typeface="Arial"/>
              </a:rPr>
              <a:t>10</a:t>
            </a:r>
            <a:r>
              <a:rPr sz="2400" b="1" spc="-127" baseline="27777" dirty="0">
                <a:latin typeface="Arial"/>
                <a:cs typeface="Arial"/>
              </a:rPr>
              <a:t>3</a:t>
            </a:r>
            <a:endParaRPr sz="2400" baseline="2777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7431" y="3807815"/>
            <a:ext cx="556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b="1" spc="-120" baseline="-18518" dirty="0">
                <a:latin typeface="Arial"/>
                <a:cs typeface="Arial"/>
              </a:rPr>
              <a:t>10</a:t>
            </a:r>
            <a:r>
              <a:rPr sz="1600" b="1" spc="-80" dirty="0">
                <a:latin typeface="Arial"/>
                <a:cs typeface="Arial"/>
              </a:rPr>
              <a:t>-2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60868" y="3807815"/>
            <a:ext cx="561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b="1" spc="-104" baseline="-18518" dirty="0">
                <a:latin typeface="Arial"/>
                <a:cs typeface="Arial"/>
              </a:rPr>
              <a:t>10</a:t>
            </a:r>
            <a:r>
              <a:rPr sz="1600" b="1" spc="-70" dirty="0">
                <a:latin typeface="Arial"/>
                <a:cs typeface="Arial"/>
              </a:rPr>
              <a:t>-1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80669" y="912990"/>
            <a:ext cx="3587115" cy="2893060"/>
            <a:chOff x="980669" y="912990"/>
            <a:chExt cx="3587115" cy="2893060"/>
          </a:xfrm>
        </p:grpSpPr>
        <p:sp>
          <p:nvSpPr>
            <p:cNvPr id="18" name="object 18"/>
            <p:cNvSpPr/>
            <p:nvPr/>
          </p:nvSpPr>
          <p:spPr>
            <a:xfrm>
              <a:off x="1035518" y="3740975"/>
              <a:ext cx="0" cy="19685"/>
            </a:xfrm>
            <a:custGeom>
              <a:avLst/>
              <a:gdLst/>
              <a:ahLst/>
              <a:cxnLst/>
              <a:rect l="l" t="t" r="r" b="b"/>
              <a:pathLst>
                <a:path h="19685">
                  <a:moveTo>
                    <a:pt x="0" y="0"/>
                  </a:moveTo>
                  <a:lnTo>
                    <a:pt x="0" y="19412"/>
                  </a:lnTo>
                </a:path>
              </a:pathLst>
            </a:custGeom>
            <a:ln w="93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0083" y="3756418"/>
              <a:ext cx="34925" cy="1905"/>
            </a:xfrm>
            <a:custGeom>
              <a:avLst/>
              <a:gdLst/>
              <a:ahLst/>
              <a:cxnLst/>
              <a:rect l="l" t="t" r="r" b="b"/>
              <a:pathLst>
                <a:path w="34925" h="1904">
                  <a:moveTo>
                    <a:pt x="-3968" y="701"/>
                  </a:moveTo>
                  <a:lnTo>
                    <a:pt x="38709" y="701"/>
                  </a:lnTo>
                </a:path>
              </a:pathLst>
            </a:custGeom>
            <a:ln w="9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35518" y="970721"/>
              <a:ext cx="0" cy="2687955"/>
            </a:xfrm>
            <a:custGeom>
              <a:avLst/>
              <a:gdLst/>
              <a:ahLst/>
              <a:cxnLst/>
              <a:rect l="l" t="t" r="r" b="b"/>
              <a:pathLst>
                <a:path h="2687954">
                  <a:moveTo>
                    <a:pt x="0" y="0"/>
                  </a:moveTo>
                  <a:lnTo>
                    <a:pt x="0" y="2687411"/>
                  </a:lnTo>
                </a:path>
              </a:pathLst>
            </a:custGeom>
            <a:ln w="93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0083" y="3198952"/>
              <a:ext cx="34925" cy="1905"/>
            </a:xfrm>
            <a:custGeom>
              <a:avLst/>
              <a:gdLst/>
              <a:ahLst/>
              <a:cxnLst/>
              <a:rect l="l" t="t" r="r" b="b"/>
              <a:pathLst>
                <a:path w="34925" h="1905">
                  <a:moveTo>
                    <a:pt x="-3968" y="702"/>
                  </a:moveTo>
                  <a:lnTo>
                    <a:pt x="38709" y="702"/>
                  </a:lnTo>
                </a:path>
              </a:pathLst>
            </a:custGeom>
            <a:ln w="93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0083" y="2642882"/>
              <a:ext cx="34925" cy="1905"/>
            </a:xfrm>
            <a:custGeom>
              <a:avLst/>
              <a:gdLst/>
              <a:ahLst/>
              <a:cxnLst/>
              <a:rect l="l" t="t" r="r" b="b"/>
              <a:pathLst>
                <a:path w="34925" h="1905">
                  <a:moveTo>
                    <a:pt x="-3968" y="702"/>
                  </a:moveTo>
                  <a:lnTo>
                    <a:pt x="38709" y="702"/>
                  </a:lnTo>
                </a:path>
              </a:pathLst>
            </a:custGeom>
            <a:ln w="93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0083" y="2086826"/>
              <a:ext cx="34925" cy="1905"/>
            </a:xfrm>
            <a:custGeom>
              <a:avLst/>
              <a:gdLst/>
              <a:ahLst/>
              <a:cxnLst/>
              <a:rect l="l" t="t" r="r" b="b"/>
              <a:pathLst>
                <a:path w="34925" h="1905">
                  <a:moveTo>
                    <a:pt x="-3968" y="702"/>
                  </a:moveTo>
                  <a:lnTo>
                    <a:pt x="38709" y="702"/>
                  </a:lnTo>
                </a:path>
              </a:pathLst>
            </a:custGeom>
            <a:ln w="93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0083" y="1530756"/>
              <a:ext cx="34925" cy="1905"/>
            </a:xfrm>
            <a:custGeom>
              <a:avLst/>
              <a:gdLst/>
              <a:ahLst/>
              <a:cxnLst/>
              <a:rect l="l" t="t" r="r" b="b"/>
              <a:pathLst>
                <a:path w="34925" h="1905">
                  <a:moveTo>
                    <a:pt x="-3968" y="702"/>
                  </a:moveTo>
                  <a:lnTo>
                    <a:pt x="38709" y="702"/>
                  </a:lnTo>
                </a:path>
              </a:pathLst>
            </a:custGeom>
            <a:ln w="93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0083" y="974687"/>
              <a:ext cx="34925" cy="1905"/>
            </a:xfrm>
            <a:custGeom>
              <a:avLst/>
              <a:gdLst/>
              <a:ahLst/>
              <a:cxnLst/>
              <a:rect l="l" t="t" r="r" b="b"/>
              <a:pathLst>
                <a:path w="34925" h="1905">
                  <a:moveTo>
                    <a:pt x="-3968" y="702"/>
                  </a:moveTo>
                  <a:lnTo>
                    <a:pt x="38709" y="702"/>
                  </a:lnTo>
                </a:path>
              </a:pathLst>
            </a:custGeom>
            <a:ln w="93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94524" y="3658133"/>
              <a:ext cx="82550" cy="83185"/>
            </a:xfrm>
            <a:custGeom>
              <a:avLst/>
              <a:gdLst/>
              <a:ahLst/>
              <a:cxnLst/>
              <a:rect l="l" t="t" r="r" b="b"/>
              <a:pathLst>
                <a:path w="82550" h="83185">
                  <a:moveTo>
                    <a:pt x="0" y="0"/>
                  </a:moveTo>
                  <a:lnTo>
                    <a:pt x="81988" y="0"/>
                  </a:lnTo>
                  <a:lnTo>
                    <a:pt x="81988" y="82848"/>
                  </a:lnTo>
                  <a:lnTo>
                    <a:pt x="0" y="82848"/>
                  </a:lnTo>
                  <a:lnTo>
                    <a:pt x="0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71428" y="933970"/>
              <a:ext cx="82550" cy="83185"/>
            </a:xfrm>
            <a:custGeom>
              <a:avLst/>
              <a:gdLst/>
              <a:ahLst/>
              <a:cxnLst/>
              <a:rect l="l" t="t" r="r" b="b"/>
              <a:pathLst>
                <a:path w="82550" h="83184">
                  <a:moveTo>
                    <a:pt x="0" y="0"/>
                  </a:moveTo>
                  <a:lnTo>
                    <a:pt x="81988" y="0"/>
                  </a:lnTo>
                  <a:lnTo>
                    <a:pt x="81988" y="82847"/>
                  </a:lnTo>
                  <a:lnTo>
                    <a:pt x="0" y="82847"/>
                  </a:lnTo>
                  <a:lnTo>
                    <a:pt x="0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463097" y="917117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29" h="87630">
                  <a:moveTo>
                    <a:pt x="50025" y="0"/>
                  </a:moveTo>
                  <a:lnTo>
                    <a:pt x="0" y="87071"/>
                  </a:lnTo>
                  <a:lnTo>
                    <a:pt x="100050" y="87071"/>
                  </a:lnTo>
                  <a:lnTo>
                    <a:pt x="500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63097" y="917117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29" h="87630">
                  <a:moveTo>
                    <a:pt x="50027" y="0"/>
                  </a:moveTo>
                  <a:lnTo>
                    <a:pt x="100055" y="87060"/>
                  </a:lnTo>
                  <a:lnTo>
                    <a:pt x="0" y="87060"/>
                  </a:lnTo>
                  <a:lnTo>
                    <a:pt x="50027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766883" y="1471777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29" h="87630">
                  <a:moveTo>
                    <a:pt x="50027" y="0"/>
                  </a:moveTo>
                  <a:lnTo>
                    <a:pt x="100054" y="87060"/>
                  </a:lnTo>
                  <a:lnTo>
                    <a:pt x="0" y="87060"/>
                  </a:lnTo>
                  <a:lnTo>
                    <a:pt x="50027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072053" y="2307285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30" h="87630">
                  <a:moveTo>
                    <a:pt x="50027" y="0"/>
                  </a:moveTo>
                  <a:lnTo>
                    <a:pt x="100054" y="87060"/>
                  </a:lnTo>
                  <a:lnTo>
                    <a:pt x="0" y="87060"/>
                  </a:lnTo>
                  <a:lnTo>
                    <a:pt x="50027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75839" y="3141383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30" h="87630">
                  <a:moveTo>
                    <a:pt x="50027" y="0"/>
                  </a:moveTo>
                  <a:lnTo>
                    <a:pt x="100055" y="87060"/>
                  </a:lnTo>
                  <a:lnTo>
                    <a:pt x="0" y="87060"/>
                  </a:lnTo>
                  <a:lnTo>
                    <a:pt x="50027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81010" y="3641280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30" h="87629">
                  <a:moveTo>
                    <a:pt x="50372" y="0"/>
                  </a:moveTo>
                  <a:lnTo>
                    <a:pt x="100054" y="87060"/>
                  </a:lnTo>
                  <a:lnTo>
                    <a:pt x="0" y="87060"/>
                  </a:lnTo>
                  <a:lnTo>
                    <a:pt x="50372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84797" y="3697439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30" h="87629">
                  <a:moveTo>
                    <a:pt x="50372" y="0"/>
                  </a:moveTo>
                  <a:lnTo>
                    <a:pt x="0" y="87071"/>
                  </a:lnTo>
                  <a:lnTo>
                    <a:pt x="100054" y="87071"/>
                  </a:lnTo>
                  <a:lnTo>
                    <a:pt x="503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84797" y="3697439"/>
              <a:ext cx="100330" cy="87630"/>
            </a:xfrm>
            <a:custGeom>
              <a:avLst/>
              <a:gdLst/>
              <a:ahLst/>
              <a:cxnLst/>
              <a:rect l="l" t="t" r="r" b="b"/>
              <a:pathLst>
                <a:path w="100330" h="87629">
                  <a:moveTo>
                    <a:pt x="50372" y="0"/>
                  </a:moveTo>
                  <a:lnTo>
                    <a:pt x="100054" y="87060"/>
                  </a:lnTo>
                  <a:lnTo>
                    <a:pt x="0" y="87060"/>
                  </a:lnTo>
                  <a:lnTo>
                    <a:pt x="50372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63294" y="1480445"/>
              <a:ext cx="99655" cy="9921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68464" y="2314543"/>
              <a:ext cx="98265" cy="1006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072250" y="3148640"/>
              <a:ext cx="99656" cy="1006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77420" y="3648538"/>
              <a:ext cx="98265" cy="1006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685175" y="3708679"/>
              <a:ext cx="92075" cy="92710"/>
            </a:xfrm>
            <a:custGeom>
              <a:avLst/>
              <a:gdLst/>
              <a:ahLst/>
              <a:cxnLst/>
              <a:rect l="l" t="t" r="r" b="b"/>
              <a:pathLst>
                <a:path w="92075" h="92710">
                  <a:moveTo>
                    <a:pt x="45859" y="0"/>
                  </a:moveTo>
                  <a:lnTo>
                    <a:pt x="28010" y="3642"/>
                  </a:lnTo>
                  <a:lnTo>
                    <a:pt x="13433" y="13574"/>
                  </a:lnTo>
                  <a:lnTo>
                    <a:pt x="3604" y="28305"/>
                  </a:lnTo>
                  <a:lnTo>
                    <a:pt x="0" y="46342"/>
                  </a:lnTo>
                  <a:lnTo>
                    <a:pt x="3604" y="64379"/>
                  </a:lnTo>
                  <a:lnTo>
                    <a:pt x="13433" y="79109"/>
                  </a:lnTo>
                  <a:lnTo>
                    <a:pt x="28010" y="89042"/>
                  </a:lnTo>
                  <a:lnTo>
                    <a:pt x="45859" y="92684"/>
                  </a:lnTo>
                  <a:lnTo>
                    <a:pt x="63714" y="89042"/>
                  </a:lnTo>
                  <a:lnTo>
                    <a:pt x="78290" y="79109"/>
                  </a:lnTo>
                  <a:lnTo>
                    <a:pt x="88116" y="64379"/>
                  </a:lnTo>
                  <a:lnTo>
                    <a:pt x="91719" y="46342"/>
                  </a:lnTo>
                  <a:lnTo>
                    <a:pt x="88116" y="28305"/>
                  </a:lnTo>
                  <a:lnTo>
                    <a:pt x="78290" y="13574"/>
                  </a:lnTo>
                  <a:lnTo>
                    <a:pt x="63714" y="3642"/>
                  </a:lnTo>
                  <a:lnTo>
                    <a:pt x="458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685175" y="3708679"/>
              <a:ext cx="92075" cy="92710"/>
            </a:xfrm>
            <a:custGeom>
              <a:avLst/>
              <a:gdLst/>
              <a:ahLst/>
              <a:cxnLst/>
              <a:rect l="l" t="t" r="r" b="b"/>
              <a:pathLst>
                <a:path w="92075" h="92710">
                  <a:moveTo>
                    <a:pt x="0" y="46339"/>
                  </a:moveTo>
                  <a:lnTo>
                    <a:pt x="3603" y="28301"/>
                  </a:lnTo>
                  <a:lnTo>
                    <a:pt x="13431" y="13572"/>
                  </a:lnTo>
                  <a:lnTo>
                    <a:pt x="28008" y="3641"/>
                  </a:lnTo>
                  <a:lnTo>
                    <a:pt x="45859" y="0"/>
                  </a:lnTo>
                  <a:lnTo>
                    <a:pt x="63709" y="3641"/>
                  </a:lnTo>
                  <a:lnTo>
                    <a:pt x="78286" y="13572"/>
                  </a:lnTo>
                  <a:lnTo>
                    <a:pt x="88114" y="28301"/>
                  </a:lnTo>
                  <a:lnTo>
                    <a:pt x="91718" y="46339"/>
                  </a:lnTo>
                  <a:lnTo>
                    <a:pt x="88114" y="64376"/>
                  </a:lnTo>
                  <a:lnTo>
                    <a:pt x="78286" y="79105"/>
                  </a:lnTo>
                  <a:lnTo>
                    <a:pt x="63709" y="89036"/>
                  </a:lnTo>
                  <a:lnTo>
                    <a:pt x="45859" y="92677"/>
                  </a:lnTo>
                  <a:lnTo>
                    <a:pt x="28008" y="89036"/>
                  </a:lnTo>
                  <a:lnTo>
                    <a:pt x="13431" y="79105"/>
                  </a:lnTo>
                  <a:lnTo>
                    <a:pt x="3603" y="64376"/>
                  </a:lnTo>
                  <a:lnTo>
                    <a:pt x="0" y="46339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90354" y="3708679"/>
              <a:ext cx="90805" cy="92710"/>
            </a:xfrm>
            <a:custGeom>
              <a:avLst/>
              <a:gdLst/>
              <a:ahLst/>
              <a:cxnLst/>
              <a:rect l="l" t="t" r="r" b="b"/>
              <a:pathLst>
                <a:path w="90805" h="92710">
                  <a:moveTo>
                    <a:pt x="45163" y="0"/>
                  </a:moveTo>
                  <a:lnTo>
                    <a:pt x="27584" y="3642"/>
                  </a:lnTo>
                  <a:lnTo>
                    <a:pt x="13228" y="13574"/>
                  </a:lnTo>
                  <a:lnTo>
                    <a:pt x="3549" y="28305"/>
                  </a:lnTo>
                  <a:lnTo>
                    <a:pt x="0" y="46342"/>
                  </a:lnTo>
                  <a:lnTo>
                    <a:pt x="3549" y="64379"/>
                  </a:lnTo>
                  <a:lnTo>
                    <a:pt x="13228" y="79109"/>
                  </a:lnTo>
                  <a:lnTo>
                    <a:pt x="27584" y="89042"/>
                  </a:lnTo>
                  <a:lnTo>
                    <a:pt x="45163" y="92684"/>
                  </a:lnTo>
                  <a:lnTo>
                    <a:pt x="62743" y="89042"/>
                  </a:lnTo>
                  <a:lnTo>
                    <a:pt x="77099" y="79109"/>
                  </a:lnTo>
                  <a:lnTo>
                    <a:pt x="86778" y="64379"/>
                  </a:lnTo>
                  <a:lnTo>
                    <a:pt x="90327" y="46342"/>
                  </a:lnTo>
                  <a:lnTo>
                    <a:pt x="86778" y="28305"/>
                  </a:lnTo>
                  <a:lnTo>
                    <a:pt x="77099" y="13574"/>
                  </a:lnTo>
                  <a:lnTo>
                    <a:pt x="62743" y="3642"/>
                  </a:lnTo>
                  <a:lnTo>
                    <a:pt x="451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90354" y="3708679"/>
              <a:ext cx="90805" cy="92710"/>
            </a:xfrm>
            <a:custGeom>
              <a:avLst/>
              <a:gdLst/>
              <a:ahLst/>
              <a:cxnLst/>
              <a:rect l="l" t="t" r="r" b="b"/>
              <a:pathLst>
                <a:path w="90805" h="92710">
                  <a:moveTo>
                    <a:pt x="0" y="46339"/>
                  </a:moveTo>
                  <a:lnTo>
                    <a:pt x="3549" y="28301"/>
                  </a:lnTo>
                  <a:lnTo>
                    <a:pt x="13228" y="13572"/>
                  </a:lnTo>
                  <a:lnTo>
                    <a:pt x="27584" y="3641"/>
                  </a:lnTo>
                  <a:lnTo>
                    <a:pt x="45163" y="0"/>
                  </a:lnTo>
                  <a:lnTo>
                    <a:pt x="62743" y="3641"/>
                  </a:lnTo>
                  <a:lnTo>
                    <a:pt x="77099" y="13572"/>
                  </a:lnTo>
                  <a:lnTo>
                    <a:pt x="86778" y="28301"/>
                  </a:lnTo>
                  <a:lnTo>
                    <a:pt x="90327" y="46339"/>
                  </a:lnTo>
                  <a:lnTo>
                    <a:pt x="86778" y="64376"/>
                  </a:lnTo>
                  <a:lnTo>
                    <a:pt x="77099" y="79105"/>
                  </a:lnTo>
                  <a:lnTo>
                    <a:pt x="62743" y="89036"/>
                  </a:lnTo>
                  <a:lnTo>
                    <a:pt x="45163" y="92677"/>
                  </a:lnTo>
                  <a:lnTo>
                    <a:pt x="27584" y="89036"/>
                  </a:lnTo>
                  <a:lnTo>
                    <a:pt x="13228" y="79105"/>
                  </a:lnTo>
                  <a:lnTo>
                    <a:pt x="3549" y="64376"/>
                  </a:lnTo>
                  <a:lnTo>
                    <a:pt x="0" y="46339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76598" y="933970"/>
              <a:ext cx="82550" cy="83185"/>
            </a:xfrm>
            <a:custGeom>
              <a:avLst/>
              <a:gdLst/>
              <a:ahLst/>
              <a:cxnLst/>
              <a:rect l="l" t="t" r="r" b="b"/>
              <a:pathLst>
                <a:path w="82550" h="83184">
                  <a:moveTo>
                    <a:pt x="0" y="0"/>
                  </a:moveTo>
                  <a:lnTo>
                    <a:pt x="81988" y="0"/>
                  </a:lnTo>
                  <a:lnTo>
                    <a:pt x="81988" y="82847"/>
                  </a:lnTo>
                  <a:lnTo>
                    <a:pt x="0" y="82847"/>
                  </a:lnTo>
                  <a:lnTo>
                    <a:pt x="0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080384" y="1488630"/>
              <a:ext cx="82550" cy="83185"/>
            </a:xfrm>
            <a:custGeom>
              <a:avLst/>
              <a:gdLst/>
              <a:ahLst/>
              <a:cxnLst/>
              <a:rect l="l" t="t" r="r" b="b"/>
              <a:pathLst>
                <a:path w="82550" h="83184">
                  <a:moveTo>
                    <a:pt x="0" y="0"/>
                  </a:moveTo>
                  <a:lnTo>
                    <a:pt x="81988" y="0"/>
                  </a:lnTo>
                  <a:lnTo>
                    <a:pt x="81988" y="82847"/>
                  </a:lnTo>
                  <a:lnTo>
                    <a:pt x="0" y="82847"/>
                  </a:lnTo>
                  <a:lnTo>
                    <a:pt x="0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385567" y="2324138"/>
              <a:ext cx="82550" cy="83185"/>
            </a:xfrm>
            <a:custGeom>
              <a:avLst/>
              <a:gdLst/>
              <a:ahLst/>
              <a:cxnLst/>
              <a:rect l="l" t="t" r="r" b="b"/>
              <a:pathLst>
                <a:path w="82550" h="83185">
                  <a:moveTo>
                    <a:pt x="0" y="0"/>
                  </a:moveTo>
                  <a:lnTo>
                    <a:pt x="81988" y="0"/>
                  </a:lnTo>
                  <a:lnTo>
                    <a:pt x="81988" y="82848"/>
                  </a:lnTo>
                  <a:lnTo>
                    <a:pt x="0" y="82848"/>
                  </a:lnTo>
                  <a:lnTo>
                    <a:pt x="0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689353" y="3158235"/>
              <a:ext cx="82550" cy="83185"/>
            </a:xfrm>
            <a:custGeom>
              <a:avLst/>
              <a:gdLst/>
              <a:ahLst/>
              <a:cxnLst/>
              <a:rect l="l" t="t" r="r" b="b"/>
              <a:pathLst>
                <a:path w="82550" h="83185">
                  <a:moveTo>
                    <a:pt x="0" y="0"/>
                  </a:moveTo>
                  <a:lnTo>
                    <a:pt x="81988" y="0"/>
                  </a:lnTo>
                  <a:lnTo>
                    <a:pt x="81988" y="82848"/>
                  </a:lnTo>
                  <a:lnTo>
                    <a:pt x="0" y="82848"/>
                  </a:lnTo>
                  <a:lnTo>
                    <a:pt x="0" y="0"/>
                  </a:lnTo>
                  <a:close/>
                </a:path>
              </a:pathLst>
            </a:custGeom>
            <a:ln w="7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034823" y="1043501"/>
              <a:ext cx="3478529" cy="2683510"/>
            </a:xfrm>
            <a:custGeom>
              <a:avLst/>
              <a:gdLst/>
              <a:ahLst/>
              <a:cxnLst/>
              <a:rect l="l" t="t" r="r" b="b"/>
              <a:pathLst>
                <a:path w="3478529" h="2683510">
                  <a:moveTo>
                    <a:pt x="0" y="2683428"/>
                  </a:moveTo>
                  <a:lnTo>
                    <a:pt x="21565" y="2681320"/>
                  </a:lnTo>
                  <a:lnTo>
                    <a:pt x="43130" y="2678509"/>
                  </a:lnTo>
                  <a:lnTo>
                    <a:pt x="64696" y="2676401"/>
                  </a:lnTo>
                  <a:lnTo>
                    <a:pt x="86957" y="2673591"/>
                  </a:lnTo>
                  <a:lnTo>
                    <a:pt x="108522" y="2670780"/>
                  </a:lnTo>
                  <a:lnTo>
                    <a:pt x="130087" y="2667969"/>
                  </a:lnTo>
                  <a:lnTo>
                    <a:pt x="151653" y="2664456"/>
                  </a:lnTo>
                  <a:lnTo>
                    <a:pt x="173914" y="2660943"/>
                  </a:lnTo>
                  <a:lnTo>
                    <a:pt x="217045" y="2653214"/>
                  </a:lnTo>
                  <a:lnTo>
                    <a:pt x="260871" y="2644079"/>
                  </a:lnTo>
                  <a:lnTo>
                    <a:pt x="304002" y="2633539"/>
                  </a:lnTo>
                  <a:lnTo>
                    <a:pt x="325568" y="2627918"/>
                  </a:lnTo>
                  <a:lnTo>
                    <a:pt x="347829" y="2622297"/>
                  </a:lnTo>
                  <a:lnTo>
                    <a:pt x="369394" y="2615270"/>
                  </a:lnTo>
                  <a:lnTo>
                    <a:pt x="390960" y="2608244"/>
                  </a:lnTo>
                  <a:lnTo>
                    <a:pt x="412525" y="2601217"/>
                  </a:lnTo>
                  <a:lnTo>
                    <a:pt x="434786" y="2592785"/>
                  </a:lnTo>
                  <a:lnTo>
                    <a:pt x="456352" y="2584354"/>
                  </a:lnTo>
                  <a:lnTo>
                    <a:pt x="477917" y="2575219"/>
                  </a:lnTo>
                  <a:lnTo>
                    <a:pt x="499483" y="2566085"/>
                  </a:lnTo>
                  <a:lnTo>
                    <a:pt x="543309" y="2544303"/>
                  </a:lnTo>
                  <a:lnTo>
                    <a:pt x="586440" y="2520412"/>
                  </a:lnTo>
                  <a:lnTo>
                    <a:pt x="630267" y="2493009"/>
                  </a:lnTo>
                  <a:lnTo>
                    <a:pt x="673398" y="2462092"/>
                  </a:lnTo>
                  <a:lnTo>
                    <a:pt x="717224" y="2427662"/>
                  </a:lnTo>
                  <a:lnTo>
                    <a:pt x="760355" y="2388314"/>
                  </a:lnTo>
                  <a:lnTo>
                    <a:pt x="804181" y="2345452"/>
                  </a:lnTo>
                  <a:lnTo>
                    <a:pt x="847312" y="2296969"/>
                  </a:lnTo>
                  <a:lnTo>
                    <a:pt x="891139" y="2243567"/>
                  </a:lnTo>
                  <a:lnTo>
                    <a:pt x="934270" y="2185247"/>
                  </a:lnTo>
                  <a:lnTo>
                    <a:pt x="956531" y="2154330"/>
                  </a:lnTo>
                  <a:lnTo>
                    <a:pt x="978096" y="2121305"/>
                  </a:lnTo>
                  <a:lnTo>
                    <a:pt x="999662" y="2087578"/>
                  </a:lnTo>
                  <a:lnTo>
                    <a:pt x="1021229" y="2052445"/>
                  </a:lnTo>
                  <a:lnTo>
                    <a:pt x="1043489" y="2015907"/>
                  </a:lnTo>
                  <a:lnTo>
                    <a:pt x="1065059" y="1977964"/>
                  </a:lnTo>
                  <a:lnTo>
                    <a:pt x="1086619" y="1938615"/>
                  </a:lnTo>
                  <a:lnTo>
                    <a:pt x="1108189" y="1897861"/>
                  </a:lnTo>
                  <a:lnTo>
                    <a:pt x="1130449" y="1856405"/>
                  </a:lnTo>
                  <a:lnTo>
                    <a:pt x="1152009" y="1813543"/>
                  </a:lnTo>
                  <a:lnTo>
                    <a:pt x="1173579" y="1769978"/>
                  </a:lnTo>
                  <a:lnTo>
                    <a:pt x="1195139" y="1725008"/>
                  </a:lnTo>
                  <a:lnTo>
                    <a:pt x="1217399" y="1679338"/>
                  </a:lnTo>
                  <a:lnTo>
                    <a:pt x="1238969" y="1632958"/>
                  </a:lnTo>
                  <a:lnTo>
                    <a:pt x="1260529" y="1585878"/>
                  </a:lnTo>
                  <a:lnTo>
                    <a:pt x="1282099" y="1538098"/>
                  </a:lnTo>
                  <a:lnTo>
                    <a:pt x="1304359" y="1490318"/>
                  </a:lnTo>
                  <a:lnTo>
                    <a:pt x="1325929" y="1441838"/>
                  </a:lnTo>
                  <a:lnTo>
                    <a:pt x="1347489" y="1392648"/>
                  </a:lnTo>
                  <a:lnTo>
                    <a:pt x="1369058" y="1344169"/>
                  </a:lnTo>
                  <a:lnTo>
                    <a:pt x="1391318" y="1294989"/>
                  </a:lnTo>
                  <a:lnTo>
                    <a:pt x="1412878" y="1246499"/>
                  </a:lnTo>
                  <a:lnTo>
                    <a:pt x="1434448" y="1198019"/>
                  </a:lnTo>
                  <a:lnTo>
                    <a:pt x="1456018" y="1150239"/>
                  </a:lnTo>
                  <a:lnTo>
                    <a:pt x="1478278" y="1103159"/>
                  </a:lnTo>
                  <a:lnTo>
                    <a:pt x="1499838" y="1056079"/>
                  </a:lnTo>
                  <a:lnTo>
                    <a:pt x="1521408" y="1009709"/>
                  </a:lnTo>
                  <a:lnTo>
                    <a:pt x="1542968" y="964739"/>
                  </a:lnTo>
                  <a:lnTo>
                    <a:pt x="1565228" y="920469"/>
                  </a:lnTo>
                  <a:lnTo>
                    <a:pt x="1586798" y="876909"/>
                  </a:lnTo>
                  <a:lnTo>
                    <a:pt x="1608368" y="834749"/>
                  </a:lnTo>
                  <a:lnTo>
                    <a:pt x="1629928" y="793989"/>
                  </a:lnTo>
                  <a:lnTo>
                    <a:pt x="1652188" y="753939"/>
                  </a:lnTo>
                  <a:lnTo>
                    <a:pt x="1673758" y="715299"/>
                  </a:lnTo>
                  <a:lnTo>
                    <a:pt x="1695318" y="678059"/>
                  </a:lnTo>
                  <a:lnTo>
                    <a:pt x="1716888" y="642219"/>
                  </a:lnTo>
                  <a:lnTo>
                    <a:pt x="1739148" y="607089"/>
                  </a:lnTo>
                  <a:lnTo>
                    <a:pt x="1760708" y="574059"/>
                  </a:lnTo>
                  <a:lnTo>
                    <a:pt x="1782278" y="541739"/>
                  </a:lnTo>
                  <a:lnTo>
                    <a:pt x="1826108" y="482019"/>
                  </a:lnTo>
                  <a:lnTo>
                    <a:pt x="1869238" y="427209"/>
                  </a:lnTo>
                  <a:lnTo>
                    <a:pt x="1913058" y="378019"/>
                  </a:lnTo>
                  <a:lnTo>
                    <a:pt x="1934628" y="354839"/>
                  </a:lnTo>
                  <a:lnTo>
                    <a:pt x="1977758" y="312679"/>
                  </a:lnTo>
                  <a:lnTo>
                    <a:pt x="2021588" y="274729"/>
                  </a:lnTo>
                  <a:lnTo>
                    <a:pt x="2064718" y="241009"/>
                  </a:lnTo>
                  <a:lnTo>
                    <a:pt x="2108538" y="210789"/>
                  </a:lnTo>
                  <a:lnTo>
                    <a:pt x="2130108" y="197439"/>
                  </a:lnTo>
                  <a:lnTo>
                    <a:pt x="2151668" y="184089"/>
                  </a:lnTo>
                  <a:lnTo>
                    <a:pt x="2173938" y="172149"/>
                  </a:lnTo>
                  <a:lnTo>
                    <a:pt x="2195498" y="160899"/>
                  </a:lnTo>
                  <a:lnTo>
                    <a:pt x="2217068" y="150359"/>
                  </a:lnTo>
                  <a:lnTo>
                    <a:pt x="2238628" y="139819"/>
                  </a:lnTo>
                  <a:lnTo>
                    <a:pt x="2260888" y="130689"/>
                  </a:lnTo>
                  <a:lnTo>
                    <a:pt x="2282458" y="122259"/>
                  </a:lnTo>
                  <a:lnTo>
                    <a:pt x="2304028" y="113829"/>
                  </a:lnTo>
                  <a:lnTo>
                    <a:pt x="2325588" y="106099"/>
                  </a:lnTo>
                  <a:lnTo>
                    <a:pt x="2347848" y="99069"/>
                  </a:lnTo>
                  <a:lnTo>
                    <a:pt x="2369418" y="92039"/>
                  </a:lnTo>
                  <a:lnTo>
                    <a:pt x="2390978" y="85719"/>
                  </a:lnTo>
                  <a:lnTo>
                    <a:pt x="2412548" y="79399"/>
                  </a:lnTo>
                  <a:lnTo>
                    <a:pt x="2434808" y="74479"/>
                  </a:lnTo>
                  <a:lnTo>
                    <a:pt x="2456368" y="68859"/>
                  </a:lnTo>
                  <a:lnTo>
                    <a:pt x="2477938" y="63939"/>
                  </a:lnTo>
                  <a:lnTo>
                    <a:pt x="2499498" y="59719"/>
                  </a:lnTo>
                  <a:lnTo>
                    <a:pt x="2521768" y="55509"/>
                  </a:lnTo>
                  <a:lnTo>
                    <a:pt x="2543328" y="51289"/>
                  </a:lnTo>
                  <a:lnTo>
                    <a:pt x="2564898" y="47779"/>
                  </a:lnTo>
                  <a:lnTo>
                    <a:pt x="2586458" y="44259"/>
                  </a:lnTo>
                  <a:lnTo>
                    <a:pt x="2608718" y="41449"/>
                  </a:lnTo>
                  <a:lnTo>
                    <a:pt x="2630288" y="38639"/>
                  </a:lnTo>
                  <a:lnTo>
                    <a:pt x="2651848" y="35829"/>
                  </a:lnTo>
                  <a:lnTo>
                    <a:pt x="2673418" y="33019"/>
                  </a:lnTo>
                  <a:lnTo>
                    <a:pt x="2695678" y="30209"/>
                  </a:lnTo>
                  <a:lnTo>
                    <a:pt x="2717248" y="28099"/>
                  </a:lnTo>
                  <a:lnTo>
                    <a:pt x="2738808" y="25989"/>
                  </a:lnTo>
                  <a:lnTo>
                    <a:pt x="2760377" y="24589"/>
                  </a:lnTo>
                  <a:lnTo>
                    <a:pt x="2782637" y="22479"/>
                  </a:lnTo>
                  <a:lnTo>
                    <a:pt x="2804197" y="21079"/>
                  </a:lnTo>
                  <a:lnTo>
                    <a:pt x="2825767" y="18969"/>
                  </a:lnTo>
                  <a:lnTo>
                    <a:pt x="2847327" y="17559"/>
                  </a:lnTo>
                  <a:lnTo>
                    <a:pt x="2869597" y="16159"/>
                  </a:lnTo>
                  <a:lnTo>
                    <a:pt x="2891157" y="14749"/>
                  </a:lnTo>
                  <a:lnTo>
                    <a:pt x="2912727" y="14049"/>
                  </a:lnTo>
                  <a:lnTo>
                    <a:pt x="2934287" y="12639"/>
                  </a:lnTo>
                  <a:lnTo>
                    <a:pt x="2956547" y="11939"/>
                  </a:lnTo>
                  <a:lnTo>
                    <a:pt x="2978117" y="10539"/>
                  </a:lnTo>
                  <a:lnTo>
                    <a:pt x="2999677" y="9829"/>
                  </a:lnTo>
                  <a:lnTo>
                    <a:pt x="3021247" y="9129"/>
                  </a:lnTo>
                  <a:lnTo>
                    <a:pt x="3043507" y="8429"/>
                  </a:lnTo>
                  <a:lnTo>
                    <a:pt x="3065077" y="7719"/>
                  </a:lnTo>
                  <a:lnTo>
                    <a:pt x="3086637" y="7019"/>
                  </a:lnTo>
                  <a:lnTo>
                    <a:pt x="3108207" y="6319"/>
                  </a:lnTo>
                  <a:lnTo>
                    <a:pt x="3130467" y="5619"/>
                  </a:lnTo>
                  <a:lnTo>
                    <a:pt x="3152027" y="4909"/>
                  </a:lnTo>
                  <a:lnTo>
                    <a:pt x="3173597" y="4909"/>
                  </a:lnTo>
                  <a:lnTo>
                    <a:pt x="3195157" y="4209"/>
                  </a:lnTo>
                  <a:lnTo>
                    <a:pt x="3217427" y="3509"/>
                  </a:lnTo>
                  <a:lnTo>
                    <a:pt x="3238987" y="3509"/>
                  </a:lnTo>
                  <a:lnTo>
                    <a:pt x="3260557" y="2809"/>
                  </a:lnTo>
                  <a:lnTo>
                    <a:pt x="3282117" y="2809"/>
                  </a:lnTo>
                  <a:lnTo>
                    <a:pt x="3304377" y="2099"/>
                  </a:lnTo>
                  <a:lnTo>
                    <a:pt x="3325947" y="2099"/>
                  </a:lnTo>
                  <a:lnTo>
                    <a:pt x="3347507" y="1399"/>
                  </a:lnTo>
                  <a:lnTo>
                    <a:pt x="3369077" y="1399"/>
                  </a:lnTo>
                  <a:lnTo>
                    <a:pt x="3391337" y="1399"/>
                  </a:lnTo>
                  <a:lnTo>
                    <a:pt x="3412907" y="699"/>
                  </a:lnTo>
                  <a:lnTo>
                    <a:pt x="3434467" y="699"/>
                  </a:lnTo>
                  <a:lnTo>
                    <a:pt x="3456037" y="699"/>
                  </a:lnTo>
                  <a:lnTo>
                    <a:pt x="3478297" y="0"/>
                  </a:lnTo>
                </a:path>
              </a:pathLst>
            </a:custGeom>
            <a:ln w="41274">
              <a:solidFill>
                <a:srgbClr val="00FD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034823" y="1092656"/>
              <a:ext cx="3478529" cy="2660015"/>
            </a:xfrm>
            <a:custGeom>
              <a:avLst/>
              <a:gdLst/>
              <a:ahLst/>
              <a:cxnLst/>
              <a:rect l="l" t="t" r="r" b="b"/>
              <a:pathLst>
                <a:path w="3478529" h="2660015">
                  <a:moveTo>
                    <a:pt x="0" y="2659558"/>
                  </a:moveTo>
                  <a:lnTo>
                    <a:pt x="21565" y="2659558"/>
                  </a:lnTo>
                  <a:lnTo>
                    <a:pt x="43130" y="2659558"/>
                  </a:lnTo>
                  <a:lnTo>
                    <a:pt x="64696" y="2658855"/>
                  </a:lnTo>
                  <a:lnTo>
                    <a:pt x="86957" y="2658855"/>
                  </a:lnTo>
                  <a:lnTo>
                    <a:pt x="108522" y="2658152"/>
                  </a:lnTo>
                  <a:lnTo>
                    <a:pt x="130087" y="2658152"/>
                  </a:lnTo>
                  <a:lnTo>
                    <a:pt x="151653" y="2657450"/>
                  </a:lnTo>
                  <a:lnTo>
                    <a:pt x="173914" y="2657450"/>
                  </a:lnTo>
                  <a:lnTo>
                    <a:pt x="195479" y="2656747"/>
                  </a:lnTo>
                  <a:lnTo>
                    <a:pt x="217045" y="2656747"/>
                  </a:lnTo>
                  <a:lnTo>
                    <a:pt x="238610" y="2656044"/>
                  </a:lnTo>
                  <a:lnTo>
                    <a:pt x="260871" y="2655342"/>
                  </a:lnTo>
                  <a:lnTo>
                    <a:pt x="282437" y="2654639"/>
                  </a:lnTo>
                  <a:lnTo>
                    <a:pt x="304002" y="2654639"/>
                  </a:lnTo>
                  <a:lnTo>
                    <a:pt x="325568" y="2653936"/>
                  </a:lnTo>
                  <a:lnTo>
                    <a:pt x="347829" y="2653234"/>
                  </a:lnTo>
                  <a:lnTo>
                    <a:pt x="369394" y="2652531"/>
                  </a:lnTo>
                  <a:lnTo>
                    <a:pt x="390960" y="2651829"/>
                  </a:lnTo>
                  <a:lnTo>
                    <a:pt x="412525" y="2651126"/>
                  </a:lnTo>
                  <a:lnTo>
                    <a:pt x="434786" y="2649721"/>
                  </a:lnTo>
                  <a:lnTo>
                    <a:pt x="456352" y="2649018"/>
                  </a:lnTo>
                  <a:lnTo>
                    <a:pt x="477917" y="2648315"/>
                  </a:lnTo>
                  <a:lnTo>
                    <a:pt x="499483" y="2646910"/>
                  </a:lnTo>
                  <a:lnTo>
                    <a:pt x="521744" y="2645504"/>
                  </a:lnTo>
                  <a:lnTo>
                    <a:pt x="543309" y="2644099"/>
                  </a:lnTo>
                  <a:lnTo>
                    <a:pt x="564875" y="2643396"/>
                  </a:lnTo>
                  <a:lnTo>
                    <a:pt x="586440" y="2641991"/>
                  </a:lnTo>
                  <a:lnTo>
                    <a:pt x="608701" y="2639883"/>
                  </a:lnTo>
                  <a:lnTo>
                    <a:pt x="630267" y="2638478"/>
                  </a:lnTo>
                  <a:lnTo>
                    <a:pt x="651832" y="2636370"/>
                  </a:lnTo>
                  <a:lnTo>
                    <a:pt x="673398" y="2634965"/>
                  </a:lnTo>
                  <a:lnTo>
                    <a:pt x="695659" y="2632857"/>
                  </a:lnTo>
                  <a:lnTo>
                    <a:pt x="717224" y="2630749"/>
                  </a:lnTo>
                  <a:lnTo>
                    <a:pt x="738789" y="2627938"/>
                  </a:lnTo>
                  <a:lnTo>
                    <a:pt x="760355" y="2625127"/>
                  </a:lnTo>
                  <a:lnTo>
                    <a:pt x="782616" y="2623019"/>
                  </a:lnTo>
                  <a:lnTo>
                    <a:pt x="804181" y="2619506"/>
                  </a:lnTo>
                  <a:lnTo>
                    <a:pt x="825747" y="2616696"/>
                  </a:lnTo>
                  <a:lnTo>
                    <a:pt x="847312" y="2613182"/>
                  </a:lnTo>
                  <a:lnTo>
                    <a:pt x="869574" y="2609669"/>
                  </a:lnTo>
                  <a:lnTo>
                    <a:pt x="891139" y="2605453"/>
                  </a:lnTo>
                  <a:lnTo>
                    <a:pt x="912704" y="2601940"/>
                  </a:lnTo>
                  <a:lnTo>
                    <a:pt x="934270" y="2597021"/>
                  </a:lnTo>
                  <a:lnTo>
                    <a:pt x="956531" y="2592103"/>
                  </a:lnTo>
                  <a:lnTo>
                    <a:pt x="999662" y="2581563"/>
                  </a:lnTo>
                  <a:lnTo>
                    <a:pt x="1043489" y="2569617"/>
                  </a:lnTo>
                  <a:lnTo>
                    <a:pt x="1086619" y="2556267"/>
                  </a:lnTo>
                  <a:lnTo>
                    <a:pt x="1130449" y="2540106"/>
                  </a:lnTo>
                  <a:lnTo>
                    <a:pt x="1173579" y="2522540"/>
                  </a:lnTo>
                  <a:lnTo>
                    <a:pt x="1195139" y="2512000"/>
                  </a:lnTo>
                  <a:lnTo>
                    <a:pt x="1217399" y="2501460"/>
                  </a:lnTo>
                  <a:lnTo>
                    <a:pt x="1260529" y="2478272"/>
                  </a:lnTo>
                  <a:lnTo>
                    <a:pt x="1304359" y="2452274"/>
                  </a:lnTo>
                  <a:lnTo>
                    <a:pt x="1347489" y="2422762"/>
                  </a:lnTo>
                  <a:lnTo>
                    <a:pt x="1391318" y="2389035"/>
                  </a:lnTo>
                  <a:lnTo>
                    <a:pt x="1434448" y="2351794"/>
                  </a:lnTo>
                  <a:lnTo>
                    <a:pt x="1478278" y="2310337"/>
                  </a:lnTo>
                  <a:lnTo>
                    <a:pt x="1521408" y="2263259"/>
                  </a:lnTo>
                  <a:lnTo>
                    <a:pt x="1565228" y="2211964"/>
                  </a:lnTo>
                  <a:lnTo>
                    <a:pt x="1608368" y="2155752"/>
                  </a:lnTo>
                  <a:lnTo>
                    <a:pt x="1652188" y="2093918"/>
                  </a:lnTo>
                  <a:lnTo>
                    <a:pt x="1673758" y="2060893"/>
                  </a:lnTo>
                  <a:lnTo>
                    <a:pt x="1695318" y="2026463"/>
                  </a:lnTo>
                  <a:lnTo>
                    <a:pt x="1716888" y="1990627"/>
                  </a:lnTo>
                  <a:lnTo>
                    <a:pt x="1739148" y="1954089"/>
                  </a:lnTo>
                  <a:lnTo>
                    <a:pt x="1760708" y="1916145"/>
                  </a:lnTo>
                  <a:lnTo>
                    <a:pt x="1782278" y="1876094"/>
                  </a:lnTo>
                  <a:lnTo>
                    <a:pt x="1803838" y="1836042"/>
                  </a:lnTo>
                  <a:lnTo>
                    <a:pt x="1826108" y="1793882"/>
                  </a:lnTo>
                  <a:lnTo>
                    <a:pt x="1847668" y="1751020"/>
                  </a:lnTo>
                  <a:lnTo>
                    <a:pt x="1869238" y="1707456"/>
                  </a:lnTo>
                  <a:lnTo>
                    <a:pt x="1890798" y="1662486"/>
                  </a:lnTo>
                  <a:lnTo>
                    <a:pt x="1913058" y="1616808"/>
                  </a:lnTo>
                  <a:lnTo>
                    <a:pt x="1934628" y="1571138"/>
                  </a:lnTo>
                  <a:lnTo>
                    <a:pt x="1956188" y="1524058"/>
                  </a:lnTo>
                  <a:lnTo>
                    <a:pt x="1977758" y="1476278"/>
                  </a:lnTo>
                  <a:lnTo>
                    <a:pt x="2000018" y="1428498"/>
                  </a:lnTo>
                  <a:lnTo>
                    <a:pt x="2021588" y="1380718"/>
                  </a:lnTo>
                  <a:lnTo>
                    <a:pt x="2043148" y="1332239"/>
                  </a:lnTo>
                  <a:lnTo>
                    <a:pt x="2064718" y="1283749"/>
                  </a:lnTo>
                  <a:lnTo>
                    <a:pt x="2086978" y="1235969"/>
                  </a:lnTo>
                  <a:lnTo>
                    <a:pt x="2108538" y="1187489"/>
                  </a:lnTo>
                  <a:lnTo>
                    <a:pt x="2130108" y="1139709"/>
                  </a:lnTo>
                  <a:lnTo>
                    <a:pt x="2151668" y="1092629"/>
                  </a:lnTo>
                  <a:lnTo>
                    <a:pt x="2173938" y="1046259"/>
                  </a:lnTo>
                  <a:lnTo>
                    <a:pt x="2195498" y="999879"/>
                  </a:lnTo>
                  <a:lnTo>
                    <a:pt x="2217068" y="954909"/>
                  </a:lnTo>
                  <a:lnTo>
                    <a:pt x="2238628" y="910639"/>
                  </a:lnTo>
                  <a:lnTo>
                    <a:pt x="2260888" y="867079"/>
                  </a:lnTo>
                  <a:lnTo>
                    <a:pt x="2282458" y="824919"/>
                  </a:lnTo>
                  <a:lnTo>
                    <a:pt x="2304028" y="783459"/>
                  </a:lnTo>
                  <a:lnTo>
                    <a:pt x="2325588" y="743409"/>
                  </a:lnTo>
                  <a:lnTo>
                    <a:pt x="2347848" y="704759"/>
                  </a:lnTo>
                  <a:lnTo>
                    <a:pt x="2369418" y="667519"/>
                  </a:lnTo>
                  <a:lnTo>
                    <a:pt x="2390978" y="630989"/>
                  </a:lnTo>
                  <a:lnTo>
                    <a:pt x="2412548" y="595849"/>
                  </a:lnTo>
                  <a:lnTo>
                    <a:pt x="2434808" y="562119"/>
                  </a:lnTo>
                  <a:lnTo>
                    <a:pt x="2456368" y="529799"/>
                  </a:lnTo>
                  <a:lnTo>
                    <a:pt x="2499498" y="469369"/>
                  </a:lnTo>
                  <a:lnTo>
                    <a:pt x="2521768" y="441269"/>
                  </a:lnTo>
                  <a:lnTo>
                    <a:pt x="2543328" y="413859"/>
                  </a:lnTo>
                  <a:lnTo>
                    <a:pt x="2564898" y="388569"/>
                  </a:lnTo>
                  <a:lnTo>
                    <a:pt x="2586458" y="363969"/>
                  </a:lnTo>
                  <a:lnTo>
                    <a:pt x="2608718" y="340789"/>
                  </a:lnTo>
                  <a:lnTo>
                    <a:pt x="2630288" y="318299"/>
                  </a:lnTo>
                  <a:lnTo>
                    <a:pt x="2673418" y="278249"/>
                  </a:lnTo>
                  <a:lnTo>
                    <a:pt x="2717248" y="241709"/>
                  </a:lnTo>
                  <a:lnTo>
                    <a:pt x="2760377" y="208689"/>
                  </a:lnTo>
                  <a:lnTo>
                    <a:pt x="2804197" y="179879"/>
                  </a:lnTo>
                  <a:lnTo>
                    <a:pt x="2825767" y="167229"/>
                  </a:lnTo>
                  <a:lnTo>
                    <a:pt x="2847327" y="154579"/>
                  </a:lnTo>
                  <a:lnTo>
                    <a:pt x="2869597" y="143339"/>
                  </a:lnTo>
                  <a:lnTo>
                    <a:pt x="2891157" y="132099"/>
                  </a:lnTo>
                  <a:lnTo>
                    <a:pt x="2912727" y="122259"/>
                  </a:lnTo>
                  <a:lnTo>
                    <a:pt x="2956547" y="103289"/>
                  </a:lnTo>
                  <a:lnTo>
                    <a:pt x="2999677" y="87129"/>
                  </a:lnTo>
                  <a:lnTo>
                    <a:pt x="3043507" y="72369"/>
                  </a:lnTo>
                  <a:lnTo>
                    <a:pt x="3086637" y="60429"/>
                  </a:lnTo>
                  <a:lnTo>
                    <a:pt x="3130467" y="49179"/>
                  </a:lnTo>
                  <a:lnTo>
                    <a:pt x="3173597" y="40049"/>
                  </a:lnTo>
                  <a:lnTo>
                    <a:pt x="3195157" y="35129"/>
                  </a:lnTo>
                  <a:lnTo>
                    <a:pt x="3217427" y="31619"/>
                  </a:lnTo>
                  <a:lnTo>
                    <a:pt x="3238987" y="27399"/>
                  </a:lnTo>
                  <a:lnTo>
                    <a:pt x="3260557" y="23889"/>
                  </a:lnTo>
                  <a:lnTo>
                    <a:pt x="3282117" y="21079"/>
                  </a:lnTo>
                  <a:lnTo>
                    <a:pt x="3304377" y="17559"/>
                  </a:lnTo>
                  <a:lnTo>
                    <a:pt x="3325947" y="14749"/>
                  </a:lnTo>
                  <a:lnTo>
                    <a:pt x="3347507" y="12649"/>
                  </a:lnTo>
                  <a:lnTo>
                    <a:pt x="3369077" y="9829"/>
                  </a:lnTo>
                  <a:lnTo>
                    <a:pt x="3391337" y="7729"/>
                  </a:lnTo>
                  <a:lnTo>
                    <a:pt x="3412907" y="5619"/>
                  </a:lnTo>
                  <a:lnTo>
                    <a:pt x="3434467" y="3509"/>
                  </a:lnTo>
                  <a:lnTo>
                    <a:pt x="3456037" y="1399"/>
                  </a:lnTo>
                  <a:lnTo>
                    <a:pt x="3478297" y="0"/>
                  </a:lnTo>
                </a:path>
              </a:pathLst>
            </a:custGeom>
            <a:ln w="44449">
              <a:solidFill>
                <a:srgbClr val="941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34823" y="1334173"/>
              <a:ext cx="3478529" cy="2421255"/>
            </a:xfrm>
            <a:custGeom>
              <a:avLst/>
              <a:gdLst/>
              <a:ahLst/>
              <a:cxnLst/>
              <a:rect l="l" t="t" r="r" b="b"/>
              <a:pathLst>
                <a:path w="3478529" h="2421254">
                  <a:moveTo>
                    <a:pt x="0" y="2420848"/>
                  </a:moveTo>
                  <a:lnTo>
                    <a:pt x="0" y="2420848"/>
                  </a:lnTo>
                  <a:lnTo>
                    <a:pt x="217045" y="2420848"/>
                  </a:lnTo>
                  <a:lnTo>
                    <a:pt x="238610" y="2420145"/>
                  </a:lnTo>
                  <a:lnTo>
                    <a:pt x="434786" y="2420145"/>
                  </a:lnTo>
                  <a:lnTo>
                    <a:pt x="456352" y="2419442"/>
                  </a:lnTo>
                  <a:lnTo>
                    <a:pt x="564875" y="2419442"/>
                  </a:lnTo>
                  <a:lnTo>
                    <a:pt x="586440" y="2418740"/>
                  </a:lnTo>
                  <a:lnTo>
                    <a:pt x="608701" y="2418740"/>
                  </a:lnTo>
                  <a:lnTo>
                    <a:pt x="630267" y="2418740"/>
                  </a:lnTo>
                  <a:lnTo>
                    <a:pt x="651832" y="2418740"/>
                  </a:lnTo>
                  <a:lnTo>
                    <a:pt x="673398" y="2418037"/>
                  </a:lnTo>
                  <a:lnTo>
                    <a:pt x="695659" y="2418037"/>
                  </a:lnTo>
                  <a:lnTo>
                    <a:pt x="717224" y="2418037"/>
                  </a:lnTo>
                  <a:lnTo>
                    <a:pt x="738789" y="2417334"/>
                  </a:lnTo>
                  <a:lnTo>
                    <a:pt x="760355" y="2417334"/>
                  </a:lnTo>
                  <a:lnTo>
                    <a:pt x="782616" y="2416631"/>
                  </a:lnTo>
                  <a:lnTo>
                    <a:pt x="804181" y="2416631"/>
                  </a:lnTo>
                  <a:lnTo>
                    <a:pt x="825747" y="2415929"/>
                  </a:lnTo>
                  <a:lnTo>
                    <a:pt x="847312" y="2415929"/>
                  </a:lnTo>
                  <a:lnTo>
                    <a:pt x="869574" y="2415226"/>
                  </a:lnTo>
                  <a:lnTo>
                    <a:pt x="891139" y="2415226"/>
                  </a:lnTo>
                  <a:lnTo>
                    <a:pt x="912704" y="2414523"/>
                  </a:lnTo>
                  <a:lnTo>
                    <a:pt x="934270" y="2413821"/>
                  </a:lnTo>
                  <a:lnTo>
                    <a:pt x="956531" y="2413821"/>
                  </a:lnTo>
                  <a:lnTo>
                    <a:pt x="978096" y="2413118"/>
                  </a:lnTo>
                  <a:lnTo>
                    <a:pt x="999662" y="2412415"/>
                  </a:lnTo>
                  <a:lnTo>
                    <a:pt x="1021229" y="2411712"/>
                  </a:lnTo>
                  <a:lnTo>
                    <a:pt x="1043489" y="2411010"/>
                  </a:lnTo>
                  <a:lnTo>
                    <a:pt x="1065059" y="2410307"/>
                  </a:lnTo>
                  <a:lnTo>
                    <a:pt x="1086619" y="2409604"/>
                  </a:lnTo>
                  <a:lnTo>
                    <a:pt x="1108189" y="2408199"/>
                  </a:lnTo>
                  <a:lnTo>
                    <a:pt x="1130449" y="2407496"/>
                  </a:lnTo>
                  <a:lnTo>
                    <a:pt x="1152009" y="2406794"/>
                  </a:lnTo>
                  <a:lnTo>
                    <a:pt x="1173579" y="2405388"/>
                  </a:lnTo>
                  <a:lnTo>
                    <a:pt x="1195139" y="2403983"/>
                  </a:lnTo>
                  <a:lnTo>
                    <a:pt x="1217399" y="2403280"/>
                  </a:lnTo>
                  <a:lnTo>
                    <a:pt x="1238969" y="2401874"/>
                  </a:lnTo>
                  <a:lnTo>
                    <a:pt x="1260529" y="2400469"/>
                  </a:lnTo>
                  <a:lnTo>
                    <a:pt x="1282099" y="2399064"/>
                  </a:lnTo>
                  <a:lnTo>
                    <a:pt x="1304359" y="2396955"/>
                  </a:lnTo>
                  <a:lnTo>
                    <a:pt x="1325929" y="2395550"/>
                  </a:lnTo>
                  <a:lnTo>
                    <a:pt x="1347489" y="2393442"/>
                  </a:lnTo>
                  <a:lnTo>
                    <a:pt x="1369058" y="2391334"/>
                  </a:lnTo>
                  <a:lnTo>
                    <a:pt x="1391318" y="2389226"/>
                  </a:lnTo>
                  <a:lnTo>
                    <a:pt x="1412878" y="2386415"/>
                  </a:lnTo>
                  <a:lnTo>
                    <a:pt x="1434448" y="2384307"/>
                  </a:lnTo>
                  <a:lnTo>
                    <a:pt x="1456018" y="2381496"/>
                  </a:lnTo>
                  <a:lnTo>
                    <a:pt x="1478278" y="2378685"/>
                  </a:lnTo>
                  <a:lnTo>
                    <a:pt x="1499838" y="2375171"/>
                  </a:lnTo>
                  <a:lnTo>
                    <a:pt x="1521408" y="2372361"/>
                  </a:lnTo>
                  <a:lnTo>
                    <a:pt x="1542968" y="2368847"/>
                  </a:lnTo>
                  <a:lnTo>
                    <a:pt x="1565228" y="2364631"/>
                  </a:lnTo>
                  <a:lnTo>
                    <a:pt x="1586798" y="2360414"/>
                  </a:lnTo>
                  <a:lnTo>
                    <a:pt x="1608368" y="2356198"/>
                  </a:lnTo>
                  <a:lnTo>
                    <a:pt x="1629928" y="2351279"/>
                  </a:lnTo>
                  <a:lnTo>
                    <a:pt x="1652188" y="2346360"/>
                  </a:lnTo>
                  <a:lnTo>
                    <a:pt x="1673758" y="2340738"/>
                  </a:lnTo>
                  <a:lnTo>
                    <a:pt x="1695318" y="2335117"/>
                  </a:lnTo>
                  <a:lnTo>
                    <a:pt x="1716888" y="2328792"/>
                  </a:lnTo>
                  <a:lnTo>
                    <a:pt x="1739148" y="2322468"/>
                  </a:lnTo>
                  <a:lnTo>
                    <a:pt x="1782278" y="2307711"/>
                  </a:lnTo>
                  <a:lnTo>
                    <a:pt x="1826108" y="2290846"/>
                  </a:lnTo>
                  <a:lnTo>
                    <a:pt x="1869238" y="2271873"/>
                  </a:lnTo>
                  <a:lnTo>
                    <a:pt x="1913058" y="2250088"/>
                  </a:lnTo>
                  <a:lnTo>
                    <a:pt x="1956188" y="2226196"/>
                  </a:lnTo>
                  <a:lnTo>
                    <a:pt x="2000018" y="2198088"/>
                  </a:lnTo>
                  <a:lnTo>
                    <a:pt x="2043148" y="2167168"/>
                  </a:lnTo>
                  <a:lnTo>
                    <a:pt x="2086978" y="2132032"/>
                  </a:lnTo>
                  <a:lnTo>
                    <a:pt x="2130108" y="2093383"/>
                  </a:lnTo>
                  <a:lnTo>
                    <a:pt x="2151668" y="2071599"/>
                  </a:lnTo>
                  <a:lnTo>
                    <a:pt x="2173938" y="2049815"/>
                  </a:lnTo>
                  <a:lnTo>
                    <a:pt x="2217068" y="2001328"/>
                  </a:lnTo>
                  <a:lnTo>
                    <a:pt x="2260888" y="1947922"/>
                  </a:lnTo>
                  <a:lnTo>
                    <a:pt x="2304028" y="1889596"/>
                  </a:lnTo>
                  <a:lnTo>
                    <a:pt x="2347848" y="1826352"/>
                  </a:lnTo>
                  <a:lnTo>
                    <a:pt x="2369418" y="1792622"/>
                  </a:lnTo>
                  <a:lnTo>
                    <a:pt x="2390978" y="1757486"/>
                  </a:lnTo>
                  <a:lnTo>
                    <a:pt x="2412548" y="1720945"/>
                  </a:lnTo>
                  <a:lnTo>
                    <a:pt x="2434808" y="1683701"/>
                  </a:lnTo>
                  <a:lnTo>
                    <a:pt x="2456368" y="1645052"/>
                  </a:lnTo>
                  <a:lnTo>
                    <a:pt x="2477938" y="1604997"/>
                  </a:lnTo>
                  <a:lnTo>
                    <a:pt x="2499498" y="1564240"/>
                  </a:lnTo>
                  <a:lnTo>
                    <a:pt x="2521768" y="1522077"/>
                  </a:lnTo>
                  <a:lnTo>
                    <a:pt x="2543328" y="1479211"/>
                  </a:lnTo>
                  <a:lnTo>
                    <a:pt x="2564898" y="1435643"/>
                  </a:lnTo>
                  <a:lnTo>
                    <a:pt x="2586458" y="1390668"/>
                  </a:lnTo>
                  <a:lnTo>
                    <a:pt x="2608718" y="1345699"/>
                  </a:lnTo>
                  <a:lnTo>
                    <a:pt x="2630288" y="1299319"/>
                  </a:lnTo>
                  <a:lnTo>
                    <a:pt x="2651848" y="1252939"/>
                  </a:lnTo>
                  <a:lnTo>
                    <a:pt x="2673418" y="1206559"/>
                  </a:lnTo>
                  <a:lnTo>
                    <a:pt x="2695678" y="1159479"/>
                  </a:lnTo>
                  <a:lnTo>
                    <a:pt x="2717248" y="1112399"/>
                  </a:lnTo>
                  <a:lnTo>
                    <a:pt x="2738808" y="1065319"/>
                  </a:lnTo>
                  <a:lnTo>
                    <a:pt x="2760377" y="1018939"/>
                  </a:lnTo>
                  <a:lnTo>
                    <a:pt x="2782637" y="971849"/>
                  </a:lnTo>
                  <a:lnTo>
                    <a:pt x="2804197" y="925479"/>
                  </a:lnTo>
                  <a:lnTo>
                    <a:pt x="2825767" y="879799"/>
                  </a:lnTo>
                  <a:lnTo>
                    <a:pt x="2847327" y="834819"/>
                  </a:lnTo>
                  <a:lnTo>
                    <a:pt x="2869597" y="789849"/>
                  </a:lnTo>
                  <a:lnTo>
                    <a:pt x="2891157" y="746279"/>
                  </a:lnTo>
                  <a:lnTo>
                    <a:pt x="2912727" y="703419"/>
                  </a:lnTo>
                  <a:lnTo>
                    <a:pt x="2934287" y="661249"/>
                  </a:lnTo>
                  <a:lnTo>
                    <a:pt x="2956547" y="620499"/>
                  </a:lnTo>
                  <a:lnTo>
                    <a:pt x="2978117" y="580439"/>
                  </a:lnTo>
                  <a:lnTo>
                    <a:pt x="2999677" y="541789"/>
                  </a:lnTo>
                  <a:lnTo>
                    <a:pt x="3021247" y="504549"/>
                  </a:lnTo>
                  <a:lnTo>
                    <a:pt x="3043507" y="468009"/>
                  </a:lnTo>
                  <a:lnTo>
                    <a:pt x="3065077" y="432869"/>
                  </a:lnTo>
                  <a:lnTo>
                    <a:pt x="3086637" y="399139"/>
                  </a:lnTo>
                  <a:lnTo>
                    <a:pt x="3108207" y="366819"/>
                  </a:lnTo>
                  <a:lnTo>
                    <a:pt x="3152027" y="306379"/>
                  </a:lnTo>
                  <a:lnTo>
                    <a:pt x="3195157" y="250169"/>
                  </a:lnTo>
                  <a:lnTo>
                    <a:pt x="3238987" y="199569"/>
                  </a:lnTo>
                  <a:lnTo>
                    <a:pt x="3282117" y="153899"/>
                  </a:lnTo>
                  <a:lnTo>
                    <a:pt x="3325947" y="112439"/>
                  </a:lnTo>
                  <a:lnTo>
                    <a:pt x="3369077" y="75189"/>
                  </a:lnTo>
                  <a:lnTo>
                    <a:pt x="3412907" y="42159"/>
                  </a:lnTo>
                  <a:lnTo>
                    <a:pt x="3456037" y="13349"/>
                  </a:lnTo>
                  <a:lnTo>
                    <a:pt x="3478297" y="0"/>
                  </a:lnTo>
                </a:path>
              </a:pathLst>
            </a:custGeom>
            <a:ln w="41274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705284" y="3592067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8170" y="617219"/>
            <a:ext cx="534035" cy="2807335"/>
          </a:xfrm>
          <a:prstGeom prst="rect">
            <a:avLst/>
          </a:prstGeom>
        </p:spPr>
        <p:txBody>
          <a:bodyPr vert="horz" wrap="square" lIns="0" tIns="2057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400" b="1" dirty="0">
                <a:latin typeface="Arial"/>
                <a:cs typeface="Arial"/>
              </a:rPr>
              <a:t>100</a:t>
            </a:r>
            <a:endParaRPr sz="2400">
              <a:latin typeface="Arial"/>
              <a:cs typeface="Arial"/>
            </a:endParaRPr>
          </a:p>
          <a:p>
            <a:pPr marL="165100">
              <a:lnSpc>
                <a:spcPct val="100000"/>
              </a:lnSpc>
              <a:spcBef>
                <a:spcPts val="1520"/>
              </a:spcBef>
            </a:pPr>
            <a:r>
              <a:rPr sz="2400" b="1" dirty="0">
                <a:latin typeface="Arial"/>
                <a:cs typeface="Arial"/>
              </a:rPr>
              <a:t>80</a:t>
            </a:r>
            <a:endParaRPr sz="2400">
              <a:latin typeface="Arial"/>
              <a:cs typeface="Arial"/>
            </a:endParaRPr>
          </a:p>
          <a:p>
            <a:pPr marL="165100">
              <a:lnSpc>
                <a:spcPct val="100000"/>
              </a:lnSpc>
              <a:spcBef>
                <a:spcPts val="1465"/>
              </a:spcBef>
            </a:pPr>
            <a:r>
              <a:rPr sz="2400" b="1" dirty="0">
                <a:latin typeface="Arial"/>
                <a:cs typeface="Arial"/>
              </a:rPr>
              <a:t>60</a:t>
            </a:r>
            <a:endParaRPr sz="2400">
              <a:latin typeface="Arial"/>
              <a:cs typeface="Arial"/>
            </a:endParaRPr>
          </a:p>
          <a:p>
            <a:pPr marL="165100">
              <a:lnSpc>
                <a:spcPct val="100000"/>
              </a:lnSpc>
              <a:spcBef>
                <a:spcPts val="1500"/>
              </a:spcBef>
            </a:pPr>
            <a:r>
              <a:rPr sz="2400" b="1" dirty="0">
                <a:latin typeface="Arial"/>
                <a:cs typeface="Arial"/>
              </a:rPr>
              <a:t>40</a:t>
            </a:r>
            <a:endParaRPr sz="2400">
              <a:latin typeface="Arial"/>
              <a:cs typeface="Arial"/>
            </a:endParaRPr>
          </a:p>
          <a:p>
            <a:pPr marL="165100">
              <a:lnSpc>
                <a:spcPct val="100000"/>
              </a:lnSpc>
              <a:spcBef>
                <a:spcPts val="1495"/>
              </a:spcBef>
            </a:pPr>
            <a:r>
              <a:rPr sz="2400" b="1" dirty="0">
                <a:latin typeface="Arial"/>
                <a:cs typeface="Arial"/>
              </a:rPr>
              <a:t>20</a:t>
            </a:r>
            <a:endParaRPr sz="2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74201" y="1488566"/>
            <a:ext cx="448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FFFF"/>
                </a:solidFill>
                <a:latin typeface="Arial"/>
                <a:cs typeface="Arial"/>
              </a:rPr>
              <a:t>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77527" y="2032000"/>
            <a:ext cx="431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800000"/>
                </a:solidFill>
                <a:latin typeface="Arial"/>
                <a:cs typeface="Arial"/>
              </a:rPr>
              <a:t>TD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57065" y="2426576"/>
            <a:ext cx="431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LD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1060832" y="2183344"/>
            <a:ext cx="3093085" cy="1553210"/>
            <a:chOff x="1060832" y="2183344"/>
            <a:chExt cx="3093085" cy="1553210"/>
          </a:xfrm>
        </p:grpSpPr>
        <p:sp>
          <p:nvSpPr>
            <p:cNvPr id="57" name="object 57"/>
            <p:cNvSpPr/>
            <p:nvPr/>
          </p:nvSpPr>
          <p:spPr>
            <a:xfrm>
              <a:off x="2136812" y="2378900"/>
              <a:ext cx="2014220" cy="1905"/>
            </a:xfrm>
            <a:custGeom>
              <a:avLst/>
              <a:gdLst/>
              <a:ahLst/>
              <a:cxnLst/>
              <a:rect l="l" t="t" r="r" b="b"/>
              <a:pathLst>
                <a:path w="2014220" h="1905">
                  <a:moveTo>
                    <a:pt x="0" y="0"/>
                  </a:moveTo>
                  <a:lnTo>
                    <a:pt x="2013598" y="1404"/>
                  </a:lnTo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411971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411971" y="2404179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411971" y="2428049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11971" y="245331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11971" y="2477198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11971" y="250246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411971" y="252633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411971" y="255161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411971" y="257548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411971" y="260076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411971" y="262463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411971" y="264991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411971" y="267378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411971" y="269905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11971" y="272433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11971" y="274820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411971" y="277348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411971" y="279735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411971" y="282263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411971" y="284650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411971" y="287176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411971" y="289565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411971" y="292091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411971" y="294478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411971" y="297006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411971" y="299393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411971" y="301921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411971" y="304308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411971" y="306836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411971" y="309223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411971" y="311751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411971" y="314138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411971" y="316666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411971" y="319053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411971" y="321581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411971" y="323968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411971" y="32649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411971" y="328881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411971" y="331409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411971" y="333796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411971" y="336324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411971" y="338711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411971" y="341239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411971" y="343626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411971" y="346154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411971" y="348541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411971" y="351069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411971" y="353456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411971" y="355984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411971" y="358371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411971" y="360897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411971" y="363284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3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411971" y="365812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411971" y="368199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3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411971" y="370727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411971" y="3732548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3106788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3106788" y="2404179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3106788" y="2428049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3106788" y="245331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3106788" y="2477198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106788" y="250246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3106788" y="252633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3106788" y="255161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3106788" y="257548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3106788" y="260076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3106788" y="262463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3106788" y="264991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106788" y="267378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106788" y="269905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106788" y="272433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106788" y="274820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106788" y="277348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106788" y="279735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106788" y="282263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106788" y="284650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106788" y="287176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106788" y="289565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106788" y="292091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3106788" y="294478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3106788" y="297006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3106788" y="299393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106788" y="301921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106788" y="304308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106788" y="306836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106788" y="309223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3106788" y="311751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106788" y="314138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106788" y="316666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3106788" y="319053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3106788" y="321581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3106788" y="323968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3106788" y="32649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3106788" y="328881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3106788" y="331409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3106788" y="333796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3106788" y="336324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3106788" y="338711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3106788" y="341239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3106788" y="343626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3106788" y="346154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3106788" y="348541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3106788" y="351069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3106788" y="353456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3106788" y="355984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4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3106788" y="358371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3106788" y="360897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3106788" y="363284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3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3106788" y="365812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3106788" y="368199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0"/>
                  </a:moveTo>
                  <a:lnTo>
                    <a:pt x="1390" y="1403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3106788" y="370727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3106788" y="3732548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4">
                  <a:moveTo>
                    <a:pt x="0" y="1403"/>
                  </a:moveTo>
                  <a:lnTo>
                    <a:pt x="1390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3787724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3787724" y="2404179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3787724" y="2428049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3787724" y="245331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787724" y="2477198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3787724" y="250246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787724" y="252633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787724" y="255161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787724" y="257548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787724" y="260076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787724" y="262463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787724" y="264991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3787724" y="267378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3787724" y="269905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3787724" y="272433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787724" y="2748203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3787724" y="277348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787724" y="2797352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3787724" y="282263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3787724" y="2846501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3787724" y="287176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3787724" y="289565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787724" y="292091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3787724" y="294478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3787724" y="297006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3787724" y="299393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0"/>
                  </a:moveTo>
                  <a:lnTo>
                    <a:pt x="1389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3787724" y="3019214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5">
                  <a:moveTo>
                    <a:pt x="0" y="1404"/>
                  </a:moveTo>
                  <a:lnTo>
                    <a:pt x="1389" y="0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064007" y="2186519"/>
              <a:ext cx="153035" cy="149225"/>
            </a:xfrm>
            <a:custGeom>
              <a:avLst/>
              <a:gdLst/>
              <a:ahLst/>
              <a:cxnLst/>
              <a:rect l="l" t="t" r="r" b="b"/>
              <a:pathLst>
                <a:path w="153034" h="149225">
                  <a:moveTo>
                    <a:pt x="152861" y="66699"/>
                  </a:moveTo>
                  <a:lnTo>
                    <a:pt x="0" y="148846"/>
                  </a:lnTo>
                  <a:lnTo>
                    <a:pt x="91717" y="0"/>
                  </a:lnTo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8" name="object 198"/>
          <p:cNvSpPr txBox="1"/>
          <p:nvPr/>
        </p:nvSpPr>
        <p:spPr>
          <a:xfrm>
            <a:off x="1136074" y="1619161"/>
            <a:ext cx="91376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275">
              <a:lnSpc>
                <a:spcPts val="1889"/>
              </a:lnSpc>
              <a:spcBef>
                <a:spcPts val="100"/>
              </a:spcBef>
            </a:pPr>
            <a:r>
              <a:rPr sz="1700" spc="-5" dirty="0">
                <a:latin typeface="Arial"/>
                <a:cs typeface="Arial"/>
              </a:rPr>
              <a:t>50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%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ts val="1889"/>
              </a:lnSpc>
            </a:pPr>
            <a:r>
              <a:rPr sz="1700" dirty="0">
                <a:latin typeface="Arial"/>
                <a:cs typeface="Arial"/>
              </a:rPr>
              <a:t>response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2221395" y="2649842"/>
            <a:ext cx="72199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Arial"/>
                <a:cs typeface="Arial"/>
              </a:rPr>
              <a:t>L</a:t>
            </a:r>
            <a:r>
              <a:rPr sz="1700" spc="-5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AEL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1347304" y="2649842"/>
            <a:ext cx="75755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Arial"/>
                <a:cs typeface="Arial"/>
              </a:rPr>
              <a:t>N</a:t>
            </a:r>
            <a:r>
              <a:rPr sz="1700" spc="-5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AEL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01" name="object 201"/>
          <p:cNvGrpSpPr/>
          <p:nvPr/>
        </p:nvGrpSpPr>
        <p:grpSpPr>
          <a:xfrm>
            <a:off x="1019763" y="2127173"/>
            <a:ext cx="2809240" cy="1644650"/>
            <a:chOff x="1019763" y="2127173"/>
            <a:chExt cx="2809240" cy="1644650"/>
          </a:xfrm>
        </p:grpSpPr>
        <p:sp>
          <p:nvSpPr>
            <p:cNvPr id="202" name="object 202"/>
            <p:cNvSpPr/>
            <p:nvPr/>
          </p:nvSpPr>
          <p:spPr>
            <a:xfrm>
              <a:off x="2435085" y="2864751"/>
              <a:ext cx="64769" cy="716280"/>
            </a:xfrm>
            <a:custGeom>
              <a:avLst/>
              <a:gdLst/>
              <a:ahLst/>
              <a:cxnLst/>
              <a:rect l="l" t="t" r="r" b="b"/>
              <a:pathLst>
                <a:path w="64769" h="716279">
                  <a:moveTo>
                    <a:pt x="64426" y="0"/>
                  </a:moveTo>
                  <a:lnTo>
                    <a:pt x="0" y="716121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2401697" y="3526866"/>
              <a:ext cx="76200" cy="79375"/>
            </a:xfrm>
            <a:custGeom>
              <a:avLst/>
              <a:gdLst/>
              <a:ahLst/>
              <a:cxnLst/>
              <a:rect l="l" t="t" r="r" b="b"/>
              <a:pathLst>
                <a:path w="76200" h="79375">
                  <a:moveTo>
                    <a:pt x="0" y="0"/>
                  </a:moveTo>
                  <a:lnTo>
                    <a:pt x="31114" y="79311"/>
                  </a:lnTo>
                  <a:lnTo>
                    <a:pt x="75895" y="6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565668" y="2864751"/>
              <a:ext cx="129539" cy="784225"/>
            </a:xfrm>
            <a:custGeom>
              <a:avLst/>
              <a:gdLst/>
              <a:ahLst/>
              <a:cxnLst/>
              <a:rect l="l" t="t" r="r" b="b"/>
              <a:pathLst>
                <a:path w="129539" h="784225">
                  <a:moveTo>
                    <a:pt x="0" y="0"/>
                  </a:moveTo>
                  <a:lnTo>
                    <a:pt x="129217" y="783769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649031" y="3592195"/>
              <a:ext cx="75565" cy="81915"/>
            </a:xfrm>
            <a:custGeom>
              <a:avLst/>
              <a:gdLst/>
              <a:ahLst/>
              <a:cxnLst/>
              <a:rect l="l" t="t" r="r" b="b"/>
              <a:pathLst>
                <a:path w="75564" h="81914">
                  <a:moveTo>
                    <a:pt x="75183" y="0"/>
                  </a:moveTo>
                  <a:lnTo>
                    <a:pt x="0" y="12407"/>
                  </a:lnTo>
                  <a:lnTo>
                    <a:pt x="49987" y="81394"/>
                  </a:lnTo>
                  <a:lnTo>
                    <a:pt x="751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979784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858880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761611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664329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567060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493412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396130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322483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225205" y="2378900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5" h="1905">
                  <a:moveTo>
                    <a:pt x="1390" y="0"/>
                  </a:moveTo>
                  <a:lnTo>
                    <a:pt x="0" y="1404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127931" y="234238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37520" y="0"/>
                  </a:moveTo>
                  <a:lnTo>
                    <a:pt x="0" y="37913"/>
                  </a:lnTo>
                </a:path>
              </a:pathLst>
            </a:custGeom>
            <a:ln w="4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064009" y="2130348"/>
              <a:ext cx="217170" cy="205104"/>
            </a:xfrm>
            <a:custGeom>
              <a:avLst/>
              <a:gdLst/>
              <a:ahLst/>
              <a:cxnLst/>
              <a:rect l="l" t="t" r="r" b="b"/>
              <a:pathLst>
                <a:path w="217169" h="205105">
                  <a:moveTo>
                    <a:pt x="216785" y="0"/>
                  </a:moveTo>
                  <a:lnTo>
                    <a:pt x="0" y="205013"/>
                  </a:lnTo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3801363" y="2374303"/>
              <a:ext cx="0" cy="1397635"/>
            </a:xfrm>
            <a:custGeom>
              <a:avLst/>
              <a:gdLst/>
              <a:ahLst/>
              <a:cxnLst/>
              <a:rect l="l" t="t" r="r" b="b"/>
              <a:pathLst>
                <a:path h="1397635">
                  <a:moveTo>
                    <a:pt x="0" y="0"/>
                  </a:moveTo>
                  <a:lnTo>
                    <a:pt x="1" y="1397058"/>
                  </a:lnTo>
                </a:path>
              </a:pathLst>
            </a:custGeom>
            <a:ln w="9524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019763" y="2374303"/>
              <a:ext cx="1126490" cy="0"/>
            </a:xfrm>
            <a:custGeom>
              <a:avLst/>
              <a:gdLst/>
              <a:ahLst/>
              <a:cxnLst/>
              <a:rect l="l" t="t" r="r" b="b"/>
              <a:pathLst>
                <a:path w="1126489">
                  <a:moveTo>
                    <a:pt x="1125889" y="0"/>
                  </a:moveTo>
                  <a:lnTo>
                    <a:pt x="0" y="1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496745" y="2895600"/>
              <a:ext cx="218440" cy="737870"/>
            </a:xfrm>
            <a:custGeom>
              <a:avLst/>
              <a:gdLst/>
              <a:ahLst/>
              <a:cxnLst/>
              <a:rect l="l" t="t" r="r" b="b"/>
              <a:pathLst>
                <a:path w="218439" h="737870">
                  <a:moveTo>
                    <a:pt x="0" y="0"/>
                  </a:moveTo>
                  <a:lnTo>
                    <a:pt x="218218" y="737642"/>
                  </a:lnTo>
                </a:path>
              </a:pathLst>
            </a:custGeom>
            <a:ln w="15874">
              <a:solidFill>
                <a:srgbClr val="F1F0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1664017" y="3573716"/>
              <a:ext cx="73660" cy="84455"/>
            </a:xfrm>
            <a:custGeom>
              <a:avLst/>
              <a:gdLst/>
              <a:ahLst/>
              <a:cxnLst/>
              <a:rect l="l" t="t" r="r" b="b"/>
              <a:pathLst>
                <a:path w="73660" h="84454">
                  <a:moveTo>
                    <a:pt x="73075" y="0"/>
                  </a:moveTo>
                  <a:lnTo>
                    <a:pt x="0" y="21628"/>
                  </a:lnTo>
                  <a:lnTo>
                    <a:pt x="58153" y="83883"/>
                  </a:lnTo>
                  <a:lnTo>
                    <a:pt x="73075" y="0"/>
                  </a:lnTo>
                  <a:close/>
                </a:path>
              </a:pathLst>
            </a:custGeom>
            <a:solidFill>
              <a:srgbClr val="F1F0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402426" y="2895600"/>
              <a:ext cx="145415" cy="737235"/>
            </a:xfrm>
            <a:custGeom>
              <a:avLst/>
              <a:gdLst/>
              <a:ahLst/>
              <a:cxnLst/>
              <a:rect l="l" t="t" r="r" b="b"/>
              <a:pathLst>
                <a:path w="145414" h="737235">
                  <a:moveTo>
                    <a:pt x="145218" y="0"/>
                  </a:moveTo>
                  <a:lnTo>
                    <a:pt x="0" y="737078"/>
                  </a:lnTo>
                </a:path>
              </a:pathLst>
            </a:custGeom>
            <a:ln w="12699">
              <a:solidFill>
                <a:srgbClr val="F1F0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374874" y="3575469"/>
              <a:ext cx="74930" cy="82550"/>
            </a:xfrm>
            <a:custGeom>
              <a:avLst/>
              <a:gdLst/>
              <a:ahLst/>
              <a:cxnLst/>
              <a:rect l="l" t="t" r="r" b="b"/>
              <a:pathLst>
                <a:path w="74930" h="82550">
                  <a:moveTo>
                    <a:pt x="0" y="0"/>
                  </a:moveTo>
                  <a:lnTo>
                    <a:pt x="22644" y="82130"/>
                  </a:lnTo>
                  <a:lnTo>
                    <a:pt x="74752" y="14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0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3823741" y="2362200"/>
              <a:ext cx="0" cy="1371600"/>
            </a:xfrm>
            <a:custGeom>
              <a:avLst/>
              <a:gdLst/>
              <a:ahLst/>
              <a:cxnLst/>
              <a:rect l="l" t="t" r="r" b="b"/>
              <a:pathLst>
                <a:path h="1371600">
                  <a:moveTo>
                    <a:pt x="0" y="0"/>
                  </a:moveTo>
                  <a:lnTo>
                    <a:pt x="1" y="1371598"/>
                  </a:lnTo>
                </a:path>
              </a:pathLst>
            </a:custGeom>
            <a:ln w="9524">
              <a:solidFill>
                <a:srgbClr val="F1F0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1046353" y="2362200"/>
              <a:ext cx="1126490" cy="0"/>
            </a:xfrm>
            <a:custGeom>
              <a:avLst/>
              <a:gdLst/>
              <a:ahLst/>
              <a:cxnLst/>
              <a:rect l="l" t="t" r="r" b="b"/>
              <a:pathLst>
                <a:path w="1126489">
                  <a:moveTo>
                    <a:pt x="1125969" y="0"/>
                  </a:moveTo>
                  <a:lnTo>
                    <a:pt x="0" y="1"/>
                  </a:lnTo>
                </a:path>
              </a:pathLst>
            </a:custGeom>
            <a:ln w="9524">
              <a:solidFill>
                <a:srgbClr val="F1F0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5" name="object 225"/>
          <p:cNvSpPr txBox="1"/>
          <p:nvPr/>
        </p:nvSpPr>
        <p:spPr>
          <a:xfrm>
            <a:off x="88235" y="1723661"/>
            <a:ext cx="366395" cy="17367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b="1" dirty="0">
                <a:latin typeface="Arial"/>
                <a:cs typeface="Arial"/>
              </a:rPr>
              <a:t>%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response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8419" y="33020"/>
            <a:ext cx="69805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Comparing </a:t>
            </a:r>
            <a:r>
              <a:rPr sz="3600" spc="-55" dirty="0"/>
              <a:t>Toxicity </a:t>
            </a:r>
            <a:r>
              <a:rPr sz="3600" dirty="0"/>
              <a:t>of</a:t>
            </a:r>
            <a:r>
              <a:rPr sz="3600" spc="-85" dirty="0"/>
              <a:t> </a:t>
            </a:r>
            <a:r>
              <a:rPr sz="3600" dirty="0"/>
              <a:t>Compounds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18440" y="739986"/>
            <a:ext cx="8380730" cy="5036185"/>
          </a:xfrm>
          <a:prstGeom prst="rect">
            <a:avLst/>
          </a:prstGeom>
        </p:spPr>
        <p:txBody>
          <a:bodyPr vert="horz" wrap="square" lIns="0" tIns="2197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30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Therapeutic Index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(TI)</a:t>
            </a:r>
            <a:endParaRPr sz="2800">
              <a:latin typeface="Arial"/>
              <a:cs typeface="Arial"/>
            </a:endParaRPr>
          </a:p>
          <a:p>
            <a:pPr marL="1397000" marR="3084195" indent="457200">
              <a:lnSpc>
                <a:spcPts val="6500"/>
              </a:lnSpc>
              <a:spcBef>
                <a:spcPts val="500"/>
              </a:spcBef>
              <a:tabLst>
                <a:tab pos="2310765" algn="l"/>
              </a:tabLst>
            </a:pPr>
            <a:r>
              <a:rPr sz="3600" b="1" spc="-5" dirty="0">
                <a:latin typeface="Arial"/>
                <a:cs typeface="Arial"/>
              </a:rPr>
              <a:t>TI </a:t>
            </a:r>
            <a:r>
              <a:rPr sz="3600" b="1" dirty="0">
                <a:latin typeface="Arial"/>
                <a:cs typeface="Arial"/>
              </a:rPr>
              <a:t>= </a:t>
            </a:r>
            <a:r>
              <a:rPr sz="3600" b="1" spc="-5" dirty="0">
                <a:latin typeface="Arial"/>
                <a:cs typeface="Arial"/>
              </a:rPr>
              <a:t>LD</a:t>
            </a:r>
            <a:r>
              <a:rPr sz="3600" b="1" spc="-7" baseline="-20833" dirty="0">
                <a:latin typeface="Arial"/>
                <a:cs typeface="Arial"/>
              </a:rPr>
              <a:t>50</a:t>
            </a:r>
            <a:r>
              <a:rPr sz="3600" b="1" spc="-5" dirty="0">
                <a:latin typeface="Arial"/>
                <a:cs typeface="Arial"/>
              </a:rPr>
              <a:t>/ED</a:t>
            </a:r>
            <a:r>
              <a:rPr sz="3600" b="1" spc="-7" baseline="-20833" dirty="0">
                <a:latin typeface="Arial"/>
                <a:cs typeface="Arial"/>
              </a:rPr>
              <a:t>50  </a:t>
            </a:r>
            <a:r>
              <a:rPr sz="3600" b="1" dirty="0">
                <a:latin typeface="Arial"/>
                <a:cs typeface="Arial"/>
              </a:rPr>
              <a:t>or	</a:t>
            </a:r>
            <a:r>
              <a:rPr sz="3600" b="1" spc="-5" dirty="0">
                <a:latin typeface="Arial"/>
                <a:cs typeface="Arial"/>
              </a:rPr>
              <a:t>TI </a:t>
            </a:r>
            <a:r>
              <a:rPr sz="3600" b="1" dirty="0">
                <a:latin typeface="Arial"/>
                <a:cs typeface="Arial"/>
              </a:rPr>
              <a:t>=</a:t>
            </a:r>
            <a:r>
              <a:rPr sz="3600" b="1" spc="-6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TD</a:t>
            </a:r>
            <a:r>
              <a:rPr sz="3600" b="1" spc="-7" baseline="-20833" dirty="0">
                <a:latin typeface="Arial"/>
                <a:cs typeface="Arial"/>
              </a:rPr>
              <a:t>50</a:t>
            </a:r>
            <a:r>
              <a:rPr sz="3600" b="1" spc="-5" dirty="0">
                <a:latin typeface="Arial"/>
                <a:cs typeface="Arial"/>
              </a:rPr>
              <a:t>/ED</a:t>
            </a:r>
            <a:r>
              <a:rPr sz="3600" b="1" spc="-7" baseline="-20833" dirty="0">
                <a:latin typeface="Arial"/>
                <a:cs typeface="Arial"/>
              </a:rPr>
              <a:t>50</a:t>
            </a:r>
            <a:endParaRPr sz="3600" baseline="-20833">
              <a:latin typeface="Arial"/>
              <a:cs typeface="Arial"/>
            </a:endParaRPr>
          </a:p>
          <a:p>
            <a:pPr marL="25400" marR="988694">
              <a:lnSpc>
                <a:spcPts val="2860"/>
              </a:lnSpc>
              <a:spcBef>
                <a:spcPts val="994"/>
              </a:spcBef>
              <a:buSzPct val="95833"/>
              <a:buChar char="•"/>
              <a:tabLst>
                <a:tab pos="133350" algn="l"/>
              </a:tabLst>
            </a:pPr>
            <a:r>
              <a:rPr sz="2400" spc="-5" dirty="0">
                <a:latin typeface="Arial"/>
                <a:cs typeface="Arial"/>
              </a:rPr>
              <a:t>TI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the ratio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doses of </a:t>
            </a:r>
            <a:r>
              <a:rPr sz="2400" spc="-5" dirty="0">
                <a:latin typeface="Arial"/>
                <a:cs typeface="Arial"/>
              </a:rPr>
              <a:t>the toxic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desired  responses.</a:t>
            </a:r>
            <a:endParaRPr sz="2400">
              <a:latin typeface="Arial"/>
              <a:cs typeface="Arial"/>
            </a:endParaRPr>
          </a:p>
          <a:p>
            <a:pPr marL="25400" marR="17780">
              <a:lnSpc>
                <a:spcPct val="100000"/>
              </a:lnSpc>
              <a:spcBef>
                <a:spcPts val="1365"/>
              </a:spcBef>
              <a:buSzPct val="95833"/>
              <a:buChar char="•"/>
              <a:tabLst>
                <a:tab pos="211454" algn="l"/>
              </a:tabLst>
            </a:pPr>
            <a:r>
              <a:rPr sz="2400" spc="-5" dirty="0">
                <a:latin typeface="Arial"/>
                <a:cs typeface="Arial"/>
              </a:rPr>
              <a:t>TI </a:t>
            </a:r>
            <a:r>
              <a:rPr sz="2400" dirty="0">
                <a:latin typeface="Arial"/>
                <a:cs typeface="Arial"/>
              </a:rPr>
              <a:t>is used as an index of </a:t>
            </a:r>
            <a:r>
              <a:rPr sz="2400" spc="-5" dirty="0">
                <a:latin typeface="Arial"/>
                <a:cs typeface="Arial"/>
              </a:rPr>
              <a:t>comparative toxicity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two </a:t>
            </a:r>
            <a:r>
              <a:rPr sz="2400" spc="-10" dirty="0">
                <a:latin typeface="Arial"/>
                <a:cs typeface="Arial"/>
              </a:rPr>
              <a:t>different  </a:t>
            </a:r>
            <a:r>
              <a:rPr sz="2400" spc="-5" dirty="0">
                <a:latin typeface="Arial"/>
                <a:cs typeface="Arial"/>
              </a:rPr>
              <a:t>materials; approximate statement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relative safety </a:t>
            </a:r>
            <a:r>
              <a:rPr sz="2400" dirty="0">
                <a:latin typeface="Arial"/>
                <a:cs typeface="Arial"/>
              </a:rPr>
              <a:t>of a  drug.</a:t>
            </a:r>
            <a:endParaRPr sz="2400">
              <a:latin typeface="Arial"/>
              <a:cs typeface="Arial"/>
            </a:endParaRPr>
          </a:p>
          <a:p>
            <a:pPr marL="132715" indent="-107950">
              <a:lnSpc>
                <a:spcPct val="100000"/>
              </a:lnSpc>
              <a:spcBef>
                <a:spcPts val="1360"/>
              </a:spcBef>
              <a:buSzPct val="95833"/>
              <a:buChar char="•"/>
              <a:tabLst>
                <a:tab pos="13335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larger </a:t>
            </a:r>
            <a:r>
              <a:rPr sz="2400" spc="-5" dirty="0">
                <a:latin typeface="Arial"/>
                <a:cs typeface="Arial"/>
              </a:rPr>
              <a:t>the ratio, the greater the relative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safety.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5307" y="33020"/>
            <a:ext cx="2846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80" dirty="0"/>
              <a:t>Toxic</a:t>
            </a:r>
            <a:r>
              <a:rPr sz="3600" spc="-70" dirty="0"/>
              <a:t> </a:t>
            </a:r>
            <a:r>
              <a:rPr sz="3600" spc="-5" dirty="0"/>
              <a:t>Potency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77240" y="1188719"/>
            <a:ext cx="5486400" cy="25400"/>
          </a:xfrm>
          <a:custGeom>
            <a:avLst/>
            <a:gdLst/>
            <a:ahLst/>
            <a:cxnLst/>
            <a:rect l="l" t="t" r="r" b="b"/>
            <a:pathLst>
              <a:path w="5486400" h="25400">
                <a:moveTo>
                  <a:pt x="5486400" y="0"/>
                </a:moveTo>
                <a:lnTo>
                  <a:pt x="0" y="0"/>
                </a:lnTo>
                <a:lnTo>
                  <a:pt x="0" y="25400"/>
                </a:lnTo>
                <a:lnTo>
                  <a:pt x="5486400" y="25400"/>
                </a:lnTo>
                <a:lnTo>
                  <a:pt x="5486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9140" y="1445259"/>
            <a:ext cx="46863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323465" algn="l"/>
              </a:tabLst>
            </a:pPr>
            <a:r>
              <a:rPr sz="3200" dirty="0">
                <a:latin typeface="Arial"/>
                <a:cs typeface="Arial"/>
              </a:rPr>
              <a:t>Agent	</a:t>
            </a:r>
            <a:r>
              <a:rPr sz="3200" spc="5" dirty="0">
                <a:latin typeface="Arial"/>
                <a:cs typeface="Arial"/>
              </a:rPr>
              <a:t>LD</a:t>
            </a:r>
            <a:r>
              <a:rPr sz="3150" spc="7" baseline="-21164" dirty="0">
                <a:latin typeface="Arial"/>
                <a:cs typeface="Arial"/>
              </a:rPr>
              <a:t>50</a:t>
            </a:r>
            <a:r>
              <a:rPr sz="3150" spc="390" baseline="-2116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(mg/kg)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7240" y="1915160"/>
            <a:ext cx="5486400" cy="25400"/>
          </a:xfrm>
          <a:custGeom>
            <a:avLst/>
            <a:gdLst/>
            <a:ahLst/>
            <a:cxnLst/>
            <a:rect l="l" t="t" r="r" b="b"/>
            <a:pathLst>
              <a:path w="5486400" h="25400">
                <a:moveTo>
                  <a:pt x="5486400" y="0"/>
                </a:moveTo>
                <a:lnTo>
                  <a:pt x="0" y="0"/>
                </a:lnTo>
                <a:lnTo>
                  <a:pt x="0" y="25400"/>
                </a:lnTo>
                <a:lnTo>
                  <a:pt x="5486400" y="25400"/>
                </a:lnTo>
                <a:lnTo>
                  <a:pt x="5486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4540" y="1938020"/>
            <a:ext cx="2717165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75030">
              <a:lnSpc>
                <a:spcPct val="15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Ethyl </a:t>
            </a:r>
            <a:r>
              <a:rPr sz="2000" dirty="0">
                <a:latin typeface="Arial"/>
                <a:cs typeface="Arial"/>
              </a:rPr>
              <a:t>alcohol  Sodium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chloride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</a:pPr>
            <a:r>
              <a:rPr sz="2000" spc="-5" dirty="0">
                <a:latin typeface="Arial"/>
                <a:cs typeface="Arial"/>
              </a:rPr>
              <a:t>BHA/BHT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(antioxidants)  </a:t>
            </a:r>
            <a:r>
              <a:rPr sz="2000" dirty="0">
                <a:latin typeface="Arial"/>
                <a:cs typeface="Arial"/>
              </a:rPr>
              <a:t>Morphine </a:t>
            </a:r>
            <a:r>
              <a:rPr sz="2000" spc="-5" dirty="0">
                <a:latin typeface="Arial"/>
                <a:cs typeface="Arial"/>
              </a:rPr>
              <a:t>sulfate  Caffeine</a:t>
            </a:r>
            <a:endParaRPr sz="2000">
              <a:latin typeface="Arial"/>
              <a:cs typeface="Arial"/>
            </a:endParaRPr>
          </a:p>
          <a:p>
            <a:pPr marL="12700" marR="960119">
              <a:lnSpc>
                <a:spcPct val="150000"/>
              </a:lnSpc>
            </a:pPr>
            <a:r>
              <a:rPr sz="2000" spc="-5" dirty="0">
                <a:latin typeface="Arial"/>
                <a:cs typeface="Arial"/>
              </a:rPr>
              <a:t>Nicotine  </a:t>
            </a:r>
            <a:r>
              <a:rPr sz="2000" dirty="0">
                <a:latin typeface="Arial"/>
                <a:cs typeface="Arial"/>
              </a:rPr>
              <a:t>Curare  </a:t>
            </a:r>
            <a:r>
              <a:rPr sz="2000" spc="-5" dirty="0">
                <a:latin typeface="Arial"/>
                <a:cs typeface="Arial"/>
              </a:rPr>
              <a:t>Shellfish toxin  </a:t>
            </a:r>
            <a:r>
              <a:rPr sz="2000" dirty="0">
                <a:latin typeface="Arial"/>
                <a:cs typeface="Arial"/>
              </a:rPr>
              <a:t>sarin  </a:t>
            </a:r>
            <a:r>
              <a:rPr sz="2000" spc="-5" dirty="0">
                <a:latin typeface="Arial"/>
                <a:cs typeface="Arial"/>
              </a:rPr>
              <a:t>Botulinum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toxin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4940" y="1938020"/>
            <a:ext cx="944244" cy="45974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spc="-5" dirty="0">
                <a:latin typeface="Arial"/>
                <a:cs typeface="Arial"/>
              </a:rPr>
              <a:t>10,000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4,000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2,000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900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200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0.5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0.01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0.001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0.00001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76999" y="2133600"/>
            <a:ext cx="76200" cy="1219200"/>
          </a:xfrm>
          <a:custGeom>
            <a:avLst/>
            <a:gdLst/>
            <a:ahLst/>
            <a:cxnLst/>
            <a:rect l="l" t="t" r="r" b="b"/>
            <a:pathLst>
              <a:path w="76200" h="1219200">
                <a:moveTo>
                  <a:pt x="0" y="0"/>
                </a:moveTo>
                <a:lnTo>
                  <a:pt x="14830" y="7984"/>
                </a:lnTo>
                <a:lnTo>
                  <a:pt x="26940" y="29757"/>
                </a:lnTo>
                <a:lnTo>
                  <a:pt x="35105" y="62052"/>
                </a:lnTo>
                <a:lnTo>
                  <a:pt x="38099" y="101599"/>
                </a:lnTo>
                <a:lnTo>
                  <a:pt x="38099" y="507999"/>
                </a:lnTo>
                <a:lnTo>
                  <a:pt x="41094" y="547546"/>
                </a:lnTo>
                <a:lnTo>
                  <a:pt x="49259" y="579841"/>
                </a:lnTo>
                <a:lnTo>
                  <a:pt x="61369" y="601615"/>
                </a:lnTo>
                <a:lnTo>
                  <a:pt x="76199" y="609599"/>
                </a:lnTo>
                <a:lnTo>
                  <a:pt x="61369" y="617583"/>
                </a:lnTo>
                <a:lnTo>
                  <a:pt x="49259" y="639357"/>
                </a:lnTo>
                <a:lnTo>
                  <a:pt x="41094" y="671652"/>
                </a:lnTo>
                <a:lnTo>
                  <a:pt x="38099" y="711199"/>
                </a:lnTo>
                <a:lnTo>
                  <a:pt x="38099" y="1117599"/>
                </a:lnTo>
                <a:lnTo>
                  <a:pt x="35105" y="1157145"/>
                </a:lnTo>
                <a:lnTo>
                  <a:pt x="26940" y="1189440"/>
                </a:lnTo>
                <a:lnTo>
                  <a:pt x="14830" y="1211214"/>
                </a:lnTo>
                <a:lnTo>
                  <a:pt x="0" y="1219198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60540" y="2547620"/>
            <a:ext cx="737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slight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76999" y="3429000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0" y="0"/>
                </a:moveTo>
                <a:lnTo>
                  <a:pt x="14830" y="4990"/>
                </a:lnTo>
                <a:lnTo>
                  <a:pt x="26940" y="18598"/>
                </a:lnTo>
                <a:lnTo>
                  <a:pt x="35105" y="38782"/>
                </a:lnTo>
                <a:lnTo>
                  <a:pt x="38099" y="63499"/>
                </a:lnTo>
                <a:lnTo>
                  <a:pt x="38099" y="317499"/>
                </a:lnTo>
                <a:lnTo>
                  <a:pt x="41094" y="342216"/>
                </a:lnTo>
                <a:lnTo>
                  <a:pt x="49259" y="362400"/>
                </a:lnTo>
                <a:lnTo>
                  <a:pt x="61369" y="376009"/>
                </a:lnTo>
                <a:lnTo>
                  <a:pt x="76199" y="380999"/>
                </a:lnTo>
                <a:lnTo>
                  <a:pt x="61369" y="385989"/>
                </a:lnTo>
                <a:lnTo>
                  <a:pt x="49259" y="399598"/>
                </a:lnTo>
                <a:lnTo>
                  <a:pt x="41094" y="419782"/>
                </a:lnTo>
                <a:lnTo>
                  <a:pt x="38099" y="444499"/>
                </a:lnTo>
                <a:lnTo>
                  <a:pt x="38099" y="698499"/>
                </a:lnTo>
                <a:lnTo>
                  <a:pt x="35105" y="723216"/>
                </a:lnTo>
                <a:lnTo>
                  <a:pt x="26940" y="743400"/>
                </a:lnTo>
                <a:lnTo>
                  <a:pt x="14830" y="757009"/>
                </a:lnTo>
                <a:lnTo>
                  <a:pt x="0" y="7619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84340" y="3538220"/>
            <a:ext cx="1313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moderate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76999" y="43434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0" y="0"/>
                </a:moveTo>
                <a:lnTo>
                  <a:pt x="14830" y="2495"/>
                </a:lnTo>
                <a:lnTo>
                  <a:pt x="26940" y="9299"/>
                </a:lnTo>
                <a:lnTo>
                  <a:pt x="35105" y="19391"/>
                </a:lnTo>
                <a:lnTo>
                  <a:pt x="38099" y="31750"/>
                </a:lnTo>
                <a:lnTo>
                  <a:pt x="38099" y="158749"/>
                </a:lnTo>
                <a:lnTo>
                  <a:pt x="41094" y="171108"/>
                </a:lnTo>
                <a:lnTo>
                  <a:pt x="49259" y="181200"/>
                </a:lnTo>
                <a:lnTo>
                  <a:pt x="61369" y="188004"/>
                </a:lnTo>
                <a:lnTo>
                  <a:pt x="76199" y="190499"/>
                </a:lnTo>
                <a:lnTo>
                  <a:pt x="61369" y="192994"/>
                </a:lnTo>
                <a:lnTo>
                  <a:pt x="49259" y="199799"/>
                </a:lnTo>
                <a:lnTo>
                  <a:pt x="41094" y="209891"/>
                </a:lnTo>
                <a:lnTo>
                  <a:pt x="38099" y="222249"/>
                </a:lnTo>
                <a:lnTo>
                  <a:pt x="38099" y="349249"/>
                </a:lnTo>
                <a:lnTo>
                  <a:pt x="35105" y="361608"/>
                </a:lnTo>
                <a:lnTo>
                  <a:pt x="26940" y="371700"/>
                </a:lnTo>
                <a:lnTo>
                  <a:pt x="14830" y="378504"/>
                </a:lnTo>
                <a:lnTo>
                  <a:pt x="0" y="3809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76999" y="4876800"/>
            <a:ext cx="76200" cy="1524000"/>
          </a:xfrm>
          <a:custGeom>
            <a:avLst/>
            <a:gdLst/>
            <a:ahLst/>
            <a:cxnLst/>
            <a:rect l="l" t="t" r="r" b="b"/>
            <a:pathLst>
              <a:path w="76200" h="1524000">
                <a:moveTo>
                  <a:pt x="0" y="0"/>
                </a:moveTo>
                <a:lnTo>
                  <a:pt x="14830" y="9980"/>
                </a:lnTo>
                <a:lnTo>
                  <a:pt x="26940" y="37197"/>
                </a:lnTo>
                <a:lnTo>
                  <a:pt x="35105" y="77565"/>
                </a:lnTo>
                <a:lnTo>
                  <a:pt x="38099" y="126999"/>
                </a:lnTo>
                <a:lnTo>
                  <a:pt x="38099" y="634999"/>
                </a:lnTo>
                <a:lnTo>
                  <a:pt x="41094" y="684433"/>
                </a:lnTo>
                <a:lnTo>
                  <a:pt x="49259" y="724801"/>
                </a:lnTo>
                <a:lnTo>
                  <a:pt x="61369" y="752019"/>
                </a:lnTo>
                <a:lnTo>
                  <a:pt x="76199" y="761999"/>
                </a:lnTo>
                <a:lnTo>
                  <a:pt x="61369" y="771979"/>
                </a:lnTo>
                <a:lnTo>
                  <a:pt x="49259" y="799196"/>
                </a:lnTo>
                <a:lnTo>
                  <a:pt x="41094" y="839565"/>
                </a:lnTo>
                <a:lnTo>
                  <a:pt x="38099" y="888999"/>
                </a:lnTo>
                <a:lnTo>
                  <a:pt x="38099" y="1396998"/>
                </a:lnTo>
                <a:lnTo>
                  <a:pt x="35105" y="1446433"/>
                </a:lnTo>
                <a:lnTo>
                  <a:pt x="26940" y="1486801"/>
                </a:lnTo>
                <a:lnTo>
                  <a:pt x="14830" y="1514018"/>
                </a:lnTo>
                <a:lnTo>
                  <a:pt x="0" y="1523998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860540" y="4376420"/>
            <a:ext cx="601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high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60540" y="5290820"/>
            <a:ext cx="1957705" cy="7188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240"/>
              </a:spcBef>
            </a:pPr>
            <a:r>
              <a:rPr sz="2300" spc="-5" dirty="0">
                <a:latin typeface="Arial"/>
                <a:cs typeface="Arial"/>
              </a:rPr>
              <a:t>Extremely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high  (&lt;1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mg/kg)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1524000"/>
            <a:ext cx="5151120" cy="262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95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 smtClean="0">
                <a:latin typeface="Arial"/>
                <a:cs typeface="Arial"/>
              </a:rPr>
              <a:t>Defining </a:t>
            </a:r>
            <a:r>
              <a:rPr sz="2400" spc="-5" dirty="0">
                <a:latin typeface="Arial"/>
                <a:cs typeface="Arial"/>
              </a:rPr>
              <a:t>toxicology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45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History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toxicology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rabicPeriod"/>
            </a:pPr>
            <a:endParaRPr sz="25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Dose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response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245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Evaluating safety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371600"/>
            <a:ext cx="685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 smtClean="0">
                <a:latin typeface="Arial" panose="020B0604020202020204" pitchFamily="34" charset="0"/>
              </a:rPr>
              <a:t>Definition of toxicology is </a:t>
            </a:r>
            <a:r>
              <a:rPr lang="en-US" sz="2800" b="0" i="1" u="none" strike="noStrike" baseline="0" dirty="0" smtClean="0">
                <a:latin typeface="Arial" panose="020B0604020202020204" pitchFamily="34" charset="0"/>
              </a:rPr>
              <a:t>"the study of the</a:t>
            </a:r>
          </a:p>
          <a:p>
            <a:r>
              <a:rPr lang="en-US" sz="2800" b="0" i="1" u="none" strike="noStrike" baseline="0" dirty="0" smtClean="0">
                <a:latin typeface="Arial" panose="020B0604020202020204" pitchFamily="34" charset="0"/>
              </a:rPr>
              <a:t>adverse effects/undesirable effects of chemicals or physical</a:t>
            </a:r>
            <a:r>
              <a:rPr lang="en-US" sz="28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n-US" sz="2800" b="0" i="1" u="none" strike="noStrike" baseline="0" dirty="0" smtClean="0">
                <a:latin typeface="Arial" panose="020B0604020202020204" pitchFamily="34" charset="0"/>
              </a:rPr>
              <a:t>agents on living organisms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7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8819" y="261620"/>
            <a:ext cx="2160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400" dirty="0"/>
              <a:t>T</a:t>
            </a:r>
            <a:r>
              <a:rPr sz="3600" dirty="0"/>
              <a:t>oxicology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39856" y="1176020"/>
            <a:ext cx="764095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5630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latin typeface="Arial"/>
                <a:cs typeface="Arial"/>
              </a:rPr>
              <a:t>Toxicology </a:t>
            </a:r>
            <a:r>
              <a:rPr sz="2000" b="1" spc="-5" dirty="0">
                <a:latin typeface="Arial"/>
                <a:cs typeface="Arial"/>
              </a:rPr>
              <a:t>is the study of adverse </a:t>
            </a:r>
            <a:r>
              <a:rPr sz="2000" b="1" dirty="0">
                <a:latin typeface="Arial"/>
                <a:cs typeface="Arial"/>
              </a:rPr>
              <a:t>effects </a:t>
            </a:r>
            <a:r>
              <a:rPr sz="2000" b="1" spc="-5" dirty="0">
                <a:latin typeface="Arial"/>
                <a:cs typeface="Arial"/>
              </a:rPr>
              <a:t>of chemicals on  living </a:t>
            </a:r>
            <a:r>
              <a:rPr sz="2000" b="1" dirty="0">
                <a:latin typeface="Arial"/>
                <a:cs typeface="Arial"/>
              </a:rPr>
              <a:t>systems,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including:</a:t>
            </a:r>
            <a:endParaRPr sz="2000" dirty="0">
              <a:latin typeface="Arial"/>
              <a:cs typeface="Arial"/>
            </a:endParaRPr>
          </a:p>
          <a:p>
            <a:pPr marL="12700" marR="400685">
              <a:lnSpc>
                <a:spcPct val="100000"/>
              </a:lnSpc>
              <a:spcBef>
                <a:spcPts val="1200"/>
              </a:spcBef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Mechanisms of </a:t>
            </a:r>
            <a:r>
              <a:rPr sz="2000" spc="-5" dirty="0">
                <a:latin typeface="Arial"/>
                <a:cs typeface="Arial"/>
              </a:rPr>
              <a:t>action </a:t>
            </a:r>
            <a:r>
              <a:rPr sz="2000" dirty="0">
                <a:latin typeface="Arial"/>
                <a:cs typeface="Arial"/>
              </a:rPr>
              <a:t>and exposure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chemicals as a cause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acute </a:t>
            </a:r>
            <a:r>
              <a:rPr sz="2000" dirty="0">
                <a:latin typeface="Arial"/>
                <a:cs typeface="Arial"/>
              </a:rPr>
              <a:t>and chronic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illness.</a:t>
            </a:r>
          </a:p>
          <a:p>
            <a:pPr marL="12700" marR="5080">
              <a:lnSpc>
                <a:spcPct val="100000"/>
              </a:lnSpc>
              <a:spcBef>
                <a:spcPts val="1200"/>
              </a:spcBef>
              <a:buSzPct val="95000"/>
              <a:buChar char="•"/>
              <a:tabLst>
                <a:tab pos="102870" algn="l"/>
              </a:tabLst>
            </a:pPr>
            <a:r>
              <a:rPr sz="2000" spc="-5" dirty="0">
                <a:latin typeface="Arial"/>
                <a:cs typeface="Arial"/>
              </a:rPr>
              <a:t>Understanding </a:t>
            </a:r>
            <a:r>
              <a:rPr sz="2000" dirty="0">
                <a:latin typeface="Arial"/>
                <a:cs typeface="Arial"/>
              </a:rPr>
              <a:t>physiology and pharmacology by using </a:t>
            </a:r>
            <a:r>
              <a:rPr sz="2000" spc="-5" dirty="0">
                <a:latin typeface="Arial"/>
                <a:cs typeface="Arial"/>
              </a:rPr>
              <a:t>toxic agents  </a:t>
            </a:r>
            <a:r>
              <a:rPr sz="2000" dirty="0">
                <a:latin typeface="Arial"/>
                <a:cs typeface="Arial"/>
              </a:rPr>
              <a:t>as chemical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probes.</a:t>
            </a:r>
          </a:p>
          <a:p>
            <a:pPr marL="12700" marR="1162685">
              <a:lnSpc>
                <a:spcPct val="100000"/>
              </a:lnSpc>
              <a:spcBef>
                <a:spcPts val="1200"/>
              </a:spcBef>
              <a:buSzPct val="95000"/>
              <a:buChar char="•"/>
              <a:tabLst>
                <a:tab pos="102870" algn="l"/>
              </a:tabLst>
            </a:pPr>
            <a:r>
              <a:rPr sz="2000" spc="-5" dirty="0">
                <a:latin typeface="Arial"/>
                <a:cs typeface="Arial"/>
              </a:rPr>
              <a:t>Recognition, identification, quantification </a:t>
            </a:r>
            <a:r>
              <a:rPr sz="2000" dirty="0">
                <a:latin typeface="Arial"/>
                <a:cs typeface="Arial"/>
              </a:rPr>
              <a:t>of hazards </a:t>
            </a:r>
            <a:r>
              <a:rPr sz="2000" spc="-5" dirty="0">
                <a:latin typeface="Arial"/>
                <a:cs typeface="Arial"/>
              </a:rPr>
              <a:t>from  occupational </a:t>
            </a:r>
            <a:r>
              <a:rPr sz="2000" dirty="0">
                <a:latin typeface="Arial"/>
                <a:cs typeface="Arial"/>
              </a:rPr>
              <a:t>exposure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dirty="0">
                <a:latin typeface="Arial"/>
                <a:cs typeface="Arial"/>
              </a:rPr>
              <a:t> chemicals.</a:t>
            </a:r>
          </a:p>
          <a:p>
            <a:pPr marL="102235" indent="-90170">
              <a:lnSpc>
                <a:spcPct val="100000"/>
              </a:lnSpc>
              <a:spcBef>
                <a:spcPts val="1200"/>
              </a:spcBef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Discovery of new drugs 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pesticides.</a:t>
            </a:r>
            <a:endParaRPr sz="2000" dirty="0">
              <a:latin typeface="Arial"/>
              <a:cs typeface="Arial"/>
            </a:endParaRPr>
          </a:p>
          <a:p>
            <a:pPr marL="12700" marR="160020">
              <a:lnSpc>
                <a:spcPct val="100000"/>
              </a:lnSpc>
              <a:spcBef>
                <a:spcPts val="1200"/>
              </a:spcBef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Development of </a:t>
            </a:r>
            <a:r>
              <a:rPr sz="2000" spc="-5" dirty="0">
                <a:latin typeface="Arial"/>
                <a:cs typeface="Arial"/>
              </a:rPr>
              <a:t>standards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regulations to protect </a:t>
            </a:r>
            <a:r>
              <a:rPr sz="2000" dirty="0">
                <a:latin typeface="Arial"/>
                <a:cs typeface="Arial"/>
              </a:rPr>
              <a:t>humans and 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environment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adverse </a:t>
            </a:r>
            <a:r>
              <a:rPr sz="2000" spc="-10" dirty="0">
                <a:latin typeface="Arial"/>
                <a:cs typeface="Arial"/>
              </a:rPr>
              <a:t>effects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chemicals.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137302"/>
              </p:ext>
            </p:extLst>
          </p:nvPr>
        </p:nvGraphicFramePr>
        <p:xfrm>
          <a:off x="1131632" y="362267"/>
          <a:ext cx="7707567" cy="5886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689"/>
                <a:gridCol w="7514878"/>
              </a:tblGrid>
              <a:tr h="1962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10101"/>
                      </a:solidFill>
                      <a:prstDash val="solid"/>
                    </a:lnL>
                    <a:lnT w="9525">
                      <a:solidFill>
                        <a:srgbClr val="010101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Toxicology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109791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2400" b="1" spc="-5" dirty="0">
                          <a:solidFill>
                            <a:srgbClr val="00009A"/>
                          </a:solidFill>
                          <a:latin typeface="Arial"/>
                          <a:cs typeface="Arial"/>
                        </a:rPr>
                        <a:t>Toxic agent or</a:t>
                      </a:r>
                      <a:r>
                        <a:rPr sz="2400" b="1" spc="5" dirty="0">
                          <a:solidFill>
                            <a:srgbClr val="00009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009A"/>
                          </a:solidFill>
                          <a:latin typeface="Arial"/>
                          <a:cs typeface="Arial"/>
                        </a:rPr>
                        <a:t>substance</a:t>
                      </a:r>
                      <a:endParaRPr sz="2400" dirty="0">
                        <a:latin typeface="Arial"/>
                        <a:cs typeface="Arial"/>
                      </a:endParaRPr>
                    </a:p>
                    <a:p>
                      <a:pPr marL="271780" marR="459105" indent="-2540">
                        <a:lnSpc>
                          <a:spcPct val="89900"/>
                        </a:lnSpc>
                        <a:spcBef>
                          <a:spcPts val="725"/>
                        </a:spcBef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Toxic agent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is anything that can produce  an adverse biological effect. It 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be  chemical, physical, or biological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form.</a:t>
                      </a:r>
                      <a:endParaRPr sz="2800" dirty="0">
                        <a:latin typeface="Arial"/>
                        <a:cs typeface="Arial"/>
                      </a:endParaRPr>
                    </a:p>
                    <a:p>
                      <a:pPr marL="27241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Toxic agents 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2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be:</a:t>
                      </a:r>
                      <a:endParaRPr sz="2800" dirty="0">
                        <a:latin typeface="Arial"/>
                        <a:cs typeface="Arial"/>
                      </a:endParaRPr>
                    </a:p>
                    <a:p>
                      <a:pPr marL="273050" marR="1118870" indent="-635">
                        <a:lnSpc>
                          <a:spcPct val="109700"/>
                        </a:lnSpc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chemical </a:t>
                      </a:r>
                      <a:r>
                        <a:rPr sz="2800" i="1" spc="-5" dirty="0">
                          <a:latin typeface="Arial"/>
                          <a:cs typeface="Arial"/>
                        </a:rPr>
                        <a:t>(such as cyanide)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,  physical </a:t>
                      </a:r>
                      <a:r>
                        <a:rPr sz="2800" i="1" spc="-5" dirty="0">
                          <a:latin typeface="Arial"/>
                          <a:cs typeface="Arial"/>
                        </a:rPr>
                        <a:t>(such as radiation)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and  biological </a:t>
                      </a:r>
                      <a:r>
                        <a:rPr sz="2800" i="1" spc="-5" dirty="0">
                          <a:latin typeface="Arial"/>
                          <a:cs typeface="Arial"/>
                        </a:rPr>
                        <a:t>(such </a:t>
                      </a:r>
                      <a:r>
                        <a:rPr sz="2800" i="1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2800" i="1" spc="-5" dirty="0">
                          <a:latin typeface="Arial"/>
                          <a:cs typeface="Arial"/>
                        </a:rPr>
                        <a:t>snake</a:t>
                      </a:r>
                      <a:r>
                        <a:rPr sz="2800" i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i="1" spc="-5" dirty="0">
                          <a:latin typeface="Arial"/>
                          <a:cs typeface="Arial"/>
                        </a:rPr>
                        <a:t>venom)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.</a:t>
                      </a:r>
                      <a:endParaRPr sz="28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271780" marR="231140" indent="1905">
                        <a:lnSpc>
                          <a:spcPts val="1720"/>
                        </a:lnSpc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Toxic 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substance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simply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material which  </a:t>
                      </a:r>
                      <a:endParaRPr lang="en-US" sz="2800" spc="-5" dirty="0" smtClean="0">
                        <a:latin typeface="Arial"/>
                        <a:cs typeface="Arial"/>
                      </a:endParaRPr>
                    </a:p>
                    <a:p>
                      <a:pPr marL="271780" marR="231140" indent="1905">
                        <a:lnSpc>
                          <a:spcPts val="1720"/>
                        </a:lnSpc>
                      </a:pPr>
                      <a:endParaRPr lang="en-US" sz="2800" spc="-5" dirty="0" smtClean="0">
                        <a:latin typeface="Arial"/>
                        <a:cs typeface="Arial"/>
                      </a:endParaRPr>
                    </a:p>
                    <a:p>
                      <a:pPr marL="271780" marR="231140" indent="1905">
                        <a:lnSpc>
                          <a:spcPts val="1720"/>
                        </a:lnSpc>
                      </a:pPr>
                      <a:r>
                        <a:rPr lang="en-US" sz="2800" spc="-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2800" spc="-5" dirty="0" smtClean="0">
                          <a:latin typeface="Arial"/>
                          <a:cs typeface="Arial"/>
                        </a:rPr>
                        <a:t>has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toxic</a:t>
                      </a:r>
                      <a:r>
                        <a:rPr sz="2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properties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.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R w="9525">
                      <a:solidFill>
                        <a:srgbClr val="010101"/>
                      </a:solidFill>
                      <a:prstDash val="solid"/>
                    </a:lnR>
                    <a:lnT w="9525">
                      <a:solidFill>
                        <a:srgbClr val="010101"/>
                      </a:solidFill>
                      <a:prstDash val="solid"/>
                    </a:lnT>
                    <a:lnB w="9525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  <a:tr h="1962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10101"/>
                      </a:solidFill>
                      <a:prstDash val="solid"/>
                    </a:lnL>
                    <a:solidFill>
                      <a:srgbClr val="FFFF0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0480" marB="0">
                    <a:lnR w="9525">
                      <a:solidFill>
                        <a:srgbClr val="010101"/>
                      </a:solidFill>
                      <a:prstDash val="solid"/>
                    </a:lnR>
                    <a:lnT w="9525">
                      <a:solidFill>
                        <a:srgbClr val="010101"/>
                      </a:solidFill>
                      <a:prstDash val="solid"/>
                    </a:lnT>
                    <a:lnB w="9525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  <a:tr h="1962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10101"/>
                      </a:solidFill>
                      <a:prstDash val="solid"/>
                    </a:lnL>
                    <a:lnB w="9525">
                      <a:solidFill>
                        <a:srgbClr val="010101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0480" marB="0">
                    <a:lnR w="9525">
                      <a:solidFill>
                        <a:srgbClr val="010101"/>
                      </a:solidFill>
                      <a:prstDash val="solid"/>
                    </a:lnR>
                    <a:lnT w="9525">
                      <a:solidFill>
                        <a:srgbClr val="010101"/>
                      </a:solidFill>
                      <a:prstDash val="solid"/>
                    </a:lnT>
                    <a:lnB w="9525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1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3829" y="261620"/>
            <a:ext cx="47193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Branches of</a:t>
            </a:r>
            <a:r>
              <a:rPr sz="3600" spc="-165" dirty="0"/>
              <a:t> </a:t>
            </a:r>
            <a:r>
              <a:rPr sz="3600" spc="-40" dirty="0"/>
              <a:t>Toxicology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8739" y="1023620"/>
            <a:ext cx="5849620" cy="53187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13690" marR="157480" indent="-313690">
              <a:lnSpc>
                <a:spcPct val="99000"/>
              </a:lnSpc>
              <a:spcBef>
                <a:spcPts val="125"/>
              </a:spcBef>
              <a:buAutoNum type="arabicPeriod"/>
              <a:tabLst>
                <a:tab pos="313690" algn="l"/>
              </a:tabLst>
            </a:pPr>
            <a:r>
              <a:rPr sz="2400" b="1" spc="-10" dirty="0">
                <a:latin typeface="Arial"/>
                <a:cs typeface="Arial"/>
              </a:rPr>
              <a:t>Mechanistic</a:t>
            </a:r>
            <a:r>
              <a:rPr sz="2400" spc="-10" dirty="0">
                <a:latin typeface="Arial"/>
                <a:cs typeface="Arial"/>
              </a:rPr>
              <a:t>—cellular, </a:t>
            </a:r>
            <a:r>
              <a:rPr sz="2400" dirty="0">
                <a:latin typeface="Arial"/>
                <a:cs typeface="Arial"/>
              </a:rPr>
              <a:t>biochemical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  molecular mechanisms by which  chemicals cause </a:t>
            </a:r>
            <a:r>
              <a:rPr sz="2400" spc="-5" dirty="0">
                <a:latin typeface="Arial"/>
                <a:cs typeface="Arial"/>
              </a:rPr>
              <a:t>toxic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responses</a:t>
            </a:r>
            <a:endParaRPr sz="2400">
              <a:latin typeface="Arial"/>
              <a:cs typeface="Arial"/>
            </a:endParaRPr>
          </a:p>
          <a:p>
            <a:pPr marL="313055" indent="-300990">
              <a:lnSpc>
                <a:spcPct val="100000"/>
              </a:lnSpc>
              <a:spcBef>
                <a:spcPts val="1460"/>
              </a:spcBef>
              <a:buAutoNum type="arabicPeriod"/>
              <a:tabLst>
                <a:tab pos="313690" algn="l"/>
              </a:tabLst>
            </a:pPr>
            <a:r>
              <a:rPr sz="2400" b="1" spc="-5" dirty="0">
                <a:latin typeface="Arial"/>
                <a:cs typeface="Arial"/>
              </a:rPr>
              <a:t>Forensic</a:t>
            </a:r>
            <a:r>
              <a:rPr sz="2400" spc="-5" dirty="0">
                <a:latin typeface="Arial"/>
                <a:cs typeface="Arial"/>
              </a:rPr>
              <a:t>—cause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death, </a:t>
            </a:r>
            <a:r>
              <a:rPr sz="2400" dirty="0">
                <a:latin typeface="Arial"/>
                <a:cs typeface="Arial"/>
              </a:rPr>
              <a:t>legal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aspects</a:t>
            </a:r>
            <a:endParaRPr sz="2400">
              <a:latin typeface="Arial"/>
              <a:cs typeface="Arial"/>
            </a:endParaRPr>
          </a:p>
          <a:p>
            <a:pPr marL="313690" marR="123825" indent="-313690">
              <a:lnSpc>
                <a:spcPts val="2860"/>
              </a:lnSpc>
              <a:spcBef>
                <a:spcPts val="1535"/>
              </a:spcBef>
              <a:buAutoNum type="arabicPeriod"/>
              <a:tabLst>
                <a:tab pos="313690" algn="l"/>
              </a:tabLst>
            </a:pPr>
            <a:r>
              <a:rPr sz="2400" b="1" spc="-5" dirty="0">
                <a:latin typeface="Arial"/>
                <a:cs typeface="Arial"/>
              </a:rPr>
              <a:t>Clinical</a:t>
            </a:r>
            <a:r>
              <a:rPr sz="2400" spc="-5" dirty="0">
                <a:latin typeface="Arial"/>
                <a:cs typeface="Arial"/>
              </a:rPr>
              <a:t>—treatments for </a:t>
            </a:r>
            <a:r>
              <a:rPr sz="2400" dirty="0">
                <a:latin typeface="Arial"/>
                <a:cs typeface="Arial"/>
              </a:rPr>
              <a:t>poisonings and  injuries caused by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xenobiotics</a:t>
            </a:r>
            <a:endParaRPr sz="2400">
              <a:latin typeface="Arial"/>
              <a:cs typeface="Arial"/>
            </a:endParaRPr>
          </a:p>
          <a:p>
            <a:pPr marL="313690" marR="577215" indent="-313690">
              <a:lnSpc>
                <a:spcPts val="2860"/>
              </a:lnSpc>
              <a:spcBef>
                <a:spcPts val="1480"/>
              </a:spcBef>
              <a:buAutoNum type="arabicPeriod"/>
              <a:tabLst>
                <a:tab pos="313690" algn="l"/>
              </a:tabLst>
            </a:pPr>
            <a:r>
              <a:rPr sz="2400" b="1" spc="-5" dirty="0">
                <a:latin typeface="Arial"/>
                <a:cs typeface="Arial"/>
              </a:rPr>
              <a:t>Environmental</a:t>
            </a:r>
            <a:r>
              <a:rPr sz="2400" spc="-5" dirty="0">
                <a:latin typeface="Arial"/>
                <a:cs typeface="Arial"/>
              </a:rPr>
              <a:t>—environmental  pollutants, </a:t>
            </a:r>
            <a:r>
              <a:rPr sz="2400" spc="-10" dirty="0">
                <a:latin typeface="Arial"/>
                <a:cs typeface="Arial"/>
              </a:rPr>
              <a:t>effects </a:t>
            </a:r>
            <a:r>
              <a:rPr sz="2400" dirty="0">
                <a:latin typeface="Arial"/>
                <a:cs typeface="Arial"/>
              </a:rPr>
              <a:t>on </a:t>
            </a:r>
            <a:r>
              <a:rPr sz="2400" spc="-5" dirty="0">
                <a:latin typeface="Arial"/>
                <a:cs typeface="Arial"/>
              </a:rPr>
              <a:t>flora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fauna</a:t>
            </a:r>
            <a:endParaRPr sz="2400">
              <a:latin typeface="Arial"/>
              <a:cs typeface="Arial"/>
            </a:endParaRPr>
          </a:p>
          <a:p>
            <a:pPr marL="313690" marR="231775" indent="-313690">
              <a:lnSpc>
                <a:spcPts val="2860"/>
              </a:lnSpc>
              <a:spcBef>
                <a:spcPts val="1480"/>
              </a:spcBef>
              <a:buAutoNum type="arabicPeriod"/>
              <a:tabLst>
                <a:tab pos="313690" algn="l"/>
              </a:tabLst>
            </a:pPr>
            <a:r>
              <a:rPr sz="2400" b="1" spc="-5" dirty="0">
                <a:latin typeface="Arial"/>
                <a:cs typeface="Arial"/>
              </a:rPr>
              <a:t>Food</a:t>
            </a:r>
            <a:r>
              <a:rPr sz="2400" spc="-5" dirty="0">
                <a:latin typeface="Arial"/>
                <a:cs typeface="Arial"/>
              </a:rPr>
              <a:t>—adverse </a:t>
            </a:r>
            <a:r>
              <a:rPr sz="2400" spc="-10" dirty="0">
                <a:latin typeface="Arial"/>
                <a:cs typeface="Arial"/>
              </a:rPr>
              <a:t>effects </a:t>
            </a:r>
            <a:r>
              <a:rPr sz="2400" dirty="0">
                <a:latin typeface="Arial"/>
                <a:cs typeface="Arial"/>
              </a:rPr>
              <a:t>of processed or  </a:t>
            </a:r>
            <a:r>
              <a:rPr sz="2400" spc="-5" dirty="0">
                <a:latin typeface="Arial"/>
                <a:cs typeface="Arial"/>
              </a:rPr>
              <a:t>natural food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components</a:t>
            </a:r>
            <a:endParaRPr sz="2400">
              <a:latin typeface="Arial"/>
              <a:cs typeface="Arial"/>
            </a:endParaRPr>
          </a:p>
          <a:p>
            <a:pPr marL="313690" marR="73660" indent="-313690">
              <a:lnSpc>
                <a:spcPts val="2860"/>
              </a:lnSpc>
              <a:spcBef>
                <a:spcPts val="1480"/>
              </a:spcBef>
              <a:buAutoNum type="arabicPeriod"/>
              <a:tabLst>
                <a:tab pos="313690" algn="l"/>
              </a:tabLst>
            </a:pPr>
            <a:r>
              <a:rPr sz="2400" b="1" spc="-5" dirty="0">
                <a:latin typeface="Arial"/>
                <a:cs typeface="Arial"/>
              </a:rPr>
              <a:t>Regulatory</a:t>
            </a:r>
            <a:r>
              <a:rPr sz="2400" spc="-5" dirty="0">
                <a:latin typeface="Arial"/>
                <a:cs typeface="Arial"/>
              </a:rPr>
              <a:t>—assigns </a:t>
            </a:r>
            <a:r>
              <a:rPr sz="2400" dirty="0">
                <a:latin typeface="Arial"/>
                <a:cs typeface="Arial"/>
              </a:rPr>
              <a:t>risk </a:t>
            </a:r>
            <a:r>
              <a:rPr sz="2400" spc="-5" dirty="0">
                <a:latin typeface="Arial"/>
                <a:cs typeface="Arial"/>
              </a:rPr>
              <a:t>to substances  </a:t>
            </a:r>
            <a:r>
              <a:rPr sz="2400" dirty="0">
                <a:latin typeface="Arial"/>
                <a:cs typeface="Arial"/>
              </a:rPr>
              <a:t>of commercial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importance.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858000" y="990600"/>
            <a:ext cx="2028825" cy="5203190"/>
            <a:chOff x="6858000" y="990600"/>
            <a:chExt cx="2028825" cy="5203190"/>
          </a:xfrm>
        </p:grpSpPr>
        <p:sp>
          <p:nvSpPr>
            <p:cNvPr id="5" name="object 5"/>
            <p:cNvSpPr/>
            <p:nvPr/>
          </p:nvSpPr>
          <p:spPr>
            <a:xfrm>
              <a:off x="6858000" y="990600"/>
              <a:ext cx="2028825" cy="36828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85990" y="4673460"/>
              <a:ext cx="1992261" cy="1520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8789" y="165709"/>
            <a:ext cx="42360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Origins </a:t>
            </a:r>
            <a:r>
              <a:rPr sz="3600" dirty="0"/>
              <a:t>of</a:t>
            </a:r>
            <a:r>
              <a:rPr sz="3600" spc="-135" dirty="0"/>
              <a:t> </a:t>
            </a:r>
            <a:r>
              <a:rPr sz="3600" spc="-40" dirty="0"/>
              <a:t>Toxicology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239000" y="2819400"/>
            <a:ext cx="1725612" cy="2162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768515"/>
            <a:ext cx="7751445" cy="58648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67310">
              <a:lnSpc>
                <a:spcPts val="2800"/>
              </a:lnSpc>
              <a:spcBef>
                <a:spcPts val="260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Earliest humans used animal venoms and plant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extracts  for hunting, warfare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assassination.</a:t>
            </a:r>
            <a:endParaRPr sz="2400" dirty="0">
              <a:latin typeface="Arial"/>
              <a:cs typeface="Arial"/>
            </a:endParaRPr>
          </a:p>
          <a:p>
            <a:pPr marL="12700" marR="207645">
              <a:lnSpc>
                <a:spcPts val="2860"/>
              </a:lnSpc>
              <a:spcBef>
                <a:spcPts val="1490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400 BC: </a:t>
            </a:r>
            <a:r>
              <a:rPr sz="2400" spc="-5" dirty="0">
                <a:latin typeface="Arial"/>
                <a:cs typeface="Arial"/>
              </a:rPr>
              <a:t>Hippocrates </a:t>
            </a:r>
            <a:r>
              <a:rPr sz="2400" dirty="0">
                <a:latin typeface="Arial"/>
                <a:cs typeface="Arial"/>
              </a:rPr>
              <a:t>compiled a </a:t>
            </a:r>
            <a:r>
              <a:rPr sz="2400" spc="-5" dirty="0">
                <a:latin typeface="Arial"/>
                <a:cs typeface="Arial"/>
              </a:rPr>
              <a:t>listing </a:t>
            </a:r>
            <a:r>
              <a:rPr sz="2400" dirty="0">
                <a:latin typeface="Arial"/>
                <a:cs typeface="Arial"/>
              </a:rPr>
              <a:t>of a number of  poisons and </a:t>
            </a:r>
            <a:r>
              <a:rPr sz="2400" spc="-5" dirty="0">
                <a:latin typeface="Arial"/>
                <a:cs typeface="Arial"/>
              </a:rPr>
              <a:t>outlined </a:t>
            </a:r>
            <a:r>
              <a:rPr sz="2400" dirty="0">
                <a:latin typeface="Arial"/>
                <a:cs typeface="Arial"/>
              </a:rPr>
              <a:t>some clinical </a:t>
            </a:r>
            <a:r>
              <a:rPr sz="2400" spc="-5" dirty="0">
                <a:latin typeface="Arial"/>
                <a:cs typeface="Arial"/>
              </a:rPr>
              <a:t>toxicology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principles.</a:t>
            </a:r>
          </a:p>
          <a:p>
            <a:pPr marL="120014" indent="-107950">
              <a:lnSpc>
                <a:spcPct val="100000"/>
              </a:lnSpc>
              <a:spcBef>
                <a:spcPts val="1370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1493-1541: Paracelsus—physician and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philosopher</a:t>
            </a:r>
          </a:p>
          <a:p>
            <a:pPr marL="469900" marR="1524635" lvl="1">
              <a:lnSpc>
                <a:spcPct val="102800"/>
              </a:lnSpc>
              <a:spcBef>
                <a:spcPts val="1340"/>
              </a:spcBef>
              <a:buSzPct val="95833"/>
              <a:buChar char="•"/>
              <a:tabLst>
                <a:tab pos="577850" algn="l"/>
              </a:tabLst>
            </a:pPr>
            <a:r>
              <a:rPr sz="2400" dirty="0">
                <a:latin typeface="Arial"/>
                <a:cs typeface="Arial"/>
              </a:rPr>
              <a:t>All </a:t>
            </a:r>
            <a:r>
              <a:rPr sz="2400" spc="-5" dirty="0">
                <a:latin typeface="Arial"/>
                <a:cs typeface="Arial"/>
              </a:rPr>
              <a:t>substances </a:t>
            </a:r>
            <a:r>
              <a:rPr sz="2400" dirty="0">
                <a:latin typeface="Arial"/>
                <a:cs typeface="Arial"/>
              </a:rPr>
              <a:t>are poisons;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right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dose  </a:t>
            </a:r>
            <a:r>
              <a:rPr sz="2400" spc="-5" dirty="0">
                <a:latin typeface="Arial"/>
                <a:cs typeface="Arial"/>
              </a:rPr>
              <a:t>differentiates </a:t>
            </a:r>
            <a:r>
              <a:rPr sz="2400" dirty="0">
                <a:latin typeface="Arial"/>
                <a:cs typeface="Arial"/>
              </a:rPr>
              <a:t>a poisons </a:t>
            </a:r>
            <a:r>
              <a:rPr sz="2400" spc="-5" dirty="0">
                <a:latin typeface="Arial"/>
                <a:cs typeface="Arial"/>
              </a:rPr>
              <a:t>from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30" dirty="0">
                <a:latin typeface="Arial"/>
                <a:cs typeface="Arial"/>
              </a:rPr>
              <a:t> remedy.</a:t>
            </a:r>
            <a:endParaRPr sz="2400" dirty="0">
              <a:latin typeface="Arial"/>
              <a:cs typeface="Arial"/>
            </a:endParaRPr>
          </a:p>
          <a:p>
            <a:pPr marL="577215" lvl="1" indent="-107950">
              <a:lnSpc>
                <a:spcPct val="100000"/>
              </a:lnSpc>
              <a:spcBef>
                <a:spcPts val="1360"/>
              </a:spcBef>
              <a:buSzPct val="95833"/>
              <a:buFont typeface="Arial"/>
              <a:buChar char="•"/>
              <a:tabLst>
                <a:tab pos="577850" algn="l"/>
              </a:tabLst>
            </a:pPr>
            <a:r>
              <a:rPr sz="2400" spc="-245" dirty="0">
                <a:latin typeface="AoyagiKouzanFontT"/>
                <a:cs typeface="AoyagiKouzanFontT"/>
              </a:rPr>
              <a:t>“</a:t>
            </a:r>
            <a:r>
              <a:rPr sz="2400" spc="-245" dirty="0">
                <a:latin typeface="Arial"/>
                <a:cs typeface="Arial"/>
              </a:rPr>
              <a:t>Dose </a:t>
            </a:r>
            <a:r>
              <a:rPr sz="2400" spc="-5" dirty="0">
                <a:latin typeface="Arial"/>
                <a:cs typeface="Arial"/>
              </a:rPr>
              <a:t>determines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toxicity.</a:t>
            </a:r>
            <a:r>
              <a:rPr sz="2400" spc="-140" dirty="0">
                <a:latin typeface="AoyagiKouzanFontT"/>
                <a:cs typeface="AoyagiKouzanFontT"/>
              </a:rPr>
              <a:t>”</a:t>
            </a:r>
            <a:endParaRPr sz="2400" dirty="0">
              <a:latin typeface="AoyagiKouzanFontT"/>
              <a:cs typeface="AoyagiKouzanFontT"/>
            </a:endParaRPr>
          </a:p>
          <a:p>
            <a:pPr marL="12700" marR="5080">
              <a:lnSpc>
                <a:spcPct val="98300"/>
              </a:lnSpc>
              <a:spcBef>
                <a:spcPts val="156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1775: Percival </a:t>
            </a:r>
            <a:r>
              <a:rPr sz="2400" spc="-5" dirty="0">
                <a:latin typeface="Arial"/>
                <a:cs typeface="Arial"/>
              </a:rPr>
              <a:t>Pott found that </a:t>
            </a:r>
            <a:r>
              <a:rPr sz="2400" dirty="0">
                <a:latin typeface="Arial"/>
                <a:cs typeface="Arial"/>
              </a:rPr>
              <a:t>soot caused </a:t>
            </a:r>
            <a:r>
              <a:rPr sz="2400" spc="-5" dirty="0">
                <a:latin typeface="Arial"/>
                <a:cs typeface="Arial"/>
              </a:rPr>
              <a:t>scrotal  </a:t>
            </a:r>
            <a:r>
              <a:rPr sz="2400" dirty="0">
                <a:latin typeface="Arial"/>
                <a:cs typeface="Arial"/>
              </a:rPr>
              <a:t>cancer in chimney sweeps. Much </a:t>
            </a:r>
            <a:r>
              <a:rPr sz="2400" spc="-5" dirty="0">
                <a:latin typeface="Arial"/>
                <a:cs typeface="Arial"/>
              </a:rPr>
              <a:t>later the </a:t>
            </a:r>
            <a:r>
              <a:rPr sz="2400" dirty="0">
                <a:latin typeface="Arial"/>
                <a:cs typeface="Arial"/>
              </a:rPr>
              <a:t>carcinogens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  soot </a:t>
            </a:r>
            <a:r>
              <a:rPr sz="2400" spc="-5" dirty="0">
                <a:latin typeface="Arial"/>
                <a:cs typeface="Arial"/>
              </a:rPr>
              <a:t>found to </a:t>
            </a:r>
            <a:r>
              <a:rPr sz="2400" dirty="0">
                <a:latin typeface="Arial"/>
                <a:cs typeface="Arial"/>
              </a:rPr>
              <a:t>be polycyclic </a:t>
            </a:r>
            <a:r>
              <a:rPr sz="2400" spc="-5" dirty="0">
                <a:latin typeface="Arial"/>
                <a:cs typeface="Arial"/>
              </a:rPr>
              <a:t>aromatic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hydrocarbons.</a:t>
            </a:r>
          </a:p>
          <a:p>
            <a:pPr marL="12700" marR="123825">
              <a:lnSpc>
                <a:spcPts val="2860"/>
              </a:lnSpc>
              <a:spcBef>
                <a:spcPts val="1575"/>
              </a:spcBef>
              <a:buSzPct val="95833"/>
              <a:buChar char="•"/>
              <a:tabLst>
                <a:tab pos="120650" algn="l"/>
              </a:tabLst>
            </a:pPr>
            <a:r>
              <a:rPr sz="2400" dirty="0">
                <a:latin typeface="Arial"/>
                <a:cs typeface="Arial"/>
              </a:rPr>
              <a:t>1972: Rachel </a:t>
            </a:r>
            <a:r>
              <a:rPr sz="2400" spc="-20" dirty="0">
                <a:latin typeface="Arial"/>
                <a:cs typeface="Arial"/>
              </a:rPr>
              <a:t>Carson/EPA </a:t>
            </a:r>
            <a:r>
              <a:rPr sz="2400" dirty="0">
                <a:latin typeface="Arial"/>
                <a:cs typeface="Arial"/>
              </a:rPr>
              <a:t>led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ban of </a:t>
            </a:r>
            <a:r>
              <a:rPr sz="2400" spc="-5" dirty="0">
                <a:latin typeface="Arial"/>
                <a:cs typeface="Arial"/>
              </a:rPr>
              <a:t>insecticide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DDT  </a:t>
            </a:r>
            <a:r>
              <a:rPr sz="2400" spc="-5" dirty="0">
                <a:latin typeface="Arial"/>
                <a:cs typeface="Arial"/>
              </a:rPr>
              <a:t>for environmental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health</a:t>
            </a:r>
            <a:r>
              <a:rPr sz="2400" dirty="0">
                <a:latin typeface="Arial"/>
                <a:cs typeface="Arial"/>
              </a:rPr>
              <a:t> concerns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762000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Orfila, </a:t>
            </a:r>
            <a:r>
              <a:rPr lang="en-US" dirty="0" smtClean="0"/>
              <a:t>a Spanish physician, is often referred to as the founder of toxicology.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was Orfila who first prepared a systematic correlation between the chemical and biological properties of poisons of the time.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 demonstrated effects of poisons on specific organs by analyzing autopsy materials for poisons and their associated tissue damage.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20th century is marked by an advanced level of understanding of toxicology.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DNA (the molecule of life) and various </a:t>
            </a:r>
            <a:r>
              <a:rPr lang="en-US" dirty="0" err="1" smtClean="0"/>
              <a:t>biochemicals</a:t>
            </a:r>
            <a:r>
              <a:rPr lang="en-US" dirty="0" smtClean="0"/>
              <a:t> that maintain body functions were discovered.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Our level of knowledge of toxic effects on organs and cells is now being revealed at the molecular level.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recognized that virtually all toxic effects are caused by changes in specific cellular molecules and </a:t>
            </a:r>
            <a:r>
              <a:rPr lang="en-US" dirty="0" err="1" smtClean="0"/>
              <a:t>biochemicals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524583"/>
            <a:ext cx="16192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0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Examples of </a:t>
            </a:r>
            <a:r>
              <a:rPr spc="-25" dirty="0"/>
              <a:t>Toxicological</a:t>
            </a:r>
            <a:r>
              <a:rPr spc="-95" dirty="0"/>
              <a:t> </a:t>
            </a:r>
            <a:r>
              <a:rPr dirty="0"/>
              <a:t>Cases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590512"/>
            <a:ext cx="572008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399 </a:t>
            </a:r>
            <a:r>
              <a:rPr sz="2000" spc="-5" dirty="0">
                <a:latin typeface="Arial"/>
                <a:cs typeface="Arial"/>
              </a:rPr>
              <a:t>B.C. Socrates,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Greek </a:t>
            </a:r>
            <a:r>
              <a:rPr sz="2000" dirty="0">
                <a:latin typeface="Arial"/>
                <a:cs typeface="Arial"/>
              </a:rPr>
              <a:t>Philosopher died of  Hemlock poisoning (according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Plato)</a:t>
            </a:r>
            <a:endParaRPr sz="2000" dirty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Char char="•"/>
              <a:tabLst>
                <a:tab pos="812165" algn="l"/>
                <a:tab pos="812800" algn="l"/>
              </a:tabLst>
            </a:pPr>
            <a:r>
              <a:rPr sz="2000" dirty="0">
                <a:latin typeface="Arial"/>
                <a:cs typeface="Arial"/>
              </a:rPr>
              <a:t>Coniine is </a:t>
            </a:r>
            <a:r>
              <a:rPr sz="2000" spc="-5" dirty="0">
                <a:latin typeface="Arial"/>
                <a:cs typeface="Arial"/>
              </a:rPr>
              <a:t>the active toxic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ingredient</a:t>
            </a:r>
          </a:p>
          <a:p>
            <a:pPr marL="812800" marR="380365" lvl="1" indent="-342900">
              <a:lnSpc>
                <a:spcPct val="100000"/>
              </a:lnSpc>
              <a:buChar char="•"/>
              <a:tabLst>
                <a:tab pos="812165" algn="l"/>
                <a:tab pos="812800" algn="l"/>
              </a:tabLst>
            </a:pPr>
            <a:r>
              <a:rPr sz="2000" spc="-5" dirty="0">
                <a:latin typeface="Arial"/>
                <a:cs typeface="Arial"/>
              </a:rPr>
              <a:t>Antagonist for the nicotinic acetylcholine  </a:t>
            </a:r>
            <a:r>
              <a:rPr sz="2000" spc="-15" dirty="0">
                <a:latin typeface="Arial"/>
                <a:cs typeface="Arial"/>
              </a:rPr>
              <a:t>receptor, </a:t>
            </a:r>
            <a:r>
              <a:rPr sz="2000" dirty="0">
                <a:latin typeface="Arial"/>
                <a:cs typeface="Arial"/>
              </a:rPr>
              <a:t>leading </a:t>
            </a:r>
            <a:r>
              <a:rPr sz="2000" spc="-5" dirty="0">
                <a:latin typeface="Arial"/>
                <a:cs typeface="Arial"/>
              </a:rPr>
              <a:t>to cessation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neurotransmission, </a:t>
            </a:r>
            <a:r>
              <a:rPr sz="2000" dirty="0">
                <a:latin typeface="Arial"/>
                <a:cs typeface="Arial"/>
              </a:rPr>
              <a:t>muscular and  </a:t>
            </a:r>
            <a:r>
              <a:rPr sz="2000" spc="-5" dirty="0">
                <a:latin typeface="Arial"/>
                <a:cs typeface="Arial"/>
              </a:rPr>
              <a:t>respiratory </a:t>
            </a:r>
            <a:r>
              <a:rPr sz="2000" dirty="0">
                <a:latin typeface="Arial"/>
                <a:cs typeface="Arial"/>
              </a:rPr>
              <a:t>collapse and</a:t>
            </a:r>
            <a:r>
              <a:rPr sz="2000" spc="-5" dirty="0">
                <a:latin typeface="Arial"/>
                <a:cs typeface="Arial"/>
              </a:rPr>
              <a:t> death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39" y="3333712"/>
            <a:ext cx="5739765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558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80365" algn="l"/>
                <a:tab pos="381000" algn="l"/>
              </a:tabLst>
            </a:pPr>
            <a:r>
              <a:rPr sz="2000" spc="-5" dirty="0">
                <a:latin typeface="Arial"/>
                <a:cs typeface="Arial"/>
              </a:rPr>
              <a:t>October </a:t>
            </a:r>
            <a:r>
              <a:rPr sz="2000" spc="5" dirty="0">
                <a:latin typeface="Arial"/>
                <a:cs typeface="Arial"/>
              </a:rPr>
              <a:t>20</a:t>
            </a:r>
            <a:r>
              <a:rPr sz="1950" spc="7" baseline="25641" dirty="0">
                <a:latin typeface="Arial"/>
                <a:cs typeface="Arial"/>
              </a:rPr>
              <a:t>th</a:t>
            </a:r>
            <a:r>
              <a:rPr sz="2000" spc="5" dirty="0">
                <a:latin typeface="Arial"/>
                <a:cs typeface="Arial"/>
              </a:rPr>
              <a:t>, </a:t>
            </a:r>
            <a:r>
              <a:rPr sz="2000" dirty="0">
                <a:latin typeface="Arial"/>
                <a:cs typeface="Arial"/>
              </a:rPr>
              <a:t>1740 Charles </a:t>
            </a:r>
            <a:r>
              <a:rPr sz="2000" spc="-5" dirty="0">
                <a:latin typeface="Arial"/>
                <a:cs typeface="Arial"/>
              </a:rPr>
              <a:t>VI, </a:t>
            </a:r>
            <a:r>
              <a:rPr sz="2000" dirty="0">
                <a:latin typeface="Arial"/>
                <a:cs typeface="Arial"/>
              </a:rPr>
              <a:t>Holy Roman  </a:t>
            </a:r>
            <a:r>
              <a:rPr sz="2000" spc="-15" dirty="0">
                <a:latin typeface="Arial"/>
                <a:cs typeface="Arial"/>
              </a:rPr>
              <a:t>Emperor, </a:t>
            </a:r>
            <a:r>
              <a:rPr sz="2000" dirty="0">
                <a:latin typeface="Arial"/>
                <a:cs typeface="Arial"/>
              </a:rPr>
              <a:t>King of Bohemia, </a:t>
            </a:r>
            <a:r>
              <a:rPr sz="2000" spc="-20" dirty="0">
                <a:latin typeface="Arial"/>
                <a:cs typeface="Arial"/>
              </a:rPr>
              <a:t>Hungary, </a:t>
            </a:r>
            <a:r>
              <a:rPr sz="2000" dirty="0">
                <a:latin typeface="Arial"/>
                <a:cs typeface="Arial"/>
              </a:rPr>
              <a:t>and  </a:t>
            </a:r>
            <a:r>
              <a:rPr sz="2000" spc="-5" dirty="0">
                <a:latin typeface="Arial"/>
                <a:cs typeface="Arial"/>
              </a:rPr>
              <a:t>Croatia </a:t>
            </a:r>
            <a:r>
              <a:rPr sz="2000" dirty="0">
                <a:latin typeface="Arial"/>
                <a:cs typeface="Arial"/>
              </a:rPr>
              <a:t>died </a:t>
            </a:r>
            <a:r>
              <a:rPr sz="2000" spc="-5" dirty="0">
                <a:latin typeface="Arial"/>
                <a:cs typeface="Arial"/>
              </a:rPr>
              <a:t>from eating death </a:t>
            </a:r>
            <a:r>
              <a:rPr sz="2000" dirty="0">
                <a:latin typeface="Arial"/>
                <a:cs typeface="Arial"/>
              </a:rPr>
              <a:t>cap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mushrooms</a:t>
            </a:r>
            <a:endParaRPr sz="2000">
              <a:latin typeface="Arial"/>
              <a:cs typeface="Arial"/>
            </a:endParaRPr>
          </a:p>
          <a:p>
            <a:pPr marL="838200" marR="205740" lvl="1" indent="-342900">
              <a:lnSpc>
                <a:spcPct val="100000"/>
              </a:lnSpc>
              <a:buChar char="•"/>
              <a:tabLst>
                <a:tab pos="837565" algn="l"/>
                <a:tab pos="838200" algn="l"/>
              </a:tabLst>
            </a:pPr>
            <a:r>
              <a:rPr sz="2000" spc="-5" dirty="0">
                <a:latin typeface="Arial"/>
                <a:cs typeface="Arial"/>
              </a:rPr>
              <a:t>Active </a:t>
            </a:r>
            <a:r>
              <a:rPr sz="2000" dirty="0">
                <a:latin typeface="Arial"/>
                <a:cs typeface="Arial"/>
              </a:rPr>
              <a:t>ingredient is </a:t>
            </a:r>
            <a:r>
              <a:rPr sz="2000" spc="-5" dirty="0">
                <a:latin typeface="Arial"/>
                <a:cs typeface="Arial"/>
              </a:rPr>
              <a:t>alpha-amanitin </a:t>
            </a:r>
            <a:r>
              <a:rPr sz="2000" dirty="0">
                <a:latin typeface="Arial"/>
                <a:cs typeface="Arial"/>
              </a:rPr>
              <a:t>that  </a:t>
            </a:r>
            <a:r>
              <a:rPr sz="2000" spc="-5" dirty="0">
                <a:latin typeface="Arial"/>
                <a:cs typeface="Arial"/>
              </a:rPr>
              <a:t>inhibits </a:t>
            </a:r>
            <a:r>
              <a:rPr sz="2000" dirty="0">
                <a:latin typeface="Arial"/>
                <a:cs typeface="Arial"/>
              </a:rPr>
              <a:t>RNA polymerase </a:t>
            </a:r>
            <a:r>
              <a:rPr sz="2000" spc="-5" dirty="0">
                <a:latin typeface="Arial"/>
                <a:cs typeface="Arial"/>
              </a:rPr>
              <a:t>inhibiting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protein  synthesis </a:t>
            </a:r>
            <a:r>
              <a:rPr sz="2000" dirty="0">
                <a:latin typeface="Arial"/>
                <a:cs typeface="Arial"/>
              </a:rPr>
              <a:t>leading </a:t>
            </a:r>
            <a:r>
              <a:rPr sz="2000" spc="-5" dirty="0">
                <a:latin typeface="Arial"/>
                <a:cs typeface="Arial"/>
              </a:rPr>
              <a:t>to hepatocellular lysis,  </a:t>
            </a:r>
            <a:r>
              <a:rPr sz="2000" dirty="0">
                <a:latin typeface="Arial"/>
                <a:cs typeface="Arial"/>
              </a:rPr>
              <a:t>liver </a:t>
            </a:r>
            <a:r>
              <a:rPr sz="2000" spc="-5" dirty="0">
                <a:latin typeface="Arial"/>
                <a:cs typeface="Arial"/>
              </a:rPr>
              <a:t>failure, </a:t>
            </a:r>
            <a:r>
              <a:rPr sz="2000" dirty="0">
                <a:latin typeface="Arial"/>
                <a:cs typeface="Arial"/>
              </a:rPr>
              <a:t>kidney </a:t>
            </a:r>
            <a:r>
              <a:rPr sz="2000" spc="-5" dirty="0">
                <a:latin typeface="Arial"/>
                <a:cs typeface="Arial"/>
              </a:rPr>
              <a:t>failure, </a:t>
            </a:r>
            <a:r>
              <a:rPr sz="2000" dirty="0">
                <a:latin typeface="Arial"/>
                <a:cs typeface="Arial"/>
              </a:rPr>
              <a:t>coma,  </a:t>
            </a:r>
            <a:r>
              <a:rPr sz="2000" spc="-5" dirty="0">
                <a:latin typeface="Arial"/>
                <a:cs typeface="Arial"/>
              </a:rPr>
              <a:t>respiratory failure,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death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032535" y="601395"/>
            <a:ext cx="2112010" cy="2657475"/>
            <a:chOff x="7032535" y="601395"/>
            <a:chExt cx="2112010" cy="2657475"/>
          </a:xfrm>
        </p:grpSpPr>
        <p:sp>
          <p:nvSpPr>
            <p:cNvPr id="6" name="object 6"/>
            <p:cNvSpPr/>
            <p:nvPr/>
          </p:nvSpPr>
          <p:spPr>
            <a:xfrm>
              <a:off x="7032535" y="601395"/>
              <a:ext cx="2111451" cy="188139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33817" y="2482799"/>
              <a:ext cx="1462112" cy="7756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891926" y="3034665"/>
            <a:ext cx="749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coniine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596254" y="3396665"/>
            <a:ext cx="3547745" cy="3104515"/>
            <a:chOff x="5596254" y="3396665"/>
            <a:chExt cx="3547745" cy="3104515"/>
          </a:xfrm>
        </p:grpSpPr>
        <p:sp>
          <p:nvSpPr>
            <p:cNvPr id="10" name="object 10"/>
            <p:cNvSpPr/>
            <p:nvPr/>
          </p:nvSpPr>
          <p:spPr>
            <a:xfrm>
              <a:off x="7616825" y="3396665"/>
              <a:ext cx="1527175" cy="23254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44476" y="3396665"/>
              <a:ext cx="1672348" cy="146678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596254" y="4943208"/>
              <a:ext cx="1937562" cy="155785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926979" y="6524542"/>
            <a:ext cx="1550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Alpha-amanitin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1173</Words>
  <Application>Microsoft Office PowerPoint</Application>
  <PresentationFormat>On-screen Show (4:3)</PresentationFormat>
  <Paragraphs>158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AoyagiKouzanFontT</vt:lpstr>
      <vt:lpstr>Arial</vt:lpstr>
      <vt:lpstr>Calibri</vt:lpstr>
      <vt:lpstr>Times New Roman</vt:lpstr>
      <vt:lpstr>Office Theme</vt:lpstr>
      <vt:lpstr>Basic Toxicology</vt:lpstr>
      <vt:lpstr>PowerPoint Presentation</vt:lpstr>
      <vt:lpstr>PowerPoint Presentation</vt:lpstr>
      <vt:lpstr>Toxicology</vt:lpstr>
      <vt:lpstr>PowerPoint Presentation</vt:lpstr>
      <vt:lpstr>Branches of Toxicology</vt:lpstr>
      <vt:lpstr>Origins of Toxicology</vt:lpstr>
      <vt:lpstr>PowerPoint Presentation</vt:lpstr>
      <vt:lpstr>Examples of Toxicological Cases</vt:lpstr>
      <vt:lpstr>Examples of Toxicological Cases</vt:lpstr>
      <vt:lpstr>Examples of Toxicological Cases</vt:lpstr>
      <vt:lpstr>Dose-Response</vt:lpstr>
      <vt:lpstr>Evaluating Dose-Response Relationships</vt:lpstr>
      <vt:lpstr>Comparing Toxicity of Compounds</vt:lpstr>
      <vt:lpstr>Toxic Potency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Administrator</cp:lastModifiedBy>
  <cp:revision>7</cp:revision>
  <dcterms:created xsi:type="dcterms:W3CDTF">2020-04-08T08:00:13Z</dcterms:created>
  <dcterms:modified xsi:type="dcterms:W3CDTF">2020-04-08T11:00:48Z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2020-04-08T00:00:00Z</vt:filetime>
  </property>
</Properties>
</file>