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
 <Relationship Id="rId3" Type="http://schemas.openxmlformats.org/package/2006/relationships/metadata/core-properties" Target="docProps/core.xml" />
 <Relationship Id="rId1" Type="http://schemas.openxmlformats.org/officeDocument/2006/relationships/officeDocument" Target="ppt/presentation.xml" />
 <Relationship Id="rId4" Type="http://schemas.openxmlformats.org/officeDocument/2006/relationships/extended-properties" Target="docProps/app.xml" 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7556500" cy="10680700"/>
  <p:notesSz cx="6858000" cy="9144000"/>
  <p:defaultTextStyle>
    <a:defPPr>
      <a:defRPr lang="en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4" y="-72"/>
      </p:cViewPr>
      <p:guideLst>
        <p:guide orient="horz" pos="3016"/>
        <p:guide pos="2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 />
 <Relationship Id="rId2" Type="http://schemas.openxmlformats.org/officeDocument/2006/relationships/slide" Target="slides/slide1.xml" />
 <Relationship Id="rId3" Type="http://schemas.openxmlformats.org/officeDocument/2006/relationships/slide" Target="slides/slide2.xml" />
 <Relationship Id="rId4" Type="http://schemas.openxmlformats.org/officeDocument/2006/relationships/slide" Target="slides/slide3.xml" />
 <Relationship Id="rId5" Type="http://schemas.openxmlformats.org/officeDocument/2006/relationships/slide" Target="slides/slide4.xml" />
 <Relationship Id="rId6" Type="http://schemas.openxmlformats.org/officeDocument/2006/relationships/slide" Target="slides/slide5.xml" />
 <Relationship Id="rId7" Type="http://schemas.openxmlformats.org/officeDocument/2006/relationships/slide" Target="slides/slide6.xml" />
 <Relationship Id="rId8" Type="http://schemas.openxmlformats.org/officeDocument/2006/relationships/slide" Target="slides/slide7.xml" />
 <Relationship Id="rId9" Type="http://schemas.openxmlformats.org/officeDocument/2006/relationships/slide" Target="slides/slide8.xml" />
 <Relationship Id="rId10" Type="http://schemas.openxmlformats.org/officeDocument/2006/relationships/slide" Target="slides/slide9.xml" />
 <Relationship Id="rId11" Type="http://schemas.openxmlformats.org/officeDocument/2006/relationships/slide" Target="slides/slide10.xml" />
 <Relationship Id="rId12" Type="http://schemas.openxmlformats.org/officeDocument/2006/relationships/slide" Target="slides/slide11.xml" />
 <Relationship Id="rId13" Type="http://schemas.openxmlformats.org/officeDocument/2006/relationships/slide" Target="slides/slide12.xml" />
 <Relationship Id="rId14" Type="http://schemas.openxmlformats.org/officeDocument/2006/relationships/slide" Target="slides/slide13.xml" />
 <Relationship Id="rId15" Type="http://schemas.openxmlformats.org/officeDocument/2006/relationships/slide" Target="slides/slide14.xml" />
 <Relationship Id="rId16" Type="http://schemas.openxmlformats.org/officeDocument/2006/relationships/slide" Target="slides/slide15.xml" />
 <Relationship Id="rId17" Type="http://schemas.openxmlformats.org/officeDocument/2006/relationships/slide" Target="slides/slide16.xml" />
 <Relationship Id="rId18" Type="http://schemas.openxmlformats.org/officeDocument/2006/relationships/presProps" Target="presProps.xml" />
 <Relationship Id="rId19" Type="http://schemas.openxmlformats.org/officeDocument/2006/relationships/viewProps" Target="viewProps.xml" />
 <Relationship Id="rId20" Type="http://schemas.openxmlformats.org/officeDocument/2006/relationships/theme" Target="theme/theme1.xml" />
 <Relationship Id="rId21" Type="http://schemas.openxmlformats.org/officeDocument/2006/relationships/tableStyles" Target="tableStyles.xml" />
</Relationships>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450" y="2974705"/>
            <a:ext cx="6261100" cy="2052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5426288"/>
            <a:ext cx="5156200" cy="24471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40350" y="536423"/>
            <a:ext cx="1657350" cy="11406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300" y="536423"/>
            <a:ext cx="4849283" cy="11406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63" y="6153339"/>
            <a:ext cx="6261100" cy="19018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863" y="4058633"/>
            <a:ext cx="6261100" cy="209470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300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4383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143474"/>
            <a:ext cx="3254596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" y="3036771"/>
            <a:ext cx="3254596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41827" y="2143474"/>
            <a:ext cx="3255874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41827" y="3036771"/>
            <a:ext cx="3255874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1" y="381259"/>
            <a:ext cx="2423363" cy="16225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9901" y="381259"/>
            <a:ext cx="4117799" cy="81726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1" y="2003825"/>
            <a:ext cx="2423363" cy="6550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788" y="6703060"/>
            <a:ext cx="4419600" cy="79133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43788" y="855615"/>
            <a:ext cx="4419600" cy="5745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788" y="7494394"/>
            <a:ext cx="4419600" cy="11238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383477"/>
            <a:ext cx="6629400" cy="1595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234355"/>
            <a:ext cx="6629400" cy="631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6717" y="8875350"/>
            <a:ext cx="2332567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78967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.jpeg" />
</Relationships>

</file>

<file path=ppt/slides/_rels/slide10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0.jpeg" />
</Relationships>

</file>

<file path=ppt/slides/_rels/slide1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1.jpeg" />
</Relationships>

</file>

<file path=ppt/slides/_rels/slide1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2.jpeg" />
</Relationships>

</file>

<file path=ppt/slides/_rels/slide1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3.jpeg" />
</Relationships>

</file>

<file path=ppt/slides/_rels/slide1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4.jpeg" />
</Relationships>

</file>

<file path=ppt/slides/_rels/slide1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5.jpeg" />
</Relationships>

</file>

<file path=ppt/slides/_rels/slide1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6.jpeg" 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2.jpeg" 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3.jpeg" 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4.jpeg" />
</Relationships>

</file>

<file path=ppt/slides/_rels/slide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5.jpeg" />
</Relationships>

</file>

<file path=ppt/slides/_rels/slide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6.jpeg" />
</Relationships>

</file>

<file path=ppt/slides/_rels/slide7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7.jpeg" />
</Relationships>

</file>

<file path=ppt/slides/_rels/slide8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8.jpeg" />
</Relationships>

</file>

<file path=ppt/slides/_rels/slide9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9.jpeg" 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889000"/>
            <a:ext cx="66421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Context: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1143000"/>
            <a:ext cx="66421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Introduction ……………………………………………………………………….1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Hydrophytes……………………………………………………………………….2</a:t>
            </a:r>
          </a:p>
          <a:p>
            <a:pPr>
              <a:lnSpc>
                <a:spcPts val="29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2019300"/>
            <a:ext cx="37338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Morphological Adaptations………………………………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5" name="TextBox 5"/>
          <p:cNvSpPr txBox="1"/>
          <p:nvPr/>
        </p:nvSpPr>
        <p:spPr>
          <a:xfrm>
            <a:off x="5791200" y="2019300"/>
            <a:ext cx="419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2.1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6" name="TextBox 6"/>
          <p:cNvSpPr txBox="1"/>
          <p:nvPr/>
        </p:nvSpPr>
        <p:spPr>
          <a:xfrm>
            <a:off x="914400" y="2235200"/>
            <a:ext cx="6642100" cy="177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7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Anatomical Adaptations………………………………………………………….2.2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Physiological Adaptations………………………………………………………..2.3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Types of Hydrophytes……………………………………………………………2.4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Ecological and economic importance……………………………………………2.5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Xerophytes…………………………………………………………………………3</a:t>
            </a:r>
          </a:p>
          <a:p>
            <a:pPr>
              <a:lnSpc>
                <a:spcPts val="287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4216400"/>
            <a:ext cx="37338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Morphological Adaptations………………………………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8" name="TextBox 8"/>
          <p:cNvSpPr txBox="1"/>
          <p:nvPr/>
        </p:nvSpPr>
        <p:spPr>
          <a:xfrm>
            <a:off x="5791200" y="4216400"/>
            <a:ext cx="419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3.1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9" name="TextBox 9"/>
          <p:cNvSpPr txBox="1"/>
          <p:nvPr/>
        </p:nvSpPr>
        <p:spPr>
          <a:xfrm>
            <a:off x="914400" y="4419600"/>
            <a:ext cx="6642100" cy="2146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Anatomical Adaptations………………………………………………………….3.2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Physiological Adaptations………………………………………………………..3.3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Types of Xerophytes……………………………………………………………...3.4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Ecological and economic importance…………………………………………….3.5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Conclusion………………………………………………………………………….4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Reference…………………………………………………………………………...5</a:t>
            </a:r>
          </a:p>
          <a:p>
            <a:pPr>
              <a:lnSpc>
                <a:spcPts val="28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14400" y="8229600"/>
            <a:ext cx="6642100" cy="279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1.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606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Introduction:</a:t>
            </a:r>
          </a:p>
          <a:p>
            <a:pPr>
              <a:lnSpc>
                <a:spcPts val="1840"/>
              </a:lnSpc>
            </a:pPr>
            <a:endParaRPr lang="en-CA" sz="1526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14400" y="8610600"/>
            <a:ext cx="66421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Plants of one place are different from the plant of different places. This difference is due to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adaptive features of plants. For example, seaweed is adapted to live under water but cactus is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adapted to live in desert. Adaptation is defined in this way:</a:t>
            </a:r>
          </a:p>
          <a:p>
            <a:pPr>
              <a:lnSpc>
                <a:spcPts val="20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914400" y="95758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 Italic"/>
                <a:cs typeface="Times New Roman Bold Italic"/>
              </a:rPr>
              <a:t>Specific characteristics that enable a plant to survive and reproduce in a specific region.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914400" y="9880600"/>
            <a:ext cx="66421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1 | </a:t>
            </a:r>
            <a:r>
              <a:rPr lang="en-CA" sz="1103" smtClean="0">
                <a:solidFill>
                  <a:srgbClr val="919191"/>
                </a:solidFill>
                <a:latin typeface="Calibri"/>
                <a:cs typeface="Calibri"/>
              </a:rPr>
              <a:t>P a g e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8890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Xerophytes are the plants that live in the dry desert like habitats due to their adaptive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1079500"/>
            <a:ext cx="66421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features. Main atmospheric problems that they face are scarcity of water, scarcity of nutrients,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high temperature, strong sunlight exposure and strong winds. Thus, main function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adaptation is to prevent loss of water through transpiration.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1981200"/>
            <a:ext cx="66421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Examples;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include Acacia, Eriogonums, Adenia glauca, Agave, Euphorbia, Joshua tree,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Artic willow, Cactus family, Barbary fig, Antarctic hair grass etc.</a:t>
            </a:r>
          </a:p>
          <a:p>
            <a:pPr>
              <a:lnSpc>
                <a:spcPts val="20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2603500"/>
            <a:ext cx="66421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Distribution: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Xerophytes are widely distributed in dry deserts of world such as Arabian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Desert (Western Asia), Lop Desert (China), Cholistan Desert (Pakistan), Maranjab Desert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(Iran), Chihuahuan Desert (North America), Black Rock Desert(USA), Negev (Israel), Blue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Desert (Egypt), Namib (Southern Africa), Oltenian Sahara (Romania) etc.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7912100"/>
            <a:ext cx="66421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3.1. Morphological Adaptations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8255000"/>
            <a:ext cx="66421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  <a:tabLst>
                <a:tab pos="228600" algn="l"/>
              </a:tabLst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1.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Leaves: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Xerophytes have leaves that roll tightly under dry conditions. Rolling of leaves is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because of special motor cells (hinge) on upper surface of leaves. In xerophytic grasses,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9880600"/>
            <a:ext cx="66421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10 | </a:t>
            </a:r>
            <a:r>
              <a:rPr lang="en-CA" sz="1103" smtClean="0">
                <a:solidFill>
                  <a:srgbClr val="919191"/>
                </a:solidFill>
                <a:latin typeface="Calibri"/>
                <a:cs typeface="Calibri"/>
              </a:rPr>
              <a:t>P a g e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1143000" y="889000"/>
            <a:ext cx="64135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motor cells are well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143000" y="1079500"/>
            <a:ext cx="64135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developed. Leaves are scale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like or very small in size so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that surface area for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143000" y="1879600"/>
            <a:ext cx="6413500" cy="1320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exposure of light is reduced.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Generally, leaves are absent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in mature plants. Xerophytes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with reduced leaves are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called micro-phyllous.</a:t>
            </a:r>
          </a:p>
          <a:p>
            <a:pPr>
              <a:lnSpc>
                <a:spcPts val="20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3187700"/>
            <a:ext cx="66421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  <a:tabLst>
                <a:tab pos="228600" algn="l"/>
                <a:tab pos="228600" algn="l"/>
              </a:tabLst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2.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10" b="1" smtClean="0">
                <a:solidFill>
                  <a:srgbClr val="000000"/>
                </a:solidFill>
                <a:latin typeface="Times New Roman Bold Italic"/>
                <a:cs typeface="Times New Roman Bold Italic"/>
              </a:rPr>
              <a:t> Stems:    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are hard, woody, stunted, and dry and covered with bark. Stem in some plants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are covered with silica and wax to reduce water loss such as in Equisetum. Stems may be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modified into thorns.</a:t>
            </a:r>
          </a:p>
          <a:p>
            <a:pPr>
              <a:lnSpc>
                <a:spcPts val="20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3975100"/>
            <a:ext cx="66421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  <a:tabLst>
                <a:tab pos="228600" algn="l"/>
                <a:tab pos="228600" algn="l"/>
              </a:tabLst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3.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10" b="1" smtClean="0">
                <a:solidFill>
                  <a:srgbClr val="000000"/>
                </a:solidFill>
                <a:latin typeface="Times New Roman Bold Italic"/>
                <a:cs typeface="Times New Roman Bold Italic"/>
              </a:rPr>
              <a:t> Roots: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 Xerophytes have extensive root system. Depending on species, roots may be tap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or fibrous. Tap roots help to absorb water soon after rainfall whereas fibrous roots help to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access nutrients and water in deep underground reservoirs.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4864100"/>
            <a:ext cx="66421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“Extensive root system help the xerophytes to compete with fast changes in desert,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where water is quickly lost to both evaporation and drainage, so absorption happens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before depletion of sources”.</a:t>
            </a:r>
            <a:r>
              <a:rPr lang="en-CA" sz="1210" b="1" smtClean="0">
                <a:solidFill>
                  <a:srgbClr val="000000"/>
                </a:solidFill>
                <a:latin typeface="Times New Roman Bold Italic"/>
                <a:cs typeface="Times New Roman Bold Italic"/>
              </a:rPr>
              <a:t>  (Gupt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a, 2018)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58293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4.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Thorn or hairs on surface: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Xerophytes have no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143000" y="6019800"/>
            <a:ext cx="64135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leaves or their leaves are replaced by sharp thorns or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 layer of epidermal hair on surface.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143000" y="6540500"/>
            <a:ext cx="64135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” These hairs trap moisture and air between them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thus decreasing water potential difference between</a:t>
            </a:r>
            <a:br>
              <a:rPr lang="en-CA" sz="1197" smtClean="0">
                <a:solidFill>
                  <a:srgbClr val="000000"/>
                </a:solidFill>
                <a:latin typeface="Times New Roman"/>
              </a:rPr>
            </a:b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interior</a:t>
            </a: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and exterior of plant thus reducing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evaporation of water.(Michael, 2017)”.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143000" y="7594600"/>
            <a:ext cx="64135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Thorns serves as mechanical defence system thus preventing plant from being eaten by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consumers.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914400" y="8128000"/>
            <a:ext cx="66421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  <a:tabLst>
                <a:tab pos="228600" algn="l"/>
                <a:tab pos="228600" algn="l"/>
              </a:tabLst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5.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Cuticle: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Xerophytes have thick waxy cuticle which is composed of cutin, cutan, waxes,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lipids and polysaccharides. This cuticle protects the plant from erosion, breaking under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strong winds and reduce water loss due to evaporation and transpiration.</a:t>
            </a:r>
          </a:p>
          <a:p>
            <a:pPr>
              <a:lnSpc>
                <a:spcPts val="20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914400" y="9880600"/>
            <a:ext cx="66421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11 | </a:t>
            </a:r>
            <a:r>
              <a:rPr lang="en-CA" sz="1103" smtClean="0">
                <a:solidFill>
                  <a:srgbClr val="919191"/>
                </a:solidFill>
                <a:latin typeface="Calibri"/>
                <a:cs typeface="Calibri"/>
              </a:rPr>
              <a:t>P a g e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825500"/>
            <a:ext cx="66421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  <a:tabLst>
                <a:tab pos="228600" algn="l"/>
              </a:tabLst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6.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Stomata: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Xerophytes contain less stomata because of reduction of leaf surface. To reduce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excessive</a:t>
            </a:r>
          </a:p>
          <a:p>
            <a:pPr>
              <a:lnSpc>
                <a:spcPts val="20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143000" y="3632200"/>
            <a:ext cx="64135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transpiration, stomata remain sunken in pits. Such stomata are called sunken stomata (e.g.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Agave). Sometimes stomata are confined to depressions of leaf in form of groups (e.g.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Nerium).</a:t>
            </a:r>
          </a:p>
          <a:p>
            <a:pPr>
              <a:lnSpc>
                <a:spcPts val="20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143000" y="4787900"/>
            <a:ext cx="64135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3.2. Anatomical Adaptations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53594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1.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Epidermis is covered thick cuticle to reduce rate of transpiration .Epidermal and sub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143000" y="5549900"/>
            <a:ext cx="64135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epidermal cells are lignified. Sometimes, covering of wax is formed on epidermis. These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cells are radially elongated. Epidermal cells may have silica crystals.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6083300"/>
            <a:ext cx="66421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  <a:tabLst>
                <a:tab pos="228600" algn="l"/>
              </a:tabLst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2.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Hypodermis is single to multi-layered and is in form of a sheet of fibrous tissue or a layer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of sclerieds. In many plants, mucilage, gums and tanning are also found in hypodermis.</a:t>
            </a:r>
          </a:p>
          <a:p>
            <a:pPr>
              <a:lnSpc>
                <a:spcPts val="20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66802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3.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Waxy coating is present on leaves and stem e.g.: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Nerium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14400" y="69342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4.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Stomata are generally confined to lower epidermis of leaves called hypostomatous.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14400" y="72009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5.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Stomata are present in pits are called sunken stomata.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14400" y="7391400"/>
            <a:ext cx="66421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  <a:tabLst>
                <a:tab pos="228600" algn="l"/>
              </a:tabLst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6.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Mesophyll is differentiated in to plaside and spongy parenchyma. Sclerenchyma is 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leaves either in groups or continuous sheets.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914400" y="79883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7.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Mechanical and vascular tissues are well developed.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914400" y="8178800"/>
            <a:ext cx="66421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  <a:tabLst>
                <a:tab pos="228600" algn="l"/>
              </a:tabLst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8.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Many fleshy xerophytes possess water storage tissues and mucilaginous substance 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them. These tissues basically reserve water during droughts.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914400" y="9880600"/>
            <a:ext cx="66421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12 | </a:t>
            </a:r>
            <a:r>
              <a:rPr lang="en-CA" sz="1103" smtClean="0">
                <a:solidFill>
                  <a:srgbClr val="919191"/>
                </a:solidFill>
                <a:latin typeface="Calibri"/>
                <a:cs typeface="Calibri"/>
              </a:rPr>
              <a:t>P a g e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8890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9.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These plants also possess latex tubes that reduces transpiration to some extent.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4686300"/>
            <a:ext cx="66421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3.3 Physiological Adaptation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50927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  <a:tabLst>
                <a:tab pos="228600" algn="l"/>
              </a:tabLst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1.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	Production of protective molecules: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Xerophytes secrete resins and waxes on their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143000" y="5359400"/>
            <a:ext cx="64135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surface to reduce transpiration. For example, flammable resins of chaparral plants or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143000" y="5549900"/>
            <a:ext cx="6413500" cy="1320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chalky wax of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Dudleya.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When these plants are exposed to continuous sunlight then UV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rays can cause damage to plant and lead to DNA mutations. But when main molecule that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are involved in photosynthesis such as photosystem two is damaged by UV rays that it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induces changes in plant leading to synthesis of protectant molecules such as flavonoids 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Flavonoids absorb UV radiations and act like sunscreen for plant.</a:t>
            </a:r>
          </a:p>
          <a:p>
            <a:pPr>
              <a:lnSpc>
                <a:spcPts val="207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69342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  <a:tabLst>
                <a:tab pos="228600" algn="l"/>
              </a:tabLst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2.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	Stomata closure: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Xerophytes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have inverted stomatal rhythm. When sun is at its peak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143000" y="7124700"/>
            <a:ext cx="64135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during midday, stomata of xerophytes are closed. But at night stomata is main channel for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movement of water in xerophytes. At night, stomatal aperture is larger as compared to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day.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14400" y="79883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  <a:tabLst>
                <a:tab pos="228600" algn="l"/>
              </a:tabLst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3.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	Phospholipid saturation: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Plasma membrane of xerophytes is composed of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143000" y="8178800"/>
            <a:ext cx="64135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phospholipids. These phospholipids becomes fluid when temperature increases. Thus,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plants undergo biochemical changes to change their plasma membrane composition to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have more saturated lipids to maintain membrane integrity during hot weather. If plant</a:t>
            </a:r>
          </a:p>
          <a:p>
            <a:pPr>
              <a:lnSpc>
                <a:spcPts val="20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143000" y="9042400"/>
            <a:ext cx="64135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does not do so then plant cells become susceptible to disease causing bacteria.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914400" y="92964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  <a:tabLst>
                <a:tab pos="228600" algn="l"/>
              </a:tabLst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4.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	CAM mechanism: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During day, uptake of carbon dioxide by plant is very low. During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143000" y="9563100"/>
            <a:ext cx="64135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photosynthesis carbon dioxide is required as substrate to produce sugar. So, plants have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914400" y="9880600"/>
            <a:ext cx="66421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13 | </a:t>
            </a:r>
            <a:r>
              <a:rPr lang="en-CA" sz="1103" smtClean="0">
                <a:solidFill>
                  <a:srgbClr val="919191"/>
                </a:solidFill>
                <a:latin typeface="Calibri"/>
                <a:cs typeface="Calibri"/>
              </a:rPr>
              <a:t>P a g e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1143000" y="889000"/>
            <a:ext cx="64135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Efficient photosynthesis system which produce maximum sugar with little uptake of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143000" y="1079500"/>
            <a:ext cx="64135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carbon dioxide. Many xerophytes use CAM photosynthesis cycle because their stomata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are open at night so they collect carbon dioxide during night and use it for photosynthesis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during daytime.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1879600"/>
            <a:ext cx="66421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  <a:tabLst>
                <a:tab pos="228600" algn="l"/>
                <a:tab pos="228600" algn="l"/>
              </a:tabLst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5.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Delayed germination and growth: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rate of seed germination is reduced in xerophytes.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For e.g.; by slowing down shoot growth these desert plants will consume less water for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transpiration and growth. Thus, plant can utilize water for longer periods of time.</a:t>
            </a:r>
          </a:p>
          <a:p>
            <a:pPr>
              <a:lnSpc>
                <a:spcPts val="20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2667000"/>
            <a:ext cx="66421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  <a:tabLst>
                <a:tab pos="228600" algn="l"/>
                <a:tab pos="228600" algn="l"/>
                <a:tab pos="228600" algn="l"/>
              </a:tabLst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6.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Xanthophyll cycle: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Desert plants employ xanthophyll cycle to remove excess energy as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heat. Xanthophyll are actually carotenoid molecules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(Violaxanth and Zeaxanthin)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chloroplast. Zeaxanthin dissociates light channelling from photosynthesis reaction thus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light will not be more transmitted to photosynthetic pathway.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3886200"/>
            <a:ext cx="66421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3.4. Types of xerophytes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42926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There are three types of xerophytes;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46609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1.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Ephemerals: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14400" y="4953000"/>
            <a:ext cx="66421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These desert plants complete their life cycle within very short period of time (about 6-8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weeks). They grow in the rainy season. Roots are present near soil surface to absorb rain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water. Shoots are larger than roots. During dry period, these are in form of seeds.</a:t>
            </a:r>
          </a:p>
          <a:p>
            <a:pPr>
              <a:lnSpc>
                <a:spcPts val="20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14400" y="59182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For example;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Solanum xanthocarpum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and Suaeda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fructicose.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14400" y="62738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2.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Succulent plants: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914400" y="66421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These plants store food and water to survive in dry period. These plants are of two types: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914400" y="70104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Stem succulent: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914400" y="7302500"/>
            <a:ext cx="6642100" cy="1320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38100">
              <a:lnSpc>
                <a:spcPts val="207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In these plants, leaves are converted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into spines so their stem is green 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colour. Stem prepares food. It also store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food and water. For example; Cactus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and Opuntia etc.</a:t>
            </a:r>
          </a:p>
          <a:p>
            <a:pPr>
              <a:lnSpc>
                <a:spcPts val="207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914400" y="87884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Leaf succulents: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914400" y="9080500"/>
            <a:ext cx="66421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In these plants, stem is reduced but leaves are vertical and radial in position. Leaves store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food and water.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914400" y="9880600"/>
            <a:ext cx="66421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14 | </a:t>
            </a:r>
            <a:r>
              <a:rPr lang="en-CA" sz="1103" smtClean="0">
                <a:solidFill>
                  <a:srgbClr val="919191"/>
                </a:solidFill>
                <a:latin typeface="Calibri"/>
                <a:cs typeface="Calibri"/>
              </a:rPr>
              <a:t>P a g e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8890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For example; Agave, Yucca etc.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16256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3.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True Xerophytes: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1917700"/>
            <a:ext cx="66421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These plants face extreme dry conditions and high temperature both internally and externally.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Roots grow deep in soil to get water. Leaves are small in size to reduce rate of transpiration.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Fruits process hard pericarp for protection against dry conditions. For example; Calotropis,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Alfalfa, Acacia etc.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5994400"/>
            <a:ext cx="66421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3.5.</a:t>
            </a:r>
            <a:r>
              <a:rPr lang="en-CA" sz="1413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 Ecological and economic importance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6337300"/>
            <a:ext cx="66421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Xerophytes are of great ecological and economic importance such as Cactus possess several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alkaloids that are a source of hallucinogen and folk medicine.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6959600"/>
            <a:ext cx="66421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Ameridians in Southwestern United States and Mexico use cactus for religious experience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and revelations.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7594600"/>
            <a:ext cx="66421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Some people use Opuntia as a fence to keep cattle out of gardens. In earliest types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phonographs, spines of cacti are used as needles.</a:t>
            </a:r>
          </a:p>
          <a:p>
            <a:pPr>
              <a:lnSpc>
                <a:spcPts val="20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14400" y="82931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Many desert plants are used as ornaments such as Solanum xanthocarpum.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14400" y="8572500"/>
            <a:ext cx="66421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Many types of cactus are kept by people in homes because do not need much water and they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are easy to maintain.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14400" y="9880600"/>
            <a:ext cx="66421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15 | </a:t>
            </a:r>
            <a:r>
              <a:rPr lang="en-CA" sz="1103" smtClean="0">
                <a:solidFill>
                  <a:srgbClr val="919191"/>
                </a:solidFill>
                <a:latin typeface="Calibri"/>
                <a:cs typeface="Calibri"/>
              </a:rPr>
              <a:t>P a g e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889000"/>
            <a:ext cx="66421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4.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Conclusion</a:t>
            </a:r>
          </a:p>
          <a:p>
            <a:pPr>
              <a:lnSpc>
                <a:spcPts val="1610"/>
              </a:lnSpc>
            </a:pPr>
            <a:endParaRPr lang="en-CA" sz="136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13081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Since xerophytes and hydrophytes live in different environments so they have different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15621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adaptive characteristics to survive in the environment. Among all adaptive features,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1752600"/>
            <a:ext cx="6642100" cy="1320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xerophytes possess thick waxy cuticle, small number of stomata present deep in pits, reduced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or no leaves, well developed root system, formation of spines, thorns and hairs and evenly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distributed chloroplasts on lower epidermis. On the other hand, hydrophytes possess thin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cuticle, large stomata on upper epidermis, large leaves, air sacs for flotation, poorly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developed roots and flexible stem.</a:t>
            </a:r>
          </a:p>
          <a:p>
            <a:pPr>
              <a:lnSpc>
                <a:spcPts val="207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3175000"/>
            <a:ext cx="6642100" cy="1320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Xerophytes have adaptive features according to their environment where temperature is high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and there is scarcity of water. They conserve water by reducing rate of transpiration. On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other hand, hydrophytes adaptive features according to their environment where water is 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abundance. So, their major problem is not water but to obtain carbon dioxide, sunlight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oxygen and to deal strong current movements.</a:t>
            </a:r>
          </a:p>
          <a:p>
            <a:pPr>
              <a:lnSpc>
                <a:spcPts val="207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46609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In conclusion, main reasons of appearance of adaptive features of hydrophytes and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4851400"/>
            <a:ext cx="66421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xerophytes depend on abiotic environmental factors and availability of resources. Xerophytes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deal with scarcity of water whereas hydrophytes have to cope with much abundant water.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14400" y="9880600"/>
            <a:ext cx="66421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16 | </a:t>
            </a:r>
            <a:r>
              <a:rPr lang="en-CA" sz="1103" smtClean="0">
                <a:solidFill>
                  <a:srgbClr val="919191"/>
                </a:solidFill>
                <a:latin typeface="Calibri"/>
                <a:cs typeface="Calibri"/>
              </a:rPr>
              <a:t>P a g e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825500"/>
            <a:ext cx="66421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Basically, plants adopt themselves to maintain their osmotic adjustment (To keep solute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solvent in equilibrium).</a:t>
            </a:r>
          </a:p>
          <a:p>
            <a:pPr>
              <a:lnSpc>
                <a:spcPts val="20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1447800"/>
            <a:ext cx="6642100" cy="1320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Adaptation causes changes in the DNA sequence as a result of which there are changes in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genotype and changes in genotype influence the phenotype, which is plant adaptive features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that is determined by environment and place where the plant lives. Advantage of the mutation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is that beneficial change is passed to the plants progeny as a result of which survival time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plants is increased. According to society,</a:t>
            </a:r>
          </a:p>
          <a:p>
            <a:pPr>
              <a:lnSpc>
                <a:spcPts val="207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955800" y="2933700"/>
            <a:ext cx="560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 Italic"/>
                <a:cs typeface="Times New Roman Bold Italic"/>
              </a:rPr>
              <a:t>Mutation has become an adaptation (2019)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33020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According to Fisher (1930):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3594100"/>
            <a:ext cx="66421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 Italic"/>
                <a:cs typeface="Times New Roman Bold Italic"/>
              </a:rPr>
              <a:t>For plants adaptation does not involve coping with the physical abiotic environment, which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10" b="1" smtClean="0">
                <a:solidFill>
                  <a:srgbClr val="000000"/>
                </a:solidFill>
                <a:latin typeface="Times New Roman Bold Italic"/>
                <a:cs typeface="Times New Roman Bold Italic"/>
              </a:rPr>
              <a:t>are light temperature, water et cetera, but also with the biotic environment, such as predators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71120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On the basis of adaptation, there are two categories of plants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74803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1.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Terrestrial plants: Include-mountains, plains, deserts, coasts and swampy areas.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14400" y="7594600"/>
            <a:ext cx="66421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2.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Aquatic plants: Include free floating plants, fixed plants, under water plants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Here we discuss two types of plants</a:t>
            </a:r>
          </a:p>
          <a:p>
            <a:pPr>
              <a:lnSpc>
                <a:spcPts val="28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825500" y="8458200"/>
            <a:ext cx="3048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i.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11" name="TextBox 11"/>
          <p:cNvSpPr txBox="1"/>
          <p:nvPr/>
        </p:nvSpPr>
        <p:spPr>
          <a:xfrm>
            <a:off x="1143000" y="8458200"/>
            <a:ext cx="10033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Hydrophytes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12" name="TextBox 12"/>
          <p:cNvSpPr txBox="1"/>
          <p:nvPr/>
        </p:nvSpPr>
        <p:spPr>
          <a:xfrm>
            <a:off x="787400" y="8724900"/>
            <a:ext cx="3429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ii.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13" name="TextBox 13"/>
          <p:cNvSpPr txBox="1"/>
          <p:nvPr/>
        </p:nvSpPr>
        <p:spPr>
          <a:xfrm>
            <a:off x="1143000" y="8724900"/>
            <a:ext cx="927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Xerophytes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14" name="TextBox 14"/>
          <p:cNvSpPr txBox="1"/>
          <p:nvPr/>
        </p:nvSpPr>
        <p:spPr>
          <a:xfrm>
            <a:off x="914400" y="9029700"/>
            <a:ext cx="66421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Xerophytes are,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“specialize in water conservation, allowing them to thrive in these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conditions” (Foundation 2019).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While hydrophytes are in contrast with xerophytes.</a:t>
            </a:r>
          </a:p>
          <a:p>
            <a:pPr>
              <a:lnSpc>
                <a:spcPts val="20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914400" y="9880600"/>
            <a:ext cx="66421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2 | </a:t>
            </a:r>
            <a:r>
              <a:rPr lang="en-CA" sz="1103" smtClean="0">
                <a:solidFill>
                  <a:srgbClr val="919191"/>
                </a:solidFill>
                <a:latin typeface="Calibri"/>
                <a:cs typeface="Calibri"/>
              </a:rPr>
              <a:t>P a g e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1181100"/>
            <a:ext cx="66421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Hydrophytes  are  aquatic  plants  that  are  especially  suited  for  living  in  aquatic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environment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(Ponds, 2019).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933700" y="1981200"/>
            <a:ext cx="4622800" cy="279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6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2. Hydrophytes</a:t>
            </a:r>
          </a:p>
          <a:p>
            <a:pPr>
              <a:lnSpc>
                <a:spcPts val="1840"/>
              </a:lnSpc>
            </a:pPr>
            <a:endParaRPr lang="en-CA" sz="1596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26162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Now, we discuss hydrophytes and xerophytes individually in detail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143000" y="2984500"/>
            <a:ext cx="64135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Hydrophytes are derived from Greek words (Hudor = water, Phyton = plant).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3276600"/>
            <a:ext cx="6642100" cy="158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Plants that live and grow in water bodies are called hydrophytes. Species may be fully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submerged, partially submerged or floating on water surface. Since they live in excess amount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of water that’s why they need some adaptive features to deal with water logging. Moreover, it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is difficult for them to obtain carbon dioxide and sun light. Therefore, general adaptations focus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on dealing with excess water, obtaining sun light, sufficient carbon dioxide, oxygen and strong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current movements.</a:t>
            </a:r>
          </a:p>
          <a:p>
            <a:pPr>
              <a:lnSpc>
                <a:spcPts val="206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4953000"/>
            <a:ext cx="66421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Examples: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Lotus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(Nelumbo),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Hydrilla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which is present in ponds and lakes etc,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Eichhornia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which  is  called  water  hyacinth,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Trapa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Vallisneria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Potamogeton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Savinia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Typha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Nymphaea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and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Ceratophyllum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etc. Smallest aquatic plant is duckweed and largest aquatic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plant is Amazon water lil</a:t>
            </a:r>
            <a:r>
              <a:rPr lang="en-CA" sz="1210" b="1" smtClean="0">
                <a:solidFill>
                  <a:srgbClr val="000000"/>
                </a:solidFill>
                <a:latin typeface="Times New Roman Bold Italic"/>
                <a:cs typeface="Times New Roman Bold Italic"/>
              </a:rPr>
              <a:t>y.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790700" y="7924800"/>
            <a:ext cx="11684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 Italic"/>
                <a:cs typeface="Times New Roman Bold Italic"/>
              </a:rPr>
              <a:t>Ceratophyllum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9" name="TextBox 9"/>
          <p:cNvSpPr txBox="1"/>
          <p:nvPr/>
        </p:nvSpPr>
        <p:spPr>
          <a:xfrm>
            <a:off x="4749800" y="7924800"/>
            <a:ext cx="6223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 Italic"/>
                <a:cs typeface="Times New Roman Bold Italic"/>
              </a:rPr>
              <a:t>Typha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10" name="TextBox 10"/>
          <p:cNvSpPr txBox="1"/>
          <p:nvPr/>
        </p:nvSpPr>
        <p:spPr>
          <a:xfrm>
            <a:off x="914400" y="9880600"/>
            <a:ext cx="66421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3 | </a:t>
            </a:r>
            <a:r>
              <a:rPr lang="en-CA" sz="1103" smtClean="0">
                <a:solidFill>
                  <a:srgbClr val="919191"/>
                </a:solidFill>
                <a:latin typeface="Calibri"/>
                <a:cs typeface="Calibri"/>
              </a:rPr>
              <a:t>P a g e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1981200" y="2641600"/>
            <a:ext cx="5715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 Italic"/>
                <a:cs typeface="Times New Roman Bold Italic"/>
              </a:rPr>
              <a:t>Lotus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3" name="TextBox 3"/>
          <p:cNvSpPr txBox="1"/>
          <p:nvPr/>
        </p:nvSpPr>
        <p:spPr>
          <a:xfrm>
            <a:off x="5067300" y="2641600"/>
            <a:ext cx="7493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 Italic"/>
                <a:cs typeface="Times New Roman Bold Italic"/>
              </a:rPr>
              <a:t>Hydrilla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4" name="TextBox 4"/>
          <p:cNvSpPr txBox="1"/>
          <p:nvPr/>
        </p:nvSpPr>
        <p:spPr>
          <a:xfrm>
            <a:off x="914400" y="30099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Distribution: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Basic factor that control distribution of hydrophytes is depth and duration of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3200400"/>
            <a:ext cx="66421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flooding. Other factors include nutrients, disturbance from waves, grazing and salinity. A few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species are also present in brackish, saline and salt water.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3898900"/>
            <a:ext cx="66421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2.1.</a:t>
            </a:r>
            <a:r>
              <a:rPr lang="en-CA" sz="1413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 Morphological Adaptations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43053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Morphological adaptation of hydrophytes are given below: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4597400"/>
            <a:ext cx="6642100" cy="1600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  <a:tabLst>
                <a:tab pos="228600" algn="l"/>
                <a:tab pos="228600" algn="l"/>
                <a:tab pos="228600" algn="l"/>
                <a:tab pos="228600" algn="l"/>
                <a:tab pos="228600" algn="l"/>
              </a:tabLst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1.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 Roots: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Because of abundant water, roots are least significant and have secondary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importance. Aquatic plants have small, short and feathery roots, which have tiny air spaces</a:t>
            </a:r>
            <a:br>
              <a:rPr lang="en-CA" sz="1195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between them so that minerals and oxygen can be absorbed from H</a:t>
            </a:r>
            <a:r>
              <a:rPr lang="en-CA" sz="803" smtClean="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O. Root caps are absent.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These are replaced by root pockets in Pistia. In some aquatic plants, there are no roots such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as Wolfia. But in Eichornia, Poorly developed adventitious roots are present for balancing.</a:t>
            </a:r>
            <a:br>
              <a:rPr lang="en-CA" sz="1194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Main function of roots is for anchorage in water not absorption of H</a:t>
            </a:r>
            <a:r>
              <a:rPr lang="en-CA" sz="803" smtClean="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O.</a:t>
            </a:r>
          </a:p>
          <a:p>
            <a:pPr>
              <a:lnSpc>
                <a:spcPts val="2100"/>
              </a:lnSpc>
            </a:pPr>
            <a:endParaRPr lang="en-CA" sz="1194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14400" y="6184900"/>
            <a:ext cx="66421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  <a:tabLst>
                <a:tab pos="228600" algn="l"/>
                <a:tab pos="228600" algn="l"/>
                <a:tab pos="228600" algn="l"/>
              </a:tabLst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2.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Stem: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Stems of hydrophytes are thin and flexible. They are present in bended form but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when H2O enter in them, they become straight to support the plant. Stems grow usually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parallel to surface. Lignin and woody elements are accumulated in centre of stem to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maintain centre of gravity and resist the pulling effects of air current. s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14400" y="9880600"/>
            <a:ext cx="66421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4 | </a:t>
            </a:r>
            <a:r>
              <a:rPr lang="en-CA" sz="1103" smtClean="0">
                <a:solidFill>
                  <a:srgbClr val="919191"/>
                </a:solidFill>
                <a:latin typeface="Calibri"/>
                <a:cs typeface="Calibri"/>
              </a:rPr>
              <a:t>P a g e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825500"/>
            <a:ext cx="6642100" cy="1854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  <a:tabLst>
                <a:tab pos="228600" algn="l"/>
                <a:tab pos="228600" algn="l"/>
                <a:tab pos="228600" algn="l"/>
                <a:tab pos="228600" algn="l"/>
                <a:tab pos="228600" algn="l"/>
                <a:tab pos="228600" algn="l"/>
              </a:tabLst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3.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Leaves: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Some aquatic plants float on surface of water. This is because of flat leaves. For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example, water lily have leaf diameter 12 inch. Leaves are spread horizontally on surface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of water to increase area of contact with sunlight and atmosphere promoting gases exchange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and obtaining materials for photosynthesis. But in submerged plants leaves are small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in form of whorls. Leaves allow direct diffusion of minerals, CO2 and O2 into plants.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Leaves of partly submerged plants are similar to leaves of terrestrial plants. These are green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in colour due to well-developed mesophyll cells.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2921000"/>
            <a:ext cx="66421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  <a:tabLst>
                <a:tab pos="228600" algn="l"/>
                <a:tab pos="228600" algn="l"/>
              </a:tabLst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4.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Support: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Hydrophytes generally do not need vascular system for balance. Since, these are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surrounded by water so water gives them support. That’s why, they do not need xylem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phloem for support.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3975100"/>
            <a:ext cx="6642100" cy="1320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5"/>
              </a:lnSpc>
              <a:tabLst>
                <a:tab pos="228600" algn="l"/>
                <a:tab pos="228600" algn="l"/>
                <a:tab pos="228600" algn="l"/>
                <a:tab pos="228600" algn="l"/>
              </a:tabLst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5.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Stomata: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In hydrophytic plants, levels of stomata differ. In fully submerged plants, stomata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are absent. Because these are present in water not in air. So, these plants obtain gases from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the water not through stomata. But in partly submerged plants, stomata are present on upper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epidermis because these plants float on surface of water. These stomata ensure the entry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gases into plant and also compensate rate of transpiration.</a:t>
            </a:r>
          </a:p>
          <a:p>
            <a:pPr>
              <a:lnSpc>
                <a:spcPts val="207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5549900"/>
            <a:ext cx="6642100" cy="158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80"/>
              </a:lnSpc>
              <a:tabLst>
                <a:tab pos="228600" algn="l"/>
                <a:tab pos="228600" algn="l"/>
                <a:tab pos="228600" algn="l"/>
                <a:tab pos="228600" algn="l"/>
                <a:tab pos="228600" algn="l"/>
              </a:tabLst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6.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Air spaces: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Some hydrophytic leaf and stem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cells  have  intercellular  air  spaces  called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parenchyma.   These   air   spaces   increase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byonacy of leaves. Gases diffuse throughout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whole plant through these air spaces without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air spaces. It is difficult for plant to receive</a:t>
            </a:r>
          </a:p>
          <a:p>
            <a:pPr>
              <a:lnSpc>
                <a:spcPts val="20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143000" y="7200900"/>
            <a:ext cx="64135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  <a:tabLst>
                <a:tab pos="3352800" algn="l"/>
              </a:tabLst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essential gases so these will be no photosynthesis.</a:t>
            </a:r>
            <a:r>
              <a:rPr lang="en-CA" sz="1210" b="1" smtClean="0">
                <a:solidFill>
                  <a:srgbClr val="000000"/>
                </a:solidFill>
                <a:latin typeface="Times New Roman Bold Italic"/>
                <a:cs typeface="Times New Roman Bold Italic"/>
              </a:rPr>
              <a:t>	Air spaces of Bladderwort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7391400"/>
            <a:ext cx="66421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  <a:tabLst>
                <a:tab pos="228600" algn="l"/>
                <a:tab pos="228600" algn="l"/>
                <a:tab pos="228600" algn="l"/>
              </a:tabLst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7.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Cuticle: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since hydrophytes are present in water so they need not to conserve water so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cuticle is absent or thin waxy cuticle is present. Hydrophytes that float on surface of water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have thin waxy cuticle which present water clogging cuticle protects stomata and keep it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open to clear surrounding water. In fully submerged plants, cuticles are not needed.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8445500"/>
            <a:ext cx="66421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  <a:tabLst>
                <a:tab pos="228600" algn="l"/>
                <a:tab pos="228600" algn="l"/>
              </a:tabLst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8.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Water repellent epidermal hairs: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On the surface of leaves, there is a dense network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fine hair which increase surface area and helps to trap a layer of moisture and air between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them.</a:t>
            </a:r>
          </a:p>
          <a:p>
            <a:pPr>
              <a:lnSpc>
                <a:spcPts val="20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143000" y="9232900"/>
            <a:ext cx="64135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For example,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“Kariba weeds have rows of cylindrical papillae with hairs on their distal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ends, joined together in a cage like structure”.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14400" y="9880600"/>
            <a:ext cx="66421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5 | </a:t>
            </a:r>
            <a:r>
              <a:rPr lang="en-CA" sz="1103" smtClean="0">
                <a:solidFill>
                  <a:srgbClr val="919191"/>
                </a:solidFill>
                <a:latin typeface="Calibri"/>
                <a:cs typeface="Calibri"/>
              </a:rPr>
              <a:t>P a g e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889000"/>
            <a:ext cx="66421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2.2.</a:t>
            </a:r>
            <a:r>
              <a:rPr lang="en-CA" sz="1413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  Anatomical adaptation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13081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Anatomical adaptations of hydrophytes are given below: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16637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1.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Cuticle is completely absent in submerged parts of the plants.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19304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2.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Cuticle may be present as a thin film on surface of parts exposed to atmosphere.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2120900"/>
            <a:ext cx="66421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  <a:tabLst>
                <a:tab pos="228600" algn="l"/>
              </a:tabLst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3.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Epidermal cells are with chloroplast useful for absorption and assimilation. Epidermis is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not protecting layer.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27178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4.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Hypodermis is poorly developed.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29845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5.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Exchange of gases occurs through cell walls by diffusion.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14400" y="32385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6.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Stomata are totally absent in submerged hydrophytes.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14400" y="35052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7.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Non-functional stomata are seen in Potamageton.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14400" y="3695700"/>
            <a:ext cx="66421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  <a:tabLst>
                <a:tab pos="228600" algn="l"/>
              </a:tabLst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8.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Epistomatous leaves (stomata found only on upper surface) are present in hydrophytes with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floating leaves Eg; Nelumbo.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914400" y="4229100"/>
            <a:ext cx="66421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  <a:tabLst>
                <a:tab pos="228600" algn="l"/>
                <a:tab pos="228600" algn="l"/>
              </a:tabLst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9.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Mechanical tissues are absent or poorly develop. In Nymphaea, special type of star shaped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lignified cells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(asterosclereids) are present for mechanical support. Collenchyma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sclerenchyma are absent.</a:t>
            </a:r>
          </a:p>
          <a:p>
            <a:pPr>
              <a:lnSpc>
                <a:spcPts val="20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914400" y="5016500"/>
            <a:ext cx="66421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  <a:tabLst>
                <a:tab pos="228600" algn="l"/>
              </a:tabLst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10.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Xylem is poorly developed in hydrophytes as the water absorption takes place all over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surface of the plant body.</a:t>
            </a:r>
          </a:p>
          <a:p>
            <a:pPr>
              <a:lnSpc>
                <a:spcPts val="20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3124200" y="7607300"/>
            <a:ext cx="44323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 Italic"/>
                <a:cs typeface="Times New Roman Bold Italic"/>
              </a:rPr>
              <a:t>Crossection of leaf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914400" y="9880600"/>
            <a:ext cx="66421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6 | </a:t>
            </a:r>
            <a:r>
              <a:rPr lang="en-CA" sz="1103" smtClean="0">
                <a:solidFill>
                  <a:srgbClr val="919191"/>
                </a:solidFill>
                <a:latin typeface="Calibri"/>
                <a:cs typeface="Calibri"/>
              </a:rPr>
              <a:t>P a g e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4191000"/>
            <a:ext cx="66421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2.3.</a:t>
            </a:r>
            <a:r>
              <a:rPr lang="en-CA" sz="1413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 Physiological Adaptations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4457700"/>
            <a:ext cx="6642100" cy="825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  <a:tabLst>
                <a:tab pos="228600" algn="l"/>
                <a:tab pos="228600" algn="l"/>
              </a:tabLst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1.</a:t>
            </a:r>
            <a:r>
              <a:rPr lang="en-CA" sz="1413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Petioles of floating hydrophytes have ability to grow again and again because of hormone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auxin. Long petioles adapt themselves to the depth of water thus keep their lamina on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surface of water.</a:t>
            </a:r>
          </a:p>
          <a:p>
            <a:pPr>
              <a:lnSpc>
                <a:spcPts val="20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5257800"/>
            <a:ext cx="6642100" cy="558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  <a:tabLst>
                <a:tab pos="228600" algn="l"/>
              </a:tabLst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2.</a:t>
            </a:r>
            <a:r>
              <a:rPr lang="en-CA" sz="1413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In hydrophytes, osmotic concentration of cell sap is equal to or slightly higher than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surrounding water.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5816600"/>
            <a:ext cx="6642100" cy="825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  <a:tabLst>
                <a:tab pos="228600" algn="l"/>
                <a:tab pos="228600" algn="l"/>
              </a:tabLst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3.</a:t>
            </a:r>
            <a:r>
              <a:rPr lang="en-CA" sz="1413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Initiation of flowers depend upon nutrition. For example, Utricularia, a carnivorous plant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flowers when grown in the inorganic nutrient medium supplied with organic nitrogenous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compounds e.g.:- mixture of peptone and meat extract.</a:t>
            </a:r>
          </a:p>
          <a:p>
            <a:pPr>
              <a:lnSpc>
                <a:spcPts val="20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6629400"/>
            <a:ext cx="6642100" cy="558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  <a:tabLst>
                <a:tab pos="228600" algn="l"/>
              </a:tabLst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4.</a:t>
            </a:r>
            <a:r>
              <a:rPr lang="en-CA" sz="1413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Hydrophytes possess mucilage cell that produce mucilage which prevent decay of plants 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water.</a:t>
            </a:r>
          </a:p>
          <a:p>
            <a:pPr>
              <a:lnSpc>
                <a:spcPts val="20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7175500"/>
            <a:ext cx="6642100" cy="558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  <a:tabLst>
                <a:tab pos="228600" algn="l"/>
              </a:tabLst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5.</a:t>
            </a:r>
            <a:r>
              <a:rPr lang="en-CA" sz="1413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Oxygen produced by photosynthesis is retained in the air cavities. This oxygen is utilize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when required.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7772400"/>
            <a:ext cx="66421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2.4.</a:t>
            </a:r>
            <a:r>
              <a:rPr lang="en-CA" sz="1413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 Types of Hydrophytes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14400" y="81788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Hydrophytic plants may be arranged in to following groups: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14400" y="9880600"/>
            <a:ext cx="66421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7 | </a:t>
            </a:r>
            <a:r>
              <a:rPr lang="en-CA" sz="1103" smtClean="0">
                <a:solidFill>
                  <a:srgbClr val="919191"/>
                </a:solidFill>
                <a:latin typeface="Calibri"/>
                <a:cs typeface="Calibri"/>
              </a:rPr>
              <a:t>P a g e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825500"/>
            <a:ext cx="6642100" cy="1854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  <a:tabLst>
                <a:tab pos="228600" algn="l"/>
                <a:tab pos="228600" algn="l"/>
                <a:tab pos="228600" algn="l"/>
                <a:tab pos="228600" algn="l"/>
                <a:tab pos="228600" algn="l"/>
                <a:tab pos="228600" algn="l"/>
              </a:tabLst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1.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Submerged Hyrophytes: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These are aquatic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plants that grow below the water surface.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They are not in direct contact with air. For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example, Hydrilla, ceratophylum etc.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Roots are absent. Stem is soft, spongy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weak. Leaves are filamentous, thin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ribbon like. Reproduction is by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143000" y="2730500"/>
            <a:ext cx="64135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fragmentation. Some have spines and pickles for protection.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3289300"/>
            <a:ext cx="66421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2.</a:t>
            </a:r>
            <a:r>
              <a:rPr lang="en-CA" sz="1413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Free-floating Hydrophytes: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These</a:t>
            </a:r>
          </a:p>
          <a:p>
            <a:pPr>
              <a:lnSpc>
                <a:spcPts val="1380"/>
              </a:lnSpc>
            </a:pPr>
            <a:endParaRPr lang="en-CA" sz="1222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143000" y="3479800"/>
            <a:ext cx="6413500" cy="158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plants are not attached to bottom.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They  move  freely  in  water.  For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example, Walfia, Azzola, Pistia.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Their roots are absent. Stem is soft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with   internodes   leaves   float   on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surface of water.</a:t>
            </a:r>
          </a:p>
          <a:p>
            <a:pPr>
              <a:lnSpc>
                <a:spcPts val="206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5054600"/>
            <a:ext cx="6642100" cy="210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  <a:tabLst>
                <a:tab pos="228600" algn="l"/>
                <a:tab pos="228600" algn="l"/>
                <a:tab pos="228600" algn="l"/>
                <a:tab pos="228600" algn="l"/>
                <a:tab pos="228600" algn="l"/>
                <a:tab pos="228600" algn="l"/>
                <a:tab pos="228600" algn="l"/>
              </a:tabLst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3.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Fixed  floating  Hydrophytes: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These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plants are fixed in mud and their leaves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float  on water surface. For example,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Nymphaea, Victoria, Marsilea etc.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They have well developed roots which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help in fixation in mud. Stem is in form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of rhizome. Leaves are large, thick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float on water surface.</a:t>
            </a:r>
          </a:p>
          <a:p>
            <a:pPr>
              <a:lnSpc>
                <a:spcPts val="207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7416800"/>
            <a:ext cx="66421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  <a:tabLst>
                <a:tab pos="228600" algn="l"/>
                <a:tab pos="228600" algn="l"/>
              </a:tabLst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4.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Amphibious Hydrophyte: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These are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plants which are fixed in mud by roots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but their upper part grow in the air.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143000" y="8204200"/>
            <a:ext cx="64135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Such plants are present in marshy places. For example, Typha, Scirpus, Juncus etc.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Roots are developed for fixation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143000" y="8737600"/>
            <a:ext cx="64135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in soil. They have two types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leaves. Lower leaves are</a:t>
            </a:r>
          </a:p>
          <a:p>
            <a:pPr>
              <a:lnSpc>
                <a:spcPts val="20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14400" y="9880600"/>
            <a:ext cx="66421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8 | </a:t>
            </a:r>
            <a:r>
              <a:rPr lang="en-CA" sz="1103" smtClean="0">
                <a:solidFill>
                  <a:srgbClr val="919191"/>
                </a:solidFill>
                <a:latin typeface="Calibri"/>
                <a:cs typeface="Calibri"/>
              </a:rPr>
              <a:t>P a g e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1143000" y="889000"/>
            <a:ext cx="64135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dissected and present in water while upper leaves have simple.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1155700"/>
            <a:ext cx="66421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2.5.</a:t>
            </a:r>
            <a:r>
              <a:rPr lang="en-CA" sz="1413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 Ecological and economic importance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15621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Hydrophytes of great ecological and economic importance.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1854200"/>
            <a:ext cx="66421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  <a:tabLst>
                <a:tab pos="228600" algn="l"/>
                <a:tab pos="228600" algn="l"/>
              </a:tabLst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1.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They are primary producers and act as a source of food for many organisms. For example,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water lily act as a source of food for fishes that are present in aquaculture. Some people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also use seeds of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Nymphaea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and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Victoria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as a source of food.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2641600"/>
            <a:ext cx="66421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  <a:tabLst>
                <a:tab pos="228600" algn="l"/>
              </a:tabLst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2.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They also regulate soil chemistry and light levels because they slow down water flow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capture pollutants from it. They basically absorb pollutants in their tissues.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854200" y="5727700"/>
            <a:ext cx="57023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  <a:tabLst>
                <a:tab pos="1333500" algn="l"/>
              </a:tabLst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This diagram indicates that hydrophytes play an important role to increase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productivity of ecosystem.</a:t>
            </a:r>
          </a:p>
          <a:p>
            <a:pPr>
              <a:lnSpc>
                <a:spcPts val="20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6350000"/>
            <a:ext cx="66421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  <a:tabLst>
                <a:tab pos="228600" algn="l"/>
              </a:tabLst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3.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Many animals use hydrophytes for different purposes. For example, duckweed is used by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small animals for protection against predators and as a habit.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14400" y="6883400"/>
            <a:ext cx="66421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  <a:tabLst>
                <a:tab pos="228600" algn="l"/>
                <a:tab pos="228600" algn="l"/>
              </a:tabLst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4.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Many hydrophytes are used as medicines such as centella asiatica, Nelumbo nucifera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Nasturtium officinale are anti-cancer and oxidative natural products and leaf extract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lucdwigia adscendens reduces activity of glucosidase.</a:t>
            </a:r>
          </a:p>
          <a:p>
            <a:pPr>
              <a:lnSpc>
                <a:spcPts val="20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14400" y="7670800"/>
            <a:ext cx="66421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  <a:tabLst>
                <a:tab pos="228600" algn="l"/>
              </a:tabLst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5.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Water lily is of great aesthetic importance because of it beautiful flower that float on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surface of water.</a:t>
            </a:r>
          </a:p>
          <a:p>
            <a:pPr>
              <a:lnSpc>
                <a:spcPts val="20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3162300" y="8420100"/>
            <a:ext cx="4394200" cy="279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6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3. Xerophytes</a:t>
            </a:r>
          </a:p>
          <a:p>
            <a:pPr>
              <a:lnSpc>
                <a:spcPts val="1840"/>
              </a:lnSpc>
            </a:pPr>
            <a:endParaRPr lang="en-CA" sz="1596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914400" y="90932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Xerophytes are derived from Greek word (Xero = dry, phyton = plant).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914400" y="9880600"/>
            <a:ext cx="66421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9 | </a:t>
            </a:r>
            <a:r>
              <a:rPr lang="en-CA" sz="1103" smtClean="0">
                <a:solidFill>
                  <a:srgbClr val="919191"/>
                </a:solidFill>
                <a:latin typeface="Calibri"/>
                <a:cs typeface="Calibri"/>
              </a:rPr>
              <a:t>P a g e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Privet1</vt:lpstr>
    </vt:vector>
  </TitlesOfParts>
  <Company>Investintech.com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A2E_Engine</dc:creator>
  <cp:lastModifiedBy>A2E_Engine</cp:lastModifiedBy>
  <dcterms:created xsi:type="dcterms:W3CDTF">2020-04-25T04:15:44Z</dcterms:created>
  <dcterms:modified xsi:type="dcterms:W3CDTF">2020-04-25T04:15:44Z</dcterms:modified>
</cp:coreProperties>
</file>