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6" r:id="rId4"/>
    <p:sldId id="267" r:id="rId5"/>
    <p:sldId id="268" r:id="rId6"/>
    <p:sldId id="257" r:id="rId7"/>
    <p:sldId id="258" r:id="rId8"/>
    <p:sldId id="260" r:id="rId9"/>
    <p:sldId id="261" r:id="rId10"/>
    <p:sldId id="272" r:id="rId11"/>
    <p:sldId id="265" r:id="rId12"/>
    <p:sldId id="262" r:id="rId13"/>
    <p:sldId id="263" r:id="rId14"/>
    <p:sldId id="269" r:id="rId15"/>
    <p:sldId id="273" r:id="rId16"/>
    <p:sldId id="274" r:id="rId17"/>
    <p:sldId id="270" r:id="rId18"/>
    <p:sldId id="271" r:id="rId19"/>
    <p:sldId id="275" r:id="rId20"/>
    <p:sldId id="276" r:id="rId21"/>
    <p:sldId id="277" r:id="rId22"/>
    <p:sldId id="278" r:id="rId23"/>
    <p:sldId id="280" r:id="rId24"/>
    <p:sldId id="279"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1524000" y="2260932"/>
            <a:ext cx="54864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4000" b="1" dirty="0" smtClean="0">
                <a:latin typeface="Times New Roman" pitchFamily="18" charset="0"/>
                <a:ea typeface="Calibri" pitchFamily="34" charset="0"/>
                <a:cs typeface="Times New Roman" pitchFamily="18" charset="0"/>
              </a:rPr>
              <a:t>Cell And Tissue culture</a:t>
            </a:r>
            <a:endPar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900" b="1"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1"/>
            <a:ext cx="8839200" cy="584775"/>
          </a:xfrm>
          <a:prstGeom prst="rect">
            <a:avLst/>
          </a:prstGeom>
        </p:spPr>
        <p:txBody>
          <a:bodyPr wrap="square">
            <a:spAutoFit/>
          </a:bodyPr>
          <a:lstStyle/>
          <a:p>
            <a:r>
              <a:rPr lang="en-US" sz="3200" dirty="0" smtClean="0">
                <a:latin typeface="Arial Black" pitchFamily="34" charset="0"/>
              </a:rPr>
              <a:t>Three Fundamental Abilities of Plants</a:t>
            </a:r>
            <a:endParaRPr lang="en-US" sz="3200" dirty="0"/>
          </a:p>
        </p:txBody>
      </p:sp>
      <p:sp>
        <p:nvSpPr>
          <p:cNvPr id="3" name="Rectangle 2"/>
          <p:cNvSpPr/>
          <p:nvPr/>
        </p:nvSpPr>
        <p:spPr>
          <a:xfrm>
            <a:off x="381000" y="1524000"/>
            <a:ext cx="8458200" cy="4524315"/>
          </a:xfrm>
          <a:prstGeom prst="rect">
            <a:avLst/>
          </a:prstGeom>
        </p:spPr>
        <p:txBody>
          <a:bodyPr wrap="square">
            <a:spAutoFit/>
          </a:bodyPr>
          <a:lstStyle/>
          <a:p>
            <a:pPr>
              <a:lnSpc>
                <a:spcPct val="80000"/>
              </a:lnSpc>
              <a:buFont typeface="Arial" pitchFamily="34" charset="0"/>
              <a:buChar char="•"/>
            </a:pPr>
            <a:r>
              <a:rPr lang="en-US" sz="3200" b="1" dirty="0" smtClean="0">
                <a:latin typeface="+mj-lt"/>
              </a:rPr>
              <a:t> </a:t>
            </a:r>
            <a:r>
              <a:rPr lang="en-US" sz="3200" b="1" dirty="0" err="1" smtClean="0">
                <a:latin typeface="+mj-lt"/>
              </a:rPr>
              <a:t>Totipotency</a:t>
            </a:r>
            <a:endParaRPr lang="en-US" sz="3200" b="1" dirty="0" smtClean="0">
              <a:latin typeface="+mj-lt"/>
            </a:endParaRPr>
          </a:p>
          <a:p>
            <a:pPr>
              <a:lnSpc>
                <a:spcPct val="80000"/>
              </a:lnSpc>
              <a:buFont typeface="Wingdings" charset="2"/>
              <a:buNone/>
            </a:pPr>
            <a:r>
              <a:rPr lang="en-US" sz="2400" dirty="0" smtClean="0">
                <a:latin typeface="+mj-lt"/>
              </a:rPr>
              <a:t>	the potential or inherent capacity of a plant cell to develop into an entire plant if suitably stimulated.</a:t>
            </a:r>
          </a:p>
          <a:p>
            <a:pPr>
              <a:lnSpc>
                <a:spcPct val="80000"/>
              </a:lnSpc>
              <a:buFont typeface="Wingdings" charset="2"/>
              <a:buNone/>
            </a:pPr>
            <a:r>
              <a:rPr lang="en-US" sz="2400" dirty="0" smtClean="0">
                <a:latin typeface="+mj-lt"/>
              </a:rPr>
              <a:t>	It implies that all the information necessary for growth and reproduction of the organism is contained in the cell </a:t>
            </a:r>
          </a:p>
          <a:p>
            <a:pPr>
              <a:lnSpc>
                <a:spcPct val="80000"/>
              </a:lnSpc>
              <a:buFont typeface="Wingdings" charset="2"/>
              <a:buNone/>
            </a:pPr>
            <a:endParaRPr lang="en-US" sz="2400" dirty="0" smtClean="0">
              <a:latin typeface="+mj-lt"/>
            </a:endParaRPr>
          </a:p>
          <a:p>
            <a:pPr>
              <a:lnSpc>
                <a:spcPct val="80000"/>
              </a:lnSpc>
              <a:buFont typeface="Arial" pitchFamily="34" charset="0"/>
              <a:buChar char="•"/>
            </a:pPr>
            <a:r>
              <a:rPr lang="en-US" sz="3200" b="1" dirty="0" smtClean="0">
                <a:latin typeface="+mj-lt"/>
              </a:rPr>
              <a:t> Dedifferentiation</a:t>
            </a:r>
          </a:p>
          <a:p>
            <a:pPr>
              <a:lnSpc>
                <a:spcPct val="80000"/>
              </a:lnSpc>
              <a:buFont typeface="Wingdings" charset="2"/>
              <a:buNone/>
            </a:pPr>
            <a:r>
              <a:rPr lang="en-US" sz="2400" dirty="0" smtClean="0">
                <a:latin typeface="+mj-lt"/>
              </a:rPr>
              <a:t>	Capacity of mature cells to return to meristematic condition and development of a new growing point, follow by dedifferentiation which is the ability to reorganize into new organ</a:t>
            </a:r>
          </a:p>
          <a:p>
            <a:pPr>
              <a:lnSpc>
                <a:spcPct val="80000"/>
              </a:lnSpc>
              <a:buFont typeface="Wingdings" charset="2"/>
              <a:buNone/>
            </a:pPr>
            <a:endParaRPr lang="en-US" sz="2400" dirty="0" smtClean="0">
              <a:latin typeface="+mj-lt"/>
            </a:endParaRPr>
          </a:p>
          <a:p>
            <a:pPr>
              <a:lnSpc>
                <a:spcPct val="80000"/>
              </a:lnSpc>
              <a:buFont typeface="Arial" pitchFamily="34" charset="0"/>
              <a:buChar char="•"/>
            </a:pPr>
            <a:r>
              <a:rPr lang="en-US" sz="3200" b="1" dirty="0" smtClean="0">
                <a:latin typeface="+mj-lt"/>
              </a:rPr>
              <a:t> Competency</a:t>
            </a:r>
          </a:p>
          <a:p>
            <a:pPr>
              <a:lnSpc>
                <a:spcPct val="80000"/>
              </a:lnSpc>
              <a:buFont typeface="Wingdings" charset="2"/>
              <a:buNone/>
            </a:pPr>
            <a:r>
              <a:rPr lang="en-US" sz="2400" dirty="0" smtClean="0">
                <a:latin typeface="+mj-lt"/>
              </a:rPr>
              <a:t>	the endogenous potential of a given cells or tissue to develop in a particular way</a:t>
            </a:r>
            <a:endParaRPr lang="en-US" sz="24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90600"/>
            <a:ext cx="6858000" cy="4401205"/>
          </a:xfrm>
          <a:prstGeom prst="rect">
            <a:avLst/>
          </a:prstGeom>
        </p:spPr>
        <p:txBody>
          <a:bodyPr wrap="square">
            <a:spAutoFit/>
          </a:bodyPr>
          <a:lstStyle/>
          <a:p>
            <a:r>
              <a:rPr lang="en-US" sz="3200" dirty="0" smtClean="0"/>
              <a:t>Setting up of a tissue culture lab</a:t>
            </a:r>
          </a:p>
          <a:p>
            <a:r>
              <a:rPr lang="en-US" sz="3200" dirty="0" smtClean="0"/>
              <a:t> </a:t>
            </a:r>
          </a:p>
          <a:p>
            <a:pPr>
              <a:buFont typeface="Arial" pitchFamily="34" charset="0"/>
              <a:buChar char="•"/>
            </a:pPr>
            <a:r>
              <a:rPr lang="en-US" sz="2400" dirty="0" smtClean="0"/>
              <a:t>Media preparation room </a:t>
            </a:r>
          </a:p>
          <a:p>
            <a:pPr>
              <a:buFont typeface="Arial" pitchFamily="34" charset="0"/>
              <a:buChar char="•"/>
            </a:pPr>
            <a:endParaRPr lang="en-US" sz="2400" dirty="0" smtClean="0"/>
          </a:p>
          <a:p>
            <a:pPr>
              <a:buFont typeface="Arial" pitchFamily="34" charset="0"/>
              <a:buChar char="•"/>
            </a:pPr>
            <a:r>
              <a:rPr lang="en-US" sz="2400" dirty="0" smtClean="0"/>
              <a:t>Aseptic transfer area </a:t>
            </a:r>
          </a:p>
          <a:p>
            <a:endParaRPr lang="en-US" sz="2400" dirty="0" smtClean="0"/>
          </a:p>
          <a:p>
            <a:pPr>
              <a:buFont typeface="Arial" pitchFamily="34" charset="0"/>
              <a:buChar char="•"/>
            </a:pPr>
            <a:r>
              <a:rPr lang="en-US" sz="2400" dirty="0" smtClean="0"/>
              <a:t>Culture room </a:t>
            </a:r>
          </a:p>
          <a:p>
            <a:endParaRPr lang="en-US" sz="2400" dirty="0" smtClean="0"/>
          </a:p>
          <a:p>
            <a:pPr>
              <a:buFont typeface="Arial" pitchFamily="34" charset="0"/>
              <a:buChar char="•"/>
            </a:pPr>
            <a:r>
              <a:rPr lang="en-US" sz="2400" dirty="0" smtClean="0"/>
              <a:t>Analytical room </a:t>
            </a:r>
          </a:p>
          <a:p>
            <a:endParaRPr lang="en-US" sz="2400" dirty="0" smtClean="0"/>
          </a:p>
          <a:p>
            <a:pPr>
              <a:buFont typeface="Arial" pitchFamily="34" charset="0"/>
              <a:buChar char="•"/>
            </a:pPr>
            <a:r>
              <a:rPr lang="en-US" sz="2400" dirty="0" smtClean="0"/>
              <a:t>Acclimatization room</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1"/>
            <a:ext cx="8382000" cy="5847755"/>
          </a:xfrm>
          <a:prstGeom prst="rect">
            <a:avLst/>
          </a:prstGeom>
        </p:spPr>
        <p:txBody>
          <a:bodyPr wrap="square">
            <a:spAutoFit/>
          </a:bodyPr>
          <a:lstStyle/>
          <a:p>
            <a:endParaRPr lang="en-US" dirty="0" smtClean="0"/>
          </a:p>
          <a:p>
            <a:endParaRPr lang="en-US" dirty="0" smtClean="0"/>
          </a:p>
          <a:p>
            <a:endParaRPr lang="en-US" dirty="0" smtClean="0"/>
          </a:p>
          <a:p>
            <a:r>
              <a:rPr lang="en-US" sz="2000" dirty="0" smtClean="0"/>
              <a:t>Preparation of plant tissue for tissue culture is performed under  aseptic conditions under HEPA filtered air provided by a Laminar flow cabinet. </a:t>
            </a:r>
          </a:p>
          <a:p>
            <a:r>
              <a:rPr lang="en-US" sz="2000" dirty="0" smtClean="0"/>
              <a:t> </a:t>
            </a:r>
          </a:p>
          <a:p>
            <a:r>
              <a:rPr lang="en-US" sz="2000" dirty="0" smtClean="0"/>
              <a:t>HEPA is an acronym for </a:t>
            </a:r>
            <a:r>
              <a:rPr lang="en-US" sz="2000" i="1" dirty="0" smtClean="0"/>
              <a:t>high-efficiency particulate air</a:t>
            </a:r>
            <a:r>
              <a:rPr lang="en-US" sz="2000" dirty="0" smtClean="0"/>
              <a:t>. HEPA is a type of filter that can trap a large number of very small particles that other vacuum cleaners would simply recirculation back into the air of your Laboratory or home.</a:t>
            </a:r>
          </a:p>
          <a:p>
            <a:endParaRPr lang="en-US" sz="2000" dirty="0" smtClean="0"/>
          </a:p>
          <a:p>
            <a:r>
              <a:rPr lang="en-US" sz="2000" dirty="0" smtClean="0"/>
              <a:t>Thereafter, the tissue is grown in sterile containers, such as Petri dishes or flasks in a growth room with controlled temperature and light intensity.</a:t>
            </a:r>
          </a:p>
          <a:p>
            <a:endParaRPr lang="en-US" sz="2000" dirty="0" smtClean="0"/>
          </a:p>
          <a:p>
            <a:r>
              <a:rPr lang="en-US" sz="2000" dirty="0" smtClean="0"/>
              <a:t> Living plant materials from the environment are naturally contaminated on their surfaces (and sometimes interiors) with microorganisms, so their surfaces are sterilized in chemical solutions (usually alcohol and sodium or calcium hypochlorite.</a:t>
            </a:r>
            <a:endParaRPr lang="en-US" dirty="0"/>
          </a:p>
        </p:txBody>
      </p:sp>
      <p:sp>
        <p:nvSpPr>
          <p:cNvPr id="3" name="Rectangle 2"/>
          <p:cNvSpPr/>
          <p:nvPr/>
        </p:nvSpPr>
        <p:spPr>
          <a:xfrm>
            <a:off x="838200" y="990600"/>
            <a:ext cx="4393083" cy="584775"/>
          </a:xfrm>
          <a:prstGeom prst="rect">
            <a:avLst/>
          </a:prstGeom>
        </p:spPr>
        <p:txBody>
          <a:bodyPr wrap="square">
            <a:spAutoFit/>
          </a:bodyPr>
          <a:lstStyle/>
          <a:p>
            <a:r>
              <a:rPr lang="en-US" sz="3200" dirty="0" smtClean="0"/>
              <a:t>Techniques</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720840"/>
            <a:ext cx="7924800" cy="4401205"/>
          </a:xfrm>
          <a:prstGeom prst="rect">
            <a:avLst/>
          </a:prstGeom>
        </p:spPr>
        <p:txBody>
          <a:bodyPr wrap="square">
            <a:spAutoFit/>
          </a:bodyPr>
          <a:lstStyle/>
          <a:p>
            <a:r>
              <a:rPr lang="en-US" dirty="0" smtClean="0"/>
              <a:t> </a:t>
            </a:r>
            <a:r>
              <a:rPr lang="en-US" sz="2000" dirty="0" smtClean="0"/>
              <a:t>before suitable samples (known as explants) are taken. </a:t>
            </a:r>
          </a:p>
          <a:p>
            <a:endParaRPr lang="en-US" sz="2000" dirty="0" smtClean="0"/>
          </a:p>
          <a:p>
            <a:r>
              <a:rPr lang="en-US" sz="2000" dirty="0" smtClean="0"/>
              <a:t>What is explants?</a:t>
            </a:r>
          </a:p>
          <a:p>
            <a:r>
              <a:rPr lang="en-US" sz="2000" dirty="0" smtClean="0"/>
              <a:t>a cell, organ, or piece of tissue which has been transferred from animals or plants to a nutrient medium.</a:t>
            </a:r>
          </a:p>
          <a:p>
            <a:endParaRPr lang="en-US" sz="2000" dirty="0" smtClean="0"/>
          </a:p>
          <a:p>
            <a:r>
              <a:rPr lang="en-US" sz="2000" dirty="0" smtClean="0"/>
              <a:t>The sterile explants are then usually placed on the surface of a sterile solid culture medium but are sometimes placed directly into a sterile liquid medium, particularly when cell suspension cultures are desired.</a:t>
            </a:r>
          </a:p>
          <a:p>
            <a:endParaRPr lang="en-US" sz="2000" dirty="0" smtClean="0"/>
          </a:p>
          <a:p>
            <a:r>
              <a:rPr lang="en-US" sz="2000" dirty="0" smtClean="0"/>
              <a:t> Solid and liquid media are generally composed of inorganic salts plus a few organic nutrients, vitamins and plant hormones. Solid media are prepared from liquid media with the addition of a gelling agent, usually purified agar.</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7800"/>
            <a:ext cx="7400905" cy="584775"/>
          </a:xfrm>
          <a:prstGeom prst="rect">
            <a:avLst/>
          </a:prstGeom>
        </p:spPr>
        <p:txBody>
          <a:bodyPr wrap="square">
            <a:spAutoFit/>
          </a:bodyPr>
          <a:lstStyle/>
          <a:p>
            <a:r>
              <a:rPr lang="en-US" sz="3200" dirty="0" smtClean="0"/>
              <a:t>Plant tissue Culture Basics</a:t>
            </a:r>
            <a:endParaRPr lang="en-US" sz="3200" dirty="0"/>
          </a:p>
        </p:txBody>
      </p:sp>
      <p:sp>
        <p:nvSpPr>
          <p:cNvPr id="3" name="Rectangle 2"/>
          <p:cNvSpPr/>
          <p:nvPr/>
        </p:nvSpPr>
        <p:spPr>
          <a:xfrm>
            <a:off x="533400" y="2057400"/>
            <a:ext cx="8305800" cy="1200329"/>
          </a:xfrm>
          <a:prstGeom prst="rect">
            <a:avLst/>
          </a:prstGeom>
        </p:spPr>
        <p:txBody>
          <a:bodyPr wrap="square">
            <a:spAutoFit/>
          </a:bodyPr>
          <a:lstStyle/>
          <a:p>
            <a:r>
              <a:rPr lang="en-US" sz="2400" dirty="0" smtClean="0"/>
              <a:t>     As cultures grow, pieces are typically sliced off and transferred to new media (</a:t>
            </a:r>
            <a:r>
              <a:rPr lang="en-US" sz="2400" dirty="0" err="1" smtClean="0"/>
              <a:t>subcultured</a:t>
            </a:r>
            <a:r>
              <a:rPr lang="en-US" sz="2400" dirty="0" smtClean="0"/>
              <a:t>) to allow for growth or to alter the morphology of the culture. </a:t>
            </a:r>
          </a:p>
        </p:txBody>
      </p:sp>
      <p:pic>
        <p:nvPicPr>
          <p:cNvPr id="4" name="Picture 3"/>
          <p:cNvPicPr>
            <a:picLocks noChangeAspect="1"/>
          </p:cNvPicPr>
          <p:nvPr/>
        </p:nvPicPr>
        <p:blipFill>
          <a:blip r:embed="rId2" cstate="print"/>
          <a:stretch>
            <a:fillRect/>
          </a:stretch>
        </p:blipFill>
        <p:spPr>
          <a:xfrm>
            <a:off x="3810000" y="3276600"/>
            <a:ext cx="4762500" cy="324092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600200"/>
            <a:ext cx="8153400" cy="3046988"/>
          </a:xfrm>
          <a:prstGeom prst="rect">
            <a:avLst/>
          </a:prstGeom>
        </p:spPr>
        <p:txBody>
          <a:bodyPr wrap="square">
            <a:spAutoFit/>
          </a:bodyPr>
          <a:lstStyle/>
          <a:p>
            <a:r>
              <a:rPr lang="en-US" sz="2400" dirty="0" smtClean="0">
                <a:latin typeface="+mj-lt"/>
              </a:rPr>
              <a:t> Hormones Affect Plant Differentiation:</a:t>
            </a:r>
          </a:p>
          <a:p>
            <a:pPr lvl="1"/>
            <a:r>
              <a:rPr lang="en-US" sz="2400" dirty="0" err="1" smtClean="0">
                <a:latin typeface="+mj-lt"/>
              </a:rPr>
              <a:t>Auxin</a:t>
            </a:r>
            <a:r>
              <a:rPr lang="en-US" sz="2400" dirty="0" smtClean="0">
                <a:latin typeface="+mj-lt"/>
              </a:rPr>
              <a:t>: Stimulates Root Development</a:t>
            </a:r>
          </a:p>
          <a:p>
            <a:pPr lvl="1"/>
            <a:r>
              <a:rPr lang="en-US" sz="2400" dirty="0" err="1" smtClean="0">
                <a:latin typeface="+mj-lt"/>
              </a:rPr>
              <a:t>Cytokinin</a:t>
            </a:r>
            <a:r>
              <a:rPr lang="en-US" sz="2400" dirty="0" smtClean="0">
                <a:latin typeface="+mj-lt"/>
              </a:rPr>
              <a:t>: Stimulates Shoot Development</a:t>
            </a:r>
          </a:p>
          <a:p>
            <a:r>
              <a:rPr lang="en-US" sz="2400" i="1" dirty="0" smtClean="0">
                <a:latin typeface="+mj-lt"/>
              </a:rPr>
              <a:t>Generally</a:t>
            </a:r>
            <a:r>
              <a:rPr lang="en-US" sz="2400" dirty="0" smtClean="0">
                <a:latin typeface="+mj-lt"/>
              </a:rPr>
              <a:t>, the ratio of these two hormones can determine plant development:</a:t>
            </a:r>
          </a:p>
          <a:p>
            <a:pPr lvl="1"/>
            <a:r>
              <a:rPr lang="en-US" sz="2400" dirty="0" smtClean="0">
                <a:latin typeface="+mj-lt"/>
                <a:sym typeface="Symbol" pitchFamily="18" charset="2"/>
              </a:rPr>
              <a:t> </a:t>
            </a:r>
            <a:r>
              <a:rPr lang="en-US" sz="2400" dirty="0" err="1" smtClean="0">
                <a:latin typeface="+mj-lt"/>
                <a:sym typeface="Symbol" pitchFamily="18" charset="2"/>
              </a:rPr>
              <a:t>Auxin</a:t>
            </a:r>
            <a:r>
              <a:rPr lang="en-US" sz="2400" dirty="0" smtClean="0">
                <a:latin typeface="+mj-lt"/>
                <a:sym typeface="Symbol" pitchFamily="18" charset="2"/>
              </a:rPr>
              <a:t> </a:t>
            </a:r>
            <a:r>
              <a:rPr lang="en-US" sz="2400" dirty="0" smtClean="0">
                <a:latin typeface="+mj-lt"/>
                <a:cs typeface="Arial" charset="0"/>
                <a:sym typeface="Symbol" pitchFamily="18" charset="2"/>
              </a:rPr>
              <a:t>↓</a:t>
            </a:r>
            <a:r>
              <a:rPr lang="en-US" sz="2400" dirty="0" err="1" smtClean="0">
                <a:latin typeface="+mj-lt"/>
                <a:cs typeface="Arial" charset="0"/>
                <a:sym typeface="Symbol" pitchFamily="18" charset="2"/>
              </a:rPr>
              <a:t>Cytokinin</a:t>
            </a:r>
            <a:r>
              <a:rPr lang="en-US" sz="2400" dirty="0" smtClean="0">
                <a:latin typeface="+mj-lt"/>
                <a:sym typeface="Symbol" pitchFamily="18" charset="2"/>
              </a:rPr>
              <a:t> = Root Development</a:t>
            </a:r>
          </a:p>
          <a:p>
            <a:pPr lvl="1"/>
            <a:r>
              <a:rPr lang="en-US" sz="2400" dirty="0" smtClean="0">
                <a:latin typeface="+mj-lt"/>
                <a:sym typeface="Symbol" pitchFamily="18" charset="2"/>
              </a:rPr>
              <a:t> </a:t>
            </a:r>
            <a:r>
              <a:rPr lang="en-US" sz="2400" dirty="0" err="1" smtClean="0">
                <a:latin typeface="+mj-lt"/>
                <a:sym typeface="Symbol" pitchFamily="18" charset="2"/>
              </a:rPr>
              <a:t>Cytokinin</a:t>
            </a:r>
            <a:r>
              <a:rPr lang="en-US" sz="2400" dirty="0" smtClean="0">
                <a:latin typeface="+mj-lt"/>
                <a:sym typeface="Symbol" pitchFamily="18" charset="2"/>
              </a:rPr>
              <a:t> </a:t>
            </a:r>
            <a:r>
              <a:rPr lang="en-US" sz="2400" dirty="0" smtClean="0">
                <a:latin typeface="+mj-lt"/>
                <a:cs typeface="Arial" charset="0"/>
                <a:sym typeface="Symbol" pitchFamily="18" charset="2"/>
              </a:rPr>
              <a:t>↓</a:t>
            </a:r>
            <a:r>
              <a:rPr lang="en-US" sz="2400" dirty="0" err="1" smtClean="0">
                <a:latin typeface="+mj-lt"/>
                <a:cs typeface="Arial" charset="0"/>
                <a:sym typeface="Symbol" pitchFamily="18" charset="2"/>
              </a:rPr>
              <a:t>Auxin</a:t>
            </a:r>
            <a:r>
              <a:rPr lang="en-US" sz="2400" dirty="0" smtClean="0">
                <a:latin typeface="+mj-lt"/>
                <a:sym typeface="Symbol" pitchFamily="18" charset="2"/>
              </a:rPr>
              <a:t> = Shoot Development</a:t>
            </a:r>
          </a:p>
          <a:p>
            <a:pPr lvl="1"/>
            <a:r>
              <a:rPr lang="en-US" sz="2400" dirty="0" err="1" smtClean="0">
                <a:latin typeface="+mj-lt"/>
                <a:sym typeface="Symbol" pitchFamily="18" charset="2"/>
              </a:rPr>
              <a:t>Auxin</a:t>
            </a:r>
            <a:r>
              <a:rPr lang="en-US" sz="2400" dirty="0" smtClean="0">
                <a:latin typeface="+mj-lt"/>
                <a:sym typeface="Symbol" pitchFamily="18" charset="2"/>
              </a:rPr>
              <a:t> = </a:t>
            </a:r>
            <a:r>
              <a:rPr lang="en-US" sz="2400" dirty="0" err="1" smtClean="0">
                <a:latin typeface="+mj-lt"/>
                <a:sym typeface="Symbol" pitchFamily="18" charset="2"/>
              </a:rPr>
              <a:t>Cytokinin</a:t>
            </a:r>
            <a:r>
              <a:rPr lang="en-US" sz="2400" dirty="0" smtClean="0">
                <a:latin typeface="+mj-lt"/>
                <a:sym typeface="Symbol" pitchFamily="18" charset="2"/>
              </a:rPr>
              <a:t> = Callus Development</a:t>
            </a:r>
            <a:endParaRPr lang="en-US" sz="2400" dirty="0">
              <a:latin typeface="+mj-lt"/>
              <a:sym typeface="Symbol"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8153400" cy="584775"/>
          </a:xfrm>
          <a:prstGeom prst="rect">
            <a:avLst/>
          </a:prstGeom>
        </p:spPr>
        <p:txBody>
          <a:bodyPr wrap="square">
            <a:spAutoFit/>
          </a:bodyPr>
          <a:lstStyle/>
          <a:p>
            <a:r>
              <a:rPr lang="en-US" sz="3200" b="1" dirty="0" smtClean="0">
                <a:latin typeface="+mj-lt"/>
              </a:rPr>
              <a:t>Factors Affecting Plant Tissue Culture</a:t>
            </a:r>
            <a:endParaRPr lang="en-US" sz="3200" b="1" dirty="0">
              <a:latin typeface="+mj-lt"/>
            </a:endParaRPr>
          </a:p>
        </p:txBody>
      </p:sp>
      <p:sp>
        <p:nvSpPr>
          <p:cNvPr id="3" name="Rectangle 2"/>
          <p:cNvSpPr/>
          <p:nvPr/>
        </p:nvSpPr>
        <p:spPr>
          <a:xfrm>
            <a:off x="304800" y="1295400"/>
            <a:ext cx="8382000" cy="4918269"/>
          </a:xfrm>
          <a:prstGeom prst="rect">
            <a:avLst/>
          </a:prstGeom>
        </p:spPr>
        <p:txBody>
          <a:bodyPr wrap="square">
            <a:spAutoFit/>
          </a:bodyPr>
          <a:lstStyle/>
          <a:p>
            <a:pPr>
              <a:lnSpc>
                <a:spcPct val="80000"/>
              </a:lnSpc>
            </a:pPr>
            <a:r>
              <a:rPr lang="en-US" sz="3200" b="1" dirty="0" smtClean="0">
                <a:latin typeface="+mj-lt"/>
              </a:rPr>
              <a:t>Growth Media</a:t>
            </a:r>
          </a:p>
          <a:p>
            <a:pPr lvl="1">
              <a:lnSpc>
                <a:spcPct val="80000"/>
              </a:lnSpc>
            </a:pPr>
            <a:r>
              <a:rPr lang="en-US" sz="2400" dirty="0" smtClean="0">
                <a:latin typeface="+mj-lt"/>
              </a:rPr>
              <a:t>Minerals, Growth factors, Carbon source, Hormones</a:t>
            </a:r>
          </a:p>
          <a:p>
            <a:pPr lvl="1">
              <a:lnSpc>
                <a:spcPct val="80000"/>
              </a:lnSpc>
            </a:pPr>
            <a:endParaRPr lang="en-US" sz="2400" dirty="0" smtClean="0">
              <a:latin typeface="+mj-lt"/>
            </a:endParaRPr>
          </a:p>
          <a:p>
            <a:pPr>
              <a:lnSpc>
                <a:spcPct val="80000"/>
              </a:lnSpc>
            </a:pPr>
            <a:r>
              <a:rPr lang="en-US" sz="3200" b="1" dirty="0" smtClean="0">
                <a:latin typeface="+mj-lt"/>
              </a:rPr>
              <a:t>Environmental Factors</a:t>
            </a:r>
          </a:p>
          <a:p>
            <a:pPr lvl="1">
              <a:lnSpc>
                <a:spcPct val="80000"/>
              </a:lnSpc>
            </a:pPr>
            <a:r>
              <a:rPr lang="en-US" sz="2400" dirty="0" smtClean="0">
                <a:latin typeface="+mj-lt"/>
              </a:rPr>
              <a:t>Light, Temperature, Photoperiod, Sterility, Media</a:t>
            </a:r>
          </a:p>
          <a:p>
            <a:pPr lvl="1">
              <a:lnSpc>
                <a:spcPct val="80000"/>
              </a:lnSpc>
            </a:pPr>
            <a:endParaRPr lang="en-US" sz="2400" dirty="0" smtClean="0">
              <a:latin typeface="+mj-lt"/>
            </a:endParaRPr>
          </a:p>
          <a:p>
            <a:pPr>
              <a:lnSpc>
                <a:spcPct val="80000"/>
              </a:lnSpc>
            </a:pPr>
            <a:r>
              <a:rPr lang="en-US" sz="3200" b="1" dirty="0" smtClean="0">
                <a:latin typeface="+mj-lt"/>
              </a:rPr>
              <a:t>Ex-plant Source</a:t>
            </a:r>
          </a:p>
          <a:p>
            <a:pPr lvl="1">
              <a:lnSpc>
                <a:spcPct val="80000"/>
              </a:lnSpc>
            </a:pPr>
            <a:r>
              <a:rPr lang="en-US" sz="2400" dirty="0" smtClean="0">
                <a:latin typeface="+mj-lt"/>
              </a:rPr>
              <a:t>Usually, the younger, less differentiated the ex-plant, the better for tissue culture</a:t>
            </a:r>
          </a:p>
          <a:p>
            <a:pPr lvl="1">
              <a:lnSpc>
                <a:spcPct val="80000"/>
              </a:lnSpc>
            </a:pPr>
            <a:endParaRPr lang="en-US" sz="2400" dirty="0" smtClean="0">
              <a:latin typeface="+mj-lt"/>
            </a:endParaRPr>
          </a:p>
          <a:p>
            <a:pPr>
              <a:lnSpc>
                <a:spcPct val="80000"/>
              </a:lnSpc>
            </a:pPr>
            <a:r>
              <a:rPr lang="en-US" sz="3200" b="1" dirty="0" smtClean="0">
                <a:latin typeface="+mj-lt"/>
              </a:rPr>
              <a:t>Genetics</a:t>
            </a:r>
          </a:p>
          <a:p>
            <a:pPr lvl="1">
              <a:lnSpc>
                <a:spcPct val="80000"/>
              </a:lnSpc>
            </a:pPr>
            <a:r>
              <a:rPr lang="en-US" sz="2400" dirty="0" smtClean="0">
                <a:latin typeface="+mj-lt"/>
              </a:rPr>
              <a:t>Different species show differences in amenability to tissue culture</a:t>
            </a:r>
          </a:p>
          <a:p>
            <a:pPr lvl="1">
              <a:lnSpc>
                <a:spcPct val="80000"/>
              </a:lnSpc>
            </a:pPr>
            <a:r>
              <a:rPr lang="en-US" sz="2400" dirty="0" smtClean="0">
                <a:latin typeface="+mj-lt"/>
              </a:rPr>
              <a:t>In many cases, different  genotypes within a species will have variable responses to tissue culture</a:t>
            </a:r>
            <a:endParaRPr lang="en-US" sz="24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066800"/>
            <a:ext cx="7920311" cy="584775"/>
          </a:xfrm>
          <a:prstGeom prst="rect">
            <a:avLst/>
          </a:prstGeom>
        </p:spPr>
        <p:txBody>
          <a:bodyPr wrap="square">
            <a:spAutoFit/>
          </a:bodyPr>
          <a:lstStyle/>
          <a:p>
            <a:r>
              <a:rPr lang="en-US" sz="3200" dirty="0" smtClean="0"/>
              <a:t>Plant Tissue Culture Applications</a:t>
            </a:r>
            <a:endParaRPr lang="en-US" sz="3200" dirty="0"/>
          </a:p>
        </p:txBody>
      </p:sp>
      <p:sp>
        <p:nvSpPr>
          <p:cNvPr id="3" name="Rectangle 2"/>
          <p:cNvSpPr/>
          <p:nvPr/>
        </p:nvSpPr>
        <p:spPr>
          <a:xfrm>
            <a:off x="533400" y="1752600"/>
            <a:ext cx="7772400" cy="4524315"/>
          </a:xfrm>
          <a:prstGeom prst="rect">
            <a:avLst/>
          </a:prstGeom>
        </p:spPr>
        <p:txBody>
          <a:bodyPr wrap="square">
            <a:spAutoFit/>
          </a:bodyPr>
          <a:lstStyle/>
          <a:p>
            <a:pPr>
              <a:buFont typeface="Arial" pitchFamily="34" charset="0"/>
              <a:buChar char="•"/>
            </a:pPr>
            <a:r>
              <a:rPr lang="en-US" sz="2400" dirty="0" smtClean="0"/>
              <a:t>The commercial production of plants used as potting, landscape, and florist subjects</a:t>
            </a:r>
          </a:p>
          <a:p>
            <a:endParaRPr lang="en-US" sz="2400" dirty="0" smtClean="0"/>
          </a:p>
          <a:p>
            <a:pPr>
              <a:buFont typeface="Arial" pitchFamily="34" charset="0"/>
              <a:buChar char="•"/>
            </a:pPr>
            <a:r>
              <a:rPr lang="en-US" sz="2400" dirty="0" smtClean="0"/>
              <a:t>To conserve rare or endangered plant species.</a:t>
            </a:r>
          </a:p>
          <a:p>
            <a:endParaRPr lang="en-US" sz="2400" dirty="0" smtClean="0"/>
          </a:p>
          <a:p>
            <a:pPr>
              <a:buFont typeface="Arial" pitchFamily="34" charset="0"/>
              <a:buChar char="•"/>
            </a:pPr>
            <a:r>
              <a:rPr lang="en-US" sz="2400" dirty="0" smtClean="0"/>
              <a:t>To screen cells rather than plants for advantageous characters, e.g. herbicide resistance/tolerance.</a:t>
            </a:r>
          </a:p>
          <a:p>
            <a:endParaRPr lang="en-US" sz="2400" dirty="0" smtClean="0"/>
          </a:p>
          <a:p>
            <a:pPr>
              <a:buFont typeface="Arial" pitchFamily="34" charset="0"/>
              <a:buChar char="•"/>
            </a:pPr>
            <a:r>
              <a:rPr lang="en-US" sz="2400" dirty="0" smtClean="0"/>
              <a:t>Large-scale growth of plant cells in liquid culture in bioreactors for production of valuable compounds, like plant-derived secondary metabolites and recombinant proteins used as biopharmaceuticals.</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600200"/>
            <a:ext cx="8001000" cy="3046988"/>
          </a:xfrm>
          <a:prstGeom prst="rect">
            <a:avLst/>
          </a:prstGeom>
        </p:spPr>
        <p:txBody>
          <a:bodyPr wrap="square">
            <a:spAutoFit/>
          </a:bodyPr>
          <a:lstStyle/>
          <a:p>
            <a:pPr>
              <a:buFont typeface="Arial" pitchFamily="34" charset="0"/>
              <a:buChar char="•"/>
            </a:pPr>
            <a:r>
              <a:rPr lang="en-US" sz="2400" dirty="0" smtClean="0"/>
              <a:t> To cross distantly related species by protoplast fusion and regeneration of the novel hybrid.</a:t>
            </a:r>
          </a:p>
          <a:p>
            <a:endParaRPr lang="en-US" sz="2400" dirty="0" smtClean="0"/>
          </a:p>
          <a:p>
            <a:pPr>
              <a:buFont typeface="Arial" pitchFamily="34" charset="0"/>
              <a:buChar char="•"/>
            </a:pPr>
            <a:r>
              <a:rPr lang="en-US" sz="2400" dirty="0" smtClean="0"/>
              <a:t> To produce clean plant material from stock infected by viruses or other pathogens.</a:t>
            </a:r>
          </a:p>
          <a:p>
            <a:endParaRPr lang="en-US" sz="2400" dirty="0" smtClean="0"/>
          </a:p>
          <a:p>
            <a:pPr>
              <a:buFont typeface="Arial" pitchFamily="34" charset="0"/>
              <a:buChar char="•"/>
            </a:pPr>
            <a:r>
              <a:rPr lang="en-US" sz="2400" dirty="0" smtClean="0"/>
              <a:t> Production of identical sterile hybrid species can be obtained</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762000"/>
            <a:ext cx="5465874" cy="584775"/>
          </a:xfrm>
          <a:prstGeom prst="rect">
            <a:avLst/>
          </a:prstGeom>
        </p:spPr>
        <p:txBody>
          <a:bodyPr wrap="square">
            <a:spAutoFit/>
          </a:bodyPr>
          <a:lstStyle/>
          <a:p>
            <a:r>
              <a:rPr lang="en-US" sz="3200" b="1" dirty="0" smtClean="0">
                <a:latin typeface="+mj-lt"/>
              </a:rPr>
              <a:t>Define  in vitro culture</a:t>
            </a:r>
            <a:endParaRPr lang="en-US" sz="3200" b="1" dirty="0">
              <a:latin typeface="+mj-lt"/>
            </a:endParaRPr>
          </a:p>
        </p:txBody>
      </p:sp>
      <p:sp>
        <p:nvSpPr>
          <p:cNvPr id="3" name="Rectangle 2"/>
          <p:cNvSpPr/>
          <p:nvPr/>
        </p:nvSpPr>
        <p:spPr>
          <a:xfrm>
            <a:off x="609600" y="1371600"/>
            <a:ext cx="8229600" cy="830997"/>
          </a:xfrm>
          <a:prstGeom prst="rect">
            <a:avLst/>
          </a:prstGeom>
        </p:spPr>
        <p:txBody>
          <a:bodyPr wrap="square">
            <a:spAutoFit/>
          </a:bodyPr>
          <a:lstStyle/>
          <a:p>
            <a:r>
              <a:rPr lang="en-US" sz="2400" dirty="0" smtClean="0">
                <a:latin typeface="+mj-lt"/>
              </a:rPr>
              <a:t>The technique or process of maintaining or cultivating cells or tissues derived from a living organism in a </a:t>
            </a:r>
            <a:r>
              <a:rPr lang="en-US" sz="2400" b="1" dirty="0" smtClean="0">
                <a:latin typeface="+mj-lt"/>
              </a:rPr>
              <a:t>culture medium</a:t>
            </a:r>
            <a:endParaRPr lang="en-US" sz="2400" dirty="0">
              <a:latin typeface="+mj-lt"/>
            </a:endParaRPr>
          </a:p>
        </p:txBody>
      </p:sp>
      <p:sp>
        <p:nvSpPr>
          <p:cNvPr id="4" name="Rectangle 3"/>
          <p:cNvSpPr/>
          <p:nvPr/>
        </p:nvSpPr>
        <p:spPr>
          <a:xfrm>
            <a:off x="609600" y="2514601"/>
            <a:ext cx="7772400" cy="3539430"/>
          </a:xfrm>
          <a:prstGeom prst="rect">
            <a:avLst/>
          </a:prstGeom>
        </p:spPr>
        <p:txBody>
          <a:bodyPr wrap="square">
            <a:spAutoFit/>
          </a:bodyPr>
          <a:lstStyle/>
          <a:p>
            <a:r>
              <a:rPr lang="en-US" sz="3200" b="1" dirty="0" smtClean="0">
                <a:latin typeface="+mj-lt"/>
              </a:rPr>
              <a:t>Important features of in vitro techniques</a:t>
            </a:r>
          </a:p>
          <a:p>
            <a:endParaRPr lang="en-US" sz="2400" dirty="0" smtClean="0">
              <a:latin typeface="+mj-lt"/>
            </a:endParaRPr>
          </a:p>
          <a:p>
            <a:pPr marL="457200" indent="-457200">
              <a:buAutoNum type="arabicPeriod"/>
            </a:pPr>
            <a:r>
              <a:rPr lang="en-US" sz="2400" dirty="0" smtClean="0">
                <a:latin typeface="+mj-lt"/>
              </a:rPr>
              <a:t>The in vitro works are carried out in a test tube, dish or flask i.e. outside the living organism. Hence in vitro techniques are also referred to as plant tissue culture techniques. </a:t>
            </a:r>
          </a:p>
          <a:p>
            <a:pPr marL="457200" indent="-457200">
              <a:buAutoNum type="arabicPeriod"/>
            </a:pPr>
            <a:r>
              <a:rPr lang="en-US" sz="2400" dirty="0" smtClean="0">
                <a:latin typeface="+mj-lt"/>
              </a:rPr>
              <a:t> Tissue culture work is confined to plants. </a:t>
            </a:r>
          </a:p>
          <a:p>
            <a:pPr marL="457200" indent="-457200">
              <a:buAutoNum type="arabicPeriod"/>
            </a:pPr>
            <a:r>
              <a:rPr lang="en-US" sz="2400" dirty="0" smtClean="0">
                <a:latin typeface="+mj-lt"/>
              </a:rPr>
              <a:t> The tissues are grown in suitable nutrient medium. </a:t>
            </a:r>
          </a:p>
          <a:p>
            <a:pPr marL="457200" indent="-457200">
              <a:buAutoNum type="arabicPeriod"/>
            </a:pPr>
            <a:r>
              <a:rPr lang="en-US" sz="2400" dirty="0" smtClean="0">
                <a:latin typeface="+mj-lt"/>
              </a:rPr>
              <a:t>Tissues are grown outside the parent </a:t>
            </a:r>
            <a:endParaRPr lang="en-US" sz="24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19200"/>
            <a:ext cx="7543800" cy="2923877"/>
          </a:xfrm>
          <a:prstGeom prst="rect">
            <a:avLst/>
          </a:prstGeom>
        </p:spPr>
        <p:txBody>
          <a:bodyPr wrap="square">
            <a:spAutoFit/>
          </a:bodyPr>
          <a:lstStyle/>
          <a:p>
            <a:endParaRPr lang="en-US" sz="2400" dirty="0" smtClean="0"/>
          </a:p>
          <a:p>
            <a:r>
              <a:rPr lang="en-US" sz="4000" b="1" dirty="0" smtClean="0"/>
              <a:t>Definition</a:t>
            </a:r>
          </a:p>
          <a:p>
            <a:endParaRPr lang="en-US" sz="2400" dirty="0" smtClean="0"/>
          </a:p>
          <a:p>
            <a:r>
              <a:rPr lang="en-US" sz="2400" b="1" dirty="0" smtClean="0"/>
              <a:t>Cell and Tissue culture </a:t>
            </a:r>
            <a:r>
              <a:rPr lang="en-US" sz="2400" dirty="0" smtClean="0"/>
              <a:t>is a method of biological research in which fragments of tissue from an animal or plant are transferred to an artificial environment in which they can continue to survive and function</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1" y="609600"/>
            <a:ext cx="7331274" cy="584775"/>
          </a:xfrm>
          <a:prstGeom prst="rect">
            <a:avLst/>
          </a:prstGeom>
        </p:spPr>
        <p:txBody>
          <a:bodyPr wrap="square">
            <a:spAutoFit/>
          </a:bodyPr>
          <a:lstStyle/>
          <a:p>
            <a:r>
              <a:rPr lang="it-IT" sz="3200" b="1" dirty="0" smtClean="0">
                <a:latin typeface="+mj-lt"/>
              </a:rPr>
              <a:t>Important steps of in vitro culture</a:t>
            </a:r>
            <a:endParaRPr lang="en-US" sz="3200" b="1" dirty="0">
              <a:latin typeface="+mj-lt"/>
            </a:endParaRPr>
          </a:p>
        </p:txBody>
      </p:sp>
      <p:sp>
        <p:nvSpPr>
          <p:cNvPr id="3" name="Rectangle 2"/>
          <p:cNvSpPr/>
          <p:nvPr/>
        </p:nvSpPr>
        <p:spPr>
          <a:xfrm>
            <a:off x="381000" y="1295401"/>
            <a:ext cx="8458200" cy="4770537"/>
          </a:xfrm>
          <a:prstGeom prst="rect">
            <a:avLst/>
          </a:prstGeom>
        </p:spPr>
        <p:txBody>
          <a:bodyPr wrap="square">
            <a:spAutoFit/>
          </a:bodyPr>
          <a:lstStyle/>
          <a:p>
            <a:r>
              <a:rPr lang="en-US" sz="2400" dirty="0" smtClean="0">
                <a:latin typeface="+mj-lt"/>
              </a:rPr>
              <a:t>In vitro culture technique generally consists of four main steps, they are</a:t>
            </a:r>
          </a:p>
          <a:p>
            <a:pPr>
              <a:buFont typeface="Arial" pitchFamily="34" charset="0"/>
              <a:buChar char="•"/>
            </a:pPr>
            <a:r>
              <a:rPr lang="en-US" sz="2400" b="1" dirty="0" smtClean="0">
                <a:latin typeface="+mj-lt"/>
              </a:rPr>
              <a:t> Isolation of tissues </a:t>
            </a:r>
          </a:p>
          <a:p>
            <a:pPr>
              <a:buFont typeface="Arial" pitchFamily="34" charset="0"/>
              <a:buChar char="•"/>
            </a:pPr>
            <a:r>
              <a:rPr lang="en-US" sz="2400" b="1" dirty="0" smtClean="0">
                <a:latin typeface="+mj-lt"/>
              </a:rPr>
              <a:t> Regeneration and callus formation </a:t>
            </a:r>
          </a:p>
          <a:p>
            <a:pPr>
              <a:buFont typeface="Arial" pitchFamily="34" charset="0"/>
              <a:buChar char="•"/>
            </a:pPr>
            <a:r>
              <a:rPr lang="en-US" sz="2400" b="1" dirty="0" smtClean="0">
                <a:latin typeface="+mj-lt"/>
              </a:rPr>
              <a:t> Embryogenesis </a:t>
            </a:r>
          </a:p>
          <a:p>
            <a:pPr>
              <a:buFont typeface="Arial" pitchFamily="34" charset="0"/>
              <a:buChar char="•"/>
            </a:pPr>
            <a:r>
              <a:rPr lang="en-US" sz="2400" b="1" dirty="0" smtClean="0">
                <a:latin typeface="+mj-lt"/>
              </a:rPr>
              <a:t> Organogenesis </a:t>
            </a:r>
          </a:p>
          <a:p>
            <a:endParaRPr lang="en-US" sz="3200" b="1" dirty="0" smtClean="0">
              <a:latin typeface="+mj-lt"/>
            </a:endParaRPr>
          </a:p>
          <a:p>
            <a:pPr>
              <a:buFont typeface="Wingdings" pitchFamily="2" charset="2"/>
              <a:buChar char="Ø"/>
            </a:pPr>
            <a:r>
              <a:rPr lang="en-US" sz="3200" b="1" dirty="0" smtClean="0">
                <a:latin typeface="+mj-lt"/>
              </a:rPr>
              <a:t> Isolation of tissues</a:t>
            </a:r>
            <a:r>
              <a:rPr lang="en-US" sz="2400" dirty="0" smtClean="0">
                <a:latin typeface="+mj-lt"/>
              </a:rPr>
              <a:t>: </a:t>
            </a:r>
          </a:p>
          <a:p>
            <a:r>
              <a:rPr lang="en-US" sz="2400" dirty="0" smtClean="0">
                <a:latin typeface="+mj-lt"/>
              </a:rPr>
              <a:t>Tissues for regeneration can be isolated with the help of sterilized blade from any plant part i.e. leaf, stem, bud etc. The isolated tissues are sterilized and then grew on culture medium. Tissues should be isolated from diseased free portion.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62000"/>
            <a:ext cx="8153400" cy="1323439"/>
          </a:xfrm>
          <a:prstGeom prst="rect">
            <a:avLst/>
          </a:prstGeom>
        </p:spPr>
        <p:txBody>
          <a:bodyPr wrap="square">
            <a:spAutoFit/>
          </a:bodyPr>
          <a:lstStyle/>
          <a:p>
            <a:pPr>
              <a:buFont typeface="Wingdings" pitchFamily="2" charset="2"/>
              <a:buChar char="Ø"/>
            </a:pPr>
            <a:r>
              <a:rPr lang="en-US" sz="3200" b="1" dirty="0" smtClean="0">
                <a:latin typeface="+mj-lt"/>
              </a:rPr>
              <a:t> Regeneration and callus formation</a:t>
            </a:r>
          </a:p>
          <a:p>
            <a:r>
              <a:rPr lang="en-US" sz="2400" dirty="0" smtClean="0">
                <a:latin typeface="+mj-lt"/>
              </a:rPr>
              <a:t> Tissues proliferate on the callus medium and give rise to a mass of cells called callus</a:t>
            </a:r>
            <a:r>
              <a:rPr lang="en-US" dirty="0" smtClean="0"/>
              <a:t>.</a:t>
            </a:r>
            <a:endParaRPr lang="en-US" dirty="0"/>
          </a:p>
        </p:txBody>
      </p:sp>
      <p:sp>
        <p:nvSpPr>
          <p:cNvPr id="3" name="Rectangle 2"/>
          <p:cNvSpPr/>
          <p:nvPr/>
        </p:nvSpPr>
        <p:spPr>
          <a:xfrm>
            <a:off x="685800" y="1981200"/>
            <a:ext cx="8153400" cy="2062103"/>
          </a:xfrm>
          <a:prstGeom prst="rect">
            <a:avLst/>
          </a:prstGeom>
        </p:spPr>
        <p:txBody>
          <a:bodyPr wrap="square">
            <a:spAutoFit/>
          </a:bodyPr>
          <a:lstStyle/>
          <a:p>
            <a:pPr>
              <a:buFont typeface="Wingdings" pitchFamily="2" charset="2"/>
              <a:buChar char="Ø"/>
            </a:pPr>
            <a:r>
              <a:rPr lang="en-US" sz="3200" b="1" dirty="0" smtClean="0">
                <a:latin typeface="+mj-lt"/>
              </a:rPr>
              <a:t> Embryogenesis</a:t>
            </a:r>
          </a:p>
          <a:p>
            <a:r>
              <a:rPr lang="en-US" sz="2400" dirty="0" smtClean="0">
                <a:latin typeface="+mj-lt"/>
              </a:rPr>
              <a:t>The process of formation of somatic embryos from the callus is called embryogenesis. Sometimes somatic embryos are not formed somatic buds are formed which germination gives rise to plant. </a:t>
            </a:r>
            <a:endParaRPr lang="en-US" sz="2400" dirty="0">
              <a:latin typeface="+mj-lt"/>
            </a:endParaRPr>
          </a:p>
        </p:txBody>
      </p:sp>
      <p:sp>
        <p:nvSpPr>
          <p:cNvPr id="4" name="Rectangle 3"/>
          <p:cNvSpPr/>
          <p:nvPr/>
        </p:nvSpPr>
        <p:spPr>
          <a:xfrm>
            <a:off x="609600" y="3962400"/>
            <a:ext cx="8153400" cy="2431435"/>
          </a:xfrm>
          <a:prstGeom prst="rect">
            <a:avLst/>
          </a:prstGeom>
        </p:spPr>
        <p:txBody>
          <a:bodyPr wrap="square">
            <a:spAutoFit/>
          </a:bodyPr>
          <a:lstStyle/>
          <a:p>
            <a:pPr>
              <a:buFont typeface="Wingdings" pitchFamily="2" charset="2"/>
              <a:buChar char="Ø"/>
            </a:pPr>
            <a:r>
              <a:rPr lang="en-US" sz="3200" b="1" dirty="0" smtClean="0">
                <a:latin typeface="+mj-lt"/>
              </a:rPr>
              <a:t> Organogenesis</a:t>
            </a:r>
          </a:p>
          <a:p>
            <a:r>
              <a:rPr lang="en-US" sz="2400" dirty="0" smtClean="0">
                <a:latin typeface="+mj-lt"/>
              </a:rPr>
              <a:t>The process of differentiation of shoot or root from the somatic embryos is called organogenesis. Sometimes, a complete plant develops directly from the somatic bud. The plants thus obtained are transferred after sometime to pot culture from culture medium</a:t>
            </a:r>
            <a:endParaRPr lang="en-US" sz="2400"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685800"/>
            <a:ext cx="4869469" cy="584775"/>
          </a:xfrm>
          <a:prstGeom prst="rect">
            <a:avLst/>
          </a:prstGeom>
        </p:spPr>
        <p:txBody>
          <a:bodyPr wrap="square">
            <a:spAutoFit/>
          </a:bodyPr>
          <a:lstStyle/>
          <a:p>
            <a:r>
              <a:rPr lang="en-US" sz="3200" b="1" dirty="0" smtClean="0">
                <a:latin typeface="+mj-lt"/>
              </a:rPr>
              <a:t>Types of In Vitro Culture</a:t>
            </a:r>
            <a:endParaRPr lang="en-US" sz="3200" b="1" dirty="0">
              <a:latin typeface="+mj-lt"/>
            </a:endParaRPr>
          </a:p>
        </p:txBody>
      </p:sp>
      <p:sp>
        <p:nvSpPr>
          <p:cNvPr id="3" name="Rectangle 2"/>
          <p:cNvSpPr/>
          <p:nvPr/>
        </p:nvSpPr>
        <p:spPr>
          <a:xfrm>
            <a:off x="609600" y="1295401"/>
            <a:ext cx="8077200" cy="5115246"/>
          </a:xfrm>
          <a:prstGeom prst="rect">
            <a:avLst/>
          </a:prstGeom>
        </p:spPr>
        <p:txBody>
          <a:bodyPr wrap="square">
            <a:spAutoFit/>
          </a:bodyPr>
          <a:lstStyle/>
          <a:p>
            <a:pPr>
              <a:lnSpc>
                <a:spcPct val="80000"/>
              </a:lnSpc>
              <a:buFont typeface="Arial" pitchFamily="34" charset="0"/>
              <a:buChar char="•"/>
            </a:pPr>
            <a:r>
              <a:rPr lang="en-US" sz="2400" dirty="0" smtClean="0">
                <a:latin typeface="+mj-lt"/>
              </a:rPr>
              <a:t>  Culture of intact plants (seed and seedling culture)</a:t>
            </a:r>
          </a:p>
          <a:p>
            <a:pPr>
              <a:lnSpc>
                <a:spcPct val="80000"/>
              </a:lnSpc>
              <a:buFont typeface="Arial" pitchFamily="34" charset="0"/>
              <a:buChar char="•"/>
            </a:pPr>
            <a:endParaRPr lang="en-US" sz="2400" dirty="0" smtClean="0">
              <a:latin typeface="+mj-lt"/>
            </a:endParaRPr>
          </a:p>
          <a:p>
            <a:pPr>
              <a:lnSpc>
                <a:spcPct val="80000"/>
              </a:lnSpc>
              <a:buFont typeface="Arial" pitchFamily="34" charset="0"/>
              <a:buChar char="•"/>
            </a:pPr>
            <a:r>
              <a:rPr lang="en-US" sz="2400" dirty="0" smtClean="0">
                <a:latin typeface="+mj-lt"/>
              </a:rPr>
              <a:t>   Embryo culture (immature embryo culture)</a:t>
            </a:r>
          </a:p>
          <a:p>
            <a:pPr>
              <a:lnSpc>
                <a:spcPct val="80000"/>
              </a:lnSpc>
            </a:pPr>
            <a:endParaRPr lang="en-US" sz="2400" b="1" dirty="0" smtClean="0">
              <a:latin typeface="+mj-lt"/>
            </a:endParaRPr>
          </a:p>
          <a:p>
            <a:pPr>
              <a:lnSpc>
                <a:spcPct val="80000"/>
              </a:lnSpc>
              <a:buFont typeface="Arial" pitchFamily="34" charset="0"/>
              <a:buChar char="•"/>
            </a:pPr>
            <a:r>
              <a:rPr lang="en-US" sz="2400" b="1" dirty="0" smtClean="0">
                <a:latin typeface="+mj-lt"/>
              </a:rPr>
              <a:t>   Organ culture</a:t>
            </a:r>
          </a:p>
          <a:p>
            <a:pPr>
              <a:lnSpc>
                <a:spcPct val="80000"/>
              </a:lnSpc>
              <a:buFont typeface="Wingdings" charset="2"/>
              <a:buNone/>
            </a:pPr>
            <a:r>
              <a:rPr lang="en-US" sz="2400" dirty="0" smtClean="0">
                <a:latin typeface="+mj-lt"/>
              </a:rPr>
              <a:t>1. shoot tip culture</a:t>
            </a:r>
          </a:p>
          <a:p>
            <a:pPr>
              <a:lnSpc>
                <a:spcPct val="80000"/>
              </a:lnSpc>
              <a:buFont typeface="Wingdings" charset="2"/>
              <a:buNone/>
            </a:pPr>
            <a:r>
              <a:rPr lang="en-US" sz="2400" dirty="0" smtClean="0">
                <a:latin typeface="+mj-lt"/>
              </a:rPr>
              <a:t>2. root culture</a:t>
            </a:r>
          </a:p>
          <a:p>
            <a:pPr>
              <a:lnSpc>
                <a:spcPct val="80000"/>
              </a:lnSpc>
              <a:buFont typeface="Wingdings" charset="2"/>
              <a:buNone/>
            </a:pPr>
            <a:r>
              <a:rPr lang="en-US" sz="2400" dirty="0" smtClean="0">
                <a:latin typeface="+mj-lt"/>
              </a:rPr>
              <a:t>3. leaf culture</a:t>
            </a:r>
          </a:p>
          <a:p>
            <a:pPr>
              <a:lnSpc>
                <a:spcPct val="80000"/>
              </a:lnSpc>
              <a:buFont typeface="Wingdings" charset="2"/>
              <a:buNone/>
            </a:pPr>
            <a:r>
              <a:rPr lang="en-US" sz="2400" dirty="0" smtClean="0">
                <a:latin typeface="+mj-lt"/>
              </a:rPr>
              <a:t>4. anther culture</a:t>
            </a:r>
          </a:p>
          <a:p>
            <a:pPr>
              <a:lnSpc>
                <a:spcPct val="80000"/>
              </a:lnSpc>
              <a:buFont typeface="Wingdings" charset="2"/>
              <a:buNone/>
            </a:pPr>
            <a:endParaRPr lang="en-US" sz="2400" dirty="0" smtClean="0">
              <a:latin typeface="+mj-lt"/>
            </a:endParaRPr>
          </a:p>
          <a:p>
            <a:pPr>
              <a:lnSpc>
                <a:spcPct val="80000"/>
              </a:lnSpc>
              <a:buFont typeface="Arial" pitchFamily="34" charset="0"/>
              <a:buChar char="•"/>
            </a:pPr>
            <a:r>
              <a:rPr lang="en-US" sz="2400" dirty="0" smtClean="0">
                <a:latin typeface="+mj-lt"/>
              </a:rPr>
              <a:t>   Callus culture</a:t>
            </a:r>
          </a:p>
          <a:p>
            <a:pPr>
              <a:lnSpc>
                <a:spcPct val="80000"/>
              </a:lnSpc>
            </a:pPr>
            <a:endParaRPr lang="en-US" sz="2400" dirty="0" smtClean="0">
              <a:latin typeface="+mj-lt"/>
            </a:endParaRPr>
          </a:p>
          <a:p>
            <a:pPr>
              <a:lnSpc>
                <a:spcPct val="80000"/>
              </a:lnSpc>
              <a:buFont typeface="Arial" pitchFamily="34" charset="0"/>
              <a:buChar char="•"/>
            </a:pPr>
            <a:r>
              <a:rPr lang="en-US" sz="2400" dirty="0" smtClean="0">
                <a:latin typeface="+mj-lt"/>
              </a:rPr>
              <a:t>   Cell suspension culture</a:t>
            </a:r>
          </a:p>
          <a:p>
            <a:pPr>
              <a:lnSpc>
                <a:spcPct val="80000"/>
              </a:lnSpc>
            </a:pPr>
            <a:endParaRPr lang="en-US" sz="2400" dirty="0" smtClean="0">
              <a:latin typeface="+mj-lt"/>
            </a:endParaRPr>
          </a:p>
          <a:p>
            <a:pPr>
              <a:lnSpc>
                <a:spcPct val="80000"/>
              </a:lnSpc>
              <a:buFont typeface="Arial" pitchFamily="34" charset="0"/>
              <a:buChar char="•"/>
            </a:pPr>
            <a:r>
              <a:rPr lang="en-US" sz="2400" dirty="0" smtClean="0">
                <a:latin typeface="+mj-lt"/>
              </a:rPr>
              <a:t>   Protoplast culture</a:t>
            </a:r>
          </a:p>
          <a:p>
            <a:pPr>
              <a:lnSpc>
                <a:spcPct val="80000"/>
              </a:lnSpc>
            </a:pPr>
            <a:endParaRPr lang="en-US" sz="2400" dirty="0" smtClean="0">
              <a:latin typeface="+mj-lt"/>
            </a:endParaRPr>
          </a:p>
          <a:p>
            <a:pPr>
              <a:lnSpc>
                <a:spcPct val="80000"/>
              </a:lnSpc>
              <a:buFont typeface="Wingdings" charset="2"/>
              <a:buNone/>
            </a:pPr>
            <a:r>
              <a:rPr lang="en-US" sz="2400" dirty="0" smtClean="0">
                <a:latin typeface="+mj-lt"/>
              </a:rPr>
              <a:t>	</a:t>
            </a:r>
            <a:endParaRPr lang="en-US" sz="2400" dirty="0">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219200"/>
            <a:ext cx="4352687" cy="584775"/>
          </a:xfrm>
          <a:prstGeom prst="rect">
            <a:avLst/>
          </a:prstGeom>
        </p:spPr>
        <p:txBody>
          <a:bodyPr wrap="square">
            <a:spAutoFit/>
          </a:bodyPr>
          <a:lstStyle/>
          <a:p>
            <a:r>
              <a:rPr lang="en-US" sz="3200" b="1" dirty="0" smtClean="0">
                <a:latin typeface="+mj-lt"/>
              </a:rPr>
              <a:t>what is cell lines</a:t>
            </a:r>
            <a:endParaRPr lang="en-US" sz="3200" b="1" dirty="0">
              <a:latin typeface="+mj-lt"/>
            </a:endParaRPr>
          </a:p>
        </p:txBody>
      </p:sp>
      <p:sp>
        <p:nvSpPr>
          <p:cNvPr id="3" name="Rectangle 2"/>
          <p:cNvSpPr/>
          <p:nvPr/>
        </p:nvSpPr>
        <p:spPr>
          <a:xfrm>
            <a:off x="609600" y="2209800"/>
            <a:ext cx="7543800" cy="1938992"/>
          </a:xfrm>
          <a:prstGeom prst="rect">
            <a:avLst/>
          </a:prstGeom>
        </p:spPr>
        <p:txBody>
          <a:bodyPr wrap="square">
            <a:spAutoFit/>
          </a:bodyPr>
          <a:lstStyle/>
          <a:p>
            <a:r>
              <a:rPr lang="en-US" sz="2400" dirty="0" smtClean="0"/>
              <a:t>Cell culture is the process by which cells are grown under controlled conditions, generally outside their natural environment. After the cells of interest have been isolated from living tissue, they can subsequently be maintained under carefully controlled conditions.</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jpg"/>
          <p:cNvPicPr>
            <a:picLocks noChangeAspect="1"/>
          </p:cNvPicPr>
          <p:nvPr/>
        </p:nvPicPr>
        <p:blipFill>
          <a:blip r:embed="rId2" cstate="print"/>
          <a:stretch>
            <a:fillRect/>
          </a:stretch>
        </p:blipFill>
        <p:spPr>
          <a:xfrm>
            <a:off x="0" y="685800"/>
            <a:ext cx="9144000" cy="61722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153400" cy="2431435"/>
          </a:xfrm>
          <a:prstGeom prst="rect">
            <a:avLst/>
          </a:prstGeom>
        </p:spPr>
        <p:txBody>
          <a:bodyPr wrap="square">
            <a:spAutoFit/>
          </a:bodyPr>
          <a:lstStyle/>
          <a:p>
            <a:r>
              <a:rPr lang="en-US" sz="3200" b="1" dirty="0" smtClean="0">
                <a:latin typeface="+mj-lt"/>
              </a:rPr>
              <a:t>Primary culture</a:t>
            </a:r>
          </a:p>
          <a:p>
            <a:r>
              <a:rPr lang="en-US" sz="2400" b="1" dirty="0" smtClean="0">
                <a:latin typeface="+mj-lt"/>
              </a:rPr>
              <a:t>     </a:t>
            </a:r>
            <a:r>
              <a:rPr lang="en-US" sz="2400" dirty="0" smtClean="0">
                <a:latin typeface="+mj-lt"/>
              </a:rPr>
              <a:t> refers to the stage of the </a:t>
            </a:r>
            <a:r>
              <a:rPr lang="en-US" sz="2400" b="1" dirty="0" smtClean="0">
                <a:latin typeface="+mj-lt"/>
              </a:rPr>
              <a:t>culture</a:t>
            </a:r>
            <a:r>
              <a:rPr lang="en-US" sz="2400" dirty="0" smtClean="0">
                <a:latin typeface="+mj-lt"/>
              </a:rPr>
              <a:t> after the cells are isolated from the tissue and proliferated under the appropriate conditions until they occupy all of the available substrate (i.e., reach confluence). ... After the first subculture, the </a:t>
            </a:r>
            <a:r>
              <a:rPr lang="en-US" sz="2400" b="1" dirty="0" smtClean="0">
                <a:latin typeface="+mj-lt"/>
              </a:rPr>
              <a:t>primary culture</a:t>
            </a:r>
            <a:r>
              <a:rPr lang="en-US" sz="2400" dirty="0" smtClean="0">
                <a:latin typeface="+mj-lt"/>
              </a:rPr>
              <a:t> becomes known as a cell line or sub clone.</a:t>
            </a:r>
            <a:endParaRPr lang="en-US" sz="2400" dirty="0">
              <a:latin typeface="+mj-lt"/>
            </a:endParaRPr>
          </a:p>
        </p:txBody>
      </p:sp>
      <p:sp>
        <p:nvSpPr>
          <p:cNvPr id="3" name="Rectangle 2"/>
          <p:cNvSpPr/>
          <p:nvPr/>
        </p:nvSpPr>
        <p:spPr>
          <a:xfrm>
            <a:off x="457200" y="3733800"/>
            <a:ext cx="8077200" cy="2062103"/>
          </a:xfrm>
          <a:prstGeom prst="rect">
            <a:avLst/>
          </a:prstGeom>
        </p:spPr>
        <p:txBody>
          <a:bodyPr wrap="square">
            <a:spAutoFit/>
          </a:bodyPr>
          <a:lstStyle/>
          <a:p>
            <a:r>
              <a:rPr lang="en-US" sz="3200" b="1" dirty="0" smtClean="0">
                <a:latin typeface="+mj-lt"/>
              </a:rPr>
              <a:t>Secondary</a:t>
            </a:r>
            <a:r>
              <a:rPr lang="en-US" sz="3200" dirty="0" smtClean="0">
                <a:latin typeface="+mj-lt"/>
              </a:rPr>
              <a:t> </a:t>
            </a:r>
            <a:r>
              <a:rPr lang="en-US" sz="3200" b="1" dirty="0" smtClean="0">
                <a:latin typeface="+mj-lt"/>
              </a:rPr>
              <a:t>cell</a:t>
            </a:r>
            <a:r>
              <a:rPr lang="en-US" sz="3200" dirty="0" smtClean="0">
                <a:latin typeface="+mj-lt"/>
              </a:rPr>
              <a:t> </a:t>
            </a:r>
            <a:r>
              <a:rPr lang="en-US" sz="3200" b="1" dirty="0" smtClean="0">
                <a:latin typeface="+mj-lt"/>
              </a:rPr>
              <a:t>cultures</a:t>
            </a:r>
            <a:r>
              <a:rPr lang="en-US" sz="2400" dirty="0" smtClean="0">
                <a:latin typeface="+mj-lt"/>
              </a:rPr>
              <a:t> </a:t>
            </a:r>
          </a:p>
          <a:p>
            <a:r>
              <a:rPr lang="en-US" sz="2400" dirty="0" smtClean="0">
                <a:latin typeface="+mj-lt"/>
              </a:rPr>
              <a:t>     When a primary </a:t>
            </a:r>
            <a:r>
              <a:rPr lang="en-US" sz="2400" b="1" dirty="0" smtClean="0">
                <a:latin typeface="+mj-lt"/>
              </a:rPr>
              <a:t>culture</a:t>
            </a:r>
            <a:r>
              <a:rPr lang="en-US" sz="2400" dirty="0" smtClean="0">
                <a:latin typeface="+mj-lt"/>
              </a:rPr>
              <a:t> is sub-cultured, it becomes </a:t>
            </a:r>
            <a:r>
              <a:rPr lang="en-US" sz="2400" b="1" dirty="0" smtClean="0">
                <a:latin typeface="+mj-lt"/>
              </a:rPr>
              <a:t>secondary culture</a:t>
            </a:r>
            <a:r>
              <a:rPr lang="en-US" sz="2400" dirty="0" smtClean="0">
                <a:latin typeface="+mj-lt"/>
              </a:rPr>
              <a:t> or cell line. Subculture (or passage) refers to the transfer of cells from one </a:t>
            </a:r>
            <a:r>
              <a:rPr lang="en-US" sz="2400" b="1" dirty="0" smtClean="0">
                <a:latin typeface="+mj-lt"/>
              </a:rPr>
              <a:t>culture</a:t>
            </a:r>
            <a:r>
              <a:rPr lang="en-US" sz="2400" dirty="0" smtClean="0">
                <a:latin typeface="+mj-lt"/>
              </a:rPr>
              <a:t> vessel to another </a:t>
            </a:r>
            <a:r>
              <a:rPr lang="en-US" sz="2400" b="1" dirty="0" smtClean="0">
                <a:latin typeface="+mj-lt"/>
              </a:rPr>
              <a:t>culture</a:t>
            </a:r>
            <a:r>
              <a:rPr lang="en-US" sz="2400" dirty="0" smtClean="0">
                <a:latin typeface="+mj-lt"/>
              </a:rPr>
              <a:t> vessel</a:t>
            </a:r>
            <a:endParaRPr lang="en-US" sz="24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71600"/>
            <a:ext cx="8382000" cy="2308324"/>
          </a:xfrm>
          <a:prstGeom prst="rect">
            <a:avLst/>
          </a:prstGeom>
        </p:spPr>
        <p:txBody>
          <a:bodyPr wrap="square">
            <a:spAutoFit/>
          </a:bodyPr>
          <a:lstStyle/>
          <a:p>
            <a:r>
              <a:rPr lang="en-US" sz="2400" dirty="0" smtClean="0">
                <a:latin typeface="+mj-lt"/>
              </a:rPr>
              <a:t>The basic principle of </a:t>
            </a:r>
            <a:r>
              <a:rPr lang="en-US" sz="2400" b="1" dirty="0" smtClean="0">
                <a:latin typeface="+mj-lt"/>
              </a:rPr>
              <a:t>single cell culture</a:t>
            </a:r>
            <a:r>
              <a:rPr lang="en-US" sz="2400" dirty="0" smtClean="0">
                <a:latin typeface="+mj-lt"/>
              </a:rPr>
              <a:t> is the isolation of large number of intact living </a:t>
            </a:r>
            <a:r>
              <a:rPr lang="en-US" sz="2400" b="1" dirty="0" smtClean="0">
                <a:latin typeface="+mj-lt"/>
              </a:rPr>
              <a:t>cells</a:t>
            </a:r>
            <a:r>
              <a:rPr lang="en-US" sz="2400" dirty="0" smtClean="0">
                <a:latin typeface="+mj-lt"/>
              </a:rPr>
              <a:t> and </a:t>
            </a:r>
            <a:r>
              <a:rPr lang="en-US" sz="2400" b="1" dirty="0" smtClean="0">
                <a:latin typeface="+mj-lt"/>
              </a:rPr>
              <a:t>cultures</a:t>
            </a:r>
            <a:r>
              <a:rPr lang="en-US" sz="2400" dirty="0" smtClean="0">
                <a:latin typeface="+mj-lt"/>
              </a:rPr>
              <a:t> them on a suitable nutrient medium for their requisite growth and development. </a:t>
            </a:r>
            <a:r>
              <a:rPr lang="en-US" sz="2400" b="1" dirty="0" smtClean="0">
                <a:latin typeface="+mj-lt"/>
              </a:rPr>
              <a:t>Single cells</a:t>
            </a:r>
            <a:r>
              <a:rPr lang="en-US" sz="2400" dirty="0" smtClean="0">
                <a:latin typeface="+mj-lt"/>
              </a:rPr>
              <a:t> can be isolated from a variety of </a:t>
            </a:r>
            <a:r>
              <a:rPr lang="en-US" sz="2400" b="1" dirty="0" smtClean="0">
                <a:latin typeface="+mj-lt"/>
              </a:rPr>
              <a:t>tissue</a:t>
            </a:r>
            <a:r>
              <a:rPr lang="en-US" sz="2400" dirty="0" smtClean="0">
                <a:latin typeface="+mj-lt"/>
              </a:rPr>
              <a:t> and organ of green plant as well as from callus </a:t>
            </a:r>
            <a:r>
              <a:rPr lang="en-US" sz="2400" b="1" dirty="0" smtClean="0">
                <a:latin typeface="+mj-lt"/>
              </a:rPr>
              <a:t>tissue</a:t>
            </a:r>
            <a:r>
              <a:rPr lang="en-US" sz="2400" dirty="0" smtClean="0">
                <a:latin typeface="+mj-lt"/>
              </a:rPr>
              <a:t> and </a:t>
            </a:r>
            <a:r>
              <a:rPr lang="en-US" sz="2400" b="1" dirty="0" smtClean="0">
                <a:latin typeface="+mj-lt"/>
              </a:rPr>
              <a:t>cell</a:t>
            </a:r>
            <a:r>
              <a:rPr lang="en-US" sz="2400" dirty="0" smtClean="0">
                <a:latin typeface="+mj-lt"/>
              </a:rPr>
              <a:t> suspension</a:t>
            </a:r>
            <a:r>
              <a:rPr lang="en-US" dirty="0" smtClean="0"/>
              <a:t>.</a:t>
            </a:r>
            <a:endParaRPr lang="en-US" dirty="0"/>
          </a:p>
        </p:txBody>
      </p:sp>
      <p:sp>
        <p:nvSpPr>
          <p:cNvPr id="3" name="Rectangle 2"/>
          <p:cNvSpPr/>
          <p:nvPr/>
        </p:nvSpPr>
        <p:spPr>
          <a:xfrm>
            <a:off x="609600" y="762000"/>
            <a:ext cx="5376601" cy="584775"/>
          </a:xfrm>
          <a:prstGeom prst="rect">
            <a:avLst/>
          </a:prstGeom>
        </p:spPr>
        <p:txBody>
          <a:bodyPr wrap="square">
            <a:spAutoFit/>
          </a:bodyPr>
          <a:lstStyle/>
          <a:p>
            <a:r>
              <a:rPr lang="en-US" sz="3200" b="1" dirty="0" smtClean="0">
                <a:latin typeface="+mj-lt"/>
              </a:rPr>
              <a:t>what is single cell isolation</a:t>
            </a:r>
            <a:endParaRPr lang="en-US" sz="3200" b="1" dirty="0">
              <a:latin typeface="+mj-lt"/>
            </a:endParaRPr>
          </a:p>
        </p:txBody>
      </p:sp>
      <p:sp>
        <p:nvSpPr>
          <p:cNvPr id="4" name="Rectangle 3"/>
          <p:cNvSpPr/>
          <p:nvPr/>
        </p:nvSpPr>
        <p:spPr>
          <a:xfrm>
            <a:off x="609600" y="3733800"/>
            <a:ext cx="4769416" cy="584775"/>
          </a:xfrm>
          <a:prstGeom prst="rect">
            <a:avLst/>
          </a:prstGeom>
        </p:spPr>
        <p:txBody>
          <a:bodyPr wrap="square">
            <a:spAutoFit/>
          </a:bodyPr>
          <a:lstStyle/>
          <a:p>
            <a:r>
              <a:rPr lang="en-US" sz="3200" b="1" dirty="0" err="1" smtClean="0">
                <a:latin typeface="+mj-lt"/>
              </a:rPr>
              <a:t>Clonal</a:t>
            </a:r>
            <a:r>
              <a:rPr lang="en-US" sz="3200" b="1" dirty="0" smtClean="0">
                <a:latin typeface="+mj-lt"/>
              </a:rPr>
              <a:t> cell line</a:t>
            </a:r>
            <a:endParaRPr lang="en-US" sz="3200" b="1" dirty="0">
              <a:latin typeface="+mj-lt"/>
            </a:endParaRPr>
          </a:p>
        </p:txBody>
      </p:sp>
      <p:sp>
        <p:nvSpPr>
          <p:cNvPr id="5" name="Rectangle 4"/>
          <p:cNvSpPr/>
          <p:nvPr/>
        </p:nvSpPr>
        <p:spPr>
          <a:xfrm>
            <a:off x="457200" y="4343399"/>
            <a:ext cx="8305800" cy="1938992"/>
          </a:xfrm>
          <a:prstGeom prst="rect">
            <a:avLst/>
          </a:prstGeom>
        </p:spPr>
        <p:txBody>
          <a:bodyPr wrap="square">
            <a:spAutoFit/>
          </a:bodyPr>
          <a:lstStyle/>
          <a:p>
            <a:r>
              <a:rPr lang="en-US" sz="2400" dirty="0" smtClean="0">
                <a:latin typeface="+mj-lt"/>
              </a:rPr>
              <a:t>A </a:t>
            </a:r>
            <a:r>
              <a:rPr lang="en-US" sz="2400" b="1" dirty="0" smtClean="0">
                <a:latin typeface="+mj-lt"/>
              </a:rPr>
              <a:t>clone</a:t>
            </a:r>
            <a:r>
              <a:rPr lang="en-US" sz="2400" dirty="0" smtClean="0">
                <a:latin typeface="+mj-lt"/>
              </a:rPr>
              <a:t> is a group of identical </a:t>
            </a:r>
            <a:r>
              <a:rPr lang="en-US" sz="2400" b="1" dirty="0" smtClean="0">
                <a:latin typeface="+mj-lt"/>
              </a:rPr>
              <a:t>cells</a:t>
            </a:r>
            <a:r>
              <a:rPr lang="en-US" sz="2400" dirty="0" smtClean="0">
                <a:latin typeface="+mj-lt"/>
              </a:rPr>
              <a:t> that share a common ancestry, meaning they are derived from the same </a:t>
            </a:r>
            <a:r>
              <a:rPr lang="en-US" sz="2400" b="1" dirty="0" smtClean="0">
                <a:latin typeface="+mj-lt"/>
              </a:rPr>
              <a:t>cell</a:t>
            </a:r>
            <a:r>
              <a:rPr lang="en-US" sz="2400" dirty="0" smtClean="0">
                <a:latin typeface="+mj-lt"/>
              </a:rPr>
              <a:t>. </a:t>
            </a:r>
            <a:r>
              <a:rPr lang="en-US" sz="2400" b="1" dirty="0" err="1" smtClean="0">
                <a:latin typeface="+mj-lt"/>
              </a:rPr>
              <a:t>Clonality</a:t>
            </a:r>
            <a:r>
              <a:rPr lang="en-US" sz="2400" dirty="0" smtClean="0">
                <a:latin typeface="+mj-lt"/>
              </a:rPr>
              <a:t> implies the state of a </a:t>
            </a:r>
            <a:r>
              <a:rPr lang="en-US" sz="2400" b="1" dirty="0" smtClean="0">
                <a:latin typeface="+mj-lt"/>
              </a:rPr>
              <a:t>cell</a:t>
            </a:r>
            <a:r>
              <a:rPr lang="en-US" sz="2400" dirty="0" smtClean="0">
                <a:latin typeface="+mj-lt"/>
              </a:rPr>
              <a:t> or a substance being derived from one source or the </a:t>
            </a:r>
            <a:r>
              <a:rPr lang="en-US" sz="2400" dirty="0" smtClean="0">
                <a:latin typeface="+mj-lt"/>
              </a:rPr>
              <a:t>other</a:t>
            </a:r>
          </a:p>
          <a:p>
            <a:endParaRPr lang="en-US" sz="2400" dirty="0">
              <a:latin typeface="+mj-lt"/>
            </a:endParaRPr>
          </a:p>
        </p:txBody>
      </p:sp>
      <p:sp>
        <p:nvSpPr>
          <p:cNvPr id="6" name="Rectangle 5"/>
          <p:cNvSpPr/>
          <p:nvPr/>
        </p:nvSpPr>
        <p:spPr>
          <a:xfrm>
            <a:off x="533401" y="5867400"/>
            <a:ext cx="4581120" cy="461665"/>
          </a:xfrm>
          <a:prstGeom prst="rect">
            <a:avLst/>
          </a:prstGeom>
        </p:spPr>
        <p:txBody>
          <a:bodyPr wrap="square">
            <a:spAutoFit/>
          </a:bodyPr>
          <a:lstStyle/>
          <a:p>
            <a:r>
              <a:rPr lang="en-US" sz="2400" dirty="0" smtClean="0">
                <a:latin typeface="+mj-lt"/>
              </a:rPr>
              <a:t>i.e. GH</a:t>
            </a:r>
            <a:r>
              <a:rPr lang="en-US" sz="2400" baseline="-25000" dirty="0" smtClean="0">
                <a:latin typeface="+mj-lt"/>
              </a:rPr>
              <a:t>3</a:t>
            </a:r>
            <a:r>
              <a:rPr lang="en-US" sz="2400" dirty="0" smtClean="0">
                <a:latin typeface="+mj-lt"/>
              </a:rPr>
              <a:t> cells</a:t>
            </a:r>
            <a:endParaRPr lang="en-US" sz="24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62000"/>
            <a:ext cx="6332596" cy="584775"/>
          </a:xfrm>
          <a:prstGeom prst="rect">
            <a:avLst/>
          </a:prstGeom>
        </p:spPr>
        <p:txBody>
          <a:bodyPr wrap="square">
            <a:spAutoFit/>
          </a:bodyPr>
          <a:lstStyle/>
          <a:p>
            <a:r>
              <a:rPr lang="en-US" sz="3200" b="1" dirty="0" err="1" smtClean="0">
                <a:latin typeface="+mj-lt"/>
              </a:rPr>
              <a:t>Immortalised</a:t>
            </a:r>
            <a:r>
              <a:rPr lang="en-US" sz="3200" b="1" dirty="0" smtClean="0">
                <a:latin typeface="+mj-lt"/>
              </a:rPr>
              <a:t> cell line</a:t>
            </a:r>
            <a:endParaRPr lang="en-US" sz="3200" b="1" dirty="0">
              <a:latin typeface="+mj-lt"/>
            </a:endParaRPr>
          </a:p>
        </p:txBody>
      </p:sp>
      <p:sp>
        <p:nvSpPr>
          <p:cNvPr id="3" name="Rectangle 2"/>
          <p:cNvSpPr/>
          <p:nvPr/>
        </p:nvSpPr>
        <p:spPr>
          <a:xfrm>
            <a:off x="457200" y="1447800"/>
            <a:ext cx="8458200" cy="2308324"/>
          </a:xfrm>
          <a:prstGeom prst="rect">
            <a:avLst/>
          </a:prstGeom>
        </p:spPr>
        <p:txBody>
          <a:bodyPr wrap="square">
            <a:spAutoFit/>
          </a:bodyPr>
          <a:lstStyle/>
          <a:p>
            <a:r>
              <a:rPr lang="en-US" sz="2400" dirty="0" smtClean="0"/>
              <a:t>An </a:t>
            </a:r>
            <a:r>
              <a:rPr lang="en-US" sz="2400" dirty="0" err="1" smtClean="0"/>
              <a:t>immortalised</a:t>
            </a:r>
            <a:r>
              <a:rPr lang="en-US" sz="2400" dirty="0" smtClean="0"/>
              <a:t> cell line is a population of cells from a </a:t>
            </a:r>
            <a:r>
              <a:rPr lang="en-US" sz="2400" dirty="0" err="1" smtClean="0"/>
              <a:t>multicellular</a:t>
            </a:r>
            <a:r>
              <a:rPr lang="en-US" sz="2400" dirty="0" smtClean="0"/>
              <a:t> organism which would normally not proliferate indefinitely but, due to mutation, have evaded normal cellular senescence and instead can keep undergoing division. The cells can therefore be grown for prolonged periods in </a:t>
            </a:r>
            <a:r>
              <a:rPr lang="en-US" sz="2400" dirty="0" smtClean="0"/>
              <a:t>vitro</a:t>
            </a:r>
          </a:p>
          <a:p>
            <a:r>
              <a:rPr lang="en-US" sz="2400" dirty="0" smtClean="0"/>
              <a:t>i.e. HEK293</a:t>
            </a:r>
            <a:endParaRPr lang="en-US" sz="2400" dirty="0"/>
          </a:p>
        </p:txBody>
      </p:sp>
      <p:sp>
        <p:nvSpPr>
          <p:cNvPr id="4" name="Rectangle 3"/>
          <p:cNvSpPr/>
          <p:nvPr/>
        </p:nvSpPr>
        <p:spPr>
          <a:xfrm>
            <a:off x="533400" y="4267200"/>
            <a:ext cx="7924800" cy="1200329"/>
          </a:xfrm>
          <a:prstGeom prst="rect">
            <a:avLst/>
          </a:prstGeom>
        </p:spPr>
        <p:txBody>
          <a:bodyPr wrap="square">
            <a:spAutoFit/>
          </a:bodyPr>
          <a:lstStyle/>
          <a:p>
            <a:r>
              <a:rPr lang="en-US" sz="2400" dirty="0" smtClean="0">
                <a:latin typeface="+mj-lt"/>
              </a:rPr>
              <a:t>A transformed cell line is a cell line that acquired infinite growth after insertion of viral gene components into the cell's genome</a:t>
            </a:r>
            <a:endParaRPr lang="en-US" sz="2400" dirty="0">
              <a:latin typeface="+mj-lt"/>
            </a:endParaRPr>
          </a:p>
        </p:txBody>
      </p:sp>
      <p:sp>
        <p:nvSpPr>
          <p:cNvPr id="5" name="Rectangle 4"/>
          <p:cNvSpPr/>
          <p:nvPr/>
        </p:nvSpPr>
        <p:spPr>
          <a:xfrm>
            <a:off x="685801" y="3657600"/>
            <a:ext cx="6552410" cy="584775"/>
          </a:xfrm>
          <a:prstGeom prst="rect">
            <a:avLst/>
          </a:prstGeom>
        </p:spPr>
        <p:txBody>
          <a:bodyPr wrap="square">
            <a:spAutoFit/>
          </a:bodyPr>
          <a:lstStyle/>
          <a:p>
            <a:r>
              <a:rPr lang="en-US" sz="3200" b="1" dirty="0" smtClean="0">
                <a:latin typeface="+mj-lt"/>
              </a:rPr>
              <a:t>Transformed cell line</a:t>
            </a:r>
            <a:endParaRPr lang="en-US" sz="3200" b="1" dirty="0">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0"/>
            <a:ext cx="7696200" cy="2308324"/>
          </a:xfrm>
          <a:prstGeom prst="rect">
            <a:avLst/>
          </a:prstGeom>
        </p:spPr>
        <p:txBody>
          <a:bodyPr wrap="square">
            <a:spAutoFit/>
          </a:bodyPr>
          <a:lstStyle/>
          <a:p>
            <a:r>
              <a:rPr lang="en-US" sz="2400" dirty="0" smtClean="0">
                <a:latin typeface="+mj-lt"/>
              </a:rPr>
              <a:t>In biology,  a </a:t>
            </a:r>
            <a:r>
              <a:rPr lang="en-US" sz="2400" b="1" dirty="0" smtClean="0">
                <a:latin typeface="+mj-lt"/>
              </a:rPr>
              <a:t>successive</a:t>
            </a:r>
            <a:r>
              <a:rPr lang="en-US" sz="2400" dirty="0" smtClean="0">
                <a:latin typeface="+mj-lt"/>
              </a:rPr>
              <a:t> </a:t>
            </a:r>
            <a:r>
              <a:rPr lang="en-US" sz="2400" b="1" dirty="0" smtClean="0">
                <a:latin typeface="+mj-lt"/>
              </a:rPr>
              <a:t>subculture</a:t>
            </a:r>
            <a:r>
              <a:rPr lang="en-US" sz="2400" dirty="0" smtClean="0">
                <a:latin typeface="+mj-lt"/>
              </a:rPr>
              <a:t> is a new cell of one parent s made by transferring some or all cells from a previous culture to fresh growth medium. This action is called </a:t>
            </a:r>
            <a:r>
              <a:rPr lang="en-US" sz="2400" b="1" dirty="0" smtClean="0">
                <a:latin typeface="+mj-lt"/>
              </a:rPr>
              <a:t>successive</a:t>
            </a:r>
            <a:r>
              <a:rPr lang="en-US" sz="2400" dirty="0" smtClean="0">
                <a:latin typeface="+mj-lt"/>
              </a:rPr>
              <a:t> </a:t>
            </a:r>
            <a:r>
              <a:rPr lang="en-US" sz="2400" b="1" dirty="0" smtClean="0">
                <a:latin typeface="+mj-lt"/>
              </a:rPr>
              <a:t>sub-culturing</a:t>
            </a:r>
            <a:r>
              <a:rPr lang="en-US" sz="2400" dirty="0" smtClean="0">
                <a:latin typeface="+mj-lt"/>
              </a:rPr>
              <a:t> or </a:t>
            </a:r>
            <a:r>
              <a:rPr lang="en-US" sz="2400" b="1" dirty="0" err="1" smtClean="0">
                <a:latin typeface="+mj-lt"/>
              </a:rPr>
              <a:t>passaging</a:t>
            </a:r>
            <a:r>
              <a:rPr lang="en-US" sz="2400" dirty="0" smtClean="0">
                <a:latin typeface="+mj-lt"/>
              </a:rPr>
              <a:t> the cells. Subculture is used to prolong the life and/or expand the number of cells or microorganisms in the culture</a:t>
            </a:r>
            <a:r>
              <a:rPr lang="en-US" dirty="0" smtClean="0"/>
              <a:t>.</a:t>
            </a:r>
            <a:endParaRPr lang="en-US" dirty="0"/>
          </a:p>
        </p:txBody>
      </p:sp>
      <p:sp>
        <p:nvSpPr>
          <p:cNvPr id="3" name="Rectangle 2"/>
          <p:cNvSpPr/>
          <p:nvPr/>
        </p:nvSpPr>
        <p:spPr>
          <a:xfrm>
            <a:off x="1371600" y="685800"/>
            <a:ext cx="4391623" cy="584775"/>
          </a:xfrm>
          <a:prstGeom prst="rect">
            <a:avLst/>
          </a:prstGeom>
        </p:spPr>
        <p:txBody>
          <a:bodyPr wrap="square">
            <a:spAutoFit/>
          </a:bodyPr>
          <a:lstStyle/>
          <a:p>
            <a:r>
              <a:rPr lang="en-US" sz="3200" b="1" dirty="0" smtClean="0">
                <a:latin typeface="+mj-lt"/>
              </a:rPr>
              <a:t>Successive sub-culture</a:t>
            </a:r>
            <a:endParaRPr lang="en-US" sz="3200" b="1" dirty="0">
              <a:latin typeface="+mj-lt"/>
            </a:endParaRPr>
          </a:p>
        </p:txBody>
      </p:sp>
      <p:sp>
        <p:nvSpPr>
          <p:cNvPr id="4" name="Rectangle 3"/>
          <p:cNvSpPr/>
          <p:nvPr/>
        </p:nvSpPr>
        <p:spPr>
          <a:xfrm>
            <a:off x="1524000" y="3657600"/>
            <a:ext cx="3702507" cy="584775"/>
          </a:xfrm>
          <a:prstGeom prst="rect">
            <a:avLst/>
          </a:prstGeom>
        </p:spPr>
        <p:txBody>
          <a:bodyPr wrap="square">
            <a:spAutoFit/>
          </a:bodyPr>
          <a:lstStyle/>
          <a:p>
            <a:r>
              <a:rPr lang="en-US" sz="3200" b="1" dirty="0" smtClean="0">
                <a:latin typeface="+mj-lt"/>
              </a:rPr>
              <a:t>Senescence</a:t>
            </a:r>
            <a:endParaRPr lang="en-US" sz="3200" b="1" dirty="0">
              <a:latin typeface="+mj-lt"/>
            </a:endParaRPr>
          </a:p>
        </p:txBody>
      </p:sp>
      <p:sp>
        <p:nvSpPr>
          <p:cNvPr id="5" name="Rectangle 4"/>
          <p:cNvSpPr/>
          <p:nvPr/>
        </p:nvSpPr>
        <p:spPr>
          <a:xfrm>
            <a:off x="685800" y="4343400"/>
            <a:ext cx="7772400" cy="1569660"/>
          </a:xfrm>
          <a:prstGeom prst="rect">
            <a:avLst/>
          </a:prstGeom>
        </p:spPr>
        <p:txBody>
          <a:bodyPr wrap="square">
            <a:spAutoFit/>
          </a:bodyPr>
          <a:lstStyle/>
          <a:p>
            <a:r>
              <a:rPr lang="en-US" sz="2400" dirty="0" smtClean="0">
                <a:latin typeface="+mj-lt"/>
              </a:rPr>
              <a:t>Senescence or biological aging is the gradual deterioration of functional characteristics. The word senescence can refer either to cellular senescence or to senescence of the whole organism</a:t>
            </a:r>
            <a:r>
              <a:rPr 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1" y="914400"/>
            <a:ext cx="7482384" cy="584775"/>
          </a:xfrm>
          <a:prstGeom prst="rect">
            <a:avLst/>
          </a:prstGeom>
        </p:spPr>
        <p:txBody>
          <a:bodyPr wrap="square">
            <a:spAutoFit/>
          </a:bodyPr>
          <a:lstStyle/>
          <a:p>
            <a:r>
              <a:rPr lang="en-US" sz="3200" b="1" dirty="0" smtClean="0">
                <a:latin typeface="+mj-lt"/>
              </a:rPr>
              <a:t>Name of commonly use cell lines</a:t>
            </a:r>
            <a:endParaRPr lang="en-US" sz="3200" b="1" dirty="0">
              <a:latin typeface="+mj-lt"/>
            </a:endParaRPr>
          </a:p>
        </p:txBody>
      </p:sp>
      <p:sp>
        <p:nvSpPr>
          <p:cNvPr id="3" name="Rectangle 2"/>
          <p:cNvSpPr/>
          <p:nvPr/>
        </p:nvSpPr>
        <p:spPr>
          <a:xfrm>
            <a:off x="914400" y="1905000"/>
            <a:ext cx="7696200" cy="3416320"/>
          </a:xfrm>
          <a:prstGeom prst="rect">
            <a:avLst/>
          </a:prstGeom>
        </p:spPr>
        <p:txBody>
          <a:bodyPr wrap="square">
            <a:spAutoFit/>
          </a:bodyPr>
          <a:lstStyle/>
          <a:p>
            <a:pPr>
              <a:buFont typeface="Arial" pitchFamily="34" charset="0"/>
              <a:buChar char="•"/>
            </a:pPr>
            <a:r>
              <a:rPr lang="en-US" sz="2400" dirty="0" smtClean="0">
                <a:latin typeface="+mj-lt"/>
              </a:rPr>
              <a:t>   Sf9 insect epithelial </a:t>
            </a:r>
            <a:r>
              <a:rPr lang="en-US" sz="2400" b="1" dirty="0" smtClean="0">
                <a:latin typeface="+mj-lt"/>
              </a:rPr>
              <a:t>cells</a:t>
            </a:r>
            <a:endParaRPr lang="en-US" sz="2400" dirty="0" smtClean="0">
              <a:latin typeface="+mj-lt"/>
            </a:endParaRPr>
          </a:p>
          <a:p>
            <a:pPr>
              <a:buFont typeface="Arial" pitchFamily="34" charset="0"/>
              <a:buChar char="•"/>
            </a:pPr>
            <a:endParaRPr lang="en-US" sz="2400" dirty="0" smtClean="0">
              <a:latin typeface="+mj-lt"/>
            </a:endParaRPr>
          </a:p>
          <a:p>
            <a:pPr>
              <a:buFont typeface="Arial" pitchFamily="34" charset="0"/>
              <a:buChar char="•"/>
            </a:pPr>
            <a:r>
              <a:rPr lang="en-US" sz="2400" dirty="0" smtClean="0">
                <a:latin typeface="+mj-lt"/>
              </a:rPr>
              <a:t>   CHO</a:t>
            </a:r>
          </a:p>
          <a:p>
            <a:endParaRPr lang="en-US" sz="2400" dirty="0" smtClean="0">
              <a:latin typeface="+mj-lt"/>
            </a:endParaRPr>
          </a:p>
          <a:p>
            <a:pPr>
              <a:buFont typeface="Arial" pitchFamily="34" charset="0"/>
              <a:buChar char="•"/>
            </a:pPr>
            <a:r>
              <a:rPr lang="en-US" sz="2400" dirty="0" smtClean="0">
                <a:latin typeface="+mj-lt"/>
              </a:rPr>
              <a:t>   </a:t>
            </a:r>
            <a:r>
              <a:rPr lang="en-US" sz="2400" dirty="0" err="1" smtClean="0">
                <a:latin typeface="+mj-lt"/>
              </a:rPr>
              <a:t>Hep</a:t>
            </a:r>
            <a:r>
              <a:rPr lang="en-US" sz="2400" dirty="0" smtClean="0">
                <a:latin typeface="+mj-lt"/>
              </a:rPr>
              <a:t> G2</a:t>
            </a:r>
          </a:p>
          <a:p>
            <a:endParaRPr lang="en-US" sz="2400" dirty="0" smtClean="0">
              <a:latin typeface="+mj-lt"/>
            </a:endParaRPr>
          </a:p>
          <a:p>
            <a:pPr>
              <a:buFont typeface="Arial" pitchFamily="34" charset="0"/>
              <a:buChar char="•"/>
            </a:pPr>
            <a:r>
              <a:rPr lang="en-US" sz="2400" dirty="0" smtClean="0">
                <a:latin typeface="+mj-lt"/>
              </a:rPr>
              <a:t>   HEK 293</a:t>
            </a:r>
          </a:p>
          <a:p>
            <a:endParaRPr lang="en-US" sz="2400" dirty="0" smtClean="0">
              <a:latin typeface="+mj-lt"/>
            </a:endParaRPr>
          </a:p>
          <a:p>
            <a:pPr>
              <a:buFont typeface="Arial" pitchFamily="34" charset="0"/>
              <a:buChar char="•"/>
            </a:pPr>
            <a:r>
              <a:rPr lang="en-US" sz="2400" dirty="0" smtClean="0">
                <a:latin typeface="+mj-lt"/>
              </a:rPr>
              <a:t>   </a:t>
            </a:r>
            <a:r>
              <a:rPr lang="en-US" sz="2400" dirty="0" err="1" smtClean="0">
                <a:latin typeface="+mj-lt"/>
              </a:rPr>
              <a:t>HeLa</a:t>
            </a:r>
            <a:r>
              <a:rPr lang="en-US" sz="2400" dirty="0" smtClean="0">
                <a:latin typeface="+mj-lt"/>
              </a:rPr>
              <a:t>.</a:t>
            </a:r>
            <a:endParaRPr lang="en-US" sz="24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838200"/>
          </a:xfrm>
        </p:spPr>
        <p:txBody>
          <a:bodyPr>
            <a:normAutofit/>
          </a:bodyPr>
          <a:lstStyle/>
          <a:p>
            <a:r>
              <a:rPr lang="en-US" sz="3200" dirty="0" smtClean="0">
                <a:solidFill>
                  <a:schemeClr val="tx1"/>
                </a:solidFill>
                <a:latin typeface="Arial Black" pitchFamily="34" charset="0"/>
              </a:rPr>
              <a:t>HISTORY OF PLANT TISSUE CULTURE</a:t>
            </a:r>
            <a:endParaRPr lang="en-US" sz="3200" dirty="0"/>
          </a:p>
        </p:txBody>
      </p:sp>
      <p:sp>
        <p:nvSpPr>
          <p:cNvPr id="3" name="Content Placeholder 2"/>
          <p:cNvSpPr>
            <a:spLocks noGrp="1"/>
          </p:cNvSpPr>
          <p:nvPr>
            <p:ph idx="1"/>
          </p:nvPr>
        </p:nvSpPr>
        <p:spPr>
          <a:xfrm>
            <a:off x="228600" y="1371600"/>
            <a:ext cx="8763000" cy="4953000"/>
          </a:xfrm>
        </p:spPr>
        <p:txBody>
          <a:bodyPr>
            <a:normAutofit fontScale="25000" lnSpcReduction="20000"/>
          </a:bodyPr>
          <a:lstStyle/>
          <a:p>
            <a:pPr fontAlgn="base">
              <a:buFont typeface="Wingdings" pitchFamily="2" charset="2"/>
              <a:buChar char="Ø"/>
            </a:pPr>
            <a:r>
              <a:rPr lang="en-US" sz="9600" dirty="0" smtClean="0"/>
              <a:t>   Schleiden-Schwann  (1838)</a:t>
            </a:r>
          </a:p>
          <a:p>
            <a:pPr fontAlgn="base">
              <a:buNone/>
            </a:pPr>
            <a:r>
              <a:rPr lang="en-US" sz="9600" dirty="0" smtClean="0"/>
              <a:t>            cellular theory (Cell is autonomous  and </a:t>
            </a:r>
            <a:r>
              <a:rPr lang="en-US" sz="9600" dirty="0" err="1" smtClean="0"/>
              <a:t>totipotent</a:t>
            </a:r>
            <a:r>
              <a:rPr lang="en-US" sz="9600" dirty="0" smtClean="0"/>
              <a:t>) </a:t>
            </a:r>
          </a:p>
          <a:p>
            <a:pPr fontAlgn="base">
              <a:buFont typeface="Wingdings" pitchFamily="2" charset="2"/>
              <a:buChar char="Ø"/>
            </a:pPr>
            <a:r>
              <a:rPr lang="en-US" sz="9600" dirty="0" smtClean="0"/>
              <a:t>    Harberlandt  (1902)</a:t>
            </a:r>
          </a:p>
          <a:p>
            <a:pPr fontAlgn="base">
              <a:buNone/>
            </a:pPr>
            <a:r>
              <a:rPr lang="en-US" sz="9600" dirty="0" smtClean="0"/>
              <a:t>             First attempt of plant tissue culture</a:t>
            </a:r>
          </a:p>
          <a:p>
            <a:pPr fontAlgn="base">
              <a:buFont typeface="Wingdings" pitchFamily="2" charset="2"/>
              <a:buChar char="Ø"/>
            </a:pPr>
            <a:r>
              <a:rPr lang="en-US" sz="9600" dirty="0" smtClean="0"/>
              <a:t>    White (1939)</a:t>
            </a:r>
          </a:p>
          <a:p>
            <a:pPr fontAlgn="base">
              <a:buNone/>
            </a:pPr>
            <a:r>
              <a:rPr lang="en-US" sz="9600" dirty="0" smtClean="0"/>
              <a:t>             Continuously growing callus culture</a:t>
            </a:r>
          </a:p>
          <a:p>
            <a:pPr fontAlgn="base">
              <a:buFont typeface="Wingdings" pitchFamily="2" charset="2"/>
              <a:buChar char="Ø"/>
            </a:pPr>
            <a:r>
              <a:rPr lang="en-US" sz="9600" dirty="0" smtClean="0"/>
              <a:t>    Ball (1946)</a:t>
            </a:r>
          </a:p>
          <a:p>
            <a:pPr fontAlgn="base">
              <a:buNone/>
            </a:pPr>
            <a:r>
              <a:rPr lang="en-US" sz="9600" dirty="0" smtClean="0"/>
              <a:t>             Whole plant developed from shoot tip</a:t>
            </a:r>
          </a:p>
          <a:p>
            <a:pPr fontAlgn="base">
              <a:buFont typeface="Wingdings" pitchFamily="2" charset="2"/>
              <a:buChar char="Ø"/>
            </a:pPr>
            <a:r>
              <a:rPr lang="en-US" sz="9600" dirty="0" smtClean="0"/>
              <a:t>    Ball (1950)</a:t>
            </a:r>
          </a:p>
          <a:p>
            <a:pPr fontAlgn="base">
              <a:buNone/>
            </a:pPr>
            <a:r>
              <a:rPr lang="en-US" sz="9600" dirty="0" smtClean="0"/>
              <a:t>            Organs regenerated on callus</a:t>
            </a:r>
          </a:p>
          <a:p>
            <a:pPr fontAlgn="base">
              <a:buFont typeface="Wingdings" pitchFamily="2" charset="2"/>
              <a:buChar char="Ø"/>
            </a:pPr>
            <a:r>
              <a:rPr lang="en-US" sz="9600" dirty="0" smtClean="0"/>
              <a:t>    Muir (1954)</a:t>
            </a:r>
          </a:p>
          <a:p>
            <a:pPr fontAlgn="base">
              <a:buNone/>
            </a:pPr>
            <a:r>
              <a:rPr lang="en-US" sz="9600" dirty="0" smtClean="0"/>
              <a:t>             Plant from single cell</a:t>
            </a:r>
          </a:p>
          <a:p>
            <a:pPr fontAlgn="base">
              <a:buFont typeface="Wingdings" pitchFamily="2" charset="2"/>
              <a:buChar char="Ø"/>
            </a:pPr>
            <a:r>
              <a:rPr lang="en-US" sz="9600" dirty="0" smtClean="0"/>
              <a:t>    Cocking (1960)</a:t>
            </a:r>
          </a:p>
          <a:p>
            <a:pPr fontAlgn="base">
              <a:buNone/>
            </a:pPr>
            <a:r>
              <a:rPr lang="en-US" sz="9600" dirty="0" smtClean="0"/>
              <a:t>             Protoplast isolation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838200"/>
          </a:xfrm>
        </p:spPr>
        <p:txBody>
          <a:bodyPr>
            <a:noAutofit/>
          </a:bodyPr>
          <a:lstStyle/>
          <a:p>
            <a:r>
              <a:rPr lang="en-US" sz="3200" dirty="0" smtClean="0">
                <a:solidFill>
                  <a:schemeClr val="tx1"/>
                </a:solidFill>
                <a:latin typeface="Arial Black" pitchFamily="34" charset="0"/>
              </a:rPr>
              <a:t>   HISTORY OF PLANT TISSUE CULTURE</a:t>
            </a:r>
            <a:endParaRPr lang="en-US" sz="3200" dirty="0"/>
          </a:p>
        </p:txBody>
      </p:sp>
      <p:sp>
        <p:nvSpPr>
          <p:cNvPr id="3" name="Content Placeholder 2"/>
          <p:cNvSpPr>
            <a:spLocks noGrp="1"/>
          </p:cNvSpPr>
          <p:nvPr>
            <p:ph idx="1"/>
          </p:nvPr>
        </p:nvSpPr>
        <p:spPr>
          <a:xfrm>
            <a:off x="457200" y="1219200"/>
            <a:ext cx="8229600" cy="5334000"/>
          </a:xfrm>
        </p:spPr>
        <p:txBody>
          <a:bodyPr>
            <a:noAutofit/>
          </a:bodyPr>
          <a:lstStyle/>
          <a:p>
            <a:pPr fontAlgn="base">
              <a:buFont typeface="Wingdings" pitchFamily="2" charset="2"/>
              <a:buChar char="Ø"/>
            </a:pPr>
            <a:r>
              <a:rPr lang="en-US" sz="2400" dirty="0" smtClean="0"/>
              <a:t>  </a:t>
            </a:r>
            <a:r>
              <a:rPr lang="en-US" sz="2400" dirty="0" err="1" smtClean="0"/>
              <a:t>Murashige</a:t>
            </a:r>
            <a:r>
              <a:rPr lang="en-US" sz="2400" dirty="0" smtClean="0"/>
              <a:t> – </a:t>
            </a:r>
            <a:r>
              <a:rPr lang="en-US" sz="2400" dirty="0" err="1" smtClean="0"/>
              <a:t>Skoog</a:t>
            </a:r>
            <a:r>
              <a:rPr lang="en-US" sz="2400" dirty="0" smtClean="0"/>
              <a:t> (1962)</a:t>
            </a:r>
          </a:p>
          <a:p>
            <a:pPr fontAlgn="base">
              <a:buNone/>
            </a:pPr>
            <a:r>
              <a:rPr lang="en-US" sz="2400" dirty="0" smtClean="0"/>
              <a:t>             MS media</a:t>
            </a:r>
          </a:p>
          <a:p>
            <a:pPr lvl="0" fontAlgn="base">
              <a:buFont typeface="Wingdings" pitchFamily="2" charset="2"/>
              <a:buChar char="Ø"/>
            </a:pPr>
            <a:r>
              <a:rPr lang="en-US" sz="2400" dirty="0" smtClean="0"/>
              <a:t>   </a:t>
            </a:r>
            <a:r>
              <a:rPr lang="en-US" sz="2400" dirty="0" smtClean="0">
                <a:latin typeface="Comic Sans MS" pitchFamily="66" charset="0"/>
              </a:rPr>
              <a:t>Morel</a:t>
            </a:r>
            <a:r>
              <a:rPr lang="en-US" sz="2400" dirty="0" smtClean="0"/>
              <a:t>  (1964)</a:t>
            </a:r>
          </a:p>
          <a:p>
            <a:pPr fontAlgn="base">
              <a:buNone/>
            </a:pPr>
            <a:r>
              <a:rPr lang="en-US" sz="2400" dirty="0" smtClean="0"/>
              <a:t>             </a:t>
            </a:r>
            <a:r>
              <a:rPr lang="en-US" sz="2400" dirty="0" err="1" smtClean="0"/>
              <a:t>Clonal</a:t>
            </a:r>
            <a:r>
              <a:rPr lang="en-US" sz="2400" dirty="0" smtClean="0"/>
              <a:t> propagation of orchids</a:t>
            </a:r>
          </a:p>
          <a:p>
            <a:pPr fontAlgn="base">
              <a:buFont typeface="Wingdings" pitchFamily="2" charset="2"/>
              <a:buChar char="Ø"/>
            </a:pPr>
            <a:r>
              <a:rPr lang="en-US" sz="2400" dirty="0" smtClean="0"/>
              <a:t>   </a:t>
            </a:r>
            <a:r>
              <a:rPr lang="en-US" sz="2400" dirty="0" err="1" smtClean="0"/>
              <a:t>Guha</a:t>
            </a:r>
            <a:r>
              <a:rPr lang="en-US" sz="2400" dirty="0" smtClean="0"/>
              <a:t> (1964)</a:t>
            </a:r>
          </a:p>
          <a:p>
            <a:pPr fontAlgn="base">
              <a:buNone/>
            </a:pPr>
            <a:r>
              <a:rPr lang="en-US" sz="2400" dirty="0" smtClean="0"/>
              <a:t>             Haploids from pollen </a:t>
            </a:r>
          </a:p>
          <a:p>
            <a:pPr fontAlgn="base">
              <a:buFont typeface="Wingdings" pitchFamily="2" charset="2"/>
              <a:buChar char="Ø"/>
            </a:pPr>
            <a:r>
              <a:rPr lang="en-US" sz="2400" dirty="0" smtClean="0"/>
              <a:t>   Power (1970)</a:t>
            </a:r>
          </a:p>
          <a:p>
            <a:pPr fontAlgn="base">
              <a:buNone/>
            </a:pPr>
            <a:r>
              <a:rPr lang="en-US" sz="2400" dirty="0" smtClean="0"/>
              <a:t>             Fusion of protoplasts</a:t>
            </a:r>
          </a:p>
          <a:p>
            <a:pPr fontAlgn="base">
              <a:buFont typeface="Wingdings" pitchFamily="2" charset="2"/>
              <a:buChar char="Ø"/>
            </a:pPr>
            <a:r>
              <a:rPr lang="en-US" sz="2400" dirty="0" smtClean="0"/>
              <a:t>   Takebe (1971)</a:t>
            </a:r>
          </a:p>
          <a:p>
            <a:pPr fontAlgn="base">
              <a:buNone/>
            </a:pPr>
            <a:r>
              <a:rPr lang="en-US" sz="2400" dirty="0" smtClean="0"/>
              <a:t>             Plants from protoplasts</a:t>
            </a:r>
          </a:p>
          <a:p>
            <a:pPr fontAlgn="base">
              <a:buFont typeface="Wingdings" pitchFamily="2" charset="2"/>
              <a:buChar char="Ø"/>
            </a:pPr>
            <a:r>
              <a:rPr lang="en-US" sz="2400" dirty="0" smtClean="0"/>
              <a:t>   Larkin (1981)</a:t>
            </a:r>
          </a:p>
          <a:p>
            <a:pPr fontAlgn="base">
              <a:buNone/>
            </a:pPr>
            <a:r>
              <a:rPr lang="en-US" sz="2400" dirty="0" smtClean="0"/>
              <a:t>             </a:t>
            </a:r>
            <a:r>
              <a:rPr lang="en-US" sz="2400" dirty="0" err="1" smtClean="0"/>
              <a:t>Somaclonal</a:t>
            </a:r>
            <a:r>
              <a:rPr lang="en-US" sz="2400" dirty="0" smtClean="0"/>
              <a:t> variation</a:t>
            </a:r>
          </a:p>
          <a:p>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2667000"/>
            <a:ext cx="5867400" cy="584775"/>
          </a:xfrm>
          <a:prstGeom prst="rect">
            <a:avLst/>
          </a:prstGeom>
        </p:spPr>
        <p:txBody>
          <a:bodyPr wrap="square">
            <a:spAutoFit/>
          </a:bodyPr>
          <a:lstStyle/>
          <a:p>
            <a:pPr lvl="0" algn="just" fontAlgn="base">
              <a:spcBef>
                <a:spcPct val="0"/>
              </a:spcBef>
              <a:spcAft>
                <a:spcPct val="0"/>
              </a:spcAft>
            </a:pPr>
            <a:r>
              <a:rPr lang="en-US" sz="3200" b="1" dirty="0" smtClean="0">
                <a:latin typeface="Times New Roman" pitchFamily="18" charset="0"/>
                <a:ea typeface="Calibri" pitchFamily="34" charset="0"/>
                <a:cs typeface="Times New Roman" pitchFamily="18" charset="0"/>
              </a:rPr>
              <a:t>Plant Cell And Tissue culture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smtClean="0"/>
              <a:t>introduction</a:t>
            </a:r>
            <a:endParaRPr lang="en-US" sz="3200" dirty="0"/>
          </a:p>
        </p:txBody>
      </p:sp>
      <p:sp>
        <p:nvSpPr>
          <p:cNvPr id="3" name="Content Placeholder 2"/>
          <p:cNvSpPr>
            <a:spLocks noGrp="1"/>
          </p:cNvSpPr>
          <p:nvPr>
            <p:ph idx="1"/>
          </p:nvPr>
        </p:nvSpPr>
        <p:spPr>
          <a:xfrm>
            <a:off x="457200" y="1600200"/>
            <a:ext cx="8229600" cy="4724400"/>
          </a:xfrm>
        </p:spPr>
        <p:txBody>
          <a:bodyPr>
            <a:normAutofit/>
          </a:bodyPr>
          <a:lstStyle/>
          <a:p>
            <a:pPr>
              <a:buNone/>
            </a:pPr>
            <a:r>
              <a:rPr lang="en-US" sz="2400" b="1" dirty="0" smtClean="0"/>
              <a:t>   Plant cell and tissue culture</a:t>
            </a:r>
            <a:r>
              <a:rPr lang="en-US" sz="2400" dirty="0" smtClean="0"/>
              <a:t> is a process that involves exposing plant tissue to a specific regimen of nutrients, hormones, and light under sterile, in vitro conditions to produce many new plants, each a clone of the original mother plant, over a very short period of time.</a:t>
            </a:r>
          </a:p>
          <a:p>
            <a:pPr>
              <a:buNone/>
            </a:pPr>
            <a:r>
              <a:rPr lang="en-US" sz="2400" dirty="0" smtClean="0"/>
              <a:t>    </a:t>
            </a:r>
            <a:endParaRPr lang="en-US" sz="2400" dirty="0"/>
          </a:p>
        </p:txBody>
      </p:sp>
      <p:pic>
        <p:nvPicPr>
          <p:cNvPr id="4" name="Picture 3" descr="stock-photo-plant-tissue-culture-in-the-laboratory-lab-tissue-in-university-444333622.jpg"/>
          <p:cNvPicPr>
            <a:picLocks noChangeAspect="1"/>
          </p:cNvPicPr>
          <p:nvPr/>
        </p:nvPicPr>
        <p:blipFill>
          <a:blip r:embed="rId2" cstate="print"/>
          <a:stretch>
            <a:fillRect/>
          </a:stretch>
        </p:blipFill>
        <p:spPr>
          <a:xfrm>
            <a:off x="2895600" y="3581400"/>
            <a:ext cx="5715000" cy="2743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19200"/>
            <a:ext cx="8229600" cy="1323439"/>
          </a:xfrm>
          <a:prstGeom prst="rect">
            <a:avLst/>
          </a:prstGeom>
        </p:spPr>
        <p:txBody>
          <a:bodyPr wrap="square">
            <a:spAutoFit/>
          </a:bodyPr>
          <a:lstStyle/>
          <a:p>
            <a:r>
              <a:rPr lang="en-US" sz="2000" dirty="0" smtClean="0"/>
              <a:t>                                                    </a:t>
            </a:r>
            <a:endParaRPr lang="en-US" sz="4000" b="1" dirty="0" smtClean="0"/>
          </a:p>
          <a:p>
            <a:r>
              <a:rPr lang="en-US" sz="2000" dirty="0" smtClean="0"/>
              <a:t> </a:t>
            </a:r>
          </a:p>
          <a:p>
            <a:pPr>
              <a:buFont typeface="Arial" pitchFamily="34" charset="0"/>
              <a:buChar char="•"/>
            </a:pPr>
            <a:r>
              <a:rPr lang="en-US" sz="2000" dirty="0" smtClean="0"/>
              <a:t>Different techniques in plant tissue culture may offer certain advantages over traditional methods of propagation,</a:t>
            </a:r>
            <a:endParaRPr lang="en-US" sz="2000" dirty="0"/>
          </a:p>
        </p:txBody>
      </p:sp>
      <p:sp>
        <p:nvSpPr>
          <p:cNvPr id="3" name="Rectangle 2"/>
          <p:cNvSpPr/>
          <p:nvPr/>
        </p:nvSpPr>
        <p:spPr>
          <a:xfrm>
            <a:off x="685800" y="2743200"/>
            <a:ext cx="4513455" cy="400110"/>
          </a:xfrm>
          <a:prstGeom prst="rect">
            <a:avLst/>
          </a:prstGeom>
        </p:spPr>
        <p:txBody>
          <a:bodyPr wrap="square">
            <a:spAutoFit/>
          </a:bodyPr>
          <a:lstStyle/>
          <a:p>
            <a:r>
              <a:rPr lang="en-US" sz="2000" dirty="0" smtClean="0"/>
              <a:t> including</a:t>
            </a:r>
            <a:endParaRPr lang="en-US" sz="2000" dirty="0"/>
          </a:p>
        </p:txBody>
      </p:sp>
      <p:sp>
        <p:nvSpPr>
          <p:cNvPr id="4" name="Rectangle 3"/>
          <p:cNvSpPr/>
          <p:nvPr/>
        </p:nvSpPr>
        <p:spPr>
          <a:xfrm>
            <a:off x="457200" y="3429000"/>
            <a:ext cx="8458200" cy="2246769"/>
          </a:xfrm>
          <a:prstGeom prst="rect">
            <a:avLst/>
          </a:prstGeom>
        </p:spPr>
        <p:txBody>
          <a:bodyPr wrap="square">
            <a:spAutoFit/>
          </a:bodyPr>
          <a:lstStyle/>
          <a:p>
            <a:pPr>
              <a:buFont typeface="Arial" pitchFamily="34" charset="0"/>
              <a:buChar char="•"/>
            </a:pPr>
            <a:r>
              <a:rPr lang="en-US" sz="2000" dirty="0" smtClean="0"/>
              <a:t>The production of exact copies of plants that produce particularly good flowers, fruits, or have other desirable traits.</a:t>
            </a:r>
          </a:p>
          <a:p>
            <a:endParaRPr lang="en-US" sz="2000" dirty="0" smtClean="0"/>
          </a:p>
          <a:p>
            <a:pPr>
              <a:buFont typeface="Arial" pitchFamily="34" charset="0"/>
              <a:buChar char="•"/>
            </a:pPr>
            <a:r>
              <a:rPr lang="en-US" sz="2000" dirty="0" smtClean="0"/>
              <a:t>To quickly produce mature plants.</a:t>
            </a:r>
          </a:p>
          <a:p>
            <a:endParaRPr lang="en-US" sz="2000" dirty="0" smtClean="0"/>
          </a:p>
          <a:p>
            <a:pPr>
              <a:buFont typeface="Arial" pitchFamily="34" charset="0"/>
              <a:buChar char="•"/>
            </a:pPr>
            <a:r>
              <a:rPr lang="en-US" sz="2000" dirty="0" smtClean="0"/>
              <a:t>The production of multiples of plants in the absence of seeds or necessary pollinators to produce seeds.</a:t>
            </a:r>
            <a:endParaRPr lang="en-US" sz="2000" dirty="0"/>
          </a:p>
        </p:txBody>
      </p:sp>
      <p:sp>
        <p:nvSpPr>
          <p:cNvPr id="5" name="Rectangle 4"/>
          <p:cNvSpPr/>
          <p:nvPr/>
        </p:nvSpPr>
        <p:spPr>
          <a:xfrm>
            <a:off x="381000" y="990600"/>
            <a:ext cx="7620000" cy="584775"/>
          </a:xfrm>
          <a:prstGeom prst="rect">
            <a:avLst/>
          </a:prstGeom>
        </p:spPr>
        <p:txBody>
          <a:bodyPr wrap="square">
            <a:spAutoFit/>
          </a:bodyPr>
          <a:lstStyle/>
          <a:p>
            <a:r>
              <a:rPr lang="en-US" sz="3200" b="1" dirty="0" smtClean="0"/>
              <a:t>Advantages of Plant Tissue Culture</a:t>
            </a:r>
            <a:endParaRPr lang="en-US" sz="32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443840"/>
            <a:ext cx="8229600" cy="3785652"/>
          </a:xfrm>
          <a:prstGeom prst="rect">
            <a:avLst/>
          </a:prstGeom>
        </p:spPr>
        <p:txBody>
          <a:bodyPr wrap="square">
            <a:spAutoFit/>
          </a:bodyPr>
          <a:lstStyle/>
          <a:p>
            <a:pPr>
              <a:buFont typeface="Arial" pitchFamily="34" charset="0"/>
              <a:buChar char="•"/>
            </a:pPr>
            <a:r>
              <a:rPr lang="en-US" sz="2000" dirty="0" smtClean="0"/>
              <a:t>The regeneration of whole plants from plant cells that have been genetically modified.</a:t>
            </a:r>
          </a:p>
          <a:p>
            <a:endParaRPr lang="en-US" sz="2000" dirty="0" smtClean="0"/>
          </a:p>
          <a:p>
            <a:pPr>
              <a:buFont typeface="Arial" pitchFamily="34" charset="0"/>
              <a:buChar char="•"/>
            </a:pPr>
            <a:r>
              <a:rPr lang="en-US" sz="2000" dirty="0" smtClean="0"/>
              <a:t>The production of plants in sterile containers that allows them to be moved with greatly reduced chances of transmitting diseases, pests, and pathogens.</a:t>
            </a:r>
          </a:p>
          <a:p>
            <a:endParaRPr lang="en-US" sz="2000" dirty="0" smtClean="0"/>
          </a:p>
          <a:p>
            <a:pPr>
              <a:buFont typeface="Arial" pitchFamily="34" charset="0"/>
              <a:buChar char="•"/>
            </a:pPr>
            <a:r>
              <a:rPr lang="en-US" sz="2000" dirty="0" smtClean="0"/>
              <a:t>The production of plants from seeds that otherwise have very low chances of germinating and growing, i.e. orchids and Nepenthes. </a:t>
            </a:r>
          </a:p>
          <a:p>
            <a:endParaRPr lang="en-US" sz="2000" dirty="0" smtClean="0"/>
          </a:p>
          <a:p>
            <a:pPr>
              <a:buFont typeface="Arial" pitchFamily="34" charset="0"/>
              <a:buChar char="•"/>
            </a:pPr>
            <a:r>
              <a:rPr lang="en-US" sz="2000" dirty="0" smtClean="0"/>
              <a:t>To clean particular plants of viral and other infections and to quickly multiply these plants as 'cleaned stock' for horticulture and agriculture.</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914400"/>
            <a:ext cx="4313986" cy="584775"/>
          </a:xfrm>
          <a:prstGeom prst="rect">
            <a:avLst/>
          </a:prstGeom>
        </p:spPr>
        <p:txBody>
          <a:bodyPr wrap="square">
            <a:spAutoFit/>
          </a:bodyPr>
          <a:lstStyle/>
          <a:p>
            <a:r>
              <a:rPr lang="en-US" sz="3200" dirty="0" err="1" smtClean="0"/>
              <a:t>Totipotent</a:t>
            </a:r>
            <a:r>
              <a:rPr lang="en-US" sz="3200" dirty="0" smtClean="0"/>
              <a:t> Cells</a:t>
            </a:r>
            <a:endParaRPr lang="en-US" sz="3200" dirty="0"/>
          </a:p>
        </p:txBody>
      </p:sp>
      <p:sp>
        <p:nvSpPr>
          <p:cNvPr id="4" name="Rectangle 3"/>
          <p:cNvSpPr/>
          <p:nvPr/>
        </p:nvSpPr>
        <p:spPr>
          <a:xfrm>
            <a:off x="762000" y="1600200"/>
            <a:ext cx="6934200" cy="830997"/>
          </a:xfrm>
          <a:prstGeom prst="rect">
            <a:avLst/>
          </a:prstGeom>
        </p:spPr>
        <p:txBody>
          <a:bodyPr wrap="square">
            <a:spAutoFit/>
          </a:bodyPr>
          <a:lstStyle/>
          <a:p>
            <a:r>
              <a:rPr lang="en-US" sz="2400" dirty="0" smtClean="0"/>
              <a:t>• They can give rise entire organism</a:t>
            </a:r>
          </a:p>
          <a:p>
            <a:r>
              <a:rPr lang="en-US" sz="2400" dirty="0" smtClean="0"/>
              <a:t> • Ex-plant cells</a:t>
            </a:r>
            <a:endParaRPr lang="en-US" sz="2400" dirty="0"/>
          </a:p>
        </p:txBody>
      </p:sp>
      <p:sp>
        <p:nvSpPr>
          <p:cNvPr id="5" name="Rectangle 4"/>
          <p:cNvSpPr/>
          <p:nvPr/>
        </p:nvSpPr>
        <p:spPr>
          <a:xfrm>
            <a:off x="1066800" y="2514600"/>
            <a:ext cx="4462193" cy="584775"/>
          </a:xfrm>
          <a:prstGeom prst="rect">
            <a:avLst/>
          </a:prstGeom>
        </p:spPr>
        <p:txBody>
          <a:bodyPr wrap="square">
            <a:spAutoFit/>
          </a:bodyPr>
          <a:lstStyle/>
          <a:p>
            <a:r>
              <a:rPr lang="en-US" sz="3200" dirty="0" err="1" smtClean="0"/>
              <a:t>Pluripotent</a:t>
            </a:r>
            <a:r>
              <a:rPr lang="en-US" sz="3200" dirty="0" smtClean="0"/>
              <a:t> Cells </a:t>
            </a:r>
            <a:endParaRPr lang="en-US" sz="3200" dirty="0"/>
          </a:p>
        </p:txBody>
      </p:sp>
      <p:sp>
        <p:nvSpPr>
          <p:cNvPr id="6" name="Rectangle 5"/>
          <p:cNvSpPr/>
          <p:nvPr/>
        </p:nvSpPr>
        <p:spPr>
          <a:xfrm>
            <a:off x="838200" y="3244334"/>
            <a:ext cx="7514964" cy="461665"/>
          </a:xfrm>
          <a:prstGeom prst="rect">
            <a:avLst/>
          </a:prstGeom>
        </p:spPr>
        <p:txBody>
          <a:bodyPr wrap="square">
            <a:spAutoFit/>
          </a:bodyPr>
          <a:lstStyle/>
          <a:p>
            <a:pPr>
              <a:buFont typeface="Arial" pitchFamily="34" charset="0"/>
              <a:buChar char="•"/>
            </a:pPr>
            <a:r>
              <a:rPr lang="en-US" sz="2400" dirty="0" smtClean="0"/>
              <a:t> These cells can give rise to all types of tissues</a:t>
            </a:r>
            <a:endParaRPr lang="en-US" sz="2400" dirty="0"/>
          </a:p>
        </p:txBody>
      </p:sp>
      <p:sp>
        <p:nvSpPr>
          <p:cNvPr id="7" name="Rectangle 6"/>
          <p:cNvSpPr/>
          <p:nvPr/>
        </p:nvSpPr>
        <p:spPr>
          <a:xfrm>
            <a:off x="1219200" y="3886200"/>
            <a:ext cx="3505200" cy="584775"/>
          </a:xfrm>
          <a:prstGeom prst="rect">
            <a:avLst/>
          </a:prstGeom>
        </p:spPr>
        <p:txBody>
          <a:bodyPr wrap="square">
            <a:spAutoFit/>
          </a:bodyPr>
          <a:lstStyle/>
          <a:p>
            <a:r>
              <a:rPr lang="en-US" sz="3200" dirty="0" err="1" smtClean="0"/>
              <a:t>Multipotent</a:t>
            </a:r>
            <a:r>
              <a:rPr lang="en-US" sz="3200" dirty="0" smtClean="0"/>
              <a:t> Cells</a:t>
            </a:r>
            <a:endParaRPr lang="en-US" sz="3200" dirty="0"/>
          </a:p>
        </p:txBody>
      </p:sp>
      <p:sp>
        <p:nvSpPr>
          <p:cNvPr id="8" name="Rectangle 7"/>
          <p:cNvSpPr/>
          <p:nvPr/>
        </p:nvSpPr>
        <p:spPr>
          <a:xfrm>
            <a:off x="990600" y="4572000"/>
            <a:ext cx="7086600" cy="830997"/>
          </a:xfrm>
          <a:prstGeom prst="rect">
            <a:avLst/>
          </a:prstGeom>
        </p:spPr>
        <p:txBody>
          <a:bodyPr wrap="square">
            <a:spAutoFit/>
          </a:bodyPr>
          <a:lstStyle/>
          <a:p>
            <a:r>
              <a:rPr lang="en-US" sz="2400" dirty="0" smtClean="0"/>
              <a:t>• They give rise to a limited range of cells within a tissue type</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528</TotalTime>
  <Words>1070</Words>
  <Application>Microsoft Office PowerPoint</Application>
  <PresentationFormat>On-screen Show (4:3)</PresentationFormat>
  <Paragraphs>208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Slide 1</vt:lpstr>
      <vt:lpstr>Slide 2</vt:lpstr>
      <vt:lpstr>HISTORY OF PLANT TISSUE CULTURE</vt:lpstr>
      <vt:lpstr>   HISTORY OF PLANT TISSUE CULTURE</vt:lpstr>
      <vt:lpstr>Slide 5</vt:lpstr>
      <vt:lpstr>introduction</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Fareeha Nosheen</dc:creator>
  <cp:lastModifiedBy>Hp</cp:lastModifiedBy>
  <cp:revision>27</cp:revision>
  <dcterms:created xsi:type="dcterms:W3CDTF">2006-08-16T00:00:00Z</dcterms:created>
  <dcterms:modified xsi:type="dcterms:W3CDTF">2020-01-22T06:01:43Z</dcterms:modified>
</cp:coreProperties>
</file>