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2"/>
  </p:notesMasterIdLst>
  <p:handoutMasterIdLst>
    <p:handoutMasterId r:id="rId33"/>
  </p:handoutMasterIdLst>
  <p:sldIdLst>
    <p:sldId id="256" r:id="rId2"/>
    <p:sldId id="278" r:id="rId3"/>
    <p:sldId id="291" r:id="rId4"/>
    <p:sldId id="266" r:id="rId5"/>
    <p:sldId id="276" r:id="rId6"/>
    <p:sldId id="260" r:id="rId7"/>
    <p:sldId id="261" r:id="rId8"/>
    <p:sldId id="263" r:id="rId9"/>
    <p:sldId id="264" r:id="rId10"/>
    <p:sldId id="295" r:id="rId11"/>
    <p:sldId id="280" r:id="rId12"/>
    <p:sldId id="281" r:id="rId13"/>
    <p:sldId id="282" r:id="rId14"/>
    <p:sldId id="283" r:id="rId15"/>
    <p:sldId id="284" r:id="rId16"/>
    <p:sldId id="285" r:id="rId17"/>
    <p:sldId id="286" r:id="rId18"/>
    <p:sldId id="287" r:id="rId19"/>
    <p:sldId id="267" r:id="rId20"/>
    <p:sldId id="268" r:id="rId21"/>
    <p:sldId id="288" r:id="rId22"/>
    <p:sldId id="293" r:id="rId23"/>
    <p:sldId id="279" r:id="rId24"/>
    <p:sldId id="277" r:id="rId25"/>
    <p:sldId id="269" r:id="rId26"/>
    <p:sldId id="270" r:id="rId27"/>
    <p:sldId id="292" r:id="rId28"/>
    <p:sldId id="297" r:id="rId29"/>
    <p:sldId id="296" r:id="rId30"/>
    <p:sldId id="273" r:id="rId31"/>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1203" autoAdjust="0"/>
  </p:normalViewPr>
  <p:slideViewPr>
    <p:cSldViewPr>
      <p:cViewPr>
        <p:scale>
          <a:sx n="87" d="100"/>
          <a:sy n="87" d="100"/>
        </p:scale>
        <p:origin x="-876" y="36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4820"/>
          </a:xfrm>
          <a:prstGeom prst="rect">
            <a:avLst/>
          </a:prstGeom>
        </p:spPr>
        <p:txBody>
          <a:bodyPr vert="horz" lIns="92446" tIns="46223" rIns="92446" bIns="46223" rtlCol="0"/>
          <a:lstStyle>
            <a:lvl1pPr algn="r">
              <a:defRPr sz="1200"/>
            </a:lvl1pPr>
          </a:lstStyle>
          <a:p>
            <a:fld id="{AECB13A2-86D7-4E12-8F40-CB7320D8CE88}" type="datetimeFigureOut">
              <a:rPr lang="en-US" smtClean="0"/>
              <a:t>11/13/2016</a:t>
            </a:fld>
            <a:endParaRPr lang="en-US"/>
          </a:p>
        </p:txBody>
      </p:sp>
      <p:sp>
        <p:nvSpPr>
          <p:cNvPr id="4" name="Footer Placeholder 3"/>
          <p:cNvSpPr>
            <a:spLocks noGrp="1"/>
          </p:cNvSpPr>
          <p:nvPr>
            <p:ph type="ftr" sz="quarter" idx="2"/>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2446" tIns="46223" rIns="92446" bIns="46223" rtlCol="0" anchor="b"/>
          <a:lstStyle>
            <a:lvl1pPr algn="r">
              <a:defRPr sz="1200"/>
            </a:lvl1pPr>
          </a:lstStyle>
          <a:p>
            <a:fld id="{3C991AE9-BA60-4E58-B27B-D3AD8C35BBF9}"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8E4AECE4-C512-4573-A08C-3D264AC2F69D}" type="datetimeFigureOut">
              <a:rPr lang="en-US" smtClean="0"/>
              <a:pPr/>
              <a:t>11/13/2016</a:t>
            </a:fld>
            <a:endParaRPr lang="en-US" dirty="0"/>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F5D8342C-8C64-4B06-86AA-214F05DDDE7A}" type="slidenum">
              <a:rPr lang="en-US" smtClean="0"/>
              <a:pPr/>
              <a:t>‹#›</a:t>
            </a:fld>
            <a:endParaRPr lang="en-US" dirty="0"/>
          </a:p>
        </p:txBody>
      </p:sp>
    </p:spTree>
    <p:extLst>
      <p:ext uri="{BB962C8B-B14F-4D97-AF65-F5344CB8AC3E}">
        <p14:creationId xmlns="" xmlns:p14="http://schemas.microsoft.com/office/powerpoint/2010/main" val="15839748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the developing chordate (including vertebrates), the neural</a:t>
            </a:r>
            <a:r>
              <a:rPr lang="en-US" b="1" dirty="0" smtClean="0"/>
              <a:t> tube</a:t>
            </a:r>
            <a:r>
              <a:rPr lang="en-US" dirty="0" smtClean="0"/>
              <a:t> is the embryo's precursor to the central nervous system, which comprises the brain and spinal cord.</a:t>
            </a:r>
            <a:endParaRPr lang="en-US" dirty="0"/>
          </a:p>
        </p:txBody>
      </p:sp>
      <p:sp>
        <p:nvSpPr>
          <p:cNvPr id="4" name="Slide Number Placeholder 3"/>
          <p:cNvSpPr>
            <a:spLocks noGrp="1"/>
          </p:cNvSpPr>
          <p:nvPr>
            <p:ph type="sldNum" sz="quarter" idx="10"/>
          </p:nvPr>
        </p:nvSpPr>
        <p:spPr/>
        <p:txBody>
          <a:bodyPr/>
          <a:lstStyle/>
          <a:p>
            <a:fld id="{F5D8342C-8C64-4B06-86AA-214F05DDDE7A}" type="slidenum">
              <a:rPr lang="en-US" smtClean="0"/>
              <a:pPr/>
              <a:t>5</a:t>
            </a:fld>
            <a:endParaRPr lang="en-US" dirty="0"/>
          </a:p>
        </p:txBody>
      </p:sp>
    </p:spTree>
    <p:extLst>
      <p:ext uri="{BB962C8B-B14F-4D97-AF65-F5344CB8AC3E}">
        <p14:creationId xmlns="" xmlns:p14="http://schemas.microsoft.com/office/powerpoint/2010/main" val="5674554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disease caused by a deficiency of vitamin C, characterized by swollen bleeding gums and the opening of previously healed wounds.</a:t>
            </a:r>
            <a:endParaRPr lang="en-US" dirty="0"/>
          </a:p>
        </p:txBody>
      </p:sp>
      <p:sp>
        <p:nvSpPr>
          <p:cNvPr id="4" name="Slide Number Placeholder 3"/>
          <p:cNvSpPr>
            <a:spLocks noGrp="1"/>
          </p:cNvSpPr>
          <p:nvPr>
            <p:ph type="sldNum" sz="quarter" idx="10"/>
          </p:nvPr>
        </p:nvSpPr>
        <p:spPr/>
        <p:txBody>
          <a:bodyPr/>
          <a:lstStyle/>
          <a:p>
            <a:fld id="{F5D8342C-8C64-4B06-86AA-214F05DDDE7A}" type="slidenum">
              <a:rPr lang="en-US" smtClean="0"/>
              <a:pPr/>
              <a:t>6</a:t>
            </a:fld>
            <a:endParaRPr lang="en-US" dirty="0"/>
          </a:p>
        </p:txBody>
      </p:sp>
    </p:spTree>
    <p:extLst>
      <p:ext uri="{BB962C8B-B14F-4D97-AF65-F5344CB8AC3E}">
        <p14:creationId xmlns="" xmlns:p14="http://schemas.microsoft.com/office/powerpoint/2010/main" val="36010235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Colorectal cancer</a:t>
            </a:r>
            <a:r>
              <a:rPr lang="en-US" dirty="0" smtClean="0"/>
              <a:t> is the development of cancer in the colon or rectum It is due to the abnormal growth of cells.</a:t>
            </a:r>
          </a:p>
          <a:p>
            <a:r>
              <a:rPr lang="en-US" b="1" dirty="0" smtClean="0"/>
              <a:t>Prostate cancer</a:t>
            </a:r>
            <a:r>
              <a:rPr lang="en-US" dirty="0" smtClean="0"/>
              <a:t>, also known as carcinoma of the prostate, is the development of cancer in the prostate, a gland in the male reproductive system.</a:t>
            </a:r>
            <a:endParaRPr lang="en-US" dirty="0"/>
          </a:p>
        </p:txBody>
      </p:sp>
      <p:sp>
        <p:nvSpPr>
          <p:cNvPr id="4" name="Slide Number Placeholder 3"/>
          <p:cNvSpPr>
            <a:spLocks noGrp="1"/>
          </p:cNvSpPr>
          <p:nvPr>
            <p:ph type="sldNum" sz="quarter" idx="10"/>
          </p:nvPr>
        </p:nvSpPr>
        <p:spPr/>
        <p:txBody>
          <a:bodyPr/>
          <a:lstStyle/>
          <a:p>
            <a:fld id="{F5D8342C-8C64-4B06-86AA-214F05DDDE7A}" type="slidenum">
              <a:rPr lang="en-US" smtClean="0"/>
              <a:pPr/>
              <a:t>9</a:t>
            </a:fld>
            <a:endParaRPr lang="en-US" dirty="0"/>
          </a:p>
        </p:txBody>
      </p:sp>
    </p:spTree>
    <p:extLst>
      <p:ext uri="{BB962C8B-B14F-4D97-AF65-F5344CB8AC3E}">
        <p14:creationId xmlns="" xmlns:p14="http://schemas.microsoft.com/office/powerpoint/2010/main" val="26670978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Tetrahydrofuran is an organic compound with the formula (CH₂)₄O. The compound is classified as heterocyclic compound, specifically a cyclic ether. It is a colorless, water-miscible organic liquid with low viscosity. </a:t>
            </a:r>
            <a:endParaRPr lang="en-US" dirty="0"/>
          </a:p>
        </p:txBody>
      </p:sp>
      <p:sp>
        <p:nvSpPr>
          <p:cNvPr id="4" name="Slide Number Placeholder 3"/>
          <p:cNvSpPr>
            <a:spLocks noGrp="1"/>
          </p:cNvSpPr>
          <p:nvPr>
            <p:ph type="sldNum" sz="quarter" idx="10"/>
          </p:nvPr>
        </p:nvSpPr>
        <p:spPr/>
        <p:txBody>
          <a:bodyPr/>
          <a:lstStyle/>
          <a:p>
            <a:fld id="{F5D8342C-8C64-4B06-86AA-214F05DDDE7A}" type="slidenum">
              <a:rPr lang="en-US" smtClean="0"/>
              <a:pPr/>
              <a:t>15</a:t>
            </a:fld>
            <a:endParaRPr lang="en-US" dirty="0"/>
          </a:p>
        </p:txBody>
      </p:sp>
    </p:spTree>
    <p:extLst>
      <p:ext uri="{BB962C8B-B14F-4D97-AF65-F5344CB8AC3E}">
        <p14:creationId xmlns="" xmlns:p14="http://schemas.microsoft.com/office/powerpoint/2010/main" val="9414552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458">
              <a:defRPr/>
            </a:pPr>
            <a:r>
              <a:rPr lang="en-US" dirty="0" smtClean="0"/>
              <a:t>pernicious anaemia; a deficiency in the production of red blood cells through a lack of vitamin B</a:t>
            </a:r>
            <a:r>
              <a:rPr lang="en-US" baseline="-25000" dirty="0" smtClean="0"/>
              <a:t>12</a:t>
            </a:r>
            <a:endParaRPr lang="en-US" dirty="0"/>
          </a:p>
        </p:txBody>
      </p:sp>
      <p:sp>
        <p:nvSpPr>
          <p:cNvPr id="4" name="Slide Number Placeholder 3"/>
          <p:cNvSpPr>
            <a:spLocks noGrp="1"/>
          </p:cNvSpPr>
          <p:nvPr>
            <p:ph type="sldNum" sz="quarter" idx="10"/>
          </p:nvPr>
        </p:nvSpPr>
        <p:spPr/>
        <p:txBody>
          <a:bodyPr/>
          <a:lstStyle/>
          <a:p>
            <a:fld id="{F5D8342C-8C64-4B06-86AA-214F05DDDE7A}" type="slidenum">
              <a:rPr lang="en-US" smtClean="0"/>
              <a:pPr/>
              <a:t>18</a:t>
            </a:fld>
            <a:endParaRPr lang="en-US" dirty="0"/>
          </a:p>
        </p:txBody>
      </p:sp>
    </p:spTree>
    <p:extLst>
      <p:ext uri="{BB962C8B-B14F-4D97-AF65-F5344CB8AC3E}">
        <p14:creationId xmlns="" xmlns:p14="http://schemas.microsoft.com/office/powerpoint/2010/main" val="37111196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Teratology</a:t>
            </a:r>
            <a:r>
              <a:rPr lang="en-US" dirty="0" smtClean="0"/>
              <a:t> is the study of abnormalities of physiological development. </a:t>
            </a:r>
            <a:endParaRPr lang="en-US" dirty="0"/>
          </a:p>
        </p:txBody>
      </p:sp>
      <p:sp>
        <p:nvSpPr>
          <p:cNvPr id="4" name="Slide Number Placeholder 3"/>
          <p:cNvSpPr>
            <a:spLocks noGrp="1"/>
          </p:cNvSpPr>
          <p:nvPr>
            <p:ph type="sldNum" sz="quarter" idx="10"/>
          </p:nvPr>
        </p:nvSpPr>
        <p:spPr/>
        <p:txBody>
          <a:bodyPr/>
          <a:lstStyle/>
          <a:p>
            <a:fld id="{F5D8342C-8C64-4B06-86AA-214F05DDDE7A}" type="slidenum">
              <a:rPr lang="en-US" smtClean="0"/>
              <a:pPr/>
              <a:t>20</a:t>
            </a:fld>
            <a:endParaRPr lang="en-US" dirty="0"/>
          </a:p>
        </p:txBody>
      </p:sp>
    </p:spTree>
    <p:extLst>
      <p:ext uri="{BB962C8B-B14F-4D97-AF65-F5344CB8AC3E}">
        <p14:creationId xmlns="" xmlns:p14="http://schemas.microsoft.com/office/powerpoint/2010/main" val="14111598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Homocysteine : is a non-protein </a:t>
            </a:r>
            <a:r>
              <a:rPr lang="el-GR" dirty="0" smtClean="0"/>
              <a:t>α-</a:t>
            </a:r>
            <a:r>
              <a:rPr lang="en-US" dirty="0" smtClean="0"/>
              <a:t>amino acid. It is a homologue of the amino acid cysteine,</a:t>
            </a:r>
            <a:endParaRPr lang="en-US" dirty="0"/>
          </a:p>
        </p:txBody>
      </p:sp>
      <p:sp>
        <p:nvSpPr>
          <p:cNvPr id="4" name="Slide Number Placeholder 3"/>
          <p:cNvSpPr>
            <a:spLocks noGrp="1"/>
          </p:cNvSpPr>
          <p:nvPr>
            <p:ph type="sldNum" sz="quarter" idx="10"/>
          </p:nvPr>
        </p:nvSpPr>
        <p:spPr/>
        <p:txBody>
          <a:bodyPr/>
          <a:lstStyle/>
          <a:p>
            <a:fld id="{F5D8342C-8C64-4B06-86AA-214F05DDDE7A}" type="slidenum">
              <a:rPr lang="en-US" smtClean="0"/>
              <a:pPr/>
              <a:t>22</a:t>
            </a:fld>
            <a:endParaRPr lang="en-US" dirty="0"/>
          </a:p>
        </p:txBody>
      </p:sp>
    </p:spTree>
    <p:extLst>
      <p:ext uri="{BB962C8B-B14F-4D97-AF65-F5344CB8AC3E}">
        <p14:creationId xmlns="" xmlns:p14="http://schemas.microsoft.com/office/powerpoint/2010/main" val="10267039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D8342C-8C64-4B06-86AA-214F05DDDE7A}" type="slidenum">
              <a:rPr lang="en-US" smtClean="0"/>
              <a:pPr/>
              <a:t>28</a:t>
            </a:fld>
            <a:endParaRPr lang="en-US" dirty="0"/>
          </a:p>
        </p:txBody>
      </p:sp>
    </p:spTree>
    <p:extLst>
      <p:ext uri="{BB962C8B-B14F-4D97-AF65-F5344CB8AC3E}">
        <p14:creationId xmlns="" xmlns:p14="http://schemas.microsoft.com/office/powerpoint/2010/main" val="3893554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184C2BB-A21E-4990-80A6-600713F5C6EC}" type="datetimeFigureOut">
              <a:rPr lang="en-US" smtClean="0"/>
              <a:pPr/>
              <a:t>11/13/2016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1EEDE6A-CEB5-4D10-A27C-C585981F2D47}" type="slidenum">
              <a:rPr lang="en-US" smtClean="0"/>
              <a:pPr/>
              <a:t>‹#›</a:t>
            </a:fld>
            <a:endParaRPr lang="en-US" dirty="0"/>
          </a:p>
        </p:txBody>
      </p:sp>
    </p:spTree>
    <p:extLst>
      <p:ext uri="{BB962C8B-B14F-4D97-AF65-F5344CB8AC3E}">
        <p14:creationId xmlns="" xmlns:p14="http://schemas.microsoft.com/office/powerpoint/2010/main" val="4102657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84C2BB-A21E-4990-80A6-600713F5C6EC}" type="datetimeFigureOut">
              <a:rPr lang="en-US" smtClean="0"/>
              <a:pPr/>
              <a:t>11/13/2016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1EEDE6A-CEB5-4D10-A27C-C585981F2D47}" type="slidenum">
              <a:rPr lang="en-US" smtClean="0"/>
              <a:pPr/>
              <a:t>‹#›</a:t>
            </a:fld>
            <a:endParaRPr lang="en-US" dirty="0"/>
          </a:p>
        </p:txBody>
      </p:sp>
    </p:spTree>
    <p:extLst>
      <p:ext uri="{BB962C8B-B14F-4D97-AF65-F5344CB8AC3E}">
        <p14:creationId xmlns="" xmlns:p14="http://schemas.microsoft.com/office/powerpoint/2010/main" val="3470762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84C2BB-A21E-4990-80A6-600713F5C6EC}" type="datetimeFigureOut">
              <a:rPr lang="en-US" smtClean="0"/>
              <a:pPr/>
              <a:t>11/13/2016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1EEDE6A-CEB5-4D10-A27C-C585981F2D47}" type="slidenum">
              <a:rPr lang="en-US" smtClean="0"/>
              <a:pPr/>
              <a:t>‹#›</a:t>
            </a:fld>
            <a:endParaRPr lang="en-US" dirty="0"/>
          </a:p>
        </p:txBody>
      </p:sp>
    </p:spTree>
    <p:extLst>
      <p:ext uri="{BB962C8B-B14F-4D97-AF65-F5344CB8AC3E}">
        <p14:creationId xmlns="" xmlns:p14="http://schemas.microsoft.com/office/powerpoint/2010/main" val="2413698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84C2BB-A21E-4990-80A6-600713F5C6EC}" type="datetimeFigureOut">
              <a:rPr lang="en-US" smtClean="0"/>
              <a:pPr/>
              <a:t>11/13/2016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1EEDE6A-CEB5-4D10-A27C-C585981F2D47}" type="slidenum">
              <a:rPr lang="en-US" smtClean="0"/>
              <a:pPr/>
              <a:t>‹#›</a:t>
            </a:fld>
            <a:endParaRPr lang="en-US" dirty="0"/>
          </a:p>
        </p:txBody>
      </p:sp>
    </p:spTree>
    <p:extLst>
      <p:ext uri="{BB962C8B-B14F-4D97-AF65-F5344CB8AC3E}">
        <p14:creationId xmlns="" xmlns:p14="http://schemas.microsoft.com/office/powerpoint/2010/main" val="991474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84C2BB-A21E-4990-80A6-600713F5C6EC}" type="datetimeFigureOut">
              <a:rPr lang="en-US" smtClean="0"/>
              <a:pPr/>
              <a:t>11/13/2016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1EEDE6A-CEB5-4D10-A27C-C585981F2D47}" type="slidenum">
              <a:rPr lang="en-US" smtClean="0"/>
              <a:pPr/>
              <a:t>‹#›</a:t>
            </a:fld>
            <a:endParaRPr lang="en-US" dirty="0"/>
          </a:p>
        </p:txBody>
      </p:sp>
    </p:spTree>
    <p:extLst>
      <p:ext uri="{BB962C8B-B14F-4D97-AF65-F5344CB8AC3E}">
        <p14:creationId xmlns="" xmlns:p14="http://schemas.microsoft.com/office/powerpoint/2010/main" val="37371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184C2BB-A21E-4990-80A6-600713F5C6EC}" type="datetimeFigureOut">
              <a:rPr lang="en-US" smtClean="0"/>
              <a:pPr/>
              <a:t>11/13/2016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1EEDE6A-CEB5-4D10-A27C-C585981F2D47}" type="slidenum">
              <a:rPr lang="en-US" smtClean="0"/>
              <a:pPr/>
              <a:t>‹#›</a:t>
            </a:fld>
            <a:endParaRPr lang="en-US" dirty="0"/>
          </a:p>
        </p:txBody>
      </p:sp>
    </p:spTree>
    <p:extLst>
      <p:ext uri="{BB962C8B-B14F-4D97-AF65-F5344CB8AC3E}">
        <p14:creationId xmlns="" xmlns:p14="http://schemas.microsoft.com/office/powerpoint/2010/main" val="1334518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184C2BB-A21E-4990-80A6-600713F5C6EC}" type="datetimeFigureOut">
              <a:rPr lang="en-US" smtClean="0"/>
              <a:pPr/>
              <a:t>11/13/2016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1EEDE6A-CEB5-4D10-A27C-C585981F2D47}" type="slidenum">
              <a:rPr lang="en-US" smtClean="0"/>
              <a:pPr/>
              <a:t>‹#›</a:t>
            </a:fld>
            <a:endParaRPr lang="en-US" dirty="0"/>
          </a:p>
        </p:txBody>
      </p:sp>
    </p:spTree>
    <p:extLst>
      <p:ext uri="{BB962C8B-B14F-4D97-AF65-F5344CB8AC3E}">
        <p14:creationId xmlns="" xmlns:p14="http://schemas.microsoft.com/office/powerpoint/2010/main" val="2937663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184C2BB-A21E-4990-80A6-600713F5C6EC}" type="datetimeFigureOut">
              <a:rPr lang="en-US" smtClean="0"/>
              <a:pPr/>
              <a:t>11/13/2016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1EEDE6A-CEB5-4D10-A27C-C585981F2D47}" type="slidenum">
              <a:rPr lang="en-US" smtClean="0"/>
              <a:pPr/>
              <a:t>‹#›</a:t>
            </a:fld>
            <a:endParaRPr lang="en-US" dirty="0"/>
          </a:p>
        </p:txBody>
      </p:sp>
    </p:spTree>
    <p:extLst>
      <p:ext uri="{BB962C8B-B14F-4D97-AF65-F5344CB8AC3E}">
        <p14:creationId xmlns="" xmlns:p14="http://schemas.microsoft.com/office/powerpoint/2010/main" val="2556946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84C2BB-A21E-4990-80A6-600713F5C6EC}" type="datetimeFigureOut">
              <a:rPr lang="en-US" smtClean="0"/>
              <a:pPr/>
              <a:t>11/13/2016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1EEDE6A-CEB5-4D10-A27C-C585981F2D47}" type="slidenum">
              <a:rPr lang="en-US" smtClean="0"/>
              <a:pPr/>
              <a:t>‹#›</a:t>
            </a:fld>
            <a:endParaRPr lang="en-US" dirty="0"/>
          </a:p>
        </p:txBody>
      </p:sp>
    </p:spTree>
    <p:extLst>
      <p:ext uri="{BB962C8B-B14F-4D97-AF65-F5344CB8AC3E}">
        <p14:creationId xmlns="" xmlns:p14="http://schemas.microsoft.com/office/powerpoint/2010/main" val="961472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84C2BB-A21E-4990-80A6-600713F5C6EC}" type="datetimeFigureOut">
              <a:rPr lang="en-US" smtClean="0"/>
              <a:pPr/>
              <a:t>11/13/2016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1EEDE6A-CEB5-4D10-A27C-C585981F2D47}" type="slidenum">
              <a:rPr lang="en-US" smtClean="0"/>
              <a:pPr/>
              <a:t>‹#›</a:t>
            </a:fld>
            <a:endParaRPr lang="en-US" dirty="0"/>
          </a:p>
        </p:txBody>
      </p:sp>
    </p:spTree>
    <p:extLst>
      <p:ext uri="{BB962C8B-B14F-4D97-AF65-F5344CB8AC3E}">
        <p14:creationId xmlns="" xmlns:p14="http://schemas.microsoft.com/office/powerpoint/2010/main" val="3763771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84C2BB-A21E-4990-80A6-600713F5C6EC}" type="datetimeFigureOut">
              <a:rPr lang="en-US" smtClean="0"/>
              <a:pPr/>
              <a:t>11/13/2016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1EEDE6A-CEB5-4D10-A27C-C585981F2D47}" type="slidenum">
              <a:rPr lang="en-US" smtClean="0"/>
              <a:pPr/>
              <a:t>‹#›</a:t>
            </a:fld>
            <a:endParaRPr lang="en-US" dirty="0"/>
          </a:p>
        </p:txBody>
      </p:sp>
    </p:spTree>
    <p:extLst>
      <p:ext uri="{BB962C8B-B14F-4D97-AF65-F5344CB8AC3E}">
        <p14:creationId xmlns="" xmlns:p14="http://schemas.microsoft.com/office/powerpoint/2010/main" val="2259589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184C2BB-A21E-4990-80A6-600713F5C6EC}" type="datetimeFigureOut">
              <a:rPr lang="en-US" smtClean="0"/>
              <a:pPr/>
              <a:t>11/13/2016</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1EEDE6A-CEB5-4D10-A27C-C585981F2D47}" type="slidenum">
              <a:rPr lang="en-US" smtClean="0"/>
              <a:pPr/>
              <a:t>‹#›</a:t>
            </a:fld>
            <a:endParaRPr lang="en-US" dirty="0"/>
          </a:p>
        </p:txBody>
      </p:sp>
    </p:spTree>
    <p:extLst>
      <p:ext uri="{BB962C8B-B14F-4D97-AF65-F5344CB8AC3E}">
        <p14:creationId xmlns="" xmlns:p14="http://schemas.microsoft.com/office/powerpoint/2010/main" val="404065413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google.com.pk/url?sa=t&amp;rct=j&amp;q=&amp;esrc=s&amp;source=web&amp;cd=4&amp;cad=rja&amp;uact=8&amp;ved=0ahUKEwiR4o3WkPjLAhVHiKYKHT7CCG0QFggwMAM&amp;url=https://en.wikipedia.org/wiki/Folic_acid&amp;usg=AFQjCNHtQg_Rqvt2DQ-uZJevWqDMY6NIVQ&amp;sig2=Fa9CTxVoqWbPSYBkagFpww&amp;bvm=bv.118443451,d.dGY"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66800" y="2057400"/>
            <a:ext cx="6858000" cy="1655762"/>
          </a:xfrm>
        </p:spPr>
        <p:txBody>
          <a:bodyPr/>
          <a:lstStyle/>
          <a:p>
            <a:r>
              <a:rPr lang="en-US" sz="4400" b="1" dirty="0" smtClean="0">
                <a:solidFill>
                  <a:schemeClr val="tx1"/>
                </a:solidFill>
              </a:rPr>
              <a:t>           </a:t>
            </a:r>
            <a:r>
              <a:rPr lang="en-US" sz="8000" b="1" dirty="0" smtClean="0">
                <a:solidFill>
                  <a:schemeClr val="tx1"/>
                </a:solidFill>
              </a:rPr>
              <a:t>FOLACIN</a:t>
            </a:r>
            <a:r>
              <a:rPr lang="en-US" sz="8000" dirty="0" smtClean="0">
                <a:solidFill>
                  <a:schemeClr val="tx1"/>
                </a:solidFill>
              </a:rPr>
              <a:t> </a:t>
            </a:r>
            <a:endParaRPr lang="en-US" sz="44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838200"/>
            <a:ext cx="7886700" cy="5562600"/>
          </a:xfrm>
        </p:spPr>
        <p:txBody>
          <a:bodyPr>
            <a:noAutofit/>
          </a:bodyPr>
          <a:lstStyle/>
          <a:p>
            <a:pPr>
              <a:lnSpc>
                <a:spcPct val="100000"/>
              </a:lnSpc>
            </a:pPr>
            <a:r>
              <a:rPr lang="en-US" sz="2400" dirty="0" smtClean="0">
                <a:latin typeface="Arial" panose="020B0604020202020204" pitchFamily="34" charset="0"/>
                <a:cs typeface="Arial" panose="020B0604020202020204" pitchFamily="34" charset="0"/>
              </a:rPr>
              <a:t>In the United States, Canada, and Chile, the institution of a folic acid supplementation program was associated with an increased prevalence of colon cancer. </a:t>
            </a:r>
          </a:p>
          <a:p>
            <a:pPr>
              <a:lnSpc>
                <a:spcPct val="100000"/>
              </a:lnSpc>
            </a:pPr>
            <a:r>
              <a:rPr lang="en-US" sz="2400" dirty="0" smtClean="0">
                <a:latin typeface="Arial" panose="020B0604020202020204" pitchFamily="34" charset="0"/>
                <a:cs typeface="Arial" panose="020B0604020202020204" pitchFamily="34" charset="0"/>
              </a:rPr>
              <a:t>A randomized control trial found that that daily supplementation with 1 mg of folic acid was associated with an increased risk of prostate cancer.</a:t>
            </a:r>
            <a:endParaRPr lang="en-US" sz="2400" b="1" dirty="0" smtClean="0">
              <a:latin typeface="Arial" panose="020B0604020202020204" pitchFamily="34" charset="0"/>
              <a:cs typeface="Arial" panose="020B0604020202020204" pitchFamily="34" charset="0"/>
            </a:endParaRPr>
          </a:p>
          <a:p>
            <a:pPr>
              <a:lnSpc>
                <a:spcPct val="100000"/>
              </a:lnSpc>
            </a:pPr>
            <a:r>
              <a:rPr lang="en-US" sz="2400" b="1" dirty="0" smtClean="0">
                <a:latin typeface="Arial" panose="020B0604020202020204" pitchFamily="34" charset="0"/>
                <a:cs typeface="Arial" panose="020B0604020202020204" pitchFamily="34" charset="0"/>
              </a:rPr>
              <a:t>Malaria; </a:t>
            </a:r>
            <a:r>
              <a:rPr lang="en-US" sz="2400" dirty="0" smtClean="0">
                <a:latin typeface="Arial" panose="020B0604020202020204" pitchFamily="34" charset="0"/>
                <a:cs typeface="Arial" panose="020B0604020202020204" pitchFamily="34" charset="0"/>
              </a:rPr>
              <a:t>Some studies show iron-folic acid supplementation in children under 5 may result in increased mortality due to malaria; this has prompted the World Health Organization to alter their iron-folic acid supplementation policies for children in malaria-prone areas, such as India</a:t>
            </a:r>
          </a:p>
          <a:p>
            <a:pPr>
              <a:lnSpc>
                <a:spcPct val="100000"/>
              </a:lnSpc>
            </a:pPr>
            <a:endParaRPr lang="en-US" sz="2400" dirty="0">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4743590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latin typeface="Arial" panose="020B0604020202020204" pitchFamily="34" charset="0"/>
                <a:cs typeface="Arial" panose="020B0604020202020204" pitchFamily="34" charset="0"/>
              </a:rPr>
              <a:t>Function of Folacin </a:t>
            </a:r>
            <a:endParaRPr lang="en-US" sz="4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pPr>
              <a:lnSpc>
                <a:spcPct val="150000"/>
              </a:lnSpc>
            </a:pPr>
            <a:r>
              <a:rPr lang="en-US" b="1" dirty="0" smtClean="0">
                <a:latin typeface="Arial" panose="020B0604020202020204" pitchFamily="34" charset="0"/>
                <a:cs typeface="Arial" panose="020B0604020202020204" pitchFamily="34" charset="0"/>
              </a:rPr>
              <a:t>Pregnancy;</a:t>
            </a:r>
            <a:r>
              <a:rPr lang="en-US" dirty="0" smtClean="0">
                <a:latin typeface="Arial" panose="020B0604020202020204" pitchFamily="34" charset="0"/>
                <a:cs typeface="Arial" panose="020B0604020202020204" pitchFamily="34" charset="0"/>
              </a:rPr>
              <a:t> Adequate folate intake during the preconception period (which is the time right before and just after a woman becomes pregnant) helps protect against a number of congenital malformations, including neural tube defects, which are the most notable birth defects that occur from folate insufficiency.</a:t>
            </a:r>
            <a:endParaRPr lang="en-US" b="1" dirty="0" smtClean="0">
              <a:latin typeface="Arial" panose="020B0604020202020204" pitchFamily="34" charset="0"/>
              <a:cs typeface="Arial" panose="020B0604020202020204" pitchFamily="34" charset="0"/>
            </a:endParaRPr>
          </a:p>
          <a:p>
            <a:pPr>
              <a:lnSpc>
                <a:spcPct val="150000"/>
              </a:lnSpc>
            </a:pPr>
            <a:endParaRPr lang="en-US" dirty="0">
              <a:latin typeface="Arial" panose="020B0604020202020204" pitchFamily="34" charset="0"/>
              <a:cs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150000"/>
              </a:lnSpc>
            </a:pPr>
            <a:r>
              <a:rPr lang="en-US" sz="2400" dirty="0" smtClean="0">
                <a:latin typeface="Arial" panose="020B0604020202020204" pitchFamily="34" charset="0"/>
                <a:cs typeface="Arial" panose="020B0604020202020204" pitchFamily="34" charset="0"/>
              </a:rPr>
              <a:t>The risk of neural tube defects is significantly reduced when supplemental folic acid is consumed in addition to a healthy diet before conception and during the first month after conception. Supplementation with folic acid has also been shown to reduce the risk of congenital heart defects.</a:t>
            </a:r>
            <a:endParaRPr lang="en-US" sz="2400" dirty="0">
              <a:latin typeface="Arial" panose="020B0604020202020204" pitchFamily="34" charset="0"/>
              <a:cs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447800"/>
            <a:ext cx="7886700" cy="4729163"/>
          </a:xfrm>
        </p:spPr>
        <p:txBody>
          <a:bodyPr>
            <a:normAutofit/>
          </a:bodyPr>
          <a:lstStyle/>
          <a:p>
            <a:pPr>
              <a:lnSpc>
                <a:spcPct val="150000"/>
              </a:lnSpc>
            </a:pPr>
            <a:r>
              <a:rPr lang="en-US" sz="2400" b="1" dirty="0" smtClean="0">
                <a:latin typeface="Arial" panose="020B0604020202020204" pitchFamily="34" charset="0"/>
                <a:cs typeface="Arial" panose="020B0604020202020204" pitchFamily="34" charset="0"/>
              </a:rPr>
              <a:t>Fertility;</a:t>
            </a:r>
            <a:r>
              <a:rPr lang="en-US" sz="2400" dirty="0" smtClean="0">
                <a:latin typeface="Arial" panose="020B0604020202020204" pitchFamily="34" charset="0"/>
                <a:cs typeface="Arial" panose="020B0604020202020204" pitchFamily="34" charset="0"/>
              </a:rPr>
              <a:t> Folate is necessary for fertility in both men and women. </a:t>
            </a:r>
          </a:p>
          <a:p>
            <a:pPr>
              <a:lnSpc>
                <a:spcPct val="150000"/>
              </a:lnSpc>
            </a:pPr>
            <a:r>
              <a:rPr lang="en-US" sz="2400" dirty="0" smtClean="0">
                <a:latin typeface="Arial" panose="020B0604020202020204" pitchFamily="34" charset="0"/>
                <a:cs typeface="Arial" panose="020B0604020202020204" pitchFamily="34" charset="0"/>
              </a:rPr>
              <a:t>It contributes to spermatogenesis. Therefore, it is necessary to receive sufficient amounts through the diet to avoid subfertility. Also, polymorphisms in genes of enzymes involved in folate metabolism could be one reason for fertility complications in some women with unexplained infertility.</a:t>
            </a:r>
            <a:endParaRPr lang="en-US" sz="2400" b="1" dirty="0" smtClean="0">
              <a:latin typeface="Arial" panose="020B0604020202020204" pitchFamily="34" charset="0"/>
              <a:cs typeface="Arial" panose="020B0604020202020204" pitchFamily="34" charset="0"/>
            </a:endParaRPr>
          </a:p>
          <a:p>
            <a:pPr>
              <a:lnSpc>
                <a:spcPct val="150000"/>
              </a:lnSpc>
            </a:pPr>
            <a:endParaRPr lang="en-US" sz="2400" dirty="0">
              <a:latin typeface="Arial" panose="020B0604020202020204" pitchFamily="34" charset="0"/>
              <a:cs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838200"/>
            <a:ext cx="9067800" cy="4884738"/>
          </a:xfrm>
        </p:spPr>
        <p:txBody>
          <a:bodyPr>
            <a:noAutofit/>
          </a:bodyPr>
          <a:lstStyle/>
          <a:p>
            <a:pPr>
              <a:lnSpc>
                <a:spcPct val="150000"/>
              </a:lnSpc>
            </a:pPr>
            <a:r>
              <a:rPr lang="en-US" sz="2400" b="1" dirty="0" smtClean="0">
                <a:latin typeface="Arial" panose="020B0604020202020204" pitchFamily="34" charset="0"/>
                <a:cs typeface="Arial" panose="020B0604020202020204" pitchFamily="34" charset="0"/>
              </a:rPr>
              <a:t>Heart disease;</a:t>
            </a:r>
            <a:r>
              <a:rPr lang="en-US" sz="2400" dirty="0" smtClean="0">
                <a:latin typeface="Arial" panose="020B0604020202020204" pitchFamily="34" charset="0"/>
                <a:cs typeface="Arial" panose="020B0604020202020204" pitchFamily="34" charset="0"/>
              </a:rPr>
              <a:t> reduce cardiovascular disease. During pregnancy may reduce the risk of heart defects in infants.</a:t>
            </a:r>
            <a:endParaRPr lang="en-US" sz="2400" u="sng" baseline="30000" dirty="0" smtClean="0">
              <a:latin typeface="Arial" panose="020B0604020202020204" pitchFamily="34" charset="0"/>
              <a:cs typeface="Arial" panose="020B0604020202020204" pitchFamily="34" charset="0"/>
            </a:endParaRPr>
          </a:p>
          <a:p>
            <a:pPr>
              <a:lnSpc>
                <a:spcPct val="150000"/>
              </a:lnSpc>
            </a:pPr>
            <a:r>
              <a:rPr lang="en-US" sz="2400" b="1" dirty="0" smtClean="0">
                <a:latin typeface="Arial" panose="020B0604020202020204" pitchFamily="34" charset="0"/>
                <a:cs typeface="Arial" panose="020B0604020202020204" pitchFamily="34" charset="0"/>
              </a:rPr>
              <a:t>Stroke;</a:t>
            </a:r>
            <a:r>
              <a:rPr lang="en-US" sz="2400" dirty="0" smtClean="0">
                <a:latin typeface="Arial" panose="020B0604020202020204" pitchFamily="34" charset="0"/>
                <a:cs typeface="Arial" panose="020B0604020202020204" pitchFamily="34" charset="0"/>
              </a:rPr>
              <a:t> Observed stroke reduction is consistent with the reduction in pulse pressure produced by folate supplementation of 5 mg per day, since hypertension is a key risk factor for stroke. Folic supplements are inexpensive and relatively safe to use.</a:t>
            </a:r>
            <a:endParaRPr lang="en-US" sz="2400" b="1" dirty="0" smtClean="0">
              <a:latin typeface="Arial" panose="020B0604020202020204" pitchFamily="34" charset="0"/>
              <a:cs typeface="Arial" panose="020B0604020202020204" pitchFamily="34" charset="0"/>
            </a:endParaRPr>
          </a:p>
          <a:p>
            <a:pPr>
              <a:lnSpc>
                <a:spcPct val="150000"/>
              </a:lnSpc>
            </a:pPr>
            <a:endParaRPr lang="en-US" sz="2400" b="1" dirty="0" smtClean="0">
              <a:latin typeface="Arial" panose="020B0604020202020204" pitchFamily="34" charset="0"/>
              <a:cs typeface="Arial" panose="020B0604020202020204" pitchFamily="34" charset="0"/>
            </a:endParaRPr>
          </a:p>
          <a:p>
            <a:pPr>
              <a:lnSpc>
                <a:spcPct val="150000"/>
              </a:lnSpc>
            </a:pPr>
            <a:endParaRPr lang="en-US" sz="2400" dirty="0">
              <a:latin typeface="Arial" panose="020B0604020202020204" pitchFamily="34" charset="0"/>
              <a:cs typeface="Arial"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14400"/>
            <a:ext cx="7886700" cy="5262563"/>
          </a:xfrm>
        </p:spPr>
        <p:txBody>
          <a:bodyPr>
            <a:normAutofit/>
          </a:bodyPr>
          <a:lstStyle/>
          <a:p>
            <a:pPr>
              <a:lnSpc>
                <a:spcPct val="150000"/>
              </a:lnSpc>
            </a:pPr>
            <a:r>
              <a:rPr lang="en-US" sz="2400" b="1" dirty="0" smtClean="0">
                <a:latin typeface="Arial" panose="020B0604020202020204" pitchFamily="34" charset="0"/>
                <a:cs typeface="Arial" panose="020B0604020202020204" pitchFamily="34" charset="0"/>
              </a:rPr>
              <a:t>Cancer;</a:t>
            </a:r>
            <a:r>
              <a:rPr lang="en-US" sz="2400" dirty="0" smtClean="0">
                <a:latin typeface="Arial" panose="020B0604020202020204" pitchFamily="34" charset="0"/>
                <a:cs typeface="Arial" panose="020B0604020202020204" pitchFamily="34" charset="0"/>
              </a:rPr>
              <a:t> too much folate intake on breast cancer risk.</a:t>
            </a:r>
          </a:p>
          <a:p>
            <a:pPr>
              <a:lnSpc>
                <a:spcPct val="150000"/>
              </a:lnSpc>
            </a:pPr>
            <a:r>
              <a:rPr lang="en-US" sz="2400" b="1" dirty="0" smtClean="0">
                <a:latin typeface="Arial" panose="020B0604020202020204" pitchFamily="34" charset="0"/>
                <a:cs typeface="Arial" panose="020B0604020202020204" pitchFamily="34" charset="0"/>
              </a:rPr>
              <a:t>Antifolate  chemotherapy;</a:t>
            </a:r>
            <a:r>
              <a:rPr lang="en-US" sz="2400" dirty="0" smtClean="0">
                <a:latin typeface="Arial" panose="020B0604020202020204" pitchFamily="34" charset="0"/>
                <a:cs typeface="Arial" panose="020B0604020202020204" pitchFamily="34" charset="0"/>
              </a:rPr>
              <a:t>    The antifolate</a:t>
            </a:r>
            <a:r>
              <a:rPr lang="en-US" sz="2400" dirty="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methotrexate is a drug often used to treat cancer because it inhibits the production of the active form of </a:t>
            </a:r>
            <a:r>
              <a:rPr lang="en-US" sz="2400" dirty="0">
                <a:latin typeface="Arial" panose="020B0604020202020204" pitchFamily="34" charset="0"/>
                <a:cs typeface="Arial" panose="020B0604020202020204" pitchFamily="34" charset="0"/>
              </a:rPr>
              <a:t>Tetrahydrofuran </a:t>
            </a:r>
            <a:r>
              <a:rPr lang="en-US" sz="2400" dirty="0" smtClean="0">
                <a:latin typeface="Arial" panose="020B0604020202020204" pitchFamily="34" charset="0"/>
                <a:cs typeface="Arial" panose="020B0604020202020204" pitchFamily="34" charset="0"/>
              </a:rPr>
              <a:t>(THF) from the inactive dihydrofolate (DHF). However, methotrexate can be toxic, producing side effects, such as inflammation in the digestive tract that make it difficult to eat normally. Also, bone marrow depression.</a:t>
            </a:r>
            <a:endParaRPr lang="en-US" sz="2400" b="1" dirty="0" smtClean="0">
              <a:latin typeface="Arial" panose="020B0604020202020204" pitchFamily="34" charset="0"/>
              <a:cs typeface="Arial" panose="020B0604020202020204" pitchFamily="34" charset="0"/>
            </a:endParaRPr>
          </a:p>
          <a:p>
            <a:pPr>
              <a:lnSpc>
                <a:spcPct val="150000"/>
              </a:lnSpc>
            </a:pPr>
            <a:endParaRPr lang="en-US" sz="2400" b="1" dirty="0" smtClean="0">
              <a:latin typeface="Arial" panose="020B0604020202020204" pitchFamily="34" charset="0"/>
              <a:cs typeface="Arial" panose="020B0604020202020204" pitchFamily="34" charset="0"/>
            </a:endParaRPr>
          </a:p>
          <a:p>
            <a:pPr>
              <a:lnSpc>
                <a:spcPct val="150000"/>
              </a:lnSpc>
            </a:pPr>
            <a:endParaRPr lang="en-US" sz="2400" dirty="0">
              <a:latin typeface="Arial" panose="020B0604020202020204" pitchFamily="34" charset="0"/>
              <a:cs typeface="Arial"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524000"/>
            <a:ext cx="7886700" cy="4652963"/>
          </a:xfrm>
        </p:spPr>
        <p:txBody>
          <a:bodyPr>
            <a:normAutofit/>
          </a:bodyPr>
          <a:lstStyle/>
          <a:p>
            <a:pPr>
              <a:lnSpc>
                <a:spcPct val="150000"/>
              </a:lnSpc>
            </a:pPr>
            <a:r>
              <a:rPr lang="en-US" sz="2400" b="1" dirty="0" smtClean="0">
                <a:latin typeface="Arial" panose="020B0604020202020204" pitchFamily="34" charset="0"/>
                <a:cs typeface="Arial" panose="020B0604020202020204" pitchFamily="34" charset="0"/>
              </a:rPr>
              <a:t>Psychological;</a:t>
            </a:r>
            <a:r>
              <a:rPr lang="en-US" sz="2400" dirty="0" smtClean="0">
                <a:latin typeface="Arial" panose="020B0604020202020204" pitchFamily="34" charset="0"/>
                <a:cs typeface="Arial" panose="020B0604020202020204" pitchFamily="34" charset="0"/>
              </a:rPr>
              <a:t> Some evidence links a shortage of folate with depression.</a:t>
            </a:r>
          </a:p>
          <a:p>
            <a:pPr>
              <a:lnSpc>
                <a:spcPct val="150000"/>
              </a:lnSpc>
            </a:pPr>
            <a:r>
              <a:rPr lang="en-US" sz="2400" b="1" dirty="0" smtClean="0">
                <a:latin typeface="Arial" panose="020B0604020202020204" pitchFamily="34" charset="0"/>
                <a:cs typeface="Arial" panose="020B0604020202020204" pitchFamily="34" charset="0"/>
              </a:rPr>
              <a:t>Macular degeneration;</a:t>
            </a:r>
            <a:r>
              <a:rPr lang="en-US" sz="2400" dirty="0" smtClean="0">
                <a:latin typeface="Arial" panose="020B0604020202020204" pitchFamily="34" charset="0"/>
                <a:cs typeface="Arial" panose="020B0604020202020204" pitchFamily="34" charset="0"/>
              </a:rPr>
              <a:t>  use of a nutritional supplement containing folic acid, pyridoxine, and cyanocobalamin decreased the risk of developing age-related macular degeneration by 34.7%.</a:t>
            </a:r>
            <a:endParaRPr lang="en-US" sz="2400" b="1" dirty="0" smtClean="0">
              <a:latin typeface="Arial" panose="020B0604020202020204" pitchFamily="34" charset="0"/>
              <a:cs typeface="Arial" panose="020B0604020202020204" pitchFamily="34" charset="0"/>
            </a:endParaRPr>
          </a:p>
          <a:p>
            <a:pPr>
              <a:lnSpc>
                <a:spcPct val="150000"/>
              </a:lnSpc>
            </a:pPr>
            <a:endParaRPr lang="en-US" sz="2400" b="1" dirty="0" smtClean="0">
              <a:latin typeface="Arial" panose="020B0604020202020204" pitchFamily="34" charset="0"/>
              <a:cs typeface="Arial" panose="020B0604020202020204" pitchFamily="34" charset="0"/>
            </a:endParaRPr>
          </a:p>
          <a:p>
            <a:pPr>
              <a:lnSpc>
                <a:spcPct val="150000"/>
              </a:lnSpc>
            </a:pPr>
            <a:endParaRPr lang="en-US" sz="2400" dirty="0">
              <a:latin typeface="Arial" panose="020B0604020202020204" pitchFamily="34" charset="0"/>
              <a:cs typeface="Arial" panose="020B060402020202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825625"/>
            <a:ext cx="8991600" cy="4351338"/>
          </a:xfrm>
        </p:spPr>
        <p:txBody>
          <a:bodyPr>
            <a:normAutofit/>
          </a:bodyPr>
          <a:lstStyle/>
          <a:p>
            <a:pPr>
              <a:lnSpc>
                <a:spcPct val="150000"/>
              </a:lnSpc>
            </a:pPr>
            <a:r>
              <a:rPr lang="en-US" sz="2400" dirty="0" smtClean="0">
                <a:latin typeface="Arial" panose="020B0604020202020204" pitchFamily="34" charset="0"/>
                <a:cs typeface="Arial" panose="020B0604020202020204" pitchFamily="34" charset="0"/>
              </a:rPr>
              <a:t>  </a:t>
            </a:r>
            <a:r>
              <a:rPr lang="en-US" sz="2400" b="1" dirty="0" smtClean="0">
                <a:latin typeface="Arial" panose="020B0604020202020204" pitchFamily="34" charset="0"/>
                <a:cs typeface="Arial" panose="020B0604020202020204" pitchFamily="34" charset="0"/>
              </a:rPr>
              <a:t>Folic acid, B</a:t>
            </a:r>
            <a:r>
              <a:rPr lang="en-US" sz="2400" b="1" baseline="-25000" dirty="0" smtClean="0">
                <a:latin typeface="Arial" panose="020B0604020202020204" pitchFamily="34" charset="0"/>
                <a:cs typeface="Arial" panose="020B0604020202020204" pitchFamily="34" charset="0"/>
              </a:rPr>
              <a:t>12</a:t>
            </a:r>
            <a:r>
              <a:rPr lang="en-US" sz="2400" b="1" dirty="0" smtClean="0">
                <a:latin typeface="Arial" panose="020B0604020202020204" pitchFamily="34" charset="0"/>
                <a:cs typeface="Arial" panose="020B0604020202020204" pitchFamily="34" charset="0"/>
              </a:rPr>
              <a:t> and iron</a:t>
            </a:r>
          </a:p>
          <a:p>
            <a:pPr marL="0" indent="0">
              <a:lnSpc>
                <a:spcPct val="150000"/>
              </a:lnSpc>
              <a:buNone/>
            </a:pPr>
            <a:r>
              <a:rPr lang="en-US" sz="2400" dirty="0" smtClean="0">
                <a:latin typeface="Arial" panose="020B0604020202020204" pitchFamily="34" charset="0"/>
                <a:cs typeface="Arial" panose="020B0604020202020204" pitchFamily="34" charset="0"/>
              </a:rPr>
              <a:t> A deficiency of one may be "masked" by excess of another so the three must always be in balance.</a:t>
            </a:r>
            <a:endParaRPr lang="en-US" sz="2400" dirty="0">
              <a:latin typeface="Arial" panose="020B0604020202020204" pitchFamily="34" charset="0"/>
              <a:cs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latin typeface="Arial" panose="020B0604020202020204" pitchFamily="34" charset="0"/>
                <a:cs typeface="Arial" panose="020B0604020202020204" pitchFamily="34" charset="0"/>
              </a:rPr>
              <a:t>Folacin   Toxicity</a:t>
            </a:r>
            <a:endParaRPr lang="en-US" sz="4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04800" y="1825625"/>
            <a:ext cx="8210550" cy="4351338"/>
          </a:xfrm>
        </p:spPr>
        <p:txBody>
          <a:bodyPr>
            <a:normAutofit/>
          </a:bodyPr>
          <a:lstStyle/>
          <a:p>
            <a:pPr>
              <a:lnSpc>
                <a:spcPct val="150000"/>
              </a:lnSpc>
            </a:pPr>
            <a:r>
              <a:rPr lang="en-US" sz="2400" dirty="0" smtClean="0">
                <a:latin typeface="Arial" panose="020B0604020202020204" pitchFamily="34" charset="0"/>
                <a:cs typeface="Arial" panose="020B0604020202020204" pitchFamily="34" charset="0"/>
              </a:rPr>
              <a:t>The risk of toxicity from folic acid is low, because folate is a water-soluble vitamin and is regularly removed from the body through urine. One potential issue associated with high dosages of folic acid is that it has a masking effect on the diagnosis of pernicious anaemia</a:t>
            </a:r>
            <a:endParaRPr lang="en-US" sz="2400" dirty="0">
              <a:latin typeface="Arial" panose="020B0604020202020204" pitchFamily="34" charset="0"/>
              <a:cs typeface="Arial" panose="020B060402020202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65126"/>
            <a:ext cx="8915400" cy="1325563"/>
          </a:xfrm>
        </p:spPr>
        <p:txBody>
          <a:bodyPr>
            <a:noAutofit/>
          </a:bodyPr>
          <a:lstStyle/>
          <a:p>
            <a:pPr algn="ctr"/>
            <a:r>
              <a:rPr lang="en-US" sz="4800" b="1" dirty="0" smtClean="0">
                <a:latin typeface="Arial" panose="020B0604020202020204" pitchFamily="34" charset="0"/>
                <a:cs typeface="Arial" panose="020B0604020202020204" pitchFamily="34" charset="0"/>
              </a:rPr>
              <a:t>Why is folic acid Important?</a:t>
            </a:r>
            <a:endParaRPr lang="en-US" sz="4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8600" y="1825625"/>
            <a:ext cx="8286750" cy="4351338"/>
          </a:xfrm>
        </p:spPr>
        <p:txBody>
          <a:bodyPr>
            <a:normAutofit fontScale="92500" lnSpcReduction="10000"/>
          </a:bodyPr>
          <a:lstStyle/>
          <a:p>
            <a:pPr>
              <a:lnSpc>
                <a:spcPct val="150000"/>
              </a:lnSpc>
            </a:pPr>
            <a:r>
              <a:rPr lang="en-US" sz="2400" dirty="0" smtClean="0">
                <a:latin typeface="Arial" panose="020B0604020202020204" pitchFamily="34" charset="0"/>
                <a:cs typeface="Arial" panose="020B0604020202020204" pitchFamily="34" charset="0"/>
              </a:rPr>
              <a:t>To synthesize DNA, RNA and to repair</a:t>
            </a:r>
          </a:p>
          <a:p>
            <a:pPr>
              <a:lnSpc>
                <a:spcPct val="150000"/>
              </a:lnSpc>
            </a:pPr>
            <a:r>
              <a:rPr lang="en-US" sz="2400" dirty="0" smtClean="0">
                <a:latin typeface="Arial" panose="020B0604020202020204" pitchFamily="34" charset="0"/>
                <a:cs typeface="Arial" panose="020B0604020202020204" pitchFamily="34" charset="0"/>
              </a:rPr>
              <a:t>Aiding rapid cell division and growth</a:t>
            </a:r>
          </a:p>
          <a:p>
            <a:pPr>
              <a:lnSpc>
                <a:spcPct val="150000"/>
              </a:lnSpc>
            </a:pPr>
            <a:r>
              <a:rPr lang="en-US" sz="2400" dirty="0" smtClean="0">
                <a:latin typeface="Arial" panose="020B0604020202020204" pitchFamily="34" charset="0"/>
                <a:cs typeface="Arial" panose="020B0604020202020204" pitchFamily="34" charset="0"/>
              </a:rPr>
              <a:t>To produce healthy red blood cells</a:t>
            </a:r>
          </a:p>
          <a:p>
            <a:pPr>
              <a:lnSpc>
                <a:spcPct val="150000"/>
              </a:lnSpc>
            </a:pPr>
            <a:r>
              <a:rPr lang="en-US" sz="2400" dirty="0" smtClean="0">
                <a:latin typeface="Arial" panose="020B0604020202020204" pitchFamily="34" charset="0"/>
                <a:cs typeface="Arial" panose="020B0604020202020204" pitchFamily="34" charset="0"/>
              </a:rPr>
              <a:t>It is important for pregnant women to have enough folic acid to prevent major birth defects of her baby's brain or spine (neural tube defects, including spina bifida and anencephaly)</a:t>
            </a:r>
          </a:p>
          <a:p>
            <a:pPr>
              <a:lnSpc>
                <a:spcPct val="150000"/>
              </a:lnSpc>
            </a:pPr>
            <a:r>
              <a:rPr lang="en-US" sz="2400" dirty="0" smtClean="0">
                <a:latin typeface="Arial" panose="020B0604020202020204" pitchFamily="34" charset="0"/>
                <a:cs typeface="Arial" panose="020B0604020202020204" pitchFamily="34" charset="0"/>
              </a:rPr>
              <a:t>Enhances brain health. Dutch researchers reported that folic acid supplementation may improve memory.</a:t>
            </a:r>
          </a:p>
          <a:p>
            <a:pPr>
              <a:lnSpc>
                <a:spcPct val="150000"/>
              </a:lnSpc>
            </a:pPr>
            <a:endParaRPr lang="en-US" sz="2400" dirty="0">
              <a:latin typeface="Arial" panose="020B0604020202020204" pitchFamily="34" charset="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b="1" dirty="0" smtClean="0">
                <a:latin typeface="Arial" panose="020B0604020202020204" pitchFamily="34" charset="0"/>
                <a:cs typeface="Arial" panose="020B0604020202020204" pitchFamily="34" charset="0"/>
              </a:rPr>
              <a:t>Folic acid</a:t>
            </a:r>
            <a:endParaRPr lang="en-US" sz="4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US" sz="2400" dirty="0" smtClean="0">
                <a:latin typeface="Arial" panose="020B0604020202020204" pitchFamily="34" charset="0"/>
                <a:cs typeface="Arial" panose="020B0604020202020204" pitchFamily="34" charset="0"/>
              </a:rPr>
              <a:t>Folate and folic acid derive their names from the Latin word </a:t>
            </a:r>
            <a:r>
              <a:rPr lang="en-US" sz="2400" i="1" dirty="0" smtClean="0">
                <a:latin typeface="Arial" panose="020B0604020202020204" pitchFamily="34" charset="0"/>
                <a:cs typeface="Arial" panose="020B0604020202020204" pitchFamily="34" charset="0"/>
              </a:rPr>
              <a:t>folium</a:t>
            </a:r>
            <a:r>
              <a:rPr lang="en-US" sz="2400" dirty="0" smtClean="0">
                <a:latin typeface="Arial" panose="020B0604020202020204" pitchFamily="34" charset="0"/>
                <a:cs typeface="Arial" panose="020B0604020202020204" pitchFamily="34" charset="0"/>
              </a:rPr>
              <a:t>, which means "leaf".</a:t>
            </a:r>
          </a:p>
          <a:p>
            <a:r>
              <a:rPr lang="en-US" sz="2400" dirty="0" smtClean="0">
                <a:latin typeface="Arial" panose="020B0604020202020204" pitchFamily="34" charset="0"/>
                <a:cs typeface="Arial" panose="020B0604020202020204" pitchFamily="34" charset="0"/>
              </a:rPr>
              <a:t>Folate (folic acid or folacin ) sources  is a   B vitamin.</a:t>
            </a:r>
          </a:p>
          <a:p>
            <a:r>
              <a:rPr lang="en-US" sz="2400" dirty="0" smtClean="0">
                <a:latin typeface="Arial" panose="020B0604020202020204" pitchFamily="34" charset="0"/>
                <a:cs typeface="Arial" panose="020B0604020202020204" pitchFamily="34" charset="0"/>
              </a:rPr>
              <a:t> It is also referred to as vitamin M,</a:t>
            </a:r>
          </a:p>
          <a:p>
            <a:r>
              <a:rPr lang="en-US" sz="2400" dirty="0" smtClean="0">
                <a:latin typeface="Arial" panose="020B0604020202020204" pitchFamily="34" charset="0"/>
                <a:cs typeface="Arial" panose="020B0604020202020204" pitchFamily="34" charset="0"/>
              </a:rPr>
              <a:t> vitamin B</a:t>
            </a:r>
            <a:r>
              <a:rPr lang="en-US" sz="2400" baseline="-25000" dirty="0" smtClean="0">
                <a:latin typeface="Arial" panose="020B0604020202020204" pitchFamily="34" charset="0"/>
                <a:cs typeface="Arial" panose="020B0604020202020204" pitchFamily="34" charset="0"/>
              </a:rPr>
              <a:t>9</a:t>
            </a:r>
            <a:r>
              <a:rPr lang="en-US" sz="2400" dirty="0" smtClean="0">
                <a:latin typeface="Arial" panose="020B0604020202020204" pitchFamily="34" charset="0"/>
                <a:cs typeface="Arial" panose="020B0604020202020204" pitchFamily="34" charset="0"/>
              </a:rPr>
              <a:t>,</a:t>
            </a:r>
          </a:p>
          <a:p>
            <a:r>
              <a:rPr lang="en-US" sz="2400" dirty="0" smtClean="0">
                <a:latin typeface="Arial" panose="020B0604020202020204" pitchFamily="34" charset="0"/>
                <a:cs typeface="Arial" panose="020B0604020202020204" pitchFamily="34" charset="0"/>
              </a:rPr>
              <a:t> vitamin B</a:t>
            </a:r>
            <a:r>
              <a:rPr lang="en-US" sz="2400" baseline="-25000" dirty="0" smtClean="0">
                <a:latin typeface="Arial" panose="020B0604020202020204" pitchFamily="34" charset="0"/>
                <a:cs typeface="Arial" panose="020B0604020202020204" pitchFamily="34" charset="0"/>
              </a:rPr>
              <a:t>c</a:t>
            </a:r>
            <a:r>
              <a:rPr lang="en-US" sz="2400" dirty="0" smtClean="0">
                <a:latin typeface="Arial" panose="020B0604020202020204" pitchFamily="34" charset="0"/>
                <a:cs typeface="Arial" panose="020B0604020202020204" pitchFamily="34" charset="0"/>
              </a:rPr>
              <a:t> (or folacin),</a:t>
            </a:r>
          </a:p>
          <a:p>
            <a:r>
              <a:rPr lang="en-US" sz="2400" dirty="0" smtClean="0">
                <a:latin typeface="Arial" panose="020B0604020202020204" pitchFamily="34" charset="0"/>
                <a:cs typeface="Arial" panose="020B0604020202020204" pitchFamily="34" charset="0"/>
              </a:rPr>
              <a:t> pteroyl-L-glutamic acid, and pteroyl-L-glutamate.</a:t>
            </a:r>
            <a:endParaRPr lang="en-US" sz="2400" dirty="0">
              <a:latin typeface="Arial" panose="020B0604020202020204" pitchFamily="34" charset="0"/>
              <a:cs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65126"/>
            <a:ext cx="8362950" cy="1325563"/>
          </a:xfrm>
        </p:spPr>
        <p:txBody>
          <a:bodyPr>
            <a:normAutofit/>
          </a:bodyPr>
          <a:lstStyle/>
          <a:p>
            <a:r>
              <a:rPr lang="en-US" sz="4800" b="1" dirty="0" smtClean="0">
                <a:latin typeface="Arial" panose="020B0604020202020204" pitchFamily="34" charset="0"/>
                <a:cs typeface="Arial" panose="020B0604020202020204" pitchFamily="34" charset="0"/>
              </a:rPr>
              <a:t>Who should take folic acid?</a:t>
            </a:r>
            <a:endParaRPr lang="en-US" sz="4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52400" y="1524000"/>
            <a:ext cx="8362950" cy="4652963"/>
          </a:xfrm>
        </p:spPr>
        <p:txBody>
          <a:bodyPr>
            <a:noAutofit/>
          </a:bodyPr>
          <a:lstStyle/>
          <a:p>
            <a:pPr>
              <a:lnSpc>
                <a:spcPct val="150000"/>
              </a:lnSpc>
            </a:pPr>
            <a:r>
              <a:rPr lang="en-US" sz="2400" dirty="0" smtClean="0">
                <a:latin typeface="Arial" panose="020B0604020202020204" pitchFamily="34" charset="0"/>
                <a:cs typeface="Arial" panose="020B0604020202020204" pitchFamily="34" charset="0"/>
              </a:rPr>
              <a:t>All women of child-bearing age should take folic acid, not only those who are planning to get pregnant</a:t>
            </a:r>
          </a:p>
          <a:p>
            <a:pPr>
              <a:lnSpc>
                <a:spcPct val="150000"/>
              </a:lnSpc>
            </a:pPr>
            <a:r>
              <a:rPr lang="en-US" sz="2400" dirty="0" smtClean="0">
                <a:latin typeface="Arial" panose="020B0604020202020204" pitchFamily="34" charset="0"/>
                <a:cs typeface="Arial" panose="020B0604020202020204" pitchFamily="34" charset="0"/>
              </a:rPr>
              <a:t>As almost half of all US pregnancies are unplanned, every woman who is capable of getting pregnant should be taking daily folic acid supplements.</a:t>
            </a:r>
          </a:p>
          <a:p>
            <a:pPr>
              <a:lnSpc>
                <a:spcPct val="150000"/>
              </a:lnSpc>
            </a:pPr>
            <a:r>
              <a:rPr lang="en-US" sz="2400" dirty="0" smtClean="0">
                <a:latin typeface="Arial" panose="020B0604020202020204" pitchFamily="34" charset="0"/>
                <a:cs typeface="Arial" panose="020B0604020202020204" pitchFamily="34" charset="0"/>
              </a:rPr>
              <a:t>According to the Teratology Society, all women who are capable of having babies should take 0.4mg folic acid, or make sure they consume enough fortified cereal grain products to reach 0.4mg of folic acid per day.</a:t>
            </a:r>
          </a:p>
          <a:p>
            <a:pPr>
              <a:lnSpc>
                <a:spcPct val="150000"/>
              </a:lnSpc>
            </a:pPr>
            <a:endParaRPr lang="en-US" sz="2400" dirty="0">
              <a:latin typeface="Arial" panose="020B0604020202020204" pitchFamily="34" charset="0"/>
              <a:cs typeface="Arial" panose="020B060402020202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b="1" dirty="0" smtClean="0">
                <a:latin typeface="Arial" panose="020B0604020202020204" pitchFamily="34" charset="0"/>
                <a:cs typeface="Arial" panose="020B0604020202020204" pitchFamily="34" charset="0"/>
              </a:rPr>
              <a:t>Folate deficiency</a:t>
            </a:r>
            <a:endParaRPr lang="en-US" sz="4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52400" y="1690689"/>
            <a:ext cx="8991600" cy="4486274"/>
          </a:xfrm>
        </p:spPr>
        <p:txBody>
          <a:bodyPr>
            <a:normAutofit/>
          </a:bodyPr>
          <a:lstStyle/>
          <a:p>
            <a:pPr marL="0" indent="0" algn="ctr">
              <a:lnSpc>
                <a:spcPct val="150000"/>
              </a:lnSpc>
              <a:buNone/>
            </a:pPr>
            <a:r>
              <a:rPr lang="en-US" sz="2400" dirty="0" smtClean="0">
                <a:latin typeface="Arial" panose="020B0604020202020204" pitchFamily="34" charset="0"/>
                <a:cs typeface="Arial" panose="020B0604020202020204" pitchFamily="34" charset="0"/>
              </a:rPr>
              <a:t>Folate deficiency may lead to</a:t>
            </a:r>
          </a:p>
          <a:p>
            <a:pPr>
              <a:lnSpc>
                <a:spcPct val="150000"/>
              </a:lnSpc>
            </a:pPr>
            <a:r>
              <a:rPr lang="en-US" sz="2400" dirty="0" smtClean="0">
                <a:latin typeface="Arial" panose="020B0604020202020204" pitchFamily="34" charset="0"/>
                <a:cs typeface="Arial" panose="020B0604020202020204" pitchFamily="34" charset="0"/>
              </a:rPr>
              <a:t> Glossitis, diarrhea, depression, confusion, anemia, and fetal neural tube defects and brain defects (during pregnancy).Other symptoms include fatigue, gray hair, mouth sores, poor growth, and swollen tongue.</a:t>
            </a:r>
            <a:endParaRPr lang="en-US" sz="2400" dirty="0">
              <a:latin typeface="Arial" panose="020B0604020202020204" pitchFamily="34" charset="0"/>
              <a:cs typeface="Arial" panose="020B060402020202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6"/>
            <a:ext cx="8915400" cy="1325563"/>
          </a:xfrm>
        </p:spPr>
        <p:txBody>
          <a:bodyPr>
            <a:normAutofit fontScale="90000"/>
          </a:bodyPr>
          <a:lstStyle/>
          <a:p>
            <a:r>
              <a:rPr lang="en-US" sz="4800" b="1" dirty="0" smtClean="0">
                <a:latin typeface="Arial" panose="020B0604020202020204" pitchFamily="34" charset="0"/>
                <a:cs typeface="Arial" panose="020B0604020202020204" pitchFamily="34" charset="0"/>
              </a:rPr>
              <a:t> Folate deficiency is diagnosed</a:t>
            </a:r>
            <a:endParaRPr lang="en-US" sz="4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52400" y="1825624"/>
            <a:ext cx="8991600" cy="5032375"/>
          </a:xfrm>
        </p:spPr>
        <p:txBody>
          <a:bodyPr>
            <a:noAutofit/>
          </a:bodyPr>
          <a:lstStyle/>
          <a:p>
            <a:r>
              <a:rPr lang="en-US" sz="2400" dirty="0" smtClean="0">
                <a:latin typeface="Arial" panose="020B0604020202020204" pitchFamily="34" charset="0"/>
                <a:cs typeface="Arial" panose="020B0604020202020204" pitchFamily="34" charset="0"/>
              </a:rPr>
              <a:t>By analyzing CBC and plasma vitamin B</a:t>
            </a:r>
            <a:r>
              <a:rPr lang="en-US" sz="2400" baseline="-25000" dirty="0" smtClean="0">
                <a:latin typeface="Arial" panose="020B0604020202020204" pitchFamily="34" charset="0"/>
                <a:cs typeface="Arial" panose="020B0604020202020204" pitchFamily="34" charset="0"/>
              </a:rPr>
              <a:t>12</a:t>
            </a:r>
            <a:r>
              <a:rPr lang="en-US" sz="2400" dirty="0" smtClean="0">
                <a:latin typeface="Arial" panose="020B0604020202020204" pitchFamily="34" charset="0"/>
                <a:cs typeface="Arial" panose="020B0604020202020204" pitchFamily="34" charset="0"/>
              </a:rPr>
              <a:t> and folate levels.</a:t>
            </a:r>
          </a:p>
          <a:p>
            <a:r>
              <a:rPr lang="en-US" sz="2400" dirty="0" smtClean="0">
                <a:latin typeface="Arial" panose="020B0604020202020204" pitchFamily="34" charset="0"/>
                <a:cs typeface="Arial" panose="020B0604020202020204" pitchFamily="34" charset="0"/>
              </a:rPr>
              <a:t>CBC may indicate megaloblastic anemia but this could also be a sign of vitamin B</a:t>
            </a:r>
            <a:r>
              <a:rPr lang="en-US" sz="2400" baseline="-25000" dirty="0" smtClean="0">
                <a:latin typeface="Arial" panose="020B0604020202020204" pitchFamily="34" charset="0"/>
                <a:cs typeface="Arial" panose="020B0604020202020204" pitchFamily="34" charset="0"/>
              </a:rPr>
              <a:t>12</a:t>
            </a:r>
            <a:r>
              <a:rPr lang="en-US" sz="2400" dirty="0" smtClean="0">
                <a:latin typeface="Arial" panose="020B0604020202020204" pitchFamily="34" charset="0"/>
                <a:cs typeface="Arial" panose="020B0604020202020204" pitchFamily="34" charset="0"/>
              </a:rPr>
              <a:t> deficiency.</a:t>
            </a:r>
            <a:endParaRPr lang="en-US" sz="2400" baseline="30000" dirty="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A serum folate of 3 </a:t>
            </a:r>
            <a:r>
              <a:rPr lang="el-GR" sz="2400" dirty="0" smtClean="0">
                <a:latin typeface="Arial" panose="020B0604020202020204" pitchFamily="34" charset="0"/>
                <a:cs typeface="Arial" panose="020B0604020202020204" pitchFamily="34" charset="0"/>
              </a:rPr>
              <a:t>μ</a:t>
            </a:r>
            <a:r>
              <a:rPr lang="en-US" sz="2400" dirty="0" smtClean="0">
                <a:latin typeface="Arial" panose="020B0604020202020204" pitchFamily="34" charset="0"/>
                <a:cs typeface="Arial" panose="020B0604020202020204" pitchFamily="34" charset="0"/>
              </a:rPr>
              <a:t>g/L or lower indicates deficiency. Serum folate level reflects folate status but erythrocyte folate level better reflects tissue stores after intake. Serum folate reacts more rapidly to folate intake than erythrocyte folate. An erythrocyte folate level of 140 </a:t>
            </a:r>
            <a:r>
              <a:rPr lang="el-GR" sz="2400" dirty="0" smtClean="0">
                <a:latin typeface="Arial" panose="020B0604020202020204" pitchFamily="34" charset="0"/>
                <a:cs typeface="Arial" panose="020B0604020202020204" pitchFamily="34" charset="0"/>
              </a:rPr>
              <a:t>μ</a:t>
            </a:r>
            <a:r>
              <a:rPr lang="en-US" sz="2400" dirty="0" smtClean="0">
                <a:latin typeface="Arial" panose="020B0604020202020204" pitchFamily="34" charset="0"/>
                <a:cs typeface="Arial" panose="020B0604020202020204" pitchFamily="34" charset="0"/>
              </a:rPr>
              <a:t>g/L or lower indicates inadequate folate status.</a:t>
            </a:r>
          </a:p>
          <a:p>
            <a:r>
              <a:rPr lang="en-US" sz="2400" dirty="0" smtClean="0">
                <a:latin typeface="Arial" panose="020B0604020202020204" pitchFamily="34" charset="0"/>
                <a:cs typeface="Arial" panose="020B0604020202020204" pitchFamily="34" charset="0"/>
              </a:rPr>
              <a:t>Increased homocysteine level suggests tissue folate deficiency but homocysteine is also affected by vitamin B</a:t>
            </a:r>
            <a:r>
              <a:rPr lang="en-US" sz="2400" baseline="-25000" dirty="0" smtClean="0">
                <a:latin typeface="Arial" panose="020B0604020202020204" pitchFamily="34" charset="0"/>
                <a:cs typeface="Arial" panose="020B0604020202020204" pitchFamily="34" charset="0"/>
              </a:rPr>
              <a:t>12</a:t>
            </a:r>
            <a:r>
              <a:rPr lang="en-US" sz="2400" dirty="0" smtClean="0">
                <a:latin typeface="Arial" panose="020B0604020202020204" pitchFamily="34" charset="0"/>
                <a:cs typeface="Arial" panose="020B0604020202020204" pitchFamily="34" charset="0"/>
              </a:rPr>
              <a:t>and vitamin B</a:t>
            </a:r>
            <a:r>
              <a:rPr lang="en-US" sz="2400" baseline="-25000" dirty="0" smtClean="0">
                <a:latin typeface="Arial" panose="020B0604020202020204" pitchFamily="34" charset="0"/>
                <a:cs typeface="Arial" panose="020B0604020202020204" pitchFamily="34" charset="0"/>
              </a:rPr>
              <a:t>6</a:t>
            </a:r>
            <a:r>
              <a:rPr lang="en-US" sz="2400" dirty="0" smtClean="0">
                <a:latin typeface="Arial" panose="020B0604020202020204" pitchFamily="34" charset="0"/>
                <a:cs typeface="Arial" panose="020B0604020202020204" pitchFamily="34" charset="0"/>
              </a:rPr>
              <a:t>, renal function, and genetics.</a:t>
            </a:r>
          </a:p>
          <a:p>
            <a:endParaRPr lang="en-US" sz="2400" dirty="0">
              <a:latin typeface="Arial" panose="020B0604020202020204" pitchFamily="34" charset="0"/>
              <a:cs typeface="Arial" panose="020B0604020202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0550" y="228600"/>
            <a:ext cx="7886700" cy="1325563"/>
          </a:xfrm>
        </p:spPr>
        <p:txBody>
          <a:bodyPr>
            <a:normAutofit/>
          </a:bodyPr>
          <a:lstStyle/>
          <a:p>
            <a:pPr algn="ctr"/>
            <a:r>
              <a:rPr lang="en-US" sz="4800" b="1" dirty="0" smtClean="0">
                <a:latin typeface="Arial" panose="020B0604020202020204" pitchFamily="34" charset="0"/>
                <a:cs typeface="Arial" panose="020B0604020202020204" pitchFamily="34" charset="0"/>
              </a:rPr>
              <a:t>Folate deficiency</a:t>
            </a:r>
            <a:endParaRPr lang="en-US" sz="4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8600" y="1524000"/>
            <a:ext cx="8610600" cy="4652963"/>
          </a:xfrm>
        </p:spPr>
        <p:txBody>
          <a:bodyPr>
            <a:normAutofit fontScale="92500" lnSpcReduction="10000"/>
          </a:bodyPr>
          <a:lstStyle/>
          <a:p>
            <a:pPr>
              <a:lnSpc>
                <a:spcPct val="150000"/>
              </a:lnSpc>
            </a:pPr>
            <a:r>
              <a:rPr lang="en-US" sz="2400" dirty="0" smtClean="0">
                <a:latin typeface="Arial" panose="020B0604020202020204" pitchFamily="34" charset="0"/>
                <a:cs typeface="Arial" panose="020B0604020202020204" pitchFamily="34" charset="0"/>
              </a:rPr>
              <a:t>Common symptoms of folate deficiency include, macrocytic anemia with weakness or shortness of breath, nerve damage with weakness and limb numbness.</a:t>
            </a:r>
            <a:endParaRPr lang="en-US" sz="2400" baseline="30000" dirty="0">
              <a:latin typeface="Arial" panose="020B0604020202020204" pitchFamily="34" charset="0"/>
              <a:cs typeface="Arial" panose="020B0604020202020204" pitchFamily="34" charset="0"/>
            </a:endParaRPr>
          </a:p>
          <a:p>
            <a:pPr>
              <a:lnSpc>
                <a:spcPct val="150000"/>
              </a:lnSpc>
            </a:pPr>
            <a:r>
              <a:rPr lang="en-US" sz="2400" dirty="0" smtClean="0">
                <a:latin typeface="Arial" panose="020B0604020202020204" pitchFamily="34" charset="0"/>
                <a:cs typeface="Arial" panose="020B0604020202020204" pitchFamily="34" charset="0"/>
              </a:rPr>
              <a:t>pregnancy complications, mental confusion, forgetfulness or other cognitive deficits, mental depression, sore or swollen tongue, peptic or mouth ulcers, headaches, heart palpitations, irritability, and behavioral disorders.</a:t>
            </a:r>
          </a:p>
          <a:p>
            <a:pPr>
              <a:lnSpc>
                <a:spcPct val="150000"/>
              </a:lnSpc>
            </a:pPr>
            <a:r>
              <a:rPr lang="en-US" sz="2400" dirty="0" smtClean="0">
                <a:latin typeface="Arial" panose="020B0604020202020204" pitchFamily="34" charset="0"/>
                <a:cs typeface="Arial" panose="020B0604020202020204" pitchFamily="34" charset="0"/>
              </a:rPr>
              <a:t>A considerable drop in male sperm count, male fertility. One study found.</a:t>
            </a:r>
          </a:p>
          <a:p>
            <a:pPr>
              <a:lnSpc>
                <a:spcPct val="150000"/>
              </a:lnSpc>
            </a:pPr>
            <a:endParaRPr lang="en-US" sz="2400" dirty="0" smtClean="0">
              <a:latin typeface="Arial" panose="020B0604020202020204" pitchFamily="34" charset="0"/>
              <a:cs typeface="Arial" panose="020B0604020202020204" pitchFamily="34" charset="0"/>
            </a:endParaRPr>
          </a:p>
          <a:p>
            <a:pPr>
              <a:lnSpc>
                <a:spcPct val="150000"/>
              </a:lnSpc>
            </a:pPr>
            <a:endParaRPr lang="en-US" sz="2400" dirty="0" smtClean="0">
              <a:latin typeface="Arial" panose="020B0604020202020204" pitchFamily="34" charset="0"/>
              <a:cs typeface="Arial" panose="020B0604020202020204"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latin typeface="Arial" panose="020B0604020202020204" pitchFamily="34" charset="0"/>
                <a:cs typeface="Arial" panose="020B0604020202020204" pitchFamily="34" charset="0"/>
              </a:rPr>
              <a:t>Folacin  source</a:t>
            </a:r>
            <a:endParaRPr lang="en-US" sz="4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52400" y="1825625"/>
            <a:ext cx="8362950" cy="4351338"/>
          </a:xfrm>
        </p:spPr>
        <p:txBody>
          <a:bodyPr>
            <a:normAutofit fontScale="92500" lnSpcReduction="20000"/>
          </a:bodyPr>
          <a:lstStyle/>
          <a:p>
            <a:pPr>
              <a:lnSpc>
                <a:spcPct val="150000"/>
              </a:lnSpc>
            </a:pPr>
            <a:r>
              <a:rPr lang="en-US" sz="2400" dirty="0" smtClean="0">
                <a:latin typeface="Arial" panose="020B0604020202020204" pitchFamily="34" charset="0"/>
                <a:cs typeface="Arial" panose="020B0604020202020204" pitchFamily="34" charset="0"/>
              </a:rPr>
              <a:t>foods, including vegetables (particularly dark green leafy vegetables), fruits and fruit juices, nuts, beans, peas, dairy products, poultry and meat, eggs, seafood, grains, and some beers. Avocado, spinach, liver, yeast</a:t>
            </a:r>
          </a:p>
          <a:p>
            <a:pPr>
              <a:lnSpc>
                <a:spcPct val="150000"/>
              </a:lnSpc>
            </a:pPr>
            <a:r>
              <a:rPr lang="en-US" sz="2400" dirty="0" smtClean="0">
                <a:latin typeface="Arial" panose="020B0604020202020204" pitchFamily="34" charset="0"/>
                <a:cs typeface="Arial" panose="020B0604020202020204" pitchFamily="34" charset="0"/>
              </a:rPr>
              <a:t> It occur naturally in many foods and, among plants, are especially plentiful in dark green leafy vegetables and some fruits.</a:t>
            </a:r>
          </a:p>
          <a:p>
            <a:pPr>
              <a:lnSpc>
                <a:spcPct val="150000"/>
              </a:lnSpc>
            </a:pPr>
            <a:r>
              <a:rPr lang="en-US" sz="2400" dirty="0" smtClean="0">
                <a:latin typeface="Arial" panose="020B0604020202020204" pitchFamily="34" charset="0"/>
                <a:cs typeface="Arial" panose="020B0604020202020204" pitchFamily="34" charset="0"/>
              </a:rPr>
              <a:t>Fortified breakfast cereals, , asparagus, spinach, and legumes are good sources of Folic Acid.</a:t>
            </a:r>
          </a:p>
          <a:p>
            <a:pPr>
              <a:lnSpc>
                <a:spcPct val="150000"/>
              </a:lnSpc>
            </a:pPr>
            <a:endParaRPr lang="en-US" sz="2400" dirty="0" smtClean="0">
              <a:latin typeface="Arial" panose="020B0604020202020204" pitchFamily="34" charset="0"/>
              <a:cs typeface="Arial" panose="020B0604020202020204" pitchFamily="34" charset="0"/>
            </a:endParaRPr>
          </a:p>
          <a:p>
            <a:pPr>
              <a:lnSpc>
                <a:spcPct val="150000"/>
              </a:lnSpc>
            </a:pPr>
            <a:endParaRPr lang="en-US" sz="2400" dirty="0" smtClean="0">
              <a:latin typeface="Arial" panose="020B0604020202020204" pitchFamily="34" charset="0"/>
              <a:cs typeface="Arial" panose="020B0604020202020204" pitchFamily="34" charset="0"/>
            </a:endParaRPr>
          </a:p>
          <a:p>
            <a:pPr>
              <a:lnSpc>
                <a:spcPct val="150000"/>
              </a:lnSpc>
            </a:pPr>
            <a:endParaRPr lang="en-US" sz="2400" dirty="0">
              <a:latin typeface="Arial" panose="020B0604020202020204" pitchFamily="34" charset="0"/>
              <a:cs typeface="Arial" panose="020B060402020202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65126"/>
            <a:ext cx="8362950" cy="1325563"/>
          </a:xfrm>
        </p:spPr>
        <p:txBody>
          <a:bodyPr>
            <a:noAutofit/>
          </a:bodyPr>
          <a:lstStyle/>
          <a:p>
            <a:r>
              <a:rPr lang="en-US" sz="3600" b="1" dirty="0" smtClean="0">
                <a:latin typeface="Arial" panose="020B0604020202020204" pitchFamily="34" charset="0"/>
                <a:cs typeface="Arial" panose="020B0604020202020204" pitchFamily="34" charset="0"/>
              </a:rPr>
              <a:t>Other </a:t>
            </a:r>
            <a:r>
              <a:rPr lang="en-US" sz="1800" b="1" dirty="0" smtClean="0">
                <a:latin typeface="Arial" panose="020B0604020202020204" pitchFamily="34" charset="0"/>
                <a:cs typeface="Arial" panose="020B0604020202020204" pitchFamily="34" charset="0"/>
              </a:rPr>
              <a:t>(Natural) </a:t>
            </a:r>
            <a:r>
              <a:rPr lang="en-US" sz="3600" b="1" dirty="0" smtClean="0">
                <a:latin typeface="Arial" panose="020B0604020202020204" pitchFamily="34" charset="0"/>
                <a:cs typeface="Arial" panose="020B0604020202020204" pitchFamily="34" charset="0"/>
              </a:rPr>
              <a:t>sources of Folic acid:</a:t>
            </a:r>
            <a:endParaRPr lang="en-US" sz="3600" dirty="0">
              <a:latin typeface="Arial" panose="020B0604020202020204" pitchFamily="34" charset="0"/>
              <a:cs typeface="Arial" panose="020B0604020202020204" pitchFamily="34" charset="0"/>
            </a:endParaRPr>
          </a:p>
        </p:txBody>
      </p:sp>
      <p:sp>
        <p:nvSpPr>
          <p:cNvPr id="3" name="Content Placeholder 2"/>
          <p:cNvSpPr>
            <a:spLocks noGrp="1"/>
          </p:cNvSpPr>
          <p:nvPr>
            <p:ph sz="half" idx="1"/>
          </p:nvPr>
        </p:nvSpPr>
        <p:spPr>
          <a:xfrm>
            <a:off x="628650" y="1447800"/>
            <a:ext cx="3886200" cy="4729163"/>
          </a:xfrm>
        </p:spPr>
        <p:txBody>
          <a:bodyPr>
            <a:noAutofit/>
          </a:bodyPr>
          <a:lstStyle/>
          <a:p>
            <a:pPr marL="0" indent="0">
              <a:buNone/>
            </a:pPr>
            <a:r>
              <a:rPr lang="en-US" sz="2400" dirty="0" smtClean="0">
                <a:latin typeface="Arial" panose="020B0604020202020204" pitchFamily="34" charset="0"/>
                <a:cs typeface="Arial" panose="020B0604020202020204" pitchFamily="34" charset="0"/>
              </a:rPr>
              <a:t>The following foods are known to be rich in folic acid:</a:t>
            </a:r>
          </a:p>
          <a:p>
            <a:r>
              <a:rPr lang="en-US" sz="2400" dirty="0" smtClean="0">
                <a:latin typeface="Arial" panose="020B0604020202020204" pitchFamily="34" charset="0"/>
                <a:cs typeface="Arial" panose="020B0604020202020204" pitchFamily="34" charset="0"/>
              </a:rPr>
              <a:t/>
            </a:r>
            <a:br>
              <a:rPr lang="en-US" sz="2400" dirty="0" smtClean="0">
                <a:latin typeface="Arial" panose="020B0604020202020204" pitchFamily="34" charset="0"/>
                <a:cs typeface="Arial" panose="020B0604020202020204" pitchFamily="34" charset="0"/>
              </a:rPr>
            </a:br>
            <a:r>
              <a:rPr lang="en-US" sz="2400" dirty="0" smtClean="0">
                <a:latin typeface="Arial" panose="020B0604020202020204" pitchFamily="34" charset="0"/>
                <a:cs typeface="Arial" panose="020B0604020202020204" pitchFamily="34" charset="0"/>
              </a:rPr>
              <a:t>Liver (pregnant women should not consume liver)</a:t>
            </a:r>
          </a:p>
          <a:p>
            <a:r>
              <a:rPr lang="en-US" sz="2400" dirty="0" smtClean="0">
                <a:latin typeface="Arial" panose="020B0604020202020204" pitchFamily="34" charset="0"/>
                <a:cs typeface="Arial" panose="020B0604020202020204" pitchFamily="34" charset="0"/>
              </a:rPr>
              <a:t>Many fruits have moderate amounts, papaya and kiwi have more</a:t>
            </a:r>
          </a:p>
          <a:p>
            <a:r>
              <a:rPr lang="en-US" sz="2400" dirty="0" smtClean="0">
                <a:latin typeface="Arial" panose="020B0604020202020204" pitchFamily="34" charset="0"/>
                <a:cs typeface="Arial" panose="020B0604020202020204" pitchFamily="34" charset="0"/>
              </a:rPr>
              <a:t>Milk</a:t>
            </a:r>
          </a:p>
          <a:p>
            <a:r>
              <a:rPr lang="en-US" sz="2400" dirty="0" smtClean="0">
                <a:latin typeface="Arial" panose="020B0604020202020204" pitchFamily="34" charset="0"/>
                <a:cs typeface="Arial" panose="020B0604020202020204" pitchFamily="34" charset="0"/>
              </a:rPr>
              <a:t>Oranges</a:t>
            </a:r>
          </a:p>
          <a:p>
            <a:r>
              <a:rPr lang="en-US" sz="2400" dirty="0" smtClean="0">
                <a:latin typeface="Arial" panose="020B0604020202020204" pitchFamily="34" charset="0"/>
                <a:cs typeface="Arial" panose="020B0604020202020204" pitchFamily="34" charset="0"/>
              </a:rPr>
              <a:t>Peas</a:t>
            </a:r>
          </a:p>
          <a:p>
            <a:r>
              <a:rPr lang="en-US" sz="2400" dirty="0" smtClean="0">
                <a:latin typeface="Arial" panose="020B0604020202020204" pitchFamily="34" charset="0"/>
                <a:cs typeface="Arial" panose="020B0604020202020204" pitchFamily="34" charset="0"/>
              </a:rPr>
              <a:t>Sunflower seeds</a:t>
            </a:r>
          </a:p>
        </p:txBody>
      </p:sp>
      <p:sp>
        <p:nvSpPr>
          <p:cNvPr id="4" name="Content Placeholder 3"/>
          <p:cNvSpPr>
            <a:spLocks noGrp="1"/>
          </p:cNvSpPr>
          <p:nvPr>
            <p:ph sz="half" idx="2"/>
          </p:nvPr>
        </p:nvSpPr>
        <p:spPr>
          <a:xfrm>
            <a:off x="4629150" y="1447800"/>
            <a:ext cx="3886200" cy="4729163"/>
          </a:xfrm>
        </p:spPr>
        <p:txBody>
          <a:bodyPr>
            <a:normAutofit lnSpcReduction="10000"/>
          </a:bodyPr>
          <a:lstStyle/>
          <a:p>
            <a:r>
              <a:rPr lang="en-US" sz="2400" i="1" dirty="0" smtClean="0">
                <a:latin typeface="Arial" panose="020B0604020202020204" pitchFamily="34" charset="0"/>
                <a:cs typeface="Arial" panose="020B0604020202020204" pitchFamily="34" charset="0"/>
              </a:rPr>
              <a:t>Spinach is rich in folic acid</a:t>
            </a:r>
            <a:r>
              <a:rPr lang="en-US" sz="2400" dirty="0" smtClean="0">
                <a:latin typeface="Arial" panose="020B0604020202020204" pitchFamily="34" charset="0"/>
                <a:cs typeface="Arial" panose="020B0604020202020204" pitchFamily="34" charset="0"/>
              </a:rPr>
              <a:t> </a:t>
            </a:r>
          </a:p>
          <a:p>
            <a:r>
              <a:rPr lang="en-US" sz="2400" dirty="0" smtClean="0">
                <a:latin typeface="Arial" panose="020B0604020202020204" pitchFamily="34" charset="0"/>
                <a:cs typeface="Arial" panose="020B0604020202020204" pitchFamily="34" charset="0"/>
              </a:rPr>
              <a:t>Baker's yeast</a:t>
            </a:r>
          </a:p>
          <a:p>
            <a:r>
              <a:rPr lang="en-US" sz="2400" dirty="0" smtClean="0">
                <a:latin typeface="Arial" panose="020B0604020202020204" pitchFamily="34" charset="0"/>
                <a:cs typeface="Arial" panose="020B0604020202020204" pitchFamily="34" charset="0"/>
              </a:rPr>
              <a:t>Broccoli</a:t>
            </a:r>
          </a:p>
          <a:p>
            <a:r>
              <a:rPr lang="en-US" sz="2400" dirty="0" smtClean="0">
                <a:latin typeface="Arial" panose="020B0604020202020204" pitchFamily="34" charset="0"/>
                <a:cs typeface="Arial" panose="020B0604020202020204" pitchFamily="34" charset="0"/>
              </a:rPr>
              <a:t>Cabbage</a:t>
            </a:r>
          </a:p>
          <a:p>
            <a:r>
              <a:rPr lang="en-US" sz="2400" dirty="0" smtClean="0">
                <a:latin typeface="Arial" panose="020B0604020202020204" pitchFamily="34" charset="0"/>
                <a:cs typeface="Arial" panose="020B0604020202020204" pitchFamily="34" charset="0"/>
              </a:rPr>
              <a:t>Cauliflower</a:t>
            </a:r>
          </a:p>
          <a:p>
            <a:r>
              <a:rPr lang="en-US" sz="2400" dirty="0" smtClean="0">
                <a:latin typeface="Arial" panose="020B0604020202020204" pitchFamily="34" charset="0"/>
                <a:cs typeface="Arial" panose="020B0604020202020204" pitchFamily="34" charset="0"/>
              </a:rPr>
              <a:t>Egg yolk</a:t>
            </a:r>
          </a:p>
          <a:p>
            <a:r>
              <a:rPr lang="en-US" sz="2400" dirty="0" smtClean="0">
                <a:latin typeface="Arial" panose="020B0604020202020204" pitchFamily="34" charset="0"/>
                <a:cs typeface="Arial" panose="020B0604020202020204" pitchFamily="34" charset="0"/>
              </a:rPr>
              <a:t>Jacket potato (large)</a:t>
            </a:r>
          </a:p>
          <a:p>
            <a:r>
              <a:rPr lang="en-US" sz="2400" dirty="0" smtClean="0">
                <a:latin typeface="Arial" panose="020B0604020202020204" pitchFamily="34" charset="0"/>
                <a:cs typeface="Arial" panose="020B0604020202020204" pitchFamily="34" charset="0"/>
              </a:rPr>
              <a:t>Kidney</a:t>
            </a:r>
          </a:p>
          <a:p>
            <a:r>
              <a:rPr lang="en-US" sz="2400" dirty="0" smtClean="0">
                <a:latin typeface="Arial" panose="020B0604020202020204" pitchFamily="34" charset="0"/>
                <a:cs typeface="Arial" panose="020B0604020202020204" pitchFamily="34" charset="0"/>
              </a:rPr>
              <a:t>Lentils</a:t>
            </a:r>
          </a:p>
          <a:p>
            <a:r>
              <a:rPr lang="en-US" sz="2400" dirty="0" smtClean="0">
                <a:latin typeface="Arial" panose="020B0604020202020204" pitchFamily="34" charset="0"/>
                <a:cs typeface="Arial" panose="020B0604020202020204" pitchFamily="34" charset="0"/>
              </a:rPr>
              <a:t>Whole-wheat bread (usually fortified).</a:t>
            </a:r>
          </a:p>
          <a:p>
            <a:endParaRPr lang="en-US" sz="2400"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b="1" dirty="0" smtClean="0">
                <a:latin typeface="Arial" panose="020B0604020202020204" pitchFamily="34" charset="0"/>
                <a:cs typeface="Arial" panose="020B0604020202020204" pitchFamily="34" charset="0"/>
              </a:rPr>
              <a:t>Folic acid deficiency anemia</a:t>
            </a:r>
            <a:endParaRPr lang="en-US" sz="44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690688"/>
            <a:ext cx="7886700" cy="4481512"/>
          </a:xfrm>
        </p:spPr>
        <p:txBody>
          <a:bodyPr>
            <a:normAutofit fontScale="85000" lnSpcReduction="10000"/>
          </a:bodyPr>
          <a:lstStyle/>
          <a:p>
            <a:pPr>
              <a:lnSpc>
                <a:spcPct val="150000"/>
              </a:lnSpc>
            </a:pPr>
            <a:r>
              <a:rPr lang="en-US" sz="2400" dirty="0" smtClean="0">
                <a:latin typeface="Arial" panose="020B0604020202020204" pitchFamily="34" charset="0"/>
                <a:cs typeface="Arial" panose="020B0604020202020204" pitchFamily="34" charset="0"/>
              </a:rPr>
              <a:t>People can get folic acid deficiency anemia</a:t>
            </a:r>
            <a:r>
              <a:rPr lang="en-US" sz="2400" dirty="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if they do not eat enough foods which contain folic acid, they require higher quantities of it and are not taking them, such as pregnant and lactating women, individuals with medical problems, such as sickle cell disease, or the person's body does not absorb enough of it, as may happen with alcohol abuse or improper functioning kidneys.</a:t>
            </a:r>
          </a:p>
          <a:p>
            <a:pPr>
              <a:lnSpc>
                <a:spcPct val="150000"/>
              </a:lnSpc>
            </a:pPr>
            <a:r>
              <a:rPr lang="en-US" sz="2400" dirty="0" smtClean="0">
                <a:latin typeface="Arial" panose="020B0604020202020204" pitchFamily="34" charset="0"/>
                <a:cs typeface="Arial" panose="020B0604020202020204" pitchFamily="34" charset="0"/>
              </a:rPr>
              <a:t>Some medications, such as those used for treating rheumatoid arthritis, cancer, and seizures may raise the risk of folic acid deficiency anemia.</a:t>
            </a:r>
          </a:p>
          <a:p>
            <a:pPr>
              <a:lnSpc>
                <a:spcPct val="150000"/>
              </a:lnSpc>
            </a:pPr>
            <a:endParaRPr lang="en-US" sz="2400" dirty="0">
              <a:latin typeface="Arial" panose="020B0604020202020204" pitchFamily="34" charset="0"/>
              <a:cs typeface="Arial" panose="020B060402020202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0" dirty="0" smtClean="0"/>
              <a:t>                References</a:t>
            </a:r>
            <a:br>
              <a:rPr lang="en-US" b="0" dirty="0" smtClean="0"/>
            </a:br>
            <a:endParaRPr lang="en-US" dirty="0"/>
          </a:p>
        </p:txBody>
      </p:sp>
      <p:sp>
        <p:nvSpPr>
          <p:cNvPr id="3" name="Content Placeholder 2"/>
          <p:cNvSpPr>
            <a:spLocks noGrp="1"/>
          </p:cNvSpPr>
          <p:nvPr>
            <p:ph idx="1"/>
          </p:nvPr>
        </p:nvSpPr>
        <p:spPr/>
        <p:txBody>
          <a:bodyPr/>
          <a:lstStyle/>
          <a:p>
            <a:r>
              <a:rPr lang="en-US" dirty="0" smtClean="0">
                <a:hlinkClick r:id="rId2"/>
              </a:rPr>
              <a:t>Folic acid - Wikipedia, the free encyclopedia</a:t>
            </a:r>
            <a:endParaRPr lang="en-US" dirty="0" smtClean="0"/>
          </a:p>
          <a:p>
            <a:pPr fontAlgn="ctr"/>
            <a:r>
              <a:rPr lang="en-US" dirty="0" smtClean="0"/>
              <a:t>https://en.wikipedia.org/wiki/Folic_acid</a:t>
            </a:r>
          </a:p>
          <a:p>
            <a:pPr>
              <a:buNone/>
            </a:pPr>
            <a:r>
              <a:rPr lang="en-US" dirty="0" smtClean="0"/>
              <a:t/>
            </a:r>
            <a:br>
              <a:rPr lang="en-US" dirty="0" smtClean="0"/>
            </a:b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ecretsofthehire.com/wp-content/uploads/2014/04/Do-you-have-any-questions-for-me-interview-tips.pn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7891235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www.mannersmentor.com/wp-content/uploads/2015/12/Dollarphotoclub_77959340-1024x577.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385134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b="1" dirty="0" smtClean="0">
                <a:latin typeface="Arial" panose="020B0604020202020204" pitchFamily="34" charset="0"/>
                <a:cs typeface="Arial" panose="020B0604020202020204" pitchFamily="34" charset="0"/>
              </a:rPr>
              <a:t>History</a:t>
            </a:r>
            <a:endParaRPr lang="en-US" sz="4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04800" y="1825625"/>
            <a:ext cx="8534400" cy="4351338"/>
          </a:xfrm>
        </p:spPr>
        <p:txBody>
          <a:bodyPr>
            <a:noAutofit/>
          </a:bodyPr>
          <a:lstStyle/>
          <a:p>
            <a:r>
              <a:rPr lang="en-US" sz="2800" dirty="0" smtClean="0">
                <a:latin typeface="Arial" panose="020B0604020202020204" pitchFamily="34" charset="0"/>
                <a:cs typeface="Arial" panose="020B0604020202020204" pitchFamily="34" charset="0"/>
              </a:rPr>
              <a:t>It was first isolated in and extracted from spinach leaves by Mitchell and others in 1941</a:t>
            </a:r>
          </a:p>
          <a:p>
            <a:r>
              <a:rPr lang="en-US" sz="2800" dirty="0">
                <a:latin typeface="Arial" panose="020B0604020202020204" pitchFamily="34" charset="0"/>
                <a:cs typeface="Arial" panose="020B0604020202020204" pitchFamily="34" charset="0"/>
              </a:rPr>
              <a:t>S</a:t>
            </a:r>
            <a:r>
              <a:rPr lang="en-US" sz="2800" dirty="0" smtClean="0">
                <a:latin typeface="Arial" panose="020B0604020202020204" pitchFamily="34" charset="0"/>
                <a:cs typeface="Arial" panose="020B0604020202020204" pitchFamily="34" charset="0"/>
              </a:rPr>
              <a:t>cientists </a:t>
            </a:r>
            <a:r>
              <a:rPr lang="en-US" sz="2800" dirty="0">
                <a:latin typeface="Arial" panose="020B0604020202020204" pitchFamily="34" charset="0"/>
                <a:cs typeface="Arial" panose="020B0604020202020204" pitchFamily="34" charset="0"/>
              </a:rPr>
              <a:t>believed folate deficiency and anemia were the same condition.</a:t>
            </a:r>
          </a:p>
          <a:p>
            <a:r>
              <a:rPr lang="en-US" sz="2800" dirty="0">
                <a:latin typeface="Arial" panose="020B0604020202020204" pitchFamily="34" charset="0"/>
                <a:cs typeface="Arial" panose="020B0604020202020204" pitchFamily="34" charset="0"/>
              </a:rPr>
              <a:t> In 1931, researcher Lucy Wills made a key observation that led to the identification of folate as the nutrient required to prevent anemia during pregnancy</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5"/>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latin typeface="Arial" panose="020B0604020202020204" pitchFamily="34" charset="0"/>
                <a:cs typeface="Arial" panose="020B0604020202020204" pitchFamily="34" charset="0"/>
              </a:rPr>
              <a:t>Folate</a:t>
            </a:r>
            <a:endParaRPr lang="en-US" sz="4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US" sz="2400" dirty="0" smtClean="0">
                <a:latin typeface="Arial" panose="020B0604020202020204" pitchFamily="34" charset="0"/>
                <a:cs typeface="Arial" panose="020B0604020202020204" pitchFamily="34" charset="0"/>
              </a:rPr>
              <a:t>It is the naturally-occurring form of the vitamin. Spinach, lentils, and garbanzo beans are all good sources of dietary folate. Folic acid is the synthetic form of the vitamin.</a:t>
            </a:r>
          </a:p>
          <a:p>
            <a:r>
              <a:rPr lang="en-US" sz="2400" dirty="0" smtClean="0">
                <a:latin typeface="Arial" panose="020B0604020202020204" pitchFamily="34" charset="0"/>
                <a:cs typeface="Arial" panose="020B0604020202020204" pitchFamily="34" charset="0"/>
              </a:rPr>
              <a:t>Supplements and in fortified foods.</a:t>
            </a:r>
          </a:p>
          <a:p>
            <a:endParaRPr lang="en-US" sz="2400" dirty="0" smtClean="0">
              <a:latin typeface="Arial" panose="020B0604020202020204" pitchFamily="34" charset="0"/>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latin typeface="Arial" panose="020B0604020202020204" pitchFamily="34" charset="0"/>
                <a:cs typeface="Arial" panose="020B0604020202020204" pitchFamily="34" charset="0"/>
              </a:rPr>
              <a:t>Folacin   </a:t>
            </a:r>
            <a:r>
              <a:rPr lang="en-US" sz="4800" b="1" dirty="0">
                <a:latin typeface="Arial" panose="020B0604020202020204" pitchFamily="34" charset="0"/>
                <a:cs typeface="Arial" panose="020B0604020202020204" pitchFamily="34" charset="0"/>
              </a:rPr>
              <a:t>F</a:t>
            </a:r>
            <a:r>
              <a:rPr lang="en-US" sz="4800" b="1" dirty="0" smtClean="0">
                <a:latin typeface="Arial" panose="020B0604020202020204" pitchFamily="34" charset="0"/>
                <a:cs typeface="Arial" panose="020B0604020202020204" pitchFamily="34" charset="0"/>
              </a:rPr>
              <a:t>unctions</a:t>
            </a:r>
            <a:endParaRPr lang="en-US" sz="4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52400" y="1825625"/>
            <a:ext cx="8839200" cy="4351338"/>
          </a:xfrm>
        </p:spPr>
        <p:txBody>
          <a:bodyPr>
            <a:noAutofit/>
          </a:bodyPr>
          <a:lstStyle/>
          <a:p>
            <a:r>
              <a:rPr lang="en-US" sz="2400" dirty="0" smtClean="0">
                <a:latin typeface="Arial" panose="020B0604020202020204" pitchFamily="34" charset="0"/>
                <a:cs typeface="Arial" panose="020B0604020202020204" pitchFamily="34" charset="0"/>
              </a:rPr>
              <a:t> Folate promotes;.</a:t>
            </a:r>
          </a:p>
          <a:p>
            <a:r>
              <a:rPr lang="en-US" sz="2400" dirty="0" smtClean="0">
                <a:latin typeface="Arial" panose="020B0604020202020204" pitchFamily="34" charset="0"/>
                <a:cs typeface="Arial" panose="020B0604020202020204" pitchFamily="34" charset="0"/>
              </a:rPr>
              <a:t> Normal digestion.</a:t>
            </a:r>
          </a:p>
          <a:p>
            <a:r>
              <a:rPr lang="en-US" sz="2400" dirty="0" smtClean="0">
                <a:latin typeface="Arial" panose="020B0604020202020204" pitchFamily="34" charset="0"/>
                <a:cs typeface="Arial" panose="020B0604020202020204" pitchFamily="34" charset="0"/>
              </a:rPr>
              <a:t> Essential for development of red blood cells.</a:t>
            </a:r>
          </a:p>
          <a:p>
            <a:r>
              <a:rPr lang="en-US" sz="2400" dirty="0" smtClean="0">
                <a:latin typeface="Arial" panose="020B0604020202020204" pitchFamily="34" charset="0"/>
                <a:cs typeface="Arial" panose="020B0604020202020204" pitchFamily="34" charset="0"/>
              </a:rPr>
              <a:t>cell growth and division, and helps with protein metabolism. </a:t>
            </a:r>
          </a:p>
          <a:p>
            <a:r>
              <a:rPr lang="en-US" sz="2400" dirty="0" smtClean="0">
                <a:latin typeface="Arial" panose="020B0604020202020204" pitchFamily="34" charset="0"/>
                <a:cs typeface="Arial" panose="020B0604020202020204" pitchFamily="34" charset="0"/>
              </a:rPr>
              <a:t>It is vital that women of childbearing age get enough folic acid (especially in the first month of a pregnancy) to prevent neural tube defects in their unborn child.</a:t>
            </a:r>
          </a:p>
          <a:p>
            <a:r>
              <a:rPr lang="en-US" sz="2400" dirty="0" smtClean="0">
                <a:latin typeface="Arial" panose="020B0604020202020204" pitchFamily="34" charset="0"/>
                <a:cs typeface="Arial" panose="020B0604020202020204" pitchFamily="34" charset="0"/>
              </a:rPr>
              <a:t>Folic Acid helps clear the blood of excess homocysteine, an amino acid that has been linked with heart attacks, it may reduce the risk of heart attacks.</a:t>
            </a:r>
          </a:p>
          <a:p>
            <a:r>
              <a:rPr lang="en-US" sz="2400" dirty="0" smtClean="0">
                <a:latin typeface="Arial" panose="020B0604020202020204" pitchFamily="34" charset="0"/>
                <a:cs typeface="Arial" panose="020B0604020202020204" pitchFamily="34" charset="0"/>
              </a:rPr>
              <a:t> synthesize DNA </a:t>
            </a:r>
          </a:p>
          <a:p>
            <a:endParaRPr lang="en-US" sz="2400" dirty="0">
              <a:latin typeface="Arial" panose="020B0604020202020204" pitchFamily="34" charset="0"/>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sz="2400" dirty="0" smtClean="0">
                <a:latin typeface="Arial" panose="020B0604020202020204" pitchFamily="34" charset="0"/>
                <a:cs typeface="Arial" panose="020B0604020202020204" pitchFamily="34" charset="0"/>
              </a:rPr>
              <a:t>helps form collagen or body cement.</a:t>
            </a:r>
          </a:p>
          <a:p>
            <a:pPr lvl="0"/>
            <a:endParaRPr lang="en-US" sz="2400" dirty="0" smtClean="0">
              <a:latin typeface="Arial" panose="020B0604020202020204" pitchFamily="34" charset="0"/>
              <a:cs typeface="Arial" panose="020B0604020202020204" pitchFamily="34" charset="0"/>
            </a:endParaRPr>
          </a:p>
          <a:p>
            <a:pPr lvl="0"/>
            <a:r>
              <a:rPr lang="en-US" sz="2400" dirty="0" smtClean="0">
                <a:latin typeface="Arial" panose="020B0604020202020204" pitchFamily="34" charset="0"/>
                <a:cs typeface="Arial" panose="020B0604020202020204" pitchFamily="34" charset="0"/>
              </a:rPr>
              <a:t>helps in growth and repair of body tissue and blood vessels.</a:t>
            </a:r>
          </a:p>
          <a:p>
            <a:pPr lvl="0"/>
            <a:endParaRPr lang="en-US" sz="2400" dirty="0" smtClean="0">
              <a:latin typeface="Arial" panose="020B0604020202020204" pitchFamily="34" charset="0"/>
              <a:cs typeface="Arial" panose="020B0604020202020204" pitchFamily="34" charset="0"/>
            </a:endParaRPr>
          </a:p>
          <a:p>
            <a:pPr lvl="0"/>
            <a:r>
              <a:rPr lang="en-US" sz="2400" dirty="0" smtClean="0">
                <a:latin typeface="Arial" panose="020B0604020202020204" pitchFamily="34" charset="0"/>
                <a:cs typeface="Arial" panose="020B0604020202020204" pitchFamily="34" charset="0"/>
              </a:rPr>
              <a:t>prevents scurvy</a:t>
            </a:r>
          </a:p>
          <a:p>
            <a:endParaRPr lang="en-US" sz="2400" dirty="0">
              <a:latin typeface="Arial" panose="020B0604020202020204" pitchFamily="34" charset="0"/>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latin typeface="Arial" panose="020B0604020202020204" pitchFamily="34" charset="0"/>
                <a:cs typeface="Arial" panose="020B0604020202020204" pitchFamily="34" charset="0"/>
              </a:rPr>
              <a:t>What happens</a:t>
            </a:r>
            <a:endParaRPr lang="en-US" sz="4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lvl="0">
              <a:buFont typeface="Wingdings" panose="05000000000000000000" pitchFamily="2" charset="2"/>
              <a:buChar char="Ø"/>
            </a:pPr>
            <a:r>
              <a:rPr lang="en-US" sz="2400" dirty="0">
                <a:latin typeface="Arial" panose="020B0604020202020204" pitchFamily="34" charset="0"/>
                <a:cs typeface="Arial" panose="020B0604020202020204" pitchFamily="34" charset="0"/>
              </a:rPr>
              <a:t>What happens when the body takes in too many water-soluble </a:t>
            </a:r>
            <a:r>
              <a:rPr lang="en-US" sz="2400" dirty="0" smtClean="0">
                <a:latin typeface="Arial" panose="020B0604020202020204" pitchFamily="34" charset="0"/>
                <a:cs typeface="Arial" panose="020B0604020202020204" pitchFamily="34" charset="0"/>
              </a:rPr>
              <a:t>vitamins?</a:t>
            </a:r>
          </a:p>
          <a:p>
            <a:r>
              <a:rPr lang="en-US" sz="2400" dirty="0" smtClean="0">
                <a:latin typeface="Arial" panose="020B0604020202020204" pitchFamily="34" charset="0"/>
                <a:cs typeface="Arial" panose="020B0604020202020204" pitchFamily="34" charset="0"/>
              </a:rPr>
              <a:t>They </a:t>
            </a:r>
            <a:r>
              <a:rPr lang="en-US" sz="2400" dirty="0">
                <a:latin typeface="Arial" panose="020B0604020202020204" pitchFamily="34" charset="0"/>
                <a:cs typeface="Arial" panose="020B0604020202020204" pitchFamily="34" charset="0"/>
              </a:rPr>
              <a:t>are easily excreted in the urine should more than the needed amount be present</a:t>
            </a:r>
            <a:r>
              <a:rPr lang="en-US" sz="2400" dirty="0" smtClean="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a:p>
            <a:pPr lvl="0"/>
            <a:endParaRPr lang="en-US" sz="2400" dirty="0" smtClean="0">
              <a:latin typeface="Arial" panose="020B0604020202020204" pitchFamily="34" charset="0"/>
              <a:cs typeface="Arial" panose="020B0604020202020204" pitchFamily="34" charset="0"/>
            </a:endParaRPr>
          </a:p>
          <a:p>
            <a:pPr lvl="0">
              <a:buFont typeface="Wingdings" panose="05000000000000000000" pitchFamily="2" charset="2"/>
              <a:buChar char="Ø"/>
            </a:pPr>
            <a:r>
              <a:rPr lang="en-US" sz="2400" dirty="0" smtClean="0">
                <a:latin typeface="Arial" panose="020B0604020202020204" pitchFamily="34" charset="0"/>
                <a:cs typeface="Arial" panose="020B0604020202020204" pitchFamily="34" charset="0"/>
              </a:rPr>
              <a:t>What </a:t>
            </a:r>
            <a:r>
              <a:rPr lang="en-US" sz="2400" dirty="0">
                <a:latin typeface="Arial" panose="020B0604020202020204" pitchFamily="34" charset="0"/>
                <a:cs typeface="Arial" panose="020B0604020202020204" pitchFamily="34" charset="0"/>
              </a:rPr>
              <a:t>happens when the body takes in too many fat-soluble vitamins? </a:t>
            </a:r>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Like </a:t>
            </a:r>
            <a:r>
              <a:rPr lang="en-US" sz="2400" dirty="0">
                <a:latin typeface="Arial" panose="020B0604020202020204" pitchFamily="34" charset="0"/>
                <a:cs typeface="Arial" panose="020B0604020202020204" pitchFamily="34" charset="0"/>
              </a:rPr>
              <a:t>other lipids, once they are absorbed from the intestinal tract, they can't easily be excreted. They are stored in the liver as fatty tissues and can reach toxic levels</a:t>
            </a:r>
            <a:r>
              <a:rPr lang="en-US" sz="2400" dirty="0" smtClean="0">
                <a:latin typeface="Arial" panose="020B0604020202020204" pitchFamily="34" charset="0"/>
                <a:cs typeface="Arial" panose="020B0604020202020204" pitchFamily="34" charset="0"/>
              </a:rPr>
              <a:t>. </a:t>
            </a:r>
            <a:endParaRPr lang="en-US" sz="2400" dirty="0">
              <a:latin typeface="Arial" panose="020B0604020202020204" pitchFamily="34" charset="0"/>
              <a:cs typeface="Arial" panose="020B0604020202020204" pitchFamily="34" charset="0"/>
            </a:endParaRPr>
          </a:p>
          <a:p>
            <a:pPr marL="0" lvl="0" indent="0">
              <a:buNone/>
            </a:pPr>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481328"/>
          </a:xfrm>
        </p:spPr>
        <p:txBody>
          <a:bodyPr>
            <a:noAutofit/>
          </a:bodyPr>
          <a:lstStyle/>
          <a:p>
            <a:r>
              <a:rPr lang="en-US" sz="4800" b="1" dirty="0">
                <a:latin typeface="Arial" panose="020B0604020202020204" pitchFamily="34" charset="0"/>
                <a:cs typeface="Arial" panose="020B0604020202020204" pitchFamily="34" charset="0"/>
              </a:rPr>
              <a:t>D</a:t>
            </a:r>
            <a:r>
              <a:rPr lang="en-US" sz="4800" b="1" dirty="0" smtClean="0">
                <a:latin typeface="Arial" panose="020B0604020202020204" pitchFamily="34" charset="0"/>
                <a:cs typeface="Arial" panose="020B0604020202020204" pitchFamily="34" charset="0"/>
              </a:rPr>
              <a:t>ifference b/w </a:t>
            </a:r>
            <a:r>
              <a:rPr lang="en-US" sz="4800" b="1" dirty="0">
                <a:latin typeface="Arial" panose="020B0604020202020204" pitchFamily="34" charset="0"/>
                <a:cs typeface="Arial" panose="020B0604020202020204" pitchFamily="34" charset="0"/>
              </a:rPr>
              <a:t>F</a:t>
            </a:r>
            <a:r>
              <a:rPr lang="en-US" sz="4800" b="1" dirty="0" smtClean="0">
                <a:latin typeface="Arial" panose="020B0604020202020204" pitchFamily="34" charset="0"/>
                <a:cs typeface="Arial" panose="020B0604020202020204" pitchFamily="34" charset="0"/>
              </a:rPr>
              <a:t>olate and Folic acid?</a:t>
            </a:r>
            <a:endParaRPr lang="en-US" sz="4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2286000"/>
            <a:ext cx="7886700" cy="4351338"/>
          </a:xfrm>
        </p:spPr>
        <p:txBody>
          <a:bodyPr>
            <a:normAutofit/>
          </a:bodyPr>
          <a:lstStyle/>
          <a:p>
            <a:r>
              <a:rPr lang="en-US" sz="2400" dirty="0" smtClean="0">
                <a:latin typeface="Arial" panose="020B0604020202020204" pitchFamily="34" charset="0"/>
                <a:cs typeface="Arial" panose="020B0604020202020204" pitchFamily="34" charset="0"/>
              </a:rPr>
              <a:t>Folate is a general term for a group of water soluble b-vitamins, and is also known as B9. </a:t>
            </a:r>
          </a:p>
          <a:p>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Folic acid refers to the oxidized synthetic compound used in dietary supplements and food fortification, whereas folate refers to the various tetrahydrofolate derivatives naturally found in food. </a:t>
            </a:r>
            <a:endParaRPr lang="en-US" sz="2400" dirty="0">
              <a:latin typeface="Arial" panose="020B0604020202020204" pitchFamily="34" charset="0"/>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a:latin typeface="Arial" panose="020B0604020202020204" pitchFamily="34" charset="0"/>
                <a:cs typeface="Arial" panose="020B0604020202020204" pitchFamily="34" charset="0"/>
              </a:rPr>
              <a:t>E</a:t>
            </a:r>
            <a:r>
              <a:rPr lang="en-US" sz="4800" b="1" dirty="0" smtClean="0">
                <a:latin typeface="Arial" panose="020B0604020202020204" pitchFamily="34" charset="0"/>
                <a:cs typeface="Arial" panose="020B0604020202020204" pitchFamily="34" charset="0"/>
              </a:rPr>
              <a:t>xcessive folic acid intake</a:t>
            </a:r>
            <a:endParaRPr lang="en-US" sz="4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04800" y="1690688"/>
            <a:ext cx="8763000" cy="4710111"/>
          </a:xfrm>
        </p:spPr>
        <p:txBody>
          <a:bodyPr>
            <a:normAutofit/>
          </a:bodyPr>
          <a:lstStyle/>
          <a:p>
            <a:r>
              <a:rPr lang="en-US" sz="2400" dirty="0" smtClean="0">
                <a:latin typeface="Arial" panose="020B0604020202020204" pitchFamily="34" charset="0"/>
                <a:cs typeface="Arial" panose="020B0604020202020204" pitchFamily="34" charset="0"/>
              </a:rPr>
              <a:t>Development of cancer.</a:t>
            </a:r>
          </a:p>
          <a:p>
            <a:r>
              <a:rPr lang="en-US" sz="2400" dirty="0" smtClean="0">
                <a:latin typeface="Arial" panose="020B0604020202020204" pitchFamily="34" charset="0"/>
                <a:cs typeface="Arial" panose="020B0604020202020204" pitchFamily="34" charset="0"/>
              </a:rPr>
              <a:t>Excessive doses can cause kidney stones and break down red blood cells</a:t>
            </a:r>
          </a:p>
          <a:p>
            <a:r>
              <a:rPr lang="en-US" sz="2400" dirty="0" smtClean="0">
                <a:latin typeface="Arial" panose="020B0604020202020204" pitchFamily="34" charset="0"/>
                <a:cs typeface="Arial" panose="020B0604020202020204" pitchFamily="34" charset="0"/>
              </a:rPr>
              <a:t>  In patients with ischemic heart disease in Norway, where there is no folic acid fortification of foods, treatment with folic acid plus vitamin B12 was associated with increased cancer outcomes and all-cause mortality.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329</TotalTime>
  <Words>1074</Words>
  <Application>Microsoft Office PowerPoint</Application>
  <PresentationFormat>On-screen Show (4:3)</PresentationFormat>
  <Paragraphs>128</Paragraphs>
  <Slides>30</Slides>
  <Notes>8</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Slide 1</vt:lpstr>
      <vt:lpstr>Folic acid</vt:lpstr>
      <vt:lpstr>History</vt:lpstr>
      <vt:lpstr>Folate</vt:lpstr>
      <vt:lpstr>Folacin   Functions</vt:lpstr>
      <vt:lpstr>Slide 6</vt:lpstr>
      <vt:lpstr>What happens</vt:lpstr>
      <vt:lpstr>Difference b/w Folate and Folic acid?</vt:lpstr>
      <vt:lpstr>Excessive folic acid intake</vt:lpstr>
      <vt:lpstr>Slide 10</vt:lpstr>
      <vt:lpstr>Function of Folacin </vt:lpstr>
      <vt:lpstr>Slide 12</vt:lpstr>
      <vt:lpstr>Slide 13</vt:lpstr>
      <vt:lpstr>Slide 14</vt:lpstr>
      <vt:lpstr>Slide 15</vt:lpstr>
      <vt:lpstr>Slide 16</vt:lpstr>
      <vt:lpstr>Slide 17</vt:lpstr>
      <vt:lpstr>Folacin   Toxicity</vt:lpstr>
      <vt:lpstr>Why is folic acid Important?</vt:lpstr>
      <vt:lpstr>Who should take folic acid?</vt:lpstr>
      <vt:lpstr>Folate deficiency</vt:lpstr>
      <vt:lpstr> Folate deficiency is diagnosed</vt:lpstr>
      <vt:lpstr>Folate deficiency</vt:lpstr>
      <vt:lpstr>Folacin  source</vt:lpstr>
      <vt:lpstr>Other (Natural) sources of Folic acid:</vt:lpstr>
      <vt:lpstr>Folic acid deficiency anemia</vt:lpstr>
      <vt:lpstr>                References </vt:lpstr>
      <vt:lpstr>Slide 28</vt:lpstr>
      <vt:lpstr>Slide 29</vt:lpstr>
      <vt:lpstr>Slide 30</vt:lpstr>
    </vt:vector>
  </TitlesOfParts>
  <Company>UOS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test</dc:creator>
  <cp:lastModifiedBy>Dr.Muhammd Arif</cp:lastModifiedBy>
  <cp:revision>38</cp:revision>
  <dcterms:created xsi:type="dcterms:W3CDTF">2016-04-04T09:54:32Z</dcterms:created>
  <dcterms:modified xsi:type="dcterms:W3CDTF">2016-11-13T07:29:37Z</dcterms:modified>
</cp:coreProperties>
</file>