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4" r:id="rId5"/>
    <p:sldId id="314" r:id="rId6"/>
    <p:sldId id="315" r:id="rId7"/>
    <p:sldId id="316" r:id="rId8"/>
    <p:sldId id="289" r:id="rId9"/>
    <p:sldId id="265" r:id="rId10"/>
    <p:sldId id="266" r:id="rId11"/>
    <p:sldId id="267" r:id="rId12"/>
    <p:sldId id="291" r:id="rId13"/>
    <p:sldId id="268" r:id="rId14"/>
    <p:sldId id="269" r:id="rId15"/>
    <p:sldId id="292" r:id="rId16"/>
    <p:sldId id="270" r:id="rId17"/>
    <p:sldId id="317" r:id="rId18"/>
    <p:sldId id="272" r:id="rId19"/>
    <p:sldId id="274" r:id="rId20"/>
    <p:sldId id="275" r:id="rId21"/>
    <p:sldId id="295" r:id="rId22"/>
    <p:sldId id="328" r:id="rId23"/>
    <p:sldId id="296" r:id="rId24"/>
    <p:sldId id="278" r:id="rId25"/>
    <p:sldId id="297" r:id="rId26"/>
    <p:sldId id="276" r:id="rId27"/>
    <p:sldId id="299" r:id="rId28"/>
    <p:sldId id="300" r:id="rId29"/>
    <p:sldId id="301" r:id="rId30"/>
    <p:sldId id="302" r:id="rId31"/>
    <p:sldId id="329" r:id="rId32"/>
    <p:sldId id="318" r:id="rId33"/>
    <p:sldId id="326" r:id="rId34"/>
    <p:sldId id="304" r:id="rId35"/>
    <p:sldId id="305" r:id="rId36"/>
    <p:sldId id="319" r:id="rId37"/>
    <p:sldId id="327" r:id="rId38"/>
    <p:sldId id="320" r:id="rId39"/>
    <p:sldId id="322" r:id="rId40"/>
    <p:sldId id="323" r:id="rId41"/>
    <p:sldId id="282" r:id="rId42"/>
    <p:sldId id="324" r:id="rId43"/>
    <p:sldId id="325" r:id="rId44"/>
    <p:sldId id="309" r:id="rId45"/>
    <p:sldId id="283" r:id="rId46"/>
    <p:sldId id="310" r:id="rId47"/>
    <p:sldId id="285" r:id="rId48"/>
    <p:sldId id="311" r:id="rId49"/>
    <p:sldId id="312" r:id="rId50"/>
    <p:sldId id="287" r:id="rId51"/>
    <p:sldId id="31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A47AD4-453A-4A4E-98C0-8E62C5830320}">
          <p14:sldIdLst/>
        </p14:section>
        <p14:section name="Default Section" id="{8D2A7943-D005-4767-910C-36137481D7EE}">
          <p14:sldIdLst>
            <p14:sldId id="257"/>
            <p14:sldId id="259"/>
            <p14:sldId id="260"/>
            <p14:sldId id="264"/>
            <p14:sldId id="314"/>
            <p14:sldId id="315"/>
          </p14:sldIdLst>
        </p14:section>
        <p14:section name="Untitled Section" id="{B804A7A3-662A-4406-A6B3-05D910A12E8A}">
          <p14:sldIdLst>
            <p14:sldId id="316"/>
            <p14:sldId id="289"/>
            <p14:sldId id="265"/>
            <p14:sldId id="266"/>
            <p14:sldId id="267"/>
            <p14:sldId id="291"/>
            <p14:sldId id="268"/>
            <p14:sldId id="269"/>
            <p14:sldId id="292"/>
            <p14:sldId id="270"/>
            <p14:sldId id="317"/>
            <p14:sldId id="272"/>
            <p14:sldId id="274"/>
            <p14:sldId id="275"/>
            <p14:sldId id="295"/>
            <p14:sldId id="328"/>
            <p14:sldId id="296"/>
            <p14:sldId id="278"/>
            <p14:sldId id="297"/>
            <p14:sldId id="276"/>
            <p14:sldId id="299"/>
            <p14:sldId id="300"/>
            <p14:sldId id="301"/>
            <p14:sldId id="302"/>
            <p14:sldId id="329"/>
            <p14:sldId id="318"/>
            <p14:sldId id="326"/>
            <p14:sldId id="304"/>
            <p14:sldId id="305"/>
            <p14:sldId id="319"/>
            <p14:sldId id="327"/>
            <p14:sldId id="320"/>
            <p14:sldId id="322"/>
            <p14:sldId id="323"/>
            <p14:sldId id="282"/>
            <p14:sldId id="324"/>
            <p14:sldId id="325"/>
            <p14:sldId id="309"/>
            <p14:sldId id="283"/>
            <p14:sldId id="310"/>
            <p14:sldId id="285"/>
            <p14:sldId id="311"/>
            <p14:sldId id="312"/>
            <p14:sldId id="287"/>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3/6/2020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so.c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724A-3BF7-4943-B66E-C215DD15CE0D}"/>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95F219C8-2EB9-4B3D-80D5-DFC43B3C5386}"/>
              </a:ext>
            </a:extLst>
          </p:cNvPr>
          <p:cNvSpPr>
            <a:spLocks noGrp="1"/>
          </p:cNvSpPr>
          <p:nvPr>
            <p:ph type="subTitle" idx="1"/>
          </p:nvPr>
        </p:nvSpPr>
        <p:spPr/>
        <p:txBody>
          <a:bodyPr/>
          <a:lstStyle/>
          <a:p>
            <a:r>
              <a:rPr lang="en-US" dirty="0"/>
              <a:t>Computing and communication resources</a:t>
            </a:r>
          </a:p>
        </p:txBody>
      </p:sp>
    </p:spTree>
    <p:extLst>
      <p:ext uri="{BB962C8B-B14F-4D97-AF65-F5344CB8AC3E}">
        <p14:creationId xmlns:p14="http://schemas.microsoft.com/office/powerpoint/2010/main" val="143021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ED43D-638A-4BAE-BDD9-CE7C2C7701BA}"/>
              </a:ext>
            </a:extLst>
          </p:cNvPr>
          <p:cNvSpPr>
            <a:spLocks noGrp="1"/>
          </p:cNvSpPr>
          <p:nvPr>
            <p:ph type="sldNum" sz="quarter" idx="12"/>
          </p:nvPr>
        </p:nvSpPr>
        <p:spPr/>
        <p:txBody>
          <a:bodyPr/>
          <a:lstStyle/>
          <a:p>
            <a:fld id="{41406B9C-DEC5-4C03-861E-A39F5C2D89CB}" type="slidenum">
              <a:rPr lang="en-US" altLang="en-US"/>
              <a:pPr/>
              <a:t>10</a:t>
            </a:fld>
            <a:endParaRPr lang="en-US" altLang="en-US"/>
          </a:p>
        </p:txBody>
      </p:sp>
      <p:pic>
        <p:nvPicPr>
          <p:cNvPr id="13315" name="Picture 3" descr="E:\Chapter 05\TBL05_02.gif">
            <a:extLst>
              <a:ext uri="{FF2B5EF4-FFF2-40B4-BE49-F238E27FC236}">
                <a16:creationId xmlns:a16="http://schemas.microsoft.com/office/drawing/2014/main" id="{76197983-B559-4783-BFE4-A290F24F9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70" y="1756210"/>
            <a:ext cx="10267060" cy="3785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9811D-FC59-45F3-825E-E36D1E49C71E}"/>
              </a:ext>
            </a:extLst>
          </p:cNvPr>
          <p:cNvSpPr>
            <a:spLocks noGrp="1"/>
          </p:cNvSpPr>
          <p:nvPr>
            <p:ph type="sldNum" sz="quarter" idx="12"/>
          </p:nvPr>
        </p:nvSpPr>
        <p:spPr/>
        <p:txBody>
          <a:bodyPr/>
          <a:lstStyle/>
          <a:p>
            <a:fld id="{76FEA62D-F941-4FD0-9166-EE4F434339AB}" type="slidenum">
              <a:rPr lang="en-US" altLang="en-US"/>
              <a:pPr/>
              <a:t>11</a:t>
            </a:fld>
            <a:endParaRPr lang="en-US" altLang="en-US"/>
          </a:p>
        </p:txBody>
      </p:sp>
      <p:pic>
        <p:nvPicPr>
          <p:cNvPr id="14339" name="Picture 3" descr="E:\Chapter 05\TBL05_03.gif">
            <a:extLst>
              <a:ext uri="{FF2B5EF4-FFF2-40B4-BE49-F238E27FC236}">
                <a16:creationId xmlns:a16="http://schemas.microsoft.com/office/drawing/2014/main" id="{9F6DF510-B96A-4474-B5A2-E247FEAD6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92101"/>
            <a:ext cx="8763000" cy="591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8268B78-2491-4E64-B1FB-1653FAED90C4}"/>
              </a:ext>
            </a:extLst>
          </p:cNvPr>
          <p:cNvSpPr>
            <a:spLocks noGrp="1"/>
          </p:cNvSpPr>
          <p:nvPr>
            <p:ph type="sldNum" sz="quarter" idx="12"/>
          </p:nvPr>
        </p:nvSpPr>
        <p:spPr/>
        <p:txBody>
          <a:bodyPr/>
          <a:lstStyle/>
          <a:p>
            <a:fld id="{0A259CDB-DFDB-41C2-8C4C-9E6B7E2534A4}" type="slidenum">
              <a:rPr lang="en-US" altLang="en-US"/>
              <a:pPr/>
              <a:t>12</a:t>
            </a:fld>
            <a:endParaRPr lang="en-US" altLang="en-US"/>
          </a:p>
        </p:txBody>
      </p:sp>
      <p:sp>
        <p:nvSpPr>
          <p:cNvPr id="38914" name="Rectangle 2">
            <a:extLst>
              <a:ext uri="{FF2B5EF4-FFF2-40B4-BE49-F238E27FC236}">
                <a16:creationId xmlns:a16="http://schemas.microsoft.com/office/drawing/2014/main" id="{E35A0482-5866-4549-97A9-9D1991F88B08}"/>
              </a:ext>
            </a:extLst>
          </p:cNvPr>
          <p:cNvSpPr>
            <a:spLocks noGrp="1" noChangeArrowheads="1"/>
          </p:cNvSpPr>
          <p:nvPr>
            <p:ph type="title"/>
          </p:nvPr>
        </p:nvSpPr>
        <p:spPr>
          <a:xfrm>
            <a:off x="2209800" y="304800"/>
            <a:ext cx="7772400" cy="533400"/>
          </a:xfrm>
        </p:spPr>
        <p:txBody>
          <a:bodyPr>
            <a:normAutofit fontScale="90000"/>
          </a:bodyPr>
          <a:lstStyle/>
          <a:p>
            <a:r>
              <a:rPr lang="en-US" altLang="en-US">
                <a:latin typeface="Arial" panose="020B0604020202020204" pitchFamily="34" charset="0"/>
                <a:cs typeface="Times New Roman" panose="02020603050405020304" pitchFamily="18" charset="0"/>
              </a:rPr>
              <a:t>Storage</a:t>
            </a:r>
            <a:r>
              <a:rPr lang="en-US" altLang="en-US"/>
              <a:t> </a:t>
            </a:r>
          </a:p>
        </p:txBody>
      </p:sp>
      <p:sp>
        <p:nvSpPr>
          <p:cNvPr id="38915" name="Rectangle 3">
            <a:extLst>
              <a:ext uri="{FF2B5EF4-FFF2-40B4-BE49-F238E27FC236}">
                <a16:creationId xmlns:a16="http://schemas.microsoft.com/office/drawing/2014/main" id="{64DD6F0B-C65E-40A6-80FE-8B6C3E1F8C65}"/>
              </a:ext>
            </a:extLst>
          </p:cNvPr>
          <p:cNvSpPr>
            <a:spLocks noGrp="1" noChangeArrowheads="1"/>
          </p:cNvSpPr>
          <p:nvPr>
            <p:ph type="body" idx="1"/>
          </p:nvPr>
        </p:nvSpPr>
        <p:spPr>
          <a:xfrm>
            <a:off x="2286000" y="838200"/>
            <a:ext cx="7620000" cy="5791200"/>
          </a:xfrm>
        </p:spPr>
        <p:txBody>
          <a:bodyPr>
            <a:normAutofit lnSpcReduction="10000"/>
          </a:bodyPr>
          <a:lstStyle/>
          <a:p>
            <a:pPr>
              <a:lnSpc>
                <a:spcPct val="90000"/>
              </a:lnSpc>
            </a:pPr>
            <a:r>
              <a:rPr lang="en-US" altLang="en-US" sz="2800">
                <a:cs typeface="Arial" panose="020B0604020202020204" pitchFamily="34" charset="0"/>
              </a:rPr>
              <a:t>Storage for computers comes in the form of different media, each having different characteristics that make it better suited for certain tasks</a:t>
            </a:r>
          </a:p>
          <a:p>
            <a:pPr>
              <a:lnSpc>
                <a:spcPct val="90000"/>
              </a:lnSpc>
            </a:pPr>
            <a:r>
              <a:rPr lang="en-US" altLang="en-US" sz="2800">
                <a:cs typeface="Arial" panose="020B0604020202020204" pitchFamily="34" charset="0"/>
              </a:rPr>
              <a:t>Although the media types vary from large computers to small, the types have similar characteristics</a:t>
            </a:r>
            <a:endParaRPr lang="en-US" altLang="en-US" sz="2800">
              <a:cs typeface="Times New Roman" panose="02020603050405020304" pitchFamily="18" charset="0"/>
            </a:endParaRPr>
          </a:p>
          <a:p>
            <a:pPr>
              <a:lnSpc>
                <a:spcPct val="90000"/>
              </a:lnSpc>
            </a:pPr>
            <a:r>
              <a:rPr lang="en-US" altLang="en-US" sz="2800" b="1">
                <a:cs typeface="Times New Roman" panose="02020603050405020304" pitchFamily="18" charset="0"/>
              </a:rPr>
              <a:t>Fixed Storage</a:t>
            </a:r>
            <a:r>
              <a:rPr lang="en-US" altLang="en-US" sz="2800">
                <a:cs typeface="Times New Roman" panose="02020603050405020304" pitchFamily="18" charset="0"/>
              </a:rPr>
              <a:t> (=</a:t>
            </a:r>
            <a:r>
              <a:rPr lang="en-US" altLang="en-US" sz="2800" b="1">
                <a:cs typeface="Times New Roman" panose="02020603050405020304" pitchFamily="18" charset="0"/>
              </a:rPr>
              <a:t>hard drive</a:t>
            </a:r>
            <a:r>
              <a:rPr lang="en-US" altLang="en-US" sz="2800">
                <a:cs typeface="Times New Roman" panose="02020603050405020304" pitchFamily="18" charset="0"/>
              </a:rPr>
              <a:t>) refers to storage that is permanently installed in the computer (Figure 5.3)</a:t>
            </a:r>
          </a:p>
          <a:p>
            <a:pPr>
              <a:lnSpc>
                <a:spcPct val="90000"/>
              </a:lnSpc>
            </a:pPr>
            <a:r>
              <a:rPr lang="en-US" altLang="en-US" sz="2800" b="1">
                <a:cs typeface="Times New Roman" panose="02020603050405020304" pitchFamily="18" charset="0"/>
              </a:rPr>
              <a:t>Removable Storage </a:t>
            </a:r>
            <a:r>
              <a:rPr lang="en-US" altLang="en-US" sz="2800">
                <a:cs typeface="Times New Roman" panose="02020603050405020304" pitchFamily="18" charset="0"/>
              </a:rPr>
              <a:t>can be removed from one computer and inserted in another. Table 5.4 lists types of removable disks and their capacities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917734-0D03-45BC-AA34-DF6AE0D5A8E4}"/>
              </a:ext>
            </a:extLst>
          </p:cNvPr>
          <p:cNvSpPr>
            <a:spLocks noGrp="1"/>
          </p:cNvSpPr>
          <p:nvPr>
            <p:ph type="sldNum" sz="quarter" idx="12"/>
          </p:nvPr>
        </p:nvSpPr>
        <p:spPr/>
        <p:txBody>
          <a:bodyPr/>
          <a:lstStyle/>
          <a:p>
            <a:fld id="{356B0B1A-0CE4-40DF-8F08-CD2B47E33614}" type="slidenum">
              <a:rPr lang="en-US" altLang="en-US"/>
              <a:pPr/>
              <a:t>13</a:t>
            </a:fld>
            <a:endParaRPr lang="en-US" altLang="en-US"/>
          </a:p>
        </p:txBody>
      </p:sp>
      <p:pic>
        <p:nvPicPr>
          <p:cNvPr id="15373" name="Picture 13" descr="E:\Chapter 05\FIG05_03.gif">
            <a:extLst>
              <a:ext uri="{FF2B5EF4-FFF2-40B4-BE49-F238E27FC236}">
                <a16:creationId xmlns:a16="http://schemas.microsoft.com/office/drawing/2014/main" id="{4AE63CA2-2348-44B3-A658-C71A00285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52400"/>
            <a:ext cx="6389688"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382A6-547E-4022-A1B0-389D7F81CDB4}"/>
              </a:ext>
            </a:extLst>
          </p:cNvPr>
          <p:cNvSpPr>
            <a:spLocks noGrp="1"/>
          </p:cNvSpPr>
          <p:nvPr>
            <p:ph type="sldNum" sz="quarter" idx="12"/>
          </p:nvPr>
        </p:nvSpPr>
        <p:spPr/>
        <p:txBody>
          <a:bodyPr/>
          <a:lstStyle/>
          <a:p>
            <a:fld id="{C9724461-44A5-40F6-A208-7705768F9AB5}" type="slidenum">
              <a:rPr lang="en-US" altLang="en-US"/>
              <a:pPr/>
              <a:t>14</a:t>
            </a:fld>
            <a:endParaRPr lang="en-US" altLang="en-US"/>
          </a:p>
        </p:txBody>
      </p:sp>
      <p:pic>
        <p:nvPicPr>
          <p:cNvPr id="16387" name="Picture 3" descr="E:\Chapter 05\TBL05_04.gif">
            <a:extLst>
              <a:ext uri="{FF2B5EF4-FFF2-40B4-BE49-F238E27FC236}">
                <a16:creationId xmlns:a16="http://schemas.microsoft.com/office/drawing/2014/main" id="{E8B31CAD-E20C-4923-B147-931AD43AC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981200"/>
            <a:ext cx="8915400" cy="2808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6A90E8D-CE2B-4535-A54F-3655C30EE56A}"/>
              </a:ext>
            </a:extLst>
          </p:cNvPr>
          <p:cNvSpPr>
            <a:spLocks noGrp="1"/>
          </p:cNvSpPr>
          <p:nvPr>
            <p:ph type="sldNum" sz="quarter" idx="12"/>
          </p:nvPr>
        </p:nvSpPr>
        <p:spPr/>
        <p:txBody>
          <a:bodyPr/>
          <a:lstStyle/>
          <a:p>
            <a:fld id="{22A8369C-3419-4184-9A6B-EE121ECEF3B3}" type="slidenum">
              <a:rPr lang="en-US" altLang="en-US"/>
              <a:pPr/>
              <a:t>15</a:t>
            </a:fld>
            <a:endParaRPr lang="en-US" altLang="en-US"/>
          </a:p>
        </p:txBody>
      </p:sp>
      <p:sp>
        <p:nvSpPr>
          <p:cNvPr id="39938" name="Rectangle 2">
            <a:extLst>
              <a:ext uri="{FF2B5EF4-FFF2-40B4-BE49-F238E27FC236}">
                <a16:creationId xmlns:a16="http://schemas.microsoft.com/office/drawing/2014/main" id="{559B0D48-6793-4782-8802-B85901D4DA61}"/>
              </a:ext>
            </a:extLst>
          </p:cNvPr>
          <p:cNvSpPr>
            <a:spLocks noGrp="1" noChangeArrowheads="1"/>
          </p:cNvSpPr>
          <p:nvPr>
            <p:ph type="title"/>
          </p:nvPr>
        </p:nvSpPr>
        <p:spPr>
          <a:xfrm>
            <a:off x="2209800" y="304800"/>
            <a:ext cx="7772400" cy="762000"/>
          </a:xfrm>
        </p:spPr>
        <p:txBody>
          <a:bodyPr/>
          <a:lstStyle/>
          <a:p>
            <a:r>
              <a:rPr lang="en-US" altLang="en-US">
                <a:latin typeface="Arial" panose="020B0604020202020204" pitchFamily="34" charset="0"/>
                <a:cs typeface="Times New Roman" panose="02020603050405020304" pitchFamily="18" charset="0"/>
              </a:rPr>
              <a:t>Input Devices</a:t>
            </a:r>
            <a:r>
              <a:rPr lang="en-US" altLang="en-US"/>
              <a:t> </a:t>
            </a:r>
          </a:p>
        </p:txBody>
      </p:sp>
      <p:sp>
        <p:nvSpPr>
          <p:cNvPr id="39939" name="Rectangle 3">
            <a:extLst>
              <a:ext uri="{FF2B5EF4-FFF2-40B4-BE49-F238E27FC236}">
                <a16:creationId xmlns:a16="http://schemas.microsoft.com/office/drawing/2014/main" id="{F90F6643-C326-4846-849A-82E5DF23E3EC}"/>
              </a:ext>
            </a:extLst>
          </p:cNvPr>
          <p:cNvSpPr>
            <a:spLocks noGrp="1" noChangeArrowheads="1"/>
          </p:cNvSpPr>
          <p:nvPr>
            <p:ph type="body" idx="1"/>
          </p:nvPr>
        </p:nvSpPr>
        <p:spPr>
          <a:xfrm>
            <a:off x="2209800" y="1371600"/>
            <a:ext cx="7772400" cy="4724400"/>
          </a:xfrm>
        </p:spPr>
        <p:txBody>
          <a:bodyPr/>
          <a:lstStyle/>
          <a:p>
            <a:pPr>
              <a:lnSpc>
                <a:spcPct val="90000"/>
              </a:lnSpc>
            </a:pPr>
            <a:r>
              <a:rPr lang="en-US" altLang="en-US" b="1">
                <a:cs typeface="Times New Roman" panose="02020603050405020304" pitchFamily="18" charset="0"/>
              </a:rPr>
              <a:t>Human captured data</a:t>
            </a:r>
            <a:r>
              <a:rPr lang="en-US" altLang="en-US">
                <a:cs typeface="Times New Roman" panose="02020603050405020304" pitchFamily="18" charset="0"/>
              </a:rPr>
              <a:t> refers to input captured by a person typing on a keyboard, clicking a mouse, touching a monitor, speaking into a microphone, or a similar interaction </a:t>
            </a:r>
          </a:p>
          <a:p>
            <a:pPr>
              <a:lnSpc>
                <a:spcPct val="90000"/>
              </a:lnSpc>
            </a:pPr>
            <a:r>
              <a:rPr lang="en-US" altLang="en-US">
                <a:cs typeface="Times New Roman" panose="02020603050405020304" pitchFamily="18" charset="0"/>
              </a:rPr>
              <a:t>Figures 5.4, 5.5, and 5.6,  depict human-captured input</a:t>
            </a:r>
            <a:r>
              <a:rPr lang="en-US" altLang="en-US"/>
              <a:t> </a:t>
            </a:r>
          </a:p>
          <a:p>
            <a:pPr>
              <a:lnSpc>
                <a:spcPct val="90000"/>
              </a:lnSpc>
            </a:pPr>
            <a:r>
              <a:rPr lang="en-US" altLang="en-US">
                <a:cs typeface="Times New Roman" panose="02020603050405020304" pitchFamily="18" charset="0"/>
              </a:rPr>
              <a:t>A </a:t>
            </a:r>
            <a:r>
              <a:rPr lang="en-US" altLang="en-US" b="1">
                <a:cs typeface="Times New Roman" panose="02020603050405020304" pitchFamily="18" charset="0"/>
              </a:rPr>
              <a:t>bar code</a:t>
            </a:r>
            <a:r>
              <a:rPr lang="en-US" altLang="en-US">
                <a:cs typeface="Times New Roman" panose="02020603050405020304" pitchFamily="18" charset="0"/>
              </a:rPr>
              <a:t> on products sold</a:t>
            </a:r>
            <a:r>
              <a:rPr lang="en-US" altLang="en-US"/>
              <a:t> is an example of </a:t>
            </a:r>
            <a:r>
              <a:rPr lang="en-US" altLang="en-US">
                <a:cs typeface="Times New Roman" panose="02020603050405020304" pitchFamily="18" charset="0"/>
              </a:rPr>
              <a:t>machine-readable data, that is used by  </a:t>
            </a:r>
            <a:r>
              <a:rPr lang="en-US" altLang="en-US" b="1">
                <a:cs typeface="Times New Roman" panose="02020603050405020304" pitchFamily="18" charset="0"/>
              </a:rPr>
              <a:t>point-of-sale terminals (POS)</a:t>
            </a:r>
            <a:endParaRPr lang="en-US" altLang="en-US">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E394A6C-20F5-4522-98A1-9EF677A2E52F}"/>
              </a:ext>
            </a:extLst>
          </p:cNvPr>
          <p:cNvSpPr>
            <a:spLocks noGrp="1"/>
          </p:cNvSpPr>
          <p:nvPr>
            <p:ph type="sldNum" sz="quarter" idx="12"/>
          </p:nvPr>
        </p:nvSpPr>
        <p:spPr/>
        <p:txBody>
          <a:bodyPr/>
          <a:lstStyle/>
          <a:p>
            <a:fld id="{A09A19CE-8C0E-41EE-BE4D-9E4D34A7A9C1}" type="slidenum">
              <a:rPr lang="en-US" altLang="en-US"/>
              <a:pPr/>
              <a:t>16</a:t>
            </a:fld>
            <a:endParaRPr lang="en-US" altLang="en-US"/>
          </a:p>
        </p:txBody>
      </p:sp>
      <p:pic>
        <p:nvPicPr>
          <p:cNvPr id="17436" name="Picture 28" descr="E:\Chapter 05\FIG05_04.gif">
            <a:extLst>
              <a:ext uri="{FF2B5EF4-FFF2-40B4-BE49-F238E27FC236}">
                <a16:creationId xmlns:a16="http://schemas.microsoft.com/office/drawing/2014/main" id="{2B78A117-135F-403C-8FAF-CAF015EB1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745" y="867657"/>
            <a:ext cx="3001012" cy="2900779"/>
          </a:xfrm>
          <a:prstGeom prst="rect">
            <a:avLst/>
          </a:prstGeom>
          <a:noFill/>
          <a:extLst>
            <a:ext uri="{909E8E84-426E-40DD-AFC4-6F175D3DCCD1}">
              <a14:hiddenFill xmlns:a14="http://schemas.microsoft.com/office/drawing/2010/main">
                <a:solidFill>
                  <a:srgbClr val="FFFFFF"/>
                </a:solidFill>
              </a14:hiddenFill>
            </a:ext>
          </a:extLst>
        </p:spPr>
      </p:pic>
      <p:pic>
        <p:nvPicPr>
          <p:cNvPr id="17437" name="Picture 29" descr="E:\Chapter 05\FIG05_05.gif">
            <a:extLst>
              <a:ext uri="{FF2B5EF4-FFF2-40B4-BE49-F238E27FC236}">
                <a16:creationId xmlns:a16="http://schemas.microsoft.com/office/drawing/2014/main" id="{13258CD2-A27F-4EE6-8CAA-1244A8D01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51" y="867657"/>
            <a:ext cx="2850996" cy="4011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E:\Chapter 05\FIG05_06.gif">
            <a:extLst>
              <a:ext uri="{FF2B5EF4-FFF2-40B4-BE49-F238E27FC236}">
                <a16:creationId xmlns:a16="http://schemas.microsoft.com/office/drawing/2014/main" id="{A55B0851-0F26-4EFB-AC0F-7DD81F0D8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055" y="867657"/>
            <a:ext cx="3504956" cy="5824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8AFBEBC1-9CAF-46AB-A32B-FAD1447D95E9}"/>
              </a:ext>
            </a:extLst>
          </p:cNvPr>
          <p:cNvSpPr>
            <a:spLocks noGrp="1"/>
          </p:cNvSpPr>
          <p:nvPr>
            <p:ph type="sldNum" sz="quarter" idx="12"/>
          </p:nvPr>
        </p:nvSpPr>
        <p:spPr/>
        <p:txBody>
          <a:bodyPr/>
          <a:lstStyle/>
          <a:p>
            <a:fld id="{5A525B7F-61FB-4477-8FB6-ABB9ADB907DD}" type="slidenum">
              <a:rPr lang="en-US" altLang="en-US"/>
              <a:pPr/>
              <a:t>17</a:t>
            </a:fld>
            <a:endParaRPr lang="en-US" altLang="en-US"/>
          </a:p>
        </p:txBody>
      </p:sp>
      <p:sp>
        <p:nvSpPr>
          <p:cNvPr id="66562" name="Rectangle 1026">
            <a:extLst>
              <a:ext uri="{FF2B5EF4-FFF2-40B4-BE49-F238E27FC236}">
                <a16:creationId xmlns:a16="http://schemas.microsoft.com/office/drawing/2014/main" id="{453E9506-87F5-4D11-B88F-205148E37646}"/>
              </a:ext>
            </a:extLst>
          </p:cNvPr>
          <p:cNvSpPr>
            <a:spLocks noGrp="1" noChangeArrowheads="1"/>
          </p:cNvSpPr>
          <p:nvPr>
            <p:ph type="title"/>
          </p:nvPr>
        </p:nvSpPr>
        <p:spPr>
          <a:xfrm>
            <a:off x="2209800" y="381000"/>
            <a:ext cx="7772400" cy="838200"/>
          </a:xfrm>
        </p:spPr>
        <p:txBody>
          <a:bodyPr>
            <a:normAutofit fontScale="90000"/>
          </a:bodyPr>
          <a:lstStyle/>
          <a:p>
            <a:r>
              <a:rPr lang="en-US" altLang="en-US" sz="4000">
                <a:latin typeface="Arial" panose="020B0604020202020204" pitchFamily="34" charset="0"/>
                <a:cs typeface="Times New Roman" panose="02020603050405020304" pitchFamily="18" charset="0"/>
              </a:rPr>
              <a:t>Output Devices and Multimedia</a:t>
            </a:r>
          </a:p>
        </p:txBody>
      </p:sp>
      <p:sp>
        <p:nvSpPr>
          <p:cNvPr id="66563" name="Rectangle 1027">
            <a:extLst>
              <a:ext uri="{FF2B5EF4-FFF2-40B4-BE49-F238E27FC236}">
                <a16:creationId xmlns:a16="http://schemas.microsoft.com/office/drawing/2014/main" id="{B87A0360-F1D7-449B-9A2D-65847FF52D43}"/>
              </a:ext>
            </a:extLst>
          </p:cNvPr>
          <p:cNvSpPr>
            <a:spLocks noGrp="1" noChangeArrowheads="1"/>
          </p:cNvSpPr>
          <p:nvPr>
            <p:ph type="body" sz="half" idx="1"/>
          </p:nvPr>
        </p:nvSpPr>
        <p:spPr>
          <a:xfrm>
            <a:off x="2209800" y="1600200"/>
            <a:ext cx="3505200" cy="4495800"/>
          </a:xfrm>
        </p:spPr>
        <p:txBody>
          <a:bodyPr/>
          <a:lstStyle/>
          <a:p>
            <a:pPr>
              <a:buFontTx/>
              <a:buNone/>
            </a:pPr>
            <a:r>
              <a:rPr lang="en-US" altLang="en-US" sz="2800">
                <a:cs typeface="Times New Roman" panose="02020603050405020304" pitchFamily="18" charset="0"/>
              </a:rPr>
              <a:t>Output Devices</a:t>
            </a:r>
          </a:p>
          <a:p>
            <a:r>
              <a:rPr lang="en-US" altLang="en-US" sz="2800">
                <a:cs typeface="Times New Roman" panose="02020603050405020304" pitchFamily="18" charset="0"/>
              </a:rPr>
              <a:t>Two of the most familiar output devices are the computer screen, (=a </a:t>
            </a:r>
            <a:r>
              <a:rPr lang="en-US" altLang="en-US" sz="2800" b="1">
                <a:cs typeface="Times New Roman" panose="02020603050405020304" pitchFamily="18" charset="0"/>
              </a:rPr>
              <a:t>monitor),</a:t>
            </a:r>
            <a:r>
              <a:rPr lang="en-US" altLang="en-US" sz="2800">
                <a:cs typeface="Times New Roman" panose="02020603050405020304" pitchFamily="18" charset="0"/>
              </a:rPr>
              <a:t> and a </a:t>
            </a:r>
            <a:r>
              <a:rPr lang="en-US" altLang="en-US" sz="2800" b="1">
                <a:cs typeface="Times New Roman" panose="02020603050405020304" pitchFamily="18" charset="0"/>
              </a:rPr>
              <a:t>printer</a:t>
            </a:r>
          </a:p>
        </p:txBody>
      </p:sp>
      <p:sp>
        <p:nvSpPr>
          <p:cNvPr id="66564" name="Rectangle 1028">
            <a:extLst>
              <a:ext uri="{FF2B5EF4-FFF2-40B4-BE49-F238E27FC236}">
                <a16:creationId xmlns:a16="http://schemas.microsoft.com/office/drawing/2014/main" id="{DF1F70D7-7002-4F60-9E94-59B5229981B6}"/>
              </a:ext>
            </a:extLst>
          </p:cNvPr>
          <p:cNvSpPr>
            <a:spLocks noGrp="1" noChangeArrowheads="1"/>
          </p:cNvSpPr>
          <p:nvPr>
            <p:ph type="body" sz="half" idx="2"/>
          </p:nvPr>
        </p:nvSpPr>
        <p:spPr>
          <a:xfrm>
            <a:off x="6209505" y="1789257"/>
            <a:ext cx="3810000" cy="4114800"/>
          </a:xfrm>
        </p:spPr>
        <p:txBody>
          <a:bodyPr>
            <a:normAutofit lnSpcReduction="10000"/>
          </a:bodyPr>
          <a:lstStyle/>
          <a:p>
            <a:pPr>
              <a:lnSpc>
                <a:spcPct val="90000"/>
              </a:lnSpc>
              <a:buFontTx/>
              <a:buNone/>
            </a:pPr>
            <a:r>
              <a:rPr lang="en-US" altLang="en-US" sz="2800" dirty="0">
                <a:cs typeface="Times New Roman" panose="02020603050405020304" pitchFamily="18" charset="0"/>
              </a:rPr>
              <a:t>Multimedia</a:t>
            </a:r>
            <a:r>
              <a:rPr lang="en-US" altLang="en-US" sz="2800" dirty="0"/>
              <a:t> </a:t>
            </a:r>
          </a:p>
          <a:p>
            <a:pPr>
              <a:lnSpc>
                <a:spcPct val="90000"/>
              </a:lnSpc>
            </a:pPr>
            <a:r>
              <a:rPr lang="en-US" altLang="en-US" sz="2800" dirty="0">
                <a:cs typeface="Times New Roman" panose="02020603050405020304" pitchFamily="18" charset="0"/>
              </a:rPr>
              <a:t>Input and output devices are evolving in the direction of </a:t>
            </a:r>
            <a:r>
              <a:rPr lang="en-US" altLang="en-US" sz="2800" b="1" dirty="0">
                <a:cs typeface="Times New Roman" panose="02020603050405020304" pitchFamily="18" charset="0"/>
              </a:rPr>
              <a:t>multimedia</a:t>
            </a:r>
            <a:r>
              <a:rPr lang="en-US" altLang="en-US" sz="2800" dirty="0">
                <a:cs typeface="Times New Roman" panose="02020603050405020304" pitchFamily="18" charset="0"/>
              </a:rPr>
              <a:t>, or the use of more than a single medium at a time; and also refers to the increased use of graphics and video</a:t>
            </a:r>
            <a:endParaRPr lang="en-US"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A828FB-B998-41EC-A86E-530A30BDB772}"/>
              </a:ext>
            </a:extLst>
          </p:cNvPr>
          <p:cNvSpPr>
            <a:spLocks noGrp="1"/>
          </p:cNvSpPr>
          <p:nvPr>
            <p:ph type="sldNum" sz="quarter" idx="12"/>
          </p:nvPr>
        </p:nvSpPr>
        <p:spPr/>
        <p:txBody>
          <a:bodyPr/>
          <a:lstStyle/>
          <a:p>
            <a:fld id="{8427363C-DCFA-44FD-9703-3BA8AC65E731}" type="slidenum">
              <a:rPr lang="en-US" altLang="en-US"/>
              <a:pPr/>
              <a:t>18</a:t>
            </a:fld>
            <a:endParaRPr lang="en-US" altLang="en-US"/>
          </a:p>
        </p:txBody>
      </p:sp>
      <p:pic>
        <p:nvPicPr>
          <p:cNvPr id="19468" name="Picture 12" descr="E:\Chapter 05\FIG05_07.gif">
            <a:extLst>
              <a:ext uri="{FF2B5EF4-FFF2-40B4-BE49-F238E27FC236}">
                <a16:creationId xmlns:a16="http://schemas.microsoft.com/office/drawing/2014/main" id="{8D0899C4-2524-458B-86F9-D1A2442DF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246" y="1290639"/>
            <a:ext cx="3950245" cy="4301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E:\Chapter 05\FIG05_08.gif">
            <a:extLst>
              <a:ext uri="{FF2B5EF4-FFF2-40B4-BE49-F238E27FC236}">
                <a16:creationId xmlns:a16="http://schemas.microsoft.com/office/drawing/2014/main" id="{EC6178DB-740E-4A42-A73C-7F9F5D8A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238" y="1265959"/>
            <a:ext cx="2747274" cy="4326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6AFE5E6-F341-483A-A3C2-EA5F183DFEB7}"/>
              </a:ext>
            </a:extLst>
          </p:cNvPr>
          <p:cNvSpPr>
            <a:spLocks noGrp="1"/>
          </p:cNvSpPr>
          <p:nvPr>
            <p:ph type="sldNum" sz="quarter" idx="12"/>
          </p:nvPr>
        </p:nvSpPr>
        <p:spPr/>
        <p:txBody>
          <a:bodyPr/>
          <a:lstStyle/>
          <a:p>
            <a:fld id="{F5227444-DE97-47D2-AF5F-DEA4C5959262}" type="slidenum">
              <a:rPr lang="en-US" altLang="en-US"/>
              <a:pPr/>
              <a:t>19</a:t>
            </a:fld>
            <a:endParaRPr lang="en-US" altLang="en-US"/>
          </a:p>
        </p:txBody>
      </p:sp>
      <p:sp>
        <p:nvSpPr>
          <p:cNvPr id="21506" name="Rectangle 2">
            <a:extLst>
              <a:ext uri="{FF2B5EF4-FFF2-40B4-BE49-F238E27FC236}">
                <a16:creationId xmlns:a16="http://schemas.microsoft.com/office/drawing/2014/main" id="{7FC51338-B7F8-41E4-A934-75615532B753}"/>
              </a:ext>
            </a:extLst>
          </p:cNvPr>
          <p:cNvSpPr>
            <a:spLocks noGrp="1" noChangeArrowheads="1"/>
          </p:cNvSpPr>
          <p:nvPr>
            <p:ph type="title"/>
          </p:nvPr>
        </p:nvSpPr>
        <p:spPr>
          <a:xfrm>
            <a:off x="2209800" y="304800"/>
            <a:ext cx="7772400" cy="1295400"/>
          </a:xfrm>
        </p:spPr>
        <p:txBody>
          <a:bodyPr/>
          <a:lstStyle/>
          <a:p>
            <a:r>
              <a:rPr lang="en-US" altLang="en-US" sz="4000" b="1" dirty="0">
                <a:latin typeface="Arial" panose="020B0604020202020204" pitchFamily="34" charset="0"/>
              </a:rPr>
              <a:t>PERSONAL COMPUTING DEVICES</a:t>
            </a:r>
          </a:p>
        </p:txBody>
      </p:sp>
      <p:sp>
        <p:nvSpPr>
          <p:cNvPr id="21507" name="Rectangle 3">
            <a:extLst>
              <a:ext uri="{FF2B5EF4-FFF2-40B4-BE49-F238E27FC236}">
                <a16:creationId xmlns:a16="http://schemas.microsoft.com/office/drawing/2014/main" id="{7F3119AA-7B09-4CE5-AA44-F3D899446992}"/>
              </a:ext>
            </a:extLst>
          </p:cNvPr>
          <p:cNvSpPr>
            <a:spLocks noGrp="1" noChangeArrowheads="1"/>
          </p:cNvSpPr>
          <p:nvPr>
            <p:ph type="body" idx="1"/>
          </p:nvPr>
        </p:nvSpPr>
        <p:spPr>
          <a:xfrm>
            <a:off x="2209800" y="1676400"/>
            <a:ext cx="7772400" cy="4724400"/>
          </a:xfrm>
        </p:spPr>
        <p:txBody>
          <a:bodyPr/>
          <a:lstStyle/>
          <a:p>
            <a:pPr>
              <a:lnSpc>
                <a:spcPct val="90000"/>
              </a:lnSpc>
            </a:pPr>
            <a:r>
              <a:rPr lang="en-US" altLang="en-US" dirty="0">
                <a:cs typeface="Arial" panose="020B0604020202020204" pitchFamily="34" charset="0"/>
              </a:rPr>
              <a:t>Today, </a:t>
            </a:r>
            <a:r>
              <a:rPr lang="en-US" altLang="en-US" b="1" dirty="0">
                <a:cs typeface="Arial" panose="020B0604020202020204" pitchFamily="34" charset="0"/>
              </a:rPr>
              <a:t>personal computing</a:t>
            </a:r>
            <a:r>
              <a:rPr lang="en-US" altLang="en-US" dirty="0">
                <a:cs typeface="Arial" panose="020B0604020202020204" pitchFamily="34" charset="0"/>
              </a:rPr>
              <a:t> is becoming associated with portable devices such as: </a:t>
            </a:r>
          </a:p>
          <a:p>
            <a:pPr lvl="1">
              <a:lnSpc>
                <a:spcPct val="90000"/>
              </a:lnSpc>
            </a:pPr>
            <a:r>
              <a:rPr lang="en-US" altLang="en-US" b="1" dirty="0">
                <a:cs typeface="Arial" panose="020B0604020202020204" pitchFamily="34" charset="0"/>
              </a:rPr>
              <a:t>handheld PCs;</a:t>
            </a:r>
            <a:r>
              <a:rPr lang="en-US" altLang="en-US" dirty="0">
                <a:cs typeface="Arial" panose="020B0604020202020204" pitchFamily="34" charset="0"/>
              </a:rPr>
              <a:t> </a:t>
            </a:r>
          </a:p>
          <a:p>
            <a:pPr lvl="1">
              <a:lnSpc>
                <a:spcPct val="90000"/>
              </a:lnSpc>
            </a:pPr>
            <a:r>
              <a:rPr lang="en-US" altLang="en-US" b="1" dirty="0">
                <a:cs typeface="Arial" panose="020B0604020202020204" pitchFamily="34" charset="0"/>
              </a:rPr>
              <a:t>pocket PCs;</a:t>
            </a:r>
            <a:endParaRPr lang="en-US" altLang="en-US" dirty="0">
              <a:cs typeface="Arial" panose="020B0604020202020204" pitchFamily="34" charset="0"/>
            </a:endParaRPr>
          </a:p>
          <a:p>
            <a:pPr lvl="1">
              <a:lnSpc>
                <a:spcPct val="90000"/>
              </a:lnSpc>
            </a:pPr>
            <a:r>
              <a:rPr lang="en-US" altLang="en-US" b="1" dirty="0">
                <a:cs typeface="Arial" panose="020B0604020202020204" pitchFamily="34" charset="0"/>
              </a:rPr>
              <a:t>tablet PCs;</a:t>
            </a:r>
            <a:r>
              <a:rPr lang="en-US" altLang="en-US" dirty="0">
                <a:cs typeface="Arial" panose="020B0604020202020204" pitchFamily="34" charset="0"/>
              </a:rPr>
              <a:t> </a:t>
            </a:r>
          </a:p>
          <a:p>
            <a:pPr lvl="1">
              <a:lnSpc>
                <a:spcPct val="90000"/>
              </a:lnSpc>
            </a:pPr>
            <a:r>
              <a:rPr lang="en-US" altLang="en-US" b="1" dirty="0">
                <a:cs typeface="Arial" panose="020B0604020202020204" pitchFamily="34" charset="0"/>
              </a:rPr>
              <a:t>personal digital assistants (PDAs);</a:t>
            </a:r>
            <a:endParaRPr lang="en-US" altLang="en-US" dirty="0">
              <a:cs typeface="Arial" panose="020B0604020202020204" pitchFamily="34" charset="0"/>
            </a:endParaRPr>
          </a:p>
          <a:p>
            <a:pPr lvl="1">
              <a:lnSpc>
                <a:spcPct val="90000"/>
              </a:lnSpc>
            </a:pPr>
            <a:r>
              <a:rPr lang="en-US" altLang="en-US" dirty="0">
                <a:cs typeface="Arial" panose="020B0604020202020204" pitchFamily="34" charset="0"/>
              </a:rPr>
              <a:t>and cell phones with </a:t>
            </a:r>
            <a:r>
              <a:rPr lang="en-US" altLang="en-US" b="1" dirty="0">
                <a:cs typeface="Arial" panose="020B0604020202020204" pitchFamily="34" charset="0"/>
              </a:rPr>
              <a:t>interactive messaging</a:t>
            </a:r>
            <a:r>
              <a:rPr lang="en-US" altLang="en-US" dirty="0">
                <a:cs typeface="Arial" panose="020B0604020202020204" pitchFamily="34" charset="0"/>
              </a:rPr>
              <a:t> capabilities </a:t>
            </a:r>
          </a:p>
          <a:p>
            <a:pPr>
              <a:lnSpc>
                <a:spcPct val="90000"/>
              </a:lnSpc>
            </a:pPr>
            <a:r>
              <a:rPr lang="en-US" altLang="en-US" dirty="0">
                <a:cs typeface="Arial" panose="020B0604020202020204" pitchFamily="34" charset="0"/>
              </a:rPr>
              <a:t>Even wearable computing devices like those in Figure 5.9 are also beginning to appear</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668E-0217-4C76-B3D2-F7803D49A82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D913175-72F5-45D2-951D-D2940981B6B4}"/>
              </a:ext>
            </a:extLst>
          </p:cNvPr>
          <p:cNvSpPr>
            <a:spLocks noGrp="1"/>
          </p:cNvSpPr>
          <p:nvPr>
            <p:ph idx="1"/>
          </p:nvPr>
        </p:nvSpPr>
        <p:spPr/>
        <p:txBody>
          <a:bodyPr/>
          <a:lstStyle/>
          <a:p>
            <a:r>
              <a:rPr lang="en-US" altLang="en-US" dirty="0">
                <a:cs typeface="Times New Roman" panose="02020603050405020304" pitchFamily="18" charset="0"/>
              </a:rPr>
              <a:t>Computer resources include all the hardware and software and files that you can access over a network</a:t>
            </a:r>
            <a:r>
              <a:rPr lang="en-US" altLang="en-US" dirty="0"/>
              <a:t> </a:t>
            </a:r>
          </a:p>
          <a:p>
            <a:r>
              <a:rPr lang="en-US" altLang="en-US" dirty="0">
                <a:cs typeface="Times New Roman" panose="02020603050405020304" pitchFamily="18" charset="0"/>
              </a:rPr>
              <a:t>The speed and cost of communications and computer processors impact the use of these resources</a:t>
            </a:r>
            <a:r>
              <a:rPr lang="en-US" altLang="en-US" dirty="0"/>
              <a:t> </a:t>
            </a:r>
          </a:p>
          <a:p>
            <a:r>
              <a:rPr lang="en-US" altLang="en-US" dirty="0">
                <a:cs typeface="Times New Roman" panose="02020603050405020304" pitchFamily="18" charset="0"/>
              </a:rPr>
              <a:t>As prices continue to drop, the use of computers and communications will keep growing</a:t>
            </a:r>
            <a:endParaRPr lang="en-US" altLang="en-US" dirty="0"/>
          </a:p>
          <a:p>
            <a:endParaRPr lang="en-US" dirty="0"/>
          </a:p>
        </p:txBody>
      </p:sp>
    </p:spTree>
    <p:extLst>
      <p:ext uri="{BB962C8B-B14F-4D97-AF65-F5344CB8AC3E}">
        <p14:creationId xmlns:p14="http://schemas.microsoft.com/office/powerpoint/2010/main" val="32595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EF1C8-81F7-4BB5-9D7C-45A189DB30BE}"/>
              </a:ext>
            </a:extLst>
          </p:cNvPr>
          <p:cNvSpPr>
            <a:spLocks noGrp="1"/>
          </p:cNvSpPr>
          <p:nvPr>
            <p:ph type="sldNum" sz="quarter" idx="12"/>
          </p:nvPr>
        </p:nvSpPr>
        <p:spPr/>
        <p:txBody>
          <a:bodyPr/>
          <a:lstStyle/>
          <a:p>
            <a:fld id="{D218963B-FFBF-444F-8BA3-9DD82AB24B0E}" type="slidenum">
              <a:rPr lang="en-US" altLang="en-US"/>
              <a:pPr/>
              <a:t>20</a:t>
            </a:fld>
            <a:endParaRPr lang="en-US" altLang="en-US"/>
          </a:p>
        </p:txBody>
      </p:sp>
      <p:pic>
        <p:nvPicPr>
          <p:cNvPr id="22552" name="Picture 24" descr="E:\Chapter 05\FIG05_09.gif">
            <a:extLst>
              <a:ext uri="{FF2B5EF4-FFF2-40B4-BE49-F238E27FC236}">
                <a16:creationId xmlns:a16="http://schemas.microsoft.com/office/drawing/2014/main" id="{B49340B5-E5D6-42D0-B682-5E8304053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88" y="86591"/>
            <a:ext cx="3668712"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2B691A0-9299-4AEF-859F-FE46648AE1C9}"/>
              </a:ext>
            </a:extLst>
          </p:cNvPr>
          <p:cNvSpPr>
            <a:spLocks noGrp="1"/>
          </p:cNvSpPr>
          <p:nvPr>
            <p:ph type="sldNum" sz="quarter" idx="12"/>
          </p:nvPr>
        </p:nvSpPr>
        <p:spPr/>
        <p:txBody>
          <a:bodyPr/>
          <a:lstStyle/>
          <a:p>
            <a:fld id="{0E66EDA4-2CF6-405D-93D4-CC27EDA67FEC}" type="slidenum">
              <a:rPr lang="en-US" altLang="en-US"/>
              <a:pPr/>
              <a:t>21</a:t>
            </a:fld>
            <a:endParaRPr lang="en-US" altLang="en-US"/>
          </a:p>
        </p:txBody>
      </p:sp>
      <p:sp>
        <p:nvSpPr>
          <p:cNvPr id="43010" name="Rectangle 2">
            <a:extLst>
              <a:ext uri="{FF2B5EF4-FFF2-40B4-BE49-F238E27FC236}">
                <a16:creationId xmlns:a16="http://schemas.microsoft.com/office/drawing/2014/main" id="{C3382F1F-6103-432F-A7E1-75C17B864242}"/>
              </a:ext>
            </a:extLst>
          </p:cNvPr>
          <p:cNvSpPr>
            <a:spLocks noGrp="1" noChangeArrowheads="1"/>
          </p:cNvSpPr>
          <p:nvPr>
            <p:ph type="title"/>
          </p:nvPr>
        </p:nvSpPr>
        <p:spPr>
          <a:xfrm>
            <a:off x="1524000" y="304800"/>
            <a:ext cx="9144000" cy="838200"/>
          </a:xfrm>
        </p:spPr>
        <p:txBody>
          <a:bodyPr/>
          <a:lstStyle/>
          <a:p>
            <a:r>
              <a:rPr lang="en-US" altLang="en-US">
                <a:latin typeface="Arial" panose="020B0604020202020204" pitchFamily="34" charset="0"/>
                <a:cs typeface="Times New Roman" panose="02020603050405020304" pitchFamily="18" charset="0"/>
              </a:rPr>
              <a:t>Tablets, Handheld and Pocket PCs</a:t>
            </a:r>
            <a:r>
              <a:rPr lang="en-US" altLang="en-US"/>
              <a:t> </a:t>
            </a:r>
          </a:p>
        </p:txBody>
      </p:sp>
      <p:sp>
        <p:nvSpPr>
          <p:cNvPr id="43011" name="Rectangle 3">
            <a:extLst>
              <a:ext uri="{FF2B5EF4-FFF2-40B4-BE49-F238E27FC236}">
                <a16:creationId xmlns:a16="http://schemas.microsoft.com/office/drawing/2014/main" id="{387025D9-A055-4D9F-8CE1-93A6AE196101}"/>
              </a:ext>
            </a:extLst>
          </p:cNvPr>
          <p:cNvSpPr>
            <a:spLocks noGrp="1" noChangeArrowheads="1"/>
          </p:cNvSpPr>
          <p:nvPr>
            <p:ph type="body" idx="1"/>
          </p:nvPr>
        </p:nvSpPr>
        <p:spPr>
          <a:xfrm>
            <a:off x="2209800" y="1295400"/>
            <a:ext cx="7848600" cy="5029200"/>
          </a:xfrm>
        </p:spPr>
        <p:txBody>
          <a:bodyPr>
            <a:normAutofit fontScale="92500" lnSpcReduction="10000"/>
          </a:bodyPr>
          <a:lstStyle/>
          <a:p>
            <a:r>
              <a:rPr lang="en-US" altLang="en-US" sz="2800" b="1">
                <a:cs typeface="Arial" panose="020B0604020202020204" pitchFamily="34" charset="0"/>
              </a:rPr>
              <a:t>Personal computing devices</a:t>
            </a:r>
            <a:r>
              <a:rPr lang="en-US" altLang="en-US" sz="2800">
                <a:cs typeface="Arial" panose="020B0604020202020204" pitchFamily="34" charset="0"/>
              </a:rPr>
              <a:t> (Figure 5.10) are rapidly coming together as a single product  </a:t>
            </a:r>
          </a:p>
          <a:p>
            <a:r>
              <a:rPr lang="en-US" altLang="en-US" sz="2800">
                <a:cs typeface="Arial" panose="020B0604020202020204" pitchFamily="34" charset="0"/>
              </a:rPr>
              <a:t>Most use a version of Microsoft word processing, presentation, and spreadsheet software </a:t>
            </a:r>
          </a:p>
          <a:p>
            <a:r>
              <a:rPr lang="en-US" altLang="en-US" sz="2800">
                <a:cs typeface="Arial" panose="020B0604020202020204" pitchFamily="34" charset="0"/>
              </a:rPr>
              <a:t>Internet browser software, calendars, e-mail, and other software often also comes with these devices</a:t>
            </a:r>
            <a:r>
              <a:rPr lang="en-US" altLang="en-US" sz="2800"/>
              <a:t> </a:t>
            </a:r>
          </a:p>
          <a:p>
            <a:r>
              <a:rPr lang="en-US" altLang="en-US" sz="2800">
                <a:cs typeface="Arial" panose="020B0604020202020204" pitchFamily="34" charset="0"/>
              </a:rPr>
              <a:t>Their key feature is mobility. Most are now manufactured with wireless network capabilities as well</a:t>
            </a:r>
            <a:r>
              <a:rPr lang="en-US" altLang="en-US" sz="28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55C4B79B-DF6F-4B15-BB02-D28B539E2E66}"/>
              </a:ext>
            </a:extLst>
          </p:cNvPr>
          <p:cNvSpPr>
            <a:spLocks noGrp="1"/>
          </p:cNvSpPr>
          <p:nvPr>
            <p:ph type="sldNum" sz="quarter" idx="12"/>
          </p:nvPr>
        </p:nvSpPr>
        <p:spPr/>
        <p:txBody>
          <a:bodyPr/>
          <a:lstStyle/>
          <a:p>
            <a:fld id="{578FDF34-A2F0-439D-BD0B-0E823FC5E065}" type="slidenum">
              <a:rPr lang="en-US" altLang="en-US"/>
              <a:pPr/>
              <a:t>22</a:t>
            </a:fld>
            <a:endParaRPr lang="en-US" altLang="en-US"/>
          </a:p>
        </p:txBody>
      </p:sp>
      <p:pic>
        <p:nvPicPr>
          <p:cNvPr id="81922" name="Picture 2">
            <a:extLst>
              <a:ext uri="{FF2B5EF4-FFF2-40B4-BE49-F238E27FC236}">
                <a16:creationId xmlns:a16="http://schemas.microsoft.com/office/drawing/2014/main" id="{39DDAF6D-5137-4098-9122-454AD160C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325"/>
            <a:ext cx="7924800"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1923" name="Group 3">
            <a:extLst>
              <a:ext uri="{FF2B5EF4-FFF2-40B4-BE49-F238E27FC236}">
                <a16:creationId xmlns:a16="http://schemas.microsoft.com/office/drawing/2014/main" id="{96478DEC-AEFE-4C7B-B932-9B631955EDE1}"/>
              </a:ext>
            </a:extLst>
          </p:cNvPr>
          <p:cNvGraphicFramePr>
            <a:graphicFrameLocks noGrp="1"/>
          </p:cNvGraphicFramePr>
          <p:nvPr/>
        </p:nvGraphicFramePr>
        <p:xfrm>
          <a:off x="3048000" y="5700714"/>
          <a:ext cx="6096000" cy="1005840"/>
        </p:xfrm>
        <a:graphic>
          <a:graphicData uri="http://schemas.openxmlformats.org/drawingml/2006/table">
            <a:tbl>
              <a:tblPr/>
              <a:tblGrid>
                <a:gridCol w="6096000">
                  <a:extLst>
                    <a:ext uri="{9D8B030D-6E8A-4147-A177-3AD203B41FA5}">
                      <a16:colId xmlns:a16="http://schemas.microsoft.com/office/drawing/2014/main" val="1392388994"/>
                    </a:ext>
                  </a:extLst>
                </a:gridCol>
              </a:tblGrid>
              <a:tr h="584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1" u="none" strike="noStrike" cap="none" normalizeH="0" baseline="0">
                          <a:ln>
                            <a:noFill/>
                          </a:ln>
                          <a:solidFill>
                            <a:schemeClr val="tx1"/>
                          </a:solidFill>
                          <a:effectLst/>
                          <a:latin typeface="Times-BoldItalic" charset="0"/>
                        </a:rPr>
                        <a:t>Figure 5.10 </a:t>
                      </a:r>
                      <a:r>
                        <a:rPr kumimoji="0" lang="en-US" altLang="en-US" sz="2000" b="1" i="0" u="none" strike="noStrike" cap="none" normalizeH="0" baseline="0">
                          <a:ln>
                            <a:noFill/>
                          </a:ln>
                          <a:solidFill>
                            <a:schemeClr val="tx1"/>
                          </a:solidFill>
                          <a:effectLst/>
                          <a:latin typeface="Times-Bold" charset="0"/>
                        </a:rPr>
                        <a:t>Examples of Personal Computing Devices: (a) Compaq Tablet PC-TC100 series; (b) iPAQ Pocket PC-h5450 Series; (c) hp Jornada 728 Handheld PC.</a:t>
                      </a: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928677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31CE10C-2B26-4548-8AFA-2464C95D81A2}"/>
              </a:ext>
            </a:extLst>
          </p:cNvPr>
          <p:cNvSpPr>
            <a:spLocks noGrp="1"/>
          </p:cNvSpPr>
          <p:nvPr>
            <p:ph type="sldNum" sz="quarter" idx="12"/>
          </p:nvPr>
        </p:nvSpPr>
        <p:spPr/>
        <p:txBody>
          <a:bodyPr/>
          <a:lstStyle/>
          <a:p>
            <a:fld id="{974D018A-F5E6-41A3-AF6F-3EC7CE19DE87}" type="slidenum">
              <a:rPr lang="en-US" altLang="en-US"/>
              <a:pPr/>
              <a:t>23</a:t>
            </a:fld>
            <a:endParaRPr lang="en-US" altLang="en-US"/>
          </a:p>
        </p:txBody>
      </p:sp>
      <p:sp>
        <p:nvSpPr>
          <p:cNvPr id="44034" name="Rectangle 2">
            <a:extLst>
              <a:ext uri="{FF2B5EF4-FFF2-40B4-BE49-F238E27FC236}">
                <a16:creationId xmlns:a16="http://schemas.microsoft.com/office/drawing/2014/main" id="{102C36DE-0978-42AB-B61F-29886691CD02}"/>
              </a:ext>
            </a:extLst>
          </p:cNvPr>
          <p:cNvSpPr>
            <a:spLocks noGrp="1" noChangeArrowheads="1"/>
          </p:cNvSpPr>
          <p:nvPr>
            <p:ph type="title"/>
          </p:nvPr>
        </p:nvSpPr>
        <p:spPr>
          <a:xfrm>
            <a:off x="2133600" y="304800"/>
            <a:ext cx="7772400" cy="838200"/>
          </a:xfrm>
        </p:spPr>
        <p:txBody>
          <a:bodyPr/>
          <a:lstStyle/>
          <a:p>
            <a:r>
              <a:rPr lang="en-US" altLang="en-US">
                <a:latin typeface="Arial" panose="020B0604020202020204" pitchFamily="34" charset="0"/>
                <a:cs typeface="Times New Roman" panose="02020603050405020304" pitchFamily="18" charset="0"/>
              </a:rPr>
              <a:t>Personal Digital Assistants</a:t>
            </a:r>
            <a:r>
              <a:rPr lang="en-US" altLang="en-US"/>
              <a:t> </a:t>
            </a:r>
          </a:p>
        </p:txBody>
      </p:sp>
      <p:sp>
        <p:nvSpPr>
          <p:cNvPr id="44035" name="Rectangle 3">
            <a:extLst>
              <a:ext uri="{FF2B5EF4-FFF2-40B4-BE49-F238E27FC236}">
                <a16:creationId xmlns:a16="http://schemas.microsoft.com/office/drawing/2014/main" id="{4D4D64AB-D128-41AC-9D0C-866B66FB4ADD}"/>
              </a:ext>
            </a:extLst>
          </p:cNvPr>
          <p:cNvSpPr>
            <a:spLocks noGrp="1" noChangeArrowheads="1"/>
          </p:cNvSpPr>
          <p:nvPr>
            <p:ph type="body" idx="1"/>
          </p:nvPr>
        </p:nvSpPr>
        <p:spPr>
          <a:xfrm>
            <a:off x="2209800" y="1219200"/>
            <a:ext cx="7772400" cy="4876800"/>
          </a:xfrm>
        </p:spPr>
        <p:txBody>
          <a:bodyPr/>
          <a:lstStyle/>
          <a:p>
            <a:r>
              <a:rPr lang="en-US" altLang="en-US">
                <a:cs typeface="Arial" panose="020B0604020202020204" pitchFamily="34" charset="0"/>
              </a:rPr>
              <a:t>Generally called </a:t>
            </a:r>
            <a:r>
              <a:rPr lang="en-US" altLang="en-US" b="1">
                <a:cs typeface="Arial" panose="020B0604020202020204" pitchFamily="34" charset="0"/>
              </a:rPr>
              <a:t>PDAs</a:t>
            </a:r>
            <a:r>
              <a:rPr lang="en-US" altLang="en-US">
                <a:cs typeface="Arial" panose="020B0604020202020204" pitchFamily="34" charset="0"/>
              </a:rPr>
              <a:t>, these devices are mainly used for personal organization tasks  </a:t>
            </a:r>
          </a:p>
          <a:p>
            <a:r>
              <a:rPr lang="en-US" altLang="en-US">
                <a:cs typeface="Arial" panose="020B0604020202020204" pitchFamily="34" charset="0"/>
              </a:rPr>
              <a:t>Calendars, contact lists, and notes are features most people associate with PDAs  </a:t>
            </a:r>
          </a:p>
          <a:p>
            <a:r>
              <a:rPr lang="en-US" altLang="en-US">
                <a:cs typeface="Arial" panose="020B0604020202020204" pitchFamily="34" charset="0"/>
              </a:rPr>
              <a:t>Fig. 5.11 shows some of the popular brands </a:t>
            </a:r>
          </a:p>
          <a:p>
            <a:r>
              <a:rPr lang="en-US" altLang="en-US">
                <a:cs typeface="Arial" panose="020B0604020202020204" pitchFamily="34" charset="0"/>
              </a:rPr>
              <a:t>PDAs are pocket size and have battery lives that last days to months without being recharged</a:t>
            </a:r>
            <a:r>
              <a:rPr lang="en-US" alt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5C89B32-BE88-4240-8B54-53D2BE600E33}"/>
              </a:ext>
            </a:extLst>
          </p:cNvPr>
          <p:cNvSpPr>
            <a:spLocks noGrp="1"/>
          </p:cNvSpPr>
          <p:nvPr>
            <p:ph type="sldNum" sz="quarter" idx="12"/>
          </p:nvPr>
        </p:nvSpPr>
        <p:spPr/>
        <p:txBody>
          <a:bodyPr/>
          <a:lstStyle/>
          <a:p>
            <a:fld id="{94C9683A-89DF-46C8-9B09-E1E5D3E43F3C}" type="slidenum">
              <a:rPr lang="en-US" altLang="en-US"/>
              <a:pPr/>
              <a:t>24</a:t>
            </a:fld>
            <a:endParaRPr lang="en-US" altLang="en-US"/>
          </a:p>
        </p:txBody>
      </p:sp>
      <p:pic>
        <p:nvPicPr>
          <p:cNvPr id="25620" name="Picture 20" descr="E:\Chapter 05\FIG05_11a.gif">
            <a:extLst>
              <a:ext uri="{FF2B5EF4-FFF2-40B4-BE49-F238E27FC236}">
                <a16:creationId xmlns:a16="http://schemas.microsoft.com/office/drawing/2014/main" id="{639A226C-3110-41B2-A142-A764FC39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73" y="609600"/>
            <a:ext cx="3294929" cy="5599181"/>
          </a:xfrm>
          <a:prstGeom prst="rect">
            <a:avLst/>
          </a:prstGeom>
          <a:noFill/>
          <a:extLst>
            <a:ext uri="{909E8E84-426E-40DD-AFC4-6F175D3DCCD1}">
              <a14:hiddenFill xmlns:a14="http://schemas.microsoft.com/office/drawing/2010/main">
                <a:solidFill>
                  <a:srgbClr val="FFFFFF"/>
                </a:solidFill>
              </a14:hiddenFill>
            </a:ext>
          </a:extLst>
        </p:spPr>
      </p:pic>
      <p:pic>
        <p:nvPicPr>
          <p:cNvPr id="25621" name="Picture 21" descr="E:\Chapter 05\FIG05_11b.gif">
            <a:extLst>
              <a:ext uri="{FF2B5EF4-FFF2-40B4-BE49-F238E27FC236}">
                <a16:creationId xmlns:a16="http://schemas.microsoft.com/office/drawing/2014/main" id="{13537F09-9687-4DCE-A800-EC558886D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609600"/>
            <a:ext cx="283686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descr="E:\Chapter 05\FIG05_11c.gif">
            <a:extLst>
              <a:ext uri="{FF2B5EF4-FFF2-40B4-BE49-F238E27FC236}">
                <a16:creationId xmlns:a16="http://schemas.microsoft.com/office/drawing/2014/main" id="{95EB89A9-B4DF-4060-9D55-3131004ED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663" y="647700"/>
            <a:ext cx="3300413"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A9CC482-3794-4797-8D64-9C7F85673028}"/>
              </a:ext>
            </a:extLst>
          </p:cNvPr>
          <p:cNvSpPr>
            <a:spLocks noGrp="1"/>
          </p:cNvSpPr>
          <p:nvPr>
            <p:ph type="sldNum" sz="quarter" idx="12"/>
          </p:nvPr>
        </p:nvSpPr>
        <p:spPr/>
        <p:txBody>
          <a:bodyPr/>
          <a:lstStyle/>
          <a:p>
            <a:fld id="{3F2F3187-2EF2-428A-9CAC-0765A6558100}" type="slidenum">
              <a:rPr lang="en-US" altLang="en-US"/>
              <a:pPr/>
              <a:t>25</a:t>
            </a:fld>
            <a:endParaRPr lang="en-US" altLang="en-US"/>
          </a:p>
        </p:txBody>
      </p:sp>
      <p:sp>
        <p:nvSpPr>
          <p:cNvPr id="45058" name="Rectangle 1026">
            <a:extLst>
              <a:ext uri="{FF2B5EF4-FFF2-40B4-BE49-F238E27FC236}">
                <a16:creationId xmlns:a16="http://schemas.microsoft.com/office/drawing/2014/main" id="{D7E7579E-8C18-4F4C-83DD-D701EC444FF9}"/>
              </a:ext>
            </a:extLst>
          </p:cNvPr>
          <p:cNvSpPr>
            <a:spLocks noGrp="1" noChangeArrowheads="1"/>
          </p:cNvSpPr>
          <p:nvPr>
            <p:ph type="title"/>
          </p:nvPr>
        </p:nvSpPr>
        <p:spPr>
          <a:xfrm>
            <a:off x="2209800" y="304800"/>
            <a:ext cx="7772400" cy="1143000"/>
          </a:xfrm>
        </p:spPr>
        <p:txBody>
          <a:bodyPr>
            <a:normAutofit fontScale="90000"/>
          </a:bodyPr>
          <a:lstStyle/>
          <a:p>
            <a:r>
              <a:rPr lang="en-US" altLang="en-US" sz="4000">
                <a:latin typeface="Arial" panose="020B0604020202020204" pitchFamily="34" charset="0"/>
                <a:cs typeface="Times New Roman" panose="02020603050405020304" pitchFamily="18" charset="0"/>
              </a:rPr>
              <a:t>Cell Phones with Interactive Messaging</a:t>
            </a:r>
            <a:r>
              <a:rPr lang="en-US" altLang="en-US"/>
              <a:t> </a:t>
            </a:r>
          </a:p>
        </p:txBody>
      </p:sp>
      <p:sp>
        <p:nvSpPr>
          <p:cNvPr id="45059" name="Rectangle 1027">
            <a:extLst>
              <a:ext uri="{FF2B5EF4-FFF2-40B4-BE49-F238E27FC236}">
                <a16:creationId xmlns:a16="http://schemas.microsoft.com/office/drawing/2014/main" id="{45617CC5-FE0E-42B2-B3E9-CCD9CC4B57AE}"/>
              </a:ext>
            </a:extLst>
          </p:cNvPr>
          <p:cNvSpPr>
            <a:spLocks noGrp="1" noChangeArrowheads="1"/>
          </p:cNvSpPr>
          <p:nvPr>
            <p:ph type="body" idx="1"/>
          </p:nvPr>
        </p:nvSpPr>
        <p:spPr>
          <a:xfrm>
            <a:off x="2209800" y="1752600"/>
            <a:ext cx="7772400" cy="4724400"/>
          </a:xfrm>
        </p:spPr>
        <p:txBody>
          <a:bodyPr>
            <a:normAutofit lnSpcReduction="10000"/>
          </a:bodyPr>
          <a:lstStyle/>
          <a:p>
            <a:pPr>
              <a:lnSpc>
                <a:spcPct val="90000"/>
              </a:lnSpc>
            </a:pPr>
            <a:r>
              <a:rPr lang="en-US" altLang="en-US" sz="2800">
                <a:cs typeface="Arial" panose="020B0604020202020204" pitchFamily="34" charset="0"/>
              </a:rPr>
              <a:t>Cell phone manufacturers are now building an ability to display text messages and small images on their phone’s display screens, blurring the distinction between cell phones and PDAs</a:t>
            </a:r>
          </a:p>
          <a:p>
            <a:pPr>
              <a:lnSpc>
                <a:spcPct val="90000"/>
              </a:lnSpc>
            </a:pPr>
            <a:r>
              <a:rPr lang="en-US" altLang="en-US" sz="2800">
                <a:cs typeface="Arial" panose="020B0604020202020204" pitchFamily="34" charset="0"/>
              </a:rPr>
              <a:t>Current cell phones still only have a rudimentary computing capacity, however, and their keypad and display screens are limited as input and output devices</a:t>
            </a:r>
            <a:r>
              <a:rPr lang="en-US" altLang="en-US" sz="2800"/>
              <a:t> </a:t>
            </a:r>
          </a:p>
          <a:p>
            <a:pPr>
              <a:lnSpc>
                <a:spcPct val="90000"/>
              </a:lnSpc>
            </a:pPr>
            <a:r>
              <a:rPr lang="en-US" altLang="en-US" sz="2800">
                <a:cs typeface="Arial" panose="020B0604020202020204" pitchFamily="34" charset="0"/>
              </a:rPr>
              <a:t>Cell phones acting as computer terminals will likely be the next step in the evolution of these</a:t>
            </a:r>
            <a:r>
              <a:rPr lang="en-US" altLang="en-US" sz="2800"/>
              <a:t> devices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B8B7A3A-B158-49BE-9299-EC879EB8737D}"/>
              </a:ext>
            </a:extLst>
          </p:cNvPr>
          <p:cNvSpPr>
            <a:spLocks noGrp="1"/>
          </p:cNvSpPr>
          <p:nvPr>
            <p:ph type="sldNum" sz="quarter" idx="12"/>
          </p:nvPr>
        </p:nvSpPr>
        <p:spPr/>
        <p:txBody>
          <a:bodyPr/>
          <a:lstStyle/>
          <a:p>
            <a:fld id="{735655E5-34C9-4DEF-B946-A15E2EA76DEE}" type="slidenum">
              <a:rPr lang="en-US" altLang="en-US"/>
              <a:pPr/>
              <a:t>26</a:t>
            </a:fld>
            <a:endParaRPr lang="en-US" altLang="en-US"/>
          </a:p>
        </p:txBody>
      </p:sp>
      <p:sp>
        <p:nvSpPr>
          <p:cNvPr id="23554" name="Rectangle 2">
            <a:extLst>
              <a:ext uri="{FF2B5EF4-FFF2-40B4-BE49-F238E27FC236}">
                <a16:creationId xmlns:a16="http://schemas.microsoft.com/office/drawing/2014/main" id="{DD9DD9D2-5EF7-45A0-979F-FBEA3293BEA3}"/>
              </a:ext>
            </a:extLst>
          </p:cNvPr>
          <p:cNvSpPr>
            <a:spLocks noGrp="1" noChangeArrowheads="1"/>
          </p:cNvSpPr>
          <p:nvPr>
            <p:ph type="title"/>
          </p:nvPr>
        </p:nvSpPr>
        <p:spPr>
          <a:xfrm>
            <a:off x="2055811" y="732270"/>
            <a:ext cx="7772400" cy="533400"/>
          </a:xfrm>
        </p:spPr>
        <p:txBody>
          <a:bodyPr>
            <a:normAutofit fontScale="90000"/>
          </a:bodyPr>
          <a:lstStyle/>
          <a:p>
            <a:r>
              <a:rPr lang="en-US" altLang="en-US" b="1" dirty="0">
                <a:latin typeface="Arial" panose="020B0604020202020204" pitchFamily="34" charset="0"/>
              </a:rPr>
              <a:t>SOFTWARE</a:t>
            </a:r>
          </a:p>
        </p:txBody>
      </p:sp>
      <p:sp>
        <p:nvSpPr>
          <p:cNvPr id="23555" name="Rectangle 3">
            <a:extLst>
              <a:ext uri="{FF2B5EF4-FFF2-40B4-BE49-F238E27FC236}">
                <a16:creationId xmlns:a16="http://schemas.microsoft.com/office/drawing/2014/main" id="{5648850D-8507-47DE-A1A6-5200E1B57446}"/>
              </a:ext>
            </a:extLst>
          </p:cNvPr>
          <p:cNvSpPr>
            <a:spLocks noGrp="1" noChangeArrowheads="1"/>
          </p:cNvSpPr>
          <p:nvPr>
            <p:ph type="body" idx="1"/>
          </p:nvPr>
        </p:nvSpPr>
        <p:spPr>
          <a:xfrm>
            <a:off x="2055811" y="1814945"/>
            <a:ext cx="8458200" cy="3519055"/>
          </a:xfrm>
        </p:spPr>
        <p:txBody>
          <a:bodyPr/>
          <a:lstStyle/>
          <a:p>
            <a:pPr>
              <a:lnSpc>
                <a:spcPct val="90000"/>
              </a:lnSpc>
            </a:pPr>
            <a:r>
              <a:rPr lang="en-US" altLang="en-US" dirty="0">
                <a:cs typeface="Arial" panose="020B0604020202020204" pitchFamily="34" charset="0"/>
              </a:rPr>
              <a:t>There are two basic types of software:</a:t>
            </a:r>
            <a:endParaRPr lang="en-US" altLang="en-US" sz="4000" dirty="0">
              <a:cs typeface="Arial" panose="020B0604020202020204" pitchFamily="34" charset="0"/>
            </a:endParaRPr>
          </a:p>
          <a:p>
            <a:pPr>
              <a:lnSpc>
                <a:spcPct val="90000"/>
              </a:lnSpc>
            </a:pPr>
            <a:r>
              <a:rPr lang="en-US" altLang="en-US" b="1" dirty="0">
                <a:cs typeface="Arial" panose="020B0604020202020204" pitchFamily="34" charset="0"/>
              </a:rPr>
              <a:t>System software</a:t>
            </a:r>
            <a:r>
              <a:rPr lang="en-US" altLang="en-US" dirty="0">
                <a:cs typeface="Arial" panose="020B0604020202020204" pitchFamily="34" charset="0"/>
              </a:rPr>
              <a:t> performs fundamental tasks that all users of a particular computer require</a:t>
            </a:r>
          </a:p>
          <a:p>
            <a:pPr lvl="1">
              <a:lnSpc>
                <a:spcPct val="90000"/>
              </a:lnSpc>
            </a:pPr>
            <a:r>
              <a:rPr lang="en-US" altLang="en-US" dirty="0">
                <a:cs typeface="Arial" panose="020B0604020202020204" pitchFamily="34" charset="0"/>
              </a:rPr>
              <a:t>The </a:t>
            </a:r>
            <a:r>
              <a:rPr lang="en-US" altLang="en-US" b="1" dirty="0">
                <a:cs typeface="Arial" panose="020B0604020202020204" pitchFamily="34" charset="0"/>
              </a:rPr>
              <a:t>operating system</a:t>
            </a:r>
            <a:r>
              <a:rPr lang="en-US" altLang="en-US" dirty="0">
                <a:cs typeface="Arial" panose="020B0604020202020204" pitchFamily="34" charset="0"/>
              </a:rPr>
              <a:t> which manages the computer’s processes, functions as the interface connecting the user, the application software, and the hardware. It is the main form of systems software in use</a:t>
            </a:r>
            <a:endParaRPr lang="en-US" altLang="en-US" dirty="0"/>
          </a:p>
          <a:p>
            <a:pPr>
              <a:lnSpc>
                <a:spcPct val="90000"/>
              </a:lnSpc>
            </a:pPr>
            <a:r>
              <a:rPr lang="en-US" altLang="en-US" b="1" dirty="0">
                <a:cs typeface="Arial" panose="020B0604020202020204" pitchFamily="34" charset="0"/>
              </a:rPr>
              <a:t>Application software</a:t>
            </a:r>
            <a:r>
              <a:rPr lang="en-US" altLang="en-US" dirty="0">
                <a:cs typeface="Arial" panose="020B0604020202020204" pitchFamily="34" charset="0"/>
              </a:rPr>
              <a:t> processes user’s data and can be obtained in a prewritten form or produced in a custom fashion for a particular user</a:t>
            </a: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26640A6-1C53-454E-A316-EDFD3F3CB090}"/>
              </a:ext>
            </a:extLst>
          </p:cNvPr>
          <p:cNvSpPr>
            <a:spLocks noGrp="1"/>
          </p:cNvSpPr>
          <p:nvPr>
            <p:ph type="sldNum" sz="quarter" idx="12"/>
          </p:nvPr>
        </p:nvSpPr>
        <p:spPr/>
        <p:txBody>
          <a:bodyPr/>
          <a:lstStyle/>
          <a:p>
            <a:fld id="{B3CBD2B5-6EFA-44D8-A1F5-5CF2F9824E4D}" type="slidenum">
              <a:rPr lang="en-US" altLang="en-US"/>
              <a:pPr/>
              <a:t>27</a:t>
            </a:fld>
            <a:endParaRPr lang="en-US" altLang="en-US"/>
          </a:p>
        </p:txBody>
      </p:sp>
      <p:sp>
        <p:nvSpPr>
          <p:cNvPr id="48130" name="Rectangle 2">
            <a:extLst>
              <a:ext uri="{FF2B5EF4-FFF2-40B4-BE49-F238E27FC236}">
                <a16:creationId xmlns:a16="http://schemas.microsoft.com/office/drawing/2014/main" id="{58A799CF-DD48-497D-85C0-85069F897DA0}"/>
              </a:ext>
            </a:extLst>
          </p:cNvPr>
          <p:cNvSpPr>
            <a:spLocks noGrp="1" noChangeArrowheads="1"/>
          </p:cNvSpPr>
          <p:nvPr>
            <p:ph type="title"/>
          </p:nvPr>
        </p:nvSpPr>
        <p:spPr>
          <a:xfrm>
            <a:off x="2209800" y="304800"/>
            <a:ext cx="7772400" cy="685800"/>
          </a:xfrm>
        </p:spPr>
        <p:txBody>
          <a:bodyPr/>
          <a:lstStyle/>
          <a:p>
            <a:r>
              <a:rPr lang="en-US" altLang="en-US">
                <a:latin typeface="Arial" panose="020B0604020202020204" pitchFamily="34" charset="0"/>
                <a:cs typeface="Times New Roman" panose="02020603050405020304" pitchFamily="18" charset="0"/>
              </a:rPr>
              <a:t>Application Software</a:t>
            </a:r>
            <a:r>
              <a:rPr lang="en-US" altLang="en-US"/>
              <a:t> </a:t>
            </a:r>
          </a:p>
        </p:txBody>
      </p:sp>
      <p:sp>
        <p:nvSpPr>
          <p:cNvPr id="48131" name="Rectangle 3">
            <a:extLst>
              <a:ext uri="{FF2B5EF4-FFF2-40B4-BE49-F238E27FC236}">
                <a16:creationId xmlns:a16="http://schemas.microsoft.com/office/drawing/2014/main" id="{48A25694-F26E-433E-A7F3-AD48F3ACE4D9}"/>
              </a:ext>
            </a:extLst>
          </p:cNvPr>
          <p:cNvSpPr>
            <a:spLocks noGrp="1" noChangeArrowheads="1"/>
          </p:cNvSpPr>
          <p:nvPr>
            <p:ph type="body" idx="1"/>
          </p:nvPr>
        </p:nvSpPr>
        <p:spPr>
          <a:xfrm>
            <a:off x="1981200" y="1066800"/>
            <a:ext cx="8382000" cy="5562600"/>
          </a:xfrm>
        </p:spPr>
        <p:txBody>
          <a:bodyPr>
            <a:normAutofit fontScale="92500" lnSpcReduction="10000"/>
          </a:bodyPr>
          <a:lstStyle/>
          <a:p>
            <a:pPr>
              <a:lnSpc>
                <a:spcPct val="90000"/>
              </a:lnSpc>
            </a:pPr>
            <a:r>
              <a:rPr lang="en-US" altLang="en-US" sz="2800">
                <a:cs typeface="Arial" panose="020B0604020202020204" pitchFamily="34" charset="0"/>
              </a:rPr>
              <a:t>In the first generation of computers, programmers would enter a series of 0s and 1s into the computer’s memory to control its operations but this was very time-consuming</a:t>
            </a:r>
            <a:r>
              <a:rPr lang="en-US" altLang="en-US" sz="2800"/>
              <a:t> </a:t>
            </a:r>
          </a:p>
          <a:p>
            <a:pPr>
              <a:lnSpc>
                <a:spcPct val="90000"/>
              </a:lnSpc>
            </a:pPr>
            <a:r>
              <a:rPr lang="en-US" altLang="en-US" sz="2800">
                <a:cs typeface="Arial" panose="020B0604020202020204" pitchFamily="34" charset="0"/>
              </a:rPr>
              <a:t>Programming languages (such as COBOL, C and C++, Java, and Visual Basic) were developed to provide an easier way to create and run a user application.</a:t>
            </a:r>
          </a:p>
          <a:p>
            <a:pPr>
              <a:lnSpc>
                <a:spcPct val="90000"/>
              </a:lnSpc>
            </a:pPr>
            <a:r>
              <a:rPr lang="en-US" altLang="en-US" sz="2800">
                <a:cs typeface="Arial" panose="020B0604020202020204" pitchFamily="34" charset="0"/>
              </a:rPr>
              <a:t>3GL were developed in conjunction with database programming applications to further simplify the task of programming.  </a:t>
            </a:r>
          </a:p>
          <a:p>
            <a:pPr>
              <a:lnSpc>
                <a:spcPct val="90000"/>
              </a:lnSpc>
            </a:pPr>
            <a:r>
              <a:rPr lang="en-US" altLang="en-US" sz="2800">
                <a:cs typeface="Times New Roman" panose="02020603050405020304" pitchFamily="18" charset="0"/>
              </a:rPr>
              <a:t>A </a:t>
            </a:r>
            <a:r>
              <a:rPr lang="en-US" altLang="en-US" sz="2800" b="1">
                <a:cs typeface="Times New Roman" panose="02020603050405020304" pitchFamily="18" charset="0"/>
              </a:rPr>
              <a:t>fourth generation language (4GL)</a:t>
            </a:r>
            <a:r>
              <a:rPr lang="en-US" altLang="en-US" sz="2800">
                <a:cs typeface="Times New Roman" panose="02020603050405020304" pitchFamily="18" charset="0"/>
              </a:rPr>
              <a:t> is one that expresses what is to be done by the computer without explicitly defining how the tasks will take place</a:t>
            </a:r>
            <a:r>
              <a:rPr lang="en-US" altLang="en-US" sz="2800">
                <a:cs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ABDB833-D330-4C52-81C9-3EFABD4D50A9}"/>
              </a:ext>
            </a:extLst>
          </p:cNvPr>
          <p:cNvSpPr>
            <a:spLocks noGrp="1"/>
          </p:cNvSpPr>
          <p:nvPr>
            <p:ph type="sldNum" sz="quarter" idx="12"/>
          </p:nvPr>
        </p:nvSpPr>
        <p:spPr/>
        <p:txBody>
          <a:bodyPr/>
          <a:lstStyle/>
          <a:p>
            <a:fld id="{85908E46-9E9B-494F-878C-5E55D016CF5A}" type="slidenum">
              <a:rPr lang="en-US" altLang="en-US"/>
              <a:pPr/>
              <a:t>28</a:t>
            </a:fld>
            <a:endParaRPr lang="en-US" altLang="en-US"/>
          </a:p>
        </p:txBody>
      </p:sp>
      <p:sp>
        <p:nvSpPr>
          <p:cNvPr id="49154" name="Rectangle 2">
            <a:extLst>
              <a:ext uri="{FF2B5EF4-FFF2-40B4-BE49-F238E27FC236}">
                <a16:creationId xmlns:a16="http://schemas.microsoft.com/office/drawing/2014/main" id="{C1C1369A-F639-4F6C-9CFF-1E1B0052802A}"/>
              </a:ext>
            </a:extLst>
          </p:cNvPr>
          <p:cNvSpPr>
            <a:spLocks noGrp="1" noChangeArrowheads="1"/>
          </p:cNvSpPr>
          <p:nvPr>
            <p:ph type="title"/>
          </p:nvPr>
        </p:nvSpPr>
        <p:spPr>
          <a:xfrm>
            <a:off x="2133600" y="304800"/>
            <a:ext cx="8077200" cy="838200"/>
          </a:xfrm>
        </p:spPr>
        <p:txBody>
          <a:bodyPr>
            <a:normAutofit fontScale="90000"/>
          </a:bodyPr>
          <a:lstStyle/>
          <a:p>
            <a:r>
              <a:rPr lang="en-US" altLang="en-US" sz="4000">
                <a:latin typeface="Arial" panose="020B0604020202020204" pitchFamily="34" charset="0"/>
                <a:cs typeface="Times New Roman" panose="02020603050405020304" pitchFamily="18" charset="0"/>
              </a:rPr>
              <a:t>Prewritten Application Software</a:t>
            </a:r>
            <a:r>
              <a:rPr lang="en-US" altLang="en-US" sz="4000"/>
              <a:t> </a:t>
            </a:r>
          </a:p>
        </p:txBody>
      </p:sp>
      <p:sp>
        <p:nvSpPr>
          <p:cNvPr id="49155" name="Rectangle 3">
            <a:extLst>
              <a:ext uri="{FF2B5EF4-FFF2-40B4-BE49-F238E27FC236}">
                <a16:creationId xmlns:a16="http://schemas.microsoft.com/office/drawing/2014/main" id="{64A73A29-3F1E-455A-9E7C-60DB4618BEE6}"/>
              </a:ext>
            </a:extLst>
          </p:cNvPr>
          <p:cNvSpPr>
            <a:spLocks noGrp="1" noChangeArrowheads="1"/>
          </p:cNvSpPr>
          <p:nvPr>
            <p:ph type="body" idx="1"/>
          </p:nvPr>
        </p:nvSpPr>
        <p:spPr>
          <a:xfrm>
            <a:off x="2133600" y="1849582"/>
            <a:ext cx="7772400" cy="4322618"/>
          </a:xfrm>
        </p:spPr>
        <p:txBody>
          <a:bodyPr/>
          <a:lstStyle/>
          <a:p>
            <a:r>
              <a:rPr lang="en-US" altLang="en-US" b="1" dirty="0">
                <a:cs typeface="Arial" panose="020B0604020202020204" pitchFamily="34" charset="0"/>
              </a:rPr>
              <a:t>Prewritten application software</a:t>
            </a:r>
            <a:r>
              <a:rPr lang="en-US" altLang="en-US" dirty="0">
                <a:cs typeface="Arial" panose="020B0604020202020204" pitchFamily="34" charset="0"/>
              </a:rPr>
              <a:t>, </a:t>
            </a:r>
            <a:r>
              <a:rPr lang="en-US" altLang="en-US" b="1" dirty="0">
                <a:cs typeface="Arial" panose="020B0604020202020204" pitchFamily="34" charset="0"/>
              </a:rPr>
              <a:t>off-the-shelf software</a:t>
            </a:r>
            <a:r>
              <a:rPr lang="en-US" altLang="en-US" dirty="0">
                <a:cs typeface="Arial" panose="020B0604020202020204" pitchFamily="34" charset="0"/>
              </a:rPr>
              <a:t>, is written and produced by suppliers and allows users to utilize software without either hiring programmers or learning how to program themselves</a:t>
            </a:r>
            <a:r>
              <a:rPr lang="en-US" altLang="en-US" dirty="0"/>
              <a:t> </a:t>
            </a:r>
          </a:p>
          <a:p>
            <a:r>
              <a:rPr lang="en-US" altLang="en-US" dirty="0">
                <a:cs typeface="Arial" panose="020B0604020202020204" pitchFamily="34" charset="0"/>
              </a:rPr>
              <a:t>Prewritten software has two very important benefits over custom software: </a:t>
            </a:r>
          </a:p>
          <a:p>
            <a:pPr lvl="1"/>
            <a:r>
              <a:rPr lang="en-US" altLang="en-US" sz="3200" dirty="0"/>
              <a:t>It’s already written   </a:t>
            </a:r>
          </a:p>
          <a:p>
            <a:pPr lvl="1"/>
            <a:r>
              <a:rPr lang="en-US" altLang="en-US" sz="3200" dirty="0">
                <a:cs typeface="Arial" panose="020B0604020202020204" pitchFamily="34" charset="0"/>
              </a:rPr>
              <a:t>It’s cheap </a:t>
            </a:r>
            <a:r>
              <a:rPr lang="en-US" altLang="en-US" dirty="0">
                <a:latin typeface="Arial" panose="020B0604020202020204" pitchFamily="34" charset="0"/>
                <a:cs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32114AF-08AD-4A70-B70A-2569036E9003}"/>
              </a:ext>
            </a:extLst>
          </p:cNvPr>
          <p:cNvSpPr>
            <a:spLocks noGrp="1"/>
          </p:cNvSpPr>
          <p:nvPr>
            <p:ph type="sldNum" sz="quarter" idx="12"/>
          </p:nvPr>
        </p:nvSpPr>
        <p:spPr/>
        <p:txBody>
          <a:bodyPr/>
          <a:lstStyle/>
          <a:p>
            <a:fld id="{DE97BF49-9F28-4E6B-B662-E92D5B425B8A}" type="slidenum">
              <a:rPr lang="en-US" altLang="en-US"/>
              <a:pPr/>
              <a:t>29</a:t>
            </a:fld>
            <a:endParaRPr lang="en-US" altLang="en-US"/>
          </a:p>
        </p:txBody>
      </p:sp>
      <p:sp>
        <p:nvSpPr>
          <p:cNvPr id="50178" name="Rectangle 2">
            <a:extLst>
              <a:ext uri="{FF2B5EF4-FFF2-40B4-BE49-F238E27FC236}">
                <a16:creationId xmlns:a16="http://schemas.microsoft.com/office/drawing/2014/main" id="{4DD98343-71AD-41C9-A8D7-9411FA9DEE57}"/>
              </a:ext>
            </a:extLst>
          </p:cNvPr>
          <p:cNvSpPr>
            <a:spLocks noGrp="1" noChangeArrowheads="1"/>
          </p:cNvSpPr>
          <p:nvPr>
            <p:ph type="title"/>
          </p:nvPr>
        </p:nvSpPr>
        <p:spPr>
          <a:xfrm>
            <a:off x="2209800" y="955964"/>
            <a:ext cx="7772400" cy="533400"/>
          </a:xfrm>
        </p:spPr>
        <p:txBody>
          <a:bodyPr>
            <a:normAutofit fontScale="90000"/>
          </a:bodyPr>
          <a:lstStyle/>
          <a:p>
            <a:r>
              <a:rPr lang="en-US" altLang="en-US" sz="4000" dirty="0">
                <a:latin typeface="Arial" panose="020B0604020202020204" pitchFamily="34" charset="0"/>
                <a:cs typeface="Times New Roman" panose="02020603050405020304" pitchFamily="18" charset="0"/>
              </a:rPr>
              <a:t>Custom Application Software</a:t>
            </a:r>
            <a:r>
              <a:rPr lang="en-US" altLang="en-US" dirty="0"/>
              <a:t> </a:t>
            </a:r>
          </a:p>
        </p:txBody>
      </p:sp>
      <p:sp>
        <p:nvSpPr>
          <p:cNvPr id="50179" name="Rectangle 3">
            <a:extLst>
              <a:ext uri="{FF2B5EF4-FFF2-40B4-BE49-F238E27FC236}">
                <a16:creationId xmlns:a16="http://schemas.microsoft.com/office/drawing/2014/main" id="{5B6C1E11-0201-4560-AB12-1086861DC3DE}"/>
              </a:ext>
            </a:extLst>
          </p:cNvPr>
          <p:cNvSpPr>
            <a:spLocks noGrp="1" noChangeArrowheads="1"/>
          </p:cNvSpPr>
          <p:nvPr>
            <p:ph type="body" idx="1"/>
          </p:nvPr>
        </p:nvSpPr>
        <p:spPr>
          <a:xfrm>
            <a:off x="2209800" y="2362200"/>
            <a:ext cx="7772400" cy="3886200"/>
          </a:xfrm>
        </p:spPr>
        <p:txBody>
          <a:bodyPr/>
          <a:lstStyle/>
          <a:p>
            <a:r>
              <a:rPr lang="en-US" altLang="en-US" dirty="0">
                <a:cs typeface="Arial" panose="020B0604020202020204" pitchFamily="34" charset="0"/>
              </a:rPr>
              <a:t>There are occasions when a business organization has operations that are unique </a:t>
            </a:r>
          </a:p>
          <a:p>
            <a:r>
              <a:rPr lang="en-US" altLang="en-US" dirty="0">
                <a:cs typeface="Arial" panose="020B0604020202020204" pitchFamily="34" charset="0"/>
              </a:rPr>
              <a:t>In such cases, the business may have its own programmers or hire a consulting group to write the application software it needs</a:t>
            </a:r>
            <a:r>
              <a:rPr lang="en-US" alt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3BE2-810C-40E8-9891-7962839F7C79}"/>
              </a:ext>
            </a:extLst>
          </p:cNvPr>
          <p:cNvSpPr>
            <a:spLocks noGrp="1"/>
          </p:cNvSpPr>
          <p:nvPr>
            <p:ph type="title"/>
          </p:nvPr>
        </p:nvSpPr>
        <p:spPr/>
        <p:txBody>
          <a:bodyPr/>
          <a:lstStyle/>
          <a:p>
            <a:r>
              <a:rPr lang="en-US" dirty="0"/>
              <a:t>Hardware</a:t>
            </a:r>
          </a:p>
        </p:txBody>
      </p:sp>
      <p:sp>
        <p:nvSpPr>
          <p:cNvPr id="3" name="Content Placeholder 2">
            <a:extLst>
              <a:ext uri="{FF2B5EF4-FFF2-40B4-BE49-F238E27FC236}">
                <a16:creationId xmlns:a16="http://schemas.microsoft.com/office/drawing/2014/main" id="{6D91213C-2989-4331-AB27-E797A68D5205}"/>
              </a:ext>
            </a:extLst>
          </p:cNvPr>
          <p:cNvSpPr>
            <a:spLocks noGrp="1"/>
          </p:cNvSpPr>
          <p:nvPr>
            <p:ph idx="1"/>
          </p:nvPr>
        </p:nvSpPr>
        <p:spPr/>
        <p:txBody>
          <a:bodyPr>
            <a:normAutofit/>
          </a:bodyPr>
          <a:lstStyle/>
          <a:p>
            <a:pPr>
              <a:lnSpc>
                <a:spcPct val="90000"/>
              </a:lnSpc>
            </a:pPr>
            <a:r>
              <a:rPr lang="en-US" altLang="en-US" sz="2800" dirty="0">
                <a:cs typeface="Times New Roman" panose="02020603050405020304" pitchFamily="18" charset="0"/>
              </a:rPr>
              <a:t>All general-purpose computers have the same types of components:</a:t>
            </a:r>
          </a:p>
          <a:p>
            <a:pPr lvl="1">
              <a:lnSpc>
                <a:spcPct val="90000"/>
              </a:lnSpc>
            </a:pPr>
            <a:r>
              <a:rPr lang="en-US" altLang="en-US" dirty="0">
                <a:cs typeface="Times New Roman" panose="02020603050405020304" pitchFamily="18" charset="0"/>
              </a:rPr>
              <a:t>Processor </a:t>
            </a:r>
          </a:p>
          <a:p>
            <a:pPr lvl="1">
              <a:lnSpc>
                <a:spcPct val="90000"/>
              </a:lnSpc>
            </a:pPr>
            <a:r>
              <a:rPr lang="en-US" altLang="en-US" dirty="0">
                <a:cs typeface="Times New Roman" panose="02020603050405020304" pitchFamily="18" charset="0"/>
              </a:rPr>
              <a:t>Memory</a:t>
            </a:r>
          </a:p>
          <a:p>
            <a:pPr lvl="1">
              <a:lnSpc>
                <a:spcPct val="90000"/>
              </a:lnSpc>
            </a:pPr>
            <a:r>
              <a:rPr lang="en-US" altLang="en-US" dirty="0">
                <a:cs typeface="Times New Roman" panose="02020603050405020304" pitchFamily="18" charset="0"/>
              </a:rPr>
              <a:t>Storage </a:t>
            </a:r>
          </a:p>
          <a:p>
            <a:pPr lvl="1">
              <a:lnSpc>
                <a:spcPct val="90000"/>
              </a:lnSpc>
            </a:pPr>
            <a:r>
              <a:rPr lang="en-US" altLang="en-US" dirty="0">
                <a:cs typeface="Times New Roman" panose="02020603050405020304" pitchFamily="18" charset="0"/>
              </a:rPr>
              <a:t>Input devices </a:t>
            </a:r>
          </a:p>
          <a:p>
            <a:pPr lvl="1">
              <a:lnSpc>
                <a:spcPct val="90000"/>
              </a:lnSpc>
            </a:pPr>
            <a:r>
              <a:rPr lang="en-US" altLang="en-US" dirty="0">
                <a:cs typeface="Times New Roman" panose="02020603050405020304" pitchFamily="18" charset="0"/>
              </a:rPr>
              <a:t>Output devices</a:t>
            </a:r>
            <a:endParaRPr lang="en-US" altLang="en-US" sz="2400" dirty="0">
              <a:cs typeface="Times New Roman" panose="02020603050405020304" pitchFamily="18" charset="0"/>
            </a:endParaRPr>
          </a:p>
          <a:p>
            <a:pPr>
              <a:lnSpc>
                <a:spcPct val="90000"/>
              </a:lnSpc>
            </a:pPr>
            <a:r>
              <a:rPr lang="en-US" altLang="en-US" sz="2800" dirty="0">
                <a:cs typeface="Times New Roman" panose="02020603050405020304" pitchFamily="18" charset="0"/>
              </a:rPr>
              <a:t>Larger computers typically have more and faster components than their microcomputer cousins</a:t>
            </a:r>
            <a:r>
              <a:rPr lang="en-US" altLang="en-US" sz="2800" dirty="0"/>
              <a:t> </a:t>
            </a:r>
          </a:p>
          <a:p>
            <a:endParaRPr lang="en-US" dirty="0"/>
          </a:p>
        </p:txBody>
      </p:sp>
    </p:spTree>
    <p:extLst>
      <p:ext uri="{BB962C8B-B14F-4D97-AF65-F5344CB8AC3E}">
        <p14:creationId xmlns:p14="http://schemas.microsoft.com/office/powerpoint/2010/main" val="150932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83AB8E4-0C23-46AD-8139-3FB8226B43AF}"/>
              </a:ext>
            </a:extLst>
          </p:cNvPr>
          <p:cNvSpPr>
            <a:spLocks noGrp="1"/>
          </p:cNvSpPr>
          <p:nvPr>
            <p:ph type="sldNum" sz="quarter" idx="12"/>
          </p:nvPr>
        </p:nvSpPr>
        <p:spPr/>
        <p:txBody>
          <a:bodyPr/>
          <a:lstStyle/>
          <a:p>
            <a:fld id="{7D974CC2-A27D-49B9-A9BE-1406D6819CED}" type="slidenum">
              <a:rPr lang="en-US" altLang="en-US"/>
              <a:pPr/>
              <a:t>30</a:t>
            </a:fld>
            <a:endParaRPr lang="en-US" altLang="en-US"/>
          </a:p>
        </p:txBody>
      </p:sp>
      <p:sp>
        <p:nvSpPr>
          <p:cNvPr id="51202" name="Rectangle 2">
            <a:extLst>
              <a:ext uri="{FF2B5EF4-FFF2-40B4-BE49-F238E27FC236}">
                <a16:creationId xmlns:a16="http://schemas.microsoft.com/office/drawing/2014/main" id="{5CC9C52D-4BDA-4FCF-B5F2-9965E8D15E9D}"/>
              </a:ext>
            </a:extLst>
          </p:cNvPr>
          <p:cNvSpPr>
            <a:spLocks noGrp="1" noChangeArrowheads="1"/>
          </p:cNvSpPr>
          <p:nvPr>
            <p:ph type="title"/>
          </p:nvPr>
        </p:nvSpPr>
        <p:spPr>
          <a:xfrm>
            <a:off x="1790700" y="765463"/>
            <a:ext cx="8610600" cy="685800"/>
          </a:xfrm>
        </p:spPr>
        <p:txBody>
          <a:bodyPr>
            <a:normAutofit fontScale="90000"/>
          </a:bodyPr>
          <a:lstStyle/>
          <a:p>
            <a:r>
              <a:rPr lang="en-US" altLang="en-US" sz="4000" dirty="0">
                <a:latin typeface="Arial" panose="020B0604020202020204" pitchFamily="34" charset="0"/>
                <a:cs typeface="Times New Roman" panose="02020603050405020304" pitchFamily="18" charset="0"/>
              </a:rPr>
              <a:t>The Role of User Friendly Software</a:t>
            </a:r>
            <a:r>
              <a:rPr lang="en-US" altLang="en-US" dirty="0"/>
              <a:t> </a:t>
            </a:r>
          </a:p>
        </p:txBody>
      </p:sp>
      <p:sp>
        <p:nvSpPr>
          <p:cNvPr id="51203" name="Rectangle 3">
            <a:extLst>
              <a:ext uri="{FF2B5EF4-FFF2-40B4-BE49-F238E27FC236}">
                <a16:creationId xmlns:a16="http://schemas.microsoft.com/office/drawing/2014/main" id="{BB28C5F7-7D67-4EF6-8040-F196BEE98359}"/>
              </a:ext>
            </a:extLst>
          </p:cNvPr>
          <p:cNvSpPr>
            <a:spLocks noGrp="1" noChangeArrowheads="1"/>
          </p:cNvSpPr>
          <p:nvPr>
            <p:ph type="body" idx="1"/>
          </p:nvPr>
        </p:nvSpPr>
        <p:spPr>
          <a:xfrm>
            <a:off x="2209800" y="2223655"/>
            <a:ext cx="7772400" cy="3525982"/>
          </a:xfrm>
        </p:spPr>
        <p:txBody>
          <a:bodyPr/>
          <a:lstStyle/>
          <a:p>
            <a:r>
              <a:rPr lang="en-US" altLang="en-US" dirty="0">
                <a:cs typeface="Arial" panose="020B0604020202020204" pitchFamily="34" charset="0"/>
              </a:rPr>
              <a:t>Computer software that is simple and intuitive to use is said to be </a:t>
            </a:r>
            <a:r>
              <a:rPr lang="en-US" altLang="en-US" b="1" dirty="0">
                <a:cs typeface="Arial" panose="020B0604020202020204" pitchFamily="34" charset="0"/>
              </a:rPr>
              <a:t>user friendly</a:t>
            </a:r>
            <a:r>
              <a:rPr lang="en-US" altLang="en-US" dirty="0"/>
              <a:t> </a:t>
            </a:r>
          </a:p>
          <a:p>
            <a:r>
              <a:rPr lang="en-US" altLang="en-US" dirty="0">
                <a:cs typeface="Arial" panose="020B0604020202020204" pitchFamily="34" charset="0"/>
              </a:rPr>
              <a:t>This means the application has been carefully engineered to accommodate a wide range of users</a:t>
            </a:r>
            <a:endParaRPr lang="en-US" altLang="en-US" dirty="0"/>
          </a:p>
          <a:p>
            <a:r>
              <a:rPr lang="en-US" altLang="en-US" dirty="0">
                <a:cs typeface="Arial" panose="020B0604020202020204" pitchFamily="34" charset="0"/>
              </a:rPr>
              <a:t>Widespread use of computer-based resources is achieved when the application software is designed so that these users can apply their business expertise without special training</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3FBF60-A002-40E2-9237-6540B664FD18}"/>
              </a:ext>
            </a:extLst>
          </p:cNvPr>
          <p:cNvSpPr>
            <a:spLocks noGrp="1"/>
          </p:cNvSpPr>
          <p:nvPr>
            <p:ph type="sldNum" sz="quarter" idx="12"/>
          </p:nvPr>
        </p:nvSpPr>
        <p:spPr/>
        <p:txBody>
          <a:bodyPr/>
          <a:lstStyle/>
          <a:p>
            <a:fld id="{1A7937E0-DCC4-4F13-BB44-B275EC335021}" type="slidenum">
              <a:rPr lang="en-US" altLang="en-US"/>
              <a:pPr/>
              <a:t>31</a:t>
            </a:fld>
            <a:endParaRPr lang="en-US" altLang="en-US"/>
          </a:p>
        </p:txBody>
      </p:sp>
      <p:sp>
        <p:nvSpPr>
          <p:cNvPr id="67586" name="Rectangle 2">
            <a:extLst>
              <a:ext uri="{FF2B5EF4-FFF2-40B4-BE49-F238E27FC236}">
                <a16:creationId xmlns:a16="http://schemas.microsoft.com/office/drawing/2014/main" id="{4CA56BD2-6055-421A-B149-327E9053A986}"/>
              </a:ext>
            </a:extLst>
          </p:cNvPr>
          <p:cNvSpPr>
            <a:spLocks noGrp="1" noChangeArrowheads="1"/>
          </p:cNvSpPr>
          <p:nvPr>
            <p:ph type="title"/>
          </p:nvPr>
        </p:nvSpPr>
        <p:spPr>
          <a:xfrm>
            <a:off x="2209800" y="228600"/>
            <a:ext cx="7772400" cy="1143000"/>
          </a:xfrm>
        </p:spPr>
        <p:txBody>
          <a:bodyPr>
            <a:normAutofit fontScale="90000"/>
          </a:bodyPr>
          <a:lstStyle/>
          <a:p>
            <a:r>
              <a:rPr lang="en-US" altLang="en-US" sz="4000" b="1" dirty="0">
                <a:latin typeface="Arial" panose="020B0604020202020204" pitchFamily="34" charset="0"/>
              </a:rPr>
              <a:t>COMMUNICATIONS---PUBLIC TELEPHONE SYSTEM</a:t>
            </a:r>
          </a:p>
        </p:txBody>
      </p:sp>
      <p:sp>
        <p:nvSpPr>
          <p:cNvPr id="67587" name="Rectangle 3">
            <a:extLst>
              <a:ext uri="{FF2B5EF4-FFF2-40B4-BE49-F238E27FC236}">
                <a16:creationId xmlns:a16="http://schemas.microsoft.com/office/drawing/2014/main" id="{B20B5A74-1438-4ECE-A440-17A55C9B2116}"/>
              </a:ext>
            </a:extLst>
          </p:cNvPr>
          <p:cNvSpPr>
            <a:spLocks noGrp="1" noChangeArrowheads="1"/>
          </p:cNvSpPr>
          <p:nvPr>
            <p:ph type="body" idx="1"/>
          </p:nvPr>
        </p:nvSpPr>
        <p:spPr>
          <a:xfrm>
            <a:off x="1981200" y="1371600"/>
            <a:ext cx="8305800" cy="5257800"/>
          </a:xfrm>
        </p:spPr>
        <p:txBody>
          <a:bodyPr>
            <a:normAutofit fontScale="92500" lnSpcReduction="20000"/>
          </a:bodyPr>
          <a:lstStyle/>
          <a:p>
            <a:r>
              <a:rPr lang="en-US" altLang="en-US" sz="2800" dirty="0">
                <a:cs typeface="Arial" panose="020B0604020202020204" pitchFamily="34" charset="0"/>
              </a:rPr>
              <a:t>The speed of data transmission between computers that takes place over public telephone systems is often slower than when computers are connected through dedicated networks</a:t>
            </a:r>
          </a:p>
          <a:p>
            <a:r>
              <a:rPr lang="en-US" altLang="en-US" sz="2800" dirty="0">
                <a:cs typeface="Arial" panose="020B0604020202020204" pitchFamily="34" charset="0"/>
              </a:rPr>
              <a:t>The wire making the connections is similar; yet most computer networks operate 100x faster than connections routed through the public telephone system because the protocols (the specification for formatting data to be transferred)</a:t>
            </a:r>
            <a:r>
              <a:rPr lang="en-US" altLang="en-US" sz="2800" dirty="0"/>
              <a:t> </a:t>
            </a:r>
            <a:r>
              <a:rPr lang="en-US" altLang="en-US" sz="2800" dirty="0">
                <a:cs typeface="Arial" panose="020B0604020202020204" pitchFamily="34" charset="0"/>
              </a:rPr>
              <a:t>were established for voice grade communication when the quality and speed of communication lines did not need to be high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3818BA5-29C7-4EED-BF06-254064CA0525}"/>
              </a:ext>
            </a:extLst>
          </p:cNvPr>
          <p:cNvSpPr>
            <a:spLocks noGrp="1"/>
          </p:cNvSpPr>
          <p:nvPr>
            <p:ph type="sldNum" sz="quarter" idx="12"/>
          </p:nvPr>
        </p:nvSpPr>
        <p:spPr/>
        <p:txBody>
          <a:bodyPr/>
          <a:lstStyle/>
          <a:p>
            <a:fld id="{F4EA2B05-3719-4EB7-9D0B-893532008B7E}" type="slidenum">
              <a:rPr lang="en-US" altLang="en-US"/>
              <a:pPr/>
              <a:t>32</a:t>
            </a:fld>
            <a:endParaRPr lang="en-US" altLang="en-US"/>
          </a:p>
        </p:txBody>
      </p:sp>
      <p:sp>
        <p:nvSpPr>
          <p:cNvPr id="68610" name="Rectangle 1026">
            <a:extLst>
              <a:ext uri="{FF2B5EF4-FFF2-40B4-BE49-F238E27FC236}">
                <a16:creationId xmlns:a16="http://schemas.microsoft.com/office/drawing/2014/main" id="{9550BD8A-BB20-4D3B-8051-0B727DCCDF60}"/>
              </a:ext>
            </a:extLst>
          </p:cNvPr>
          <p:cNvSpPr>
            <a:spLocks noGrp="1" noChangeArrowheads="1"/>
          </p:cNvSpPr>
          <p:nvPr>
            <p:ph type="title"/>
          </p:nvPr>
        </p:nvSpPr>
        <p:spPr>
          <a:xfrm>
            <a:off x="2209800" y="263236"/>
            <a:ext cx="7772400" cy="685800"/>
          </a:xfrm>
        </p:spPr>
        <p:txBody>
          <a:bodyPr/>
          <a:lstStyle/>
          <a:p>
            <a:r>
              <a:rPr lang="en-US" altLang="en-US" dirty="0">
                <a:latin typeface="Arial" panose="020B0604020202020204" pitchFamily="34" charset="0"/>
                <a:cs typeface="Times New Roman" panose="02020603050405020304" pitchFamily="18" charset="0"/>
              </a:rPr>
              <a:t>Public Connections</a:t>
            </a:r>
          </a:p>
        </p:txBody>
      </p:sp>
      <p:sp>
        <p:nvSpPr>
          <p:cNvPr id="68611" name="Rectangle 1027">
            <a:extLst>
              <a:ext uri="{FF2B5EF4-FFF2-40B4-BE49-F238E27FC236}">
                <a16:creationId xmlns:a16="http://schemas.microsoft.com/office/drawing/2014/main" id="{3B8CF28A-7B76-4E93-B34C-1664376F27CE}"/>
              </a:ext>
            </a:extLst>
          </p:cNvPr>
          <p:cNvSpPr>
            <a:spLocks noGrp="1" noChangeArrowheads="1"/>
          </p:cNvSpPr>
          <p:nvPr>
            <p:ph type="body" idx="1"/>
          </p:nvPr>
        </p:nvSpPr>
        <p:spPr>
          <a:xfrm>
            <a:off x="2209800" y="1108364"/>
            <a:ext cx="7772400" cy="5486400"/>
          </a:xfrm>
        </p:spPr>
        <p:txBody>
          <a:bodyPr>
            <a:normAutofit fontScale="85000" lnSpcReduction="10000"/>
          </a:bodyPr>
          <a:lstStyle/>
          <a:p>
            <a:r>
              <a:rPr lang="en-US" altLang="en-US" sz="2800" dirty="0">
                <a:cs typeface="Arial" panose="020B0604020202020204" pitchFamily="34" charset="0"/>
              </a:rPr>
              <a:t>Protocols for the public telephone system were established to meet the minimum criteria of voice transmissions - low grade analog transmissions - and that quality for voice communications is significantly below the needs of computer data transmission</a:t>
            </a:r>
          </a:p>
          <a:p>
            <a:r>
              <a:rPr lang="en-US" altLang="en-US" sz="2800" dirty="0">
                <a:cs typeface="Arial" panose="020B0604020202020204" pitchFamily="34" charset="0"/>
              </a:rPr>
              <a:t>The theoretical limit for telephone modems is 64kbps but because of technical requirements for administering the transmission, telephone modems have a top transmission speed of 56kbps </a:t>
            </a:r>
          </a:p>
          <a:p>
            <a:r>
              <a:rPr lang="en-US" altLang="en-US" sz="2800" dirty="0">
                <a:cs typeface="Arial" panose="020B0604020202020204" pitchFamily="34" charset="0"/>
              </a:rPr>
              <a:t>Data rates for other communications types are listed in Table 5.5</a:t>
            </a:r>
            <a:endParaRPr lang="en-US"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8B449A-F3EF-46B6-B89A-1F7B66E50326}"/>
              </a:ext>
            </a:extLst>
          </p:cNvPr>
          <p:cNvSpPr>
            <a:spLocks noGrp="1"/>
          </p:cNvSpPr>
          <p:nvPr>
            <p:ph type="sldNum" sz="quarter" idx="12"/>
          </p:nvPr>
        </p:nvSpPr>
        <p:spPr/>
        <p:txBody>
          <a:bodyPr/>
          <a:lstStyle/>
          <a:p>
            <a:fld id="{A8D2E4D5-1C07-4A7D-9E80-E096DCEC0F89}" type="slidenum">
              <a:rPr lang="en-US" altLang="en-US"/>
              <a:pPr/>
              <a:t>33</a:t>
            </a:fld>
            <a:endParaRPr lang="en-US" altLang="en-US"/>
          </a:p>
        </p:txBody>
      </p:sp>
      <p:pic>
        <p:nvPicPr>
          <p:cNvPr id="78851" name="Picture 3" descr="E:\Chapter 05\TBL05_05.gif">
            <a:extLst>
              <a:ext uri="{FF2B5EF4-FFF2-40B4-BE49-F238E27FC236}">
                <a16:creationId xmlns:a16="http://schemas.microsoft.com/office/drawing/2014/main" id="{7A4AE501-1322-4CD2-A4FA-BFB10AFCA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8738"/>
            <a:ext cx="6781800" cy="6748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0B6AD77-4B0F-401A-96D2-4F9414619AEE}"/>
              </a:ext>
            </a:extLst>
          </p:cNvPr>
          <p:cNvSpPr>
            <a:spLocks noGrp="1"/>
          </p:cNvSpPr>
          <p:nvPr>
            <p:ph type="sldNum" sz="quarter" idx="12"/>
          </p:nvPr>
        </p:nvSpPr>
        <p:spPr/>
        <p:txBody>
          <a:bodyPr/>
          <a:lstStyle/>
          <a:p>
            <a:fld id="{49394D61-571A-4620-B182-7531E19BF315}" type="slidenum">
              <a:rPr lang="en-US" altLang="en-US"/>
              <a:pPr/>
              <a:t>34</a:t>
            </a:fld>
            <a:endParaRPr lang="en-US" altLang="en-US"/>
          </a:p>
        </p:txBody>
      </p:sp>
      <p:sp>
        <p:nvSpPr>
          <p:cNvPr id="53250" name="Rectangle 2">
            <a:extLst>
              <a:ext uri="{FF2B5EF4-FFF2-40B4-BE49-F238E27FC236}">
                <a16:creationId xmlns:a16="http://schemas.microsoft.com/office/drawing/2014/main" id="{2B2647D0-5928-4268-AD62-BD0B2BFC028B}"/>
              </a:ext>
            </a:extLst>
          </p:cNvPr>
          <p:cNvSpPr>
            <a:spLocks noGrp="1" noChangeArrowheads="1"/>
          </p:cNvSpPr>
          <p:nvPr>
            <p:ph type="title"/>
          </p:nvPr>
        </p:nvSpPr>
        <p:spPr>
          <a:xfrm>
            <a:off x="2209800" y="609600"/>
            <a:ext cx="7772400" cy="609600"/>
          </a:xfrm>
        </p:spPr>
        <p:txBody>
          <a:bodyPr/>
          <a:lstStyle/>
          <a:p>
            <a:r>
              <a:rPr lang="en-US" altLang="en-US">
                <a:latin typeface="Arial" panose="020B0604020202020204" pitchFamily="34" charset="0"/>
                <a:cs typeface="Times New Roman" panose="02020603050405020304" pitchFamily="18" charset="0"/>
              </a:rPr>
              <a:t>Private Lines</a:t>
            </a:r>
            <a:r>
              <a:rPr lang="en-US" altLang="en-US"/>
              <a:t> </a:t>
            </a:r>
          </a:p>
        </p:txBody>
      </p:sp>
      <p:sp>
        <p:nvSpPr>
          <p:cNvPr id="53251" name="Rectangle 3">
            <a:extLst>
              <a:ext uri="{FF2B5EF4-FFF2-40B4-BE49-F238E27FC236}">
                <a16:creationId xmlns:a16="http://schemas.microsoft.com/office/drawing/2014/main" id="{7100F8D8-2B7A-4276-BF34-90979477C33B}"/>
              </a:ext>
            </a:extLst>
          </p:cNvPr>
          <p:cNvSpPr>
            <a:spLocks noGrp="1" noChangeArrowheads="1"/>
          </p:cNvSpPr>
          <p:nvPr>
            <p:ph type="body" idx="1"/>
          </p:nvPr>
        </p:nvSpPr>
        <p:spPr>
          <a:xfrm>
            <a:off x="2209800" y="1295400"/>
            <a:ext cx="7772400" cy="4800600"/>
          </a:xfrm>
        </p:spPr>
        <p:txBody>
          <a:bodyPr/>
          <a:lstStyle/>
          <a:p>
            <a:r>
              <a:rPr lang="en-US" altLang="en-US" dirty="0">
                <a:cs typeface="Arial" panose="020B0604020202020204" pitchFamily="34" charset="0"/>
              </a:rPr>
              <a:t>A </a:t>
            </a:r>
            <a:r>
              <a:rPr lang="en-US" altLang="en-US" b="1" dirty="0">
                <a:cs typeface="Arial" panose="020B0604020202020204" pitchFamily="34" charset="0"/>
              </a:rPr>
              <a:t>private (leased or dedicated) line</a:t>
            </a:r>
            <a:r>
              <a:rPr lang="en-US" altLang="en-US" dirty="0">
                <a:cs typeface="Arial" panose="020B0604020202020204" pitchFamily="34" charset="0"/>
              </a:rPr>
              <a:t> is a circuit that is always open to carry communication traffic  </a:t>
            </a:r>
          </a:p>
          <a:p>
            <a:r>
              <a:rPr lang="en-US" altLang="en-US" dirty="0">
                <a:cs typeface="Arial" panose="020B0604020202020204" pitchFamily="34" charset="0"/>
              </a:rPr>
              <a:t>Provided by the common carrier, the telephone company, your organization pays a fixed monthly fee to use the line. The more use the line receives, the smaller the cost is per-unit of data transmitted</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99D3521-5372-4F4A-9630-7FE14B7A780A}"/>
              </a:ext>
            </a:extLst>
          </p:cNvPr>
          <p:cNvSpPr>
            <a:spLocks noGrp="1"/>
          </p:cNvSpPr>
          <p:nvPr>
            <p:ph type="sldNum" sz="quarter" idx="12"/>
          </p:nvPr>
        </p:nvSpPr>
        <p:spPr/>
        <p:txBody>
          <a:bodyPr/>
          <a:lstStyle/>
          <a:p>
            <a:fld id="{CB28386E-9434-4C84-964B-36F861BCC8FF}" type="slidenum">
              <a:rPr lang="en-US" altLang="en-US"/>
              <a:pPr/>
              <a:t>35</a:t>
            </a:fld>
            <a:endParaRPr lang="en-US" altLang="en-US"/>
          </a:p>
        </p:txBody>
      </p:sp>
      <p:sp>
        <p:nvSpPr>
          <p:cNvPr id="55298" name="Rectangle 2">
            <a:extLst>
              <a:ext uri="{FF2B5EF4-FFF2-40B4-BE49-F238E27FC236}">
                <a16:creationId xmlns:a16="http://schemas.microsoft.com/office/drawing/2014/main" id="{B4DFFFAC-96B9-4460-AD7C-8307C2F01129}"/>
              </a:ext>
            </a:extLst>
          </p:cNvPr>
          <p:cNvSpPr>
            <a:spLocks noGrp="1" noChangeArrowheads="1"/>
          </p:cNvSpPr>
          <p:nvPr>
            <p:ph type="title"/>
          </p:nvPr>
        </p:nvSpPr>
        <p:spPr>
          <a:xfrm>
            <a:off x="2057400" y="623454"/>
            <a:ext cx="8153400" cy="762000"/>
          </a:xfrm>
        </p:spPr>
        <p:txBody>
          <a:bodyPr/>
          <a:lstStyle/>
          <a:p>
            <a:r>
              <a:rPr lang="en-US" altLang="en-US" dirty="0">
                <a:latin typeface="Arial" panose="020B0604020202020204" pitchFamily="34" charset="0"/>
                <a:cs typeface="Times New Roman" panose="02020603050405020304" pitchFamily="18" charset="0"/>
              </a:rPr>
              <a:t>Virtual Private Network (VPNs)</a:t>
            </a:r>
            <a:r>
              <a:rPr lang="en-US" altLang="en-US" dirty="0"/>
              <a:t> </a:t>
            </a:r>
          </a:p>
        </p:txBody>
      </p:sp>
      <p:sp>
        <p:nvSpPr>
          <p:cNvPr id="55299" name="Rectangle 3">
            <a:extLst>
              <a:ext uri="{FF2B5EF4-FFF2-40B4-BE49-F238E27FC236}">
                <a16:creationId xmlns:a16="http://schemas.microsoft.com/office/drawing/2014/main" id="{48BCA50A-A697-4B29-841E-749B1855D17E}"/>
              </a:ext>
            </a:extLst>
          </p:cNvPr>
          <p:cNvSpPr>
            <a:spLocks noGrp="1" noChangeArrowheads="1"/>
          </p:cNvSpPr>
          <p:nvPr>
            <p:ph type="body" idx="1"/>
          </p:nvPr>
        </p:nvSpPr>
        <p:spPr>
          <a:xfrm>
            <a:off x="2247900" y="1828800"/>
            <a:ext cx="7772400" cy="4724400"/>
          </a:xfrm>
        </p:spPr>
        <p:txBody>
          <a:bodyPr/>
          <a:lstStyle/>
          <a:p>
            <a:r>
              <a:rPr lang="en-US" altLang="en-US" dirty="0">
                <a:cs typeface="Arial" panose="020B0604020202020204" pitchFamily="34" charset="0"/>
              </a:rPr>
              <a:t>VPNs give users the </a:t>
            </a:r>
            <a:r>
              <a:rPr lang="en-US" altLang="en-US" dirty="0">
                <a:solidFill>
                  <a:srgbClr val="FF0000"/>
                </a:solidFill>
                <a:cs typeface="Arial" panose="020B0604020202020204" pitchFamily="34" charset="0"/>
              </a:rPr>
              <a:t>security and speed of a private line along with the low cost of using the Internet</a:t>
            </a:r>
            <a:endParaRPr lang="en-US" altLang="en-US" dirty="0">
              <a:solidFill>
                <a:srgbClr val="FF0000"/>
              </a:solidFill>
            </a:endParaRPr>
          </a:p>
          <a:p>
            <a:r>
              <a:rPr lang="en-US" altLang="en-US" b="1" dirty="0">
                <a:cs typeface="Arial" panose="020B0604020202020204" pitchFamily="34" charset="0"/>
              </a:rPr>
              <a:t>Tunneling software</a:t>
            </a:r>
            <a:r>
              <a:rPr lang="en-US" altLang="en-US" dirty="0">
                <a:cs typeface="Arial" panose="020B0604020202020204" pitchFamily="34" charset="0"/>
              </a:rPr>
              <a:t> establishes VPN through a set of intermediary locations that host the data while its being transmitted</a:t>
            </a:r>
          </a:p>
          <a:p>
            <a:r>
              <a:rPr lang="en-US" altLang="en-US" dirty="0">
                <a:cs typeface="Arial" panose="020B0604020202020204" pitchFamily="34" charset="0"/>
              </a:rPr>
              <a:t>Tunneling is conceptually similar to establishing a private, secure circuit while the data is being sent</a:t>
            </a:r>
            <a:r>
              <a:rPr lang="en-US" alt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5D330F0-DCC6-496E-8D5F-D1ECE7D380A0}"/>
              </a:ext>
            </a:extLst>
          </p:cNvPr>
          <p:cNvSpPr>
            <a:spLocks noGrp="1"/>
          </p:cNvSpPr>
          <p:nvPr>
            <p:ph type="sldNum" sz="quarter" idx="12"/>
          </p:nvPr>
        </p:nvSpPr>
        <p:spPr/>
        <p:txBody>
          <a:bodyPr/>
          <a:lstStyle/>
          <a:p>
            <a:fld id="{D3D6D5B6-7A7B-4F65-AA35-C67BD8A8D90C}" type="slidenum">
              <a:rPr lang="en-US" altLang="en-US"/>
              <a:pPr/>
              <a:t>36</a:t>
            </a:fld>
            <a:endParaRPr lang="en-US" altLang="en-US"/>
          </a:p>
        </p:txBody>
      </p:sp>
      <p:sp>
        <p:nvSpPr>
          <p:cNvPr id="69634" name="Rectangle 2">
            <a:extLst>
              <a:ext uri="{FF2B5EF4-FFF2-40B4-BE49-F238E27FC236}">
                <a16:creationId xmlns:a16="http://schemas.microsoft.com/office/drawing/2014/main" id="{BD9F463C-7DF8-46DF-8116-F64FD38864D2}"/>
              </a:ext>
            </a:extLst>
          </p:cNvPr>
          <p:cNvSpPr>
            <a:spLocks noGrp="1" noChangeArrowheads="1"/>
          </p:cNvSpPr>
          <p:nvPr>
            <p:ph type="title"/>
          </p:nvPr>
        </p:nvSpPr>
        <p:spPr>
          <a:xfrm>
            <a:off x="1905000" y="457200"/>
            <a:ext cx="8534400" cy="685800"/>
          </a:xfrm>
        </p:spPr>
        <p:txBody>
          <a:bodyPr/>
          <a:lstStyle/>
          <a:p>
            <a:r>
              <a:rPr lang="en-US" altLang="en-US" sz="4000" b="1" dirty="0">
                <a:latin typeface="Arial" panose="020B0604020202020204" pitchFamily="34" charset="0"/>
              </a:rPr>
              <a:t>COMMUNICATIONS - NETWORKS</a:t>
            </a:r>
          </a:p>
        </p:txBody>
      </p:sp>
      <p:sp>
        <p:nvSpPr>
          <p:cNvPr id="69635" name="Rectangle 3">
            <a:extLst>
              <a:ext uri="{FF2B5EF4-FFF2-40B4-BE49-F238E27FC236}">
                <a16:creationId xmlns:a16="http://schemas.microsoft.com/office/drawing/2014/main" id="{D3623DE1-5242-44DC-AD05-A6097767D7F0}"/>
              </a:ext>
            </a:extLst>
          </p:cNvPr>
          <p:cNvSpPr>
            <a:spLocks noGrp="1" noChangeArrowheads="1"/>
          </p:cNvSpPr>
          <p:nvPr>
            <p:ph type="body" idx="1"/>
          </p:nvPr>
        </p:nvSpPr>
        <p:spPr>
          <a:xfrm>
            <a:off x="2057400" y="1295400"/>
            <a:ext cx="8077200" cy="5105400"/>
          </a:xfrm>
        </p:spPr>
        <p:txBody>
          <a:bodyPr>
            <a:normAutofit fontScale="85000" lnSpcReduction="10000"/>
          </a:bodyPr>
          <a:lstStyle/>
          <a:p>
            <a:r>
              <a:rPr lang="en-US" altLang="en-US" sz="2800" dirty="0">
                <a:cs typeface="Arial" panose="020B0604020202020204" pitchFamily="34" charset="0"/>
              </a:rPr>
              <a:t>The International Organization for Standardization (</a:t>
            </a:r>
            <a:r>
              <a:rPr lang="en-US" altLang="en-US" sz="2800" dirty="0">
                <a:solidFill>
                  <a:schemeClr val="accent2"/>
                </a:solidFill>
                <a:cs typeface="Arial" panose="020B0604020202020204" pitchFamily="34" charset="0"/>
                <a:hlinkClick r:id="rId2"/>
              </a:rPr>
              <a:t>www.iso.ch</a:t>
            </a:r>
            <a:r>
              <a:rPr lang="en-US" altLang="en-US" sz="2800" dirty="0">
                <a:cs typeface="Arial" panose="020B0604020202020204" pitchFamily="34" charset="0"/>
              </a:rPr>
              <a:t>), founded in 1946, established the </a:t>
            </a:r>
            <a:r>
              <a:rPr lang="en-US" altLang="en-US" sz="2800" b="1" dirty="0">
                <a:cs typeface="Arial" panose="020B0604020202020204" pitchFamily="34" charset="0"/>
              </a:rPr>
              <a:t>Open Systems Interconnection (OSI)</a:t>
            </a:r>
            <a:r>
              <a:rPr lang="en-US" altLang="en-US" sz="2800" dirty="0">
                <a:cs typeface="Arial" panose="020B0604020202020204" pitchFamily="34" charset="0"/>
              </a:rPr>
              <a:t> standard architecture for network connections.  </a:t>
            </a:r>
          </a:p>
          <a:p>
            <a:r>
              <a:rPr lang="en-US" altLang="en-US" sz="2800" dirty="0">
                <a:cs typeface="Arial" panose="020B0604020202020204" pitchFamily="34" charset="0"/>
              </a:rPr>
              <a:t>OSI consists of a seven-layer model (Table 5.6) and the levels are detailed so that the exact function for each layer of communication can be plainly defined</a:t>
            </a:r>
            <a:r>
              <a:rPr lang="en-US" altLang="en-US" sz="2800" dirty="0"/>
              <a:t> </a:t>
            </a:r>
          </a:p>
          <a:p>
            <a:r>
              <a:rPr lang="en-US" altLang="en-US" sz="2800" dirty="0">
                <a:cs typeface="Arial" panose="020B0604020202020204" pitchFamily="34" charset="0"/>
              </a:rPr>
              <a:t>Two or more levels may be used by a single piece of communications hardware, while end- to- end communications involve all layers of the model</a:t>
            </a:r>
          </a:p>
          <a:p>
            <a:r>
              <a:rPr lang="en-US" altLang="en-US" sz="2800" dirty="0"/>
              <a:t>Common networking devices are listed in Table 5.7.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DD3A6-5B4E-4A96-BC93-ED8188B4A427}"/>
              </a:ext>
            </a:extLst>
          </p:cNvPr>
          <p:cNvSpPr>
            <a:spLocks noGrp="1"/>
          </p:cNvSpPr>
          <p:nvPr>
            <p:ph type="sldNum" sz="quarter" idx="12"/>
          </p:nvPr>
        </p:nvSpPr>
        <p:spPr/>
        <p:txBody>
          <a:bodyPr/>
          <a:lstStyle/>
          <a:p>
            <a:fld id="{C30AB739-C299-41B4-83E3-FB5DDC377426}" type="slidenum">
              <a:rPr lang="en-US" altLang="en-US"/>
              <a:pPr/>
              <a:t>37</a:t>
            </a:fld>
            <a:endParaRPr lang="en-US" altLang="en-US"/>
          </a:p>
        </p:txBody>
      </p:sp>
      <p:pic>
        <p:nvPicPr>
          <p:cNvPr id="79875" name="Picture 3" descr="E:\Chapter 05\TBL05_06.gif">
            <a:extLst>
              <a:ext uri="{FF2B5EF4-FFF2-40B4-BE49-F238E27FC236}">
                <a16:creationId xmlns:a16="http://schemas.microsoft.com/office/drawing/2014/main" id="{FFFF8A85-05DE-413F-9400-5715D1D0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1"/>
            <a:ext cx="8991600" cy="3719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58CECE-65FF-4A54-B1A5-6EEDA73579FE}"/>
              </a:ext>
            </a:extLst>
          </p:cNvPr>
          <p:cNvSpPr>
            <a:spLocks noGrp="1"/>
          </p:cNvSpPr>
          <p:nvPr>
            <p:ph type="sldNum" sz="quarter" idx="12"/>
          </p:nvPr>
        </p:nvSpPr>
        <p:spPr/>
        <p:txBody>
          <a:bodyPr/>
          <a:lstStyle/>
          <a:p>
            <a:fld id="{90B38AD5-6702-47DC-ACF1-A133A7E78475}" type="slidenum">
              <a:rPr lang="en-US" altLang="en-US"/>
              <a:pPr/>
              <a:t>38</a:t>
            </a:fld>
            <a:endParaRPr lang="en-US" altLang="en-US"/>
          </a:p>
        </p:txBody>
      </p:sp>
      <p:pic>
        <p:nvPicPr>
          <p:cNvPr id="70659" name="Picture 3" descr="E:\Chapter 05\TBL05_07.gif">
            <a:extLst>
              <a:ext uri="{FF2B5EF4-FFF2-40B4-BE49-F238E27FC236}">
                <a16:creationId xmlns:a16="http://schemas.microsoft.com/office/drawing/2014/main" id="{5AFC465C-9693-4898-B6F5-2FFDDCEB4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6414"/>
            <a:ext cx="8839200" cy="5513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2672EB3-F835-4A1C-97EE-C8E67F15C8B0}"/>
              </a:ext>
            </a:extLst>
          </p:cNvPr>
          <p:cNvSpPr>
            <a:spLocks noGrp="1"/>
          </p:cNvSpPr>
          <p:nvPr>
            <p:ph type="sldNum" sz="quarter" idx="12"/>
          </p:nvPr>
        </p:nvSpPr>
        <p:spPr/>
        <p:txBody>
          <a:bodyPr/>
          <a:lstStyle/>
          <a:p>
            <a:fld id="{9196B828-244F-4F39-9C84-8DACB85491AD}" type="slidenum">
              <a:rPr lang="en-US" altLang="en-US"/>
              <a:pPr/>
              <a:t>39</a:t>
            </a:fld>
            <a:endParaRPr lang="en-US" altLang="en-US"/>
          </a:p>
        </p:txBody>
      </p:sp>
      <p:sp>
        <p:nvSpPr>
          <p:cNvPr id="72706" name="Rectangle 2">
            <a:extLst>
              <a:ext uri="{FF2B5EF4-FFF2-40B4-BE49-F238E27FC236}">
                <a16:creationId xmlns:a16="http://schemas.microsoft.com/office/drawing/2014/main" id="{5FEB94B4-FE77-4C75-AD4C-53B65B6B2492}"/>
              </a:ext>
            </a:extLst>
          </p:cNvPr>
          <p:cNvSpPr>
            <a:spLocks noGrp="1" noChangeArrowheads="1"/>
          </p:cNvSpPr>
          <p:nvPr>
            <p:ph type="title"/>
          </p:nvPr>
        </p:nvSpPr>
        <p:spPr>
          <a:xfrm>
            <a:off x="1752600" y="381000"/>
            <a:ext cx="8458200" cy="838200"/>
          </a:xfrm>
        </p:spPr>
        <p:txBody>
          <a:bodyPr>
            <a:normAutofit fontScale="90000"/>
          </a:bodyPr>
          <a:lstStyle/>
          <a:p>
            <a:r>
              <a:rPr lang="en-US" altLang="en-US" sz="4000" dirty="0">
                <a:latin typeface="Arial" panose="020B0604020202020204" pitchFamily="34" charset="0"/>
                <a:cs typeface="Times New Roman" panose="02020603050405020304" pitchFamily="18" charset="0"/>
              </a:rPr>
              <a:t>Protocols for Computer Communication</a:t>
            </a:r>
          </a:p>
        </p:txBody>
      </p:sp>
      <p:sp>
        <p:nvSpPr>
          <p:cNvPr id="72707" name="Rectangle 3">
            <a:extLst>
              <a:ext uri="{FF2B5EF4-FFF2-40B4-BE49-F238E27FC236}">
                <a16:creationId xmlns:a16="http://schemas.microsoft.com/office/drawing/2014/main" id="{D201CDAB-754E-4FB1-A218-759F333229BF}"/>
              </a:ext>
            </a:extLst>
          </p:cNvPr>
          <p:cNvSpPr>
            <a:spLocks noGrp="1" noChangeArrowheads="1"/>
          </p:cNvSpPr>
          <p:nvPr>
            <p:ph type="body" idx="1"/>
          </p:nvPr>
        </p:nvSpPr>
        <p:spPr>
          <a:xfrm>
            <a:off x="2209800" y="1524000"/>
            <a:ext cx="7772400" cy="4724400"/>
          </a:xfrm>
        </p:spPr>
        <p:txBody>
          <a:bodyPr>
            <a:normAutofit fontScale="92500" lnSpcReduction="20000"/>
          </a:bodyPr>
          <a:lstStyle/>
          <a:p>
            <a:r>
              <a:rPr lang="en-US" altLang="en-US" sz="2800" dirty="0">
                <a:cs typeface="Arial" panose="020B0604020202020204" pitchFamily="34" charset="0"/>
              </a:rPr>
              <a:t>Computers (“mainframes”) were initially designed to share data with </a:t>
            </a:r>
            <a:r>
              <a:rPr lang="en-US" altLang="en-US" sz="2800" b="1" dirty="0">
                <a:cs typeface="Arial" panose="020B0604020202020204" pitchFamily="34" charset="0"/>
              </a:rPr>
              <a:t>terminals</a:t>
            </a:r>
            <a:r>
              <a:rPr lang="en-US" altLang="en-US" sz="2800" dirty="0">
                <a:cs typeface="Arial" panose="020B0604020202020204" pitchFamily="34" charset="0"/>
              </a:rPr>
              <a:t> that had no</a:t>
            </a:r>
            <a:r>
              <a:rPr lang="en-US" altLang="en-US" sz="2800" b="1" dirty="0">
                <a:cs typeface="Arial" panose="020B0604020202020204" pitchFamily="34" charset="0"/>
              </a:rPr>
              <a:t> </a:t>
            </a:r>
            <a:r>
              <a:rPr lang="en-US" altLang="en-US" sz="2800" dirty="0">
                <a:cs typeface="Arial" panose="020B0604020202020204" pitchFamily="34" charset="0"/>
              </a:rPr>
              <a:t>storage or processor and to simply provide a means for entering and displaying data from the computer</a:t>
            </a:r>
          </a:p>
          <a:p>
            <a:r>
              <a:rPr lang="en-US" altLang="en-US" sz="2800" dirty="0">
                <a:cs typeface="Arial" panose="020B0604020202020204" pitchFamily="34" charset="0"/>
              </a:rPr>
              <a:t>In response to the communications limitation, IBM and others began developing communications protocols</a:t>
            </a:r>
          </a:p>
          <a:p>
            <a:r>
              <a:rPr lang="en-US" altLang="en-US" sz="2800" dirty="0">
                <a:cs typeface="Arial" panose="020B0604020202020204" pitchFamily="34" charset="0"/>
              </a:rPr>
              <a:t>An </a:t>
            </a:r>
            <a:r>
              <a:rPr lang="en-US" altLang="en-US" sz="2800" b="1" dirty="0">
                <a:cs typeface="Arial" panose="020B0604020202020204" pitchFamily="34" charset="0"/>
              </a:rPr>
              <a:t>open protocol</a:t>
            </a:r>
            <a:r>
              <a:rPr lang="en-US" altLang="en-US" sz="2800" dirty="0">
                <a:cs typeface="Arial" panose="020B0604020202020204" pitchFamily="34" charset="0"/>
              </a:rPr>
              <a:t> is a format whose specifications are open to the public and can be used at no cost</a:t>
            </a:r>
            <a:r>
              <a:rPr lang="en-US" altLang="en-US" sz="2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Chapter 05\TBL05_01.gif">
            <a:extLst>
              <a:ext uri="{FF2B5EF4-FFF2-40B4-BE49-F238E27FC236}">
                <a16:creationId xmlns:a16="http://schemas.microsoft.com/office/drawing/2014/main" id="{5EF8DBAD-FE85-48E6-A6F9-04416F1D7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1"/>
          <a:stretch/>
        </p:blipFill>
        <p:spPr bwMode="auto">
          <a:xfrm>
            <a:off x="457199" y="207818"/>
            <a:ext cx="10584873" cy="6421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E8748BD-AE05-44A5-AE21-04F9B09FDFA9}"/>
              </a:ext>
            </a:extLst>
          </p:cNvPr>
          <p:cNvSpPr>
            <a:spLocks noGrp="1"/>
          </p:cNvSpPr>
          <p:nvPr>
            <p:ph type="sldNum" sz="quarter" idx="12"/>
          </p:nvPr>
        </p:nvSpPr>
        <p:spPr/>
        <p:txBody>
          <a:bodyPr/>
          <a:lstStyle/>
          <a:p>
            <a:fld id="{5CDB7784-D165-44CF-842F-066C114B59D7}" type="slidenum">
              <a:rPr lang="en-US" altLang="en-US"/>
              <a:pPr/>
              <a:t>40</a:t>
            </a:fld>
            <a:endParaRPr lang="en-US" altLang="en-US"/>
          </a:p>
        </p:txBody>
      </p:sp>
      <p:sp>
        <p:nvSpPr>
          <p:cNvPr id="73730" name="Rectangle 2">
            <a:extLst>
              <a:ext uri="{FF2B5EF4-FFF2-40B4-BE49-F238E27FC236}">
                <a16:creationId xmlns:a16="http://schemas.microsoft.com/office/drawing/2014/main" id="{22662DEF-6523-49E5-AD95-2EABF72E1A75}"/>
              </a:ext>
            </a:extLst>
          </p:cNvPr>
          <p:cNvSpPr>
            <a:spLocks noGrp="1" noChangeArrowheads="1"/>
          </p:cNvSpPr>
          <p:nvPr>
            <p:ph type="title"/>
          </p:nvPr>
        </p:nvSpPr>
        <p:spPr>
          <a:xfrm>
            <a:off x="2209800" y="228600"/>
            <a:ext cx="7772400" cy="609600"/>
          </a:xfrm>
        </p:spPr>
        <p:txBody>
          <a:bodyPr>
            <a:normAutofit fontScale="90000"/>
          </a:bodyPr>
          <a:lstStyle/>
          <a:p>
            <a:r>
              <a:rPr lang="en-US" altLang="en-US" sz="4000">
                <a:latin typeface="Arial" panose="020B0604020202020204" pitchFamily="34" charset="0"/>
                <a:cs typeface="Times New Roman" panose="02020603050405020304" pitchFamily="18" charset="0"/>
              </a:rPr>
              <a:t>Proprietary Protocols</a:t>
            </a:r>
          </a:p>
        </p:txBody>
      </p:sp>
      <p:sp>
        <p:nvSpPr>
          <p:cNvPr id="73731" name="Rectangle 3">
            <a:extLst>
              <a:ext uri="{FF2B5EF4-FFF2-40B4-BE49-F238E27FC236}">
                <a16:creationId xmlns:a16="http://schemas.microsoft.com/office/drawing/2014/main" id="{ADAACA4A-CB8A-4017-AED0-587619A9A970}"/>
              </a:ext>
            </a:extLst>
          </p:cNvPr>
          <p:cNvSpPr>
            <a:spLocks noGrp="1" noChangeArrowheads="1"/>
          </p:cNvSpPr>
          <p:nvPr>
            <p:ph type="body" idx="1"/>
          </p:nvPr>
        </p:nvSpPr>
        <p:spPr>
          <a:xfrm>
            <a:off x="2133600" y="1066800"/>
            <a:ext cx="7848600" cy="5334000"/>
          </a:xfrm>
        </p:spPr>
        <p:txBody>
          <a:bodyPr>
            <a:normAutofit fontScale="92500" lnSpcReduction="10000"/>
          </a:bodyPr>
          <a:lstStyle/>
          <a:p>
            <a:pPr>
              <a:lnSpc>
                <a:spcPct val="90000"/>
              </a:lnSpc>
            </a:pPr>
            <a:r>
              <a:rPr lang="en-US" altLang="en-US" sz="2800" b="1">
                <a:cs typeface="Arial" panose="020B0604020202020204" pitchFamily="34" charset="0"/>
              </a:rPr>
              <a:t>System Network Architecture (SNA)</a:t>
            </a:r>
            <a:r>
              <a:rPr lang="en-US" altLang="en-US" sz="2800">
                <a:cs typeface="Arial" panose="020B0604020202020204" pitchFamily="34" charset="0"/>
              </a:rPr>
              <a:t>, established by IBM as a proprietary protocol in 1974, </a:t>
            </a:r>
            <a:r>
              <a:rPr lang="en-US" altLang="en-US" sz="2800">
                <a:cs typeface="Times New Roman" panose="02020603050405020304" pitchFamily="18" charset="0"/>
              </a:rPr>
              <a:t>requires a main host computer that polls other computers connected by the network in a sequence, much like taking turns  </a:t>
            </a:r>
          </a:p>
          <a:p>
            <a:pPr>
              <a:lnSpc>
                <a:spcPct val="90000"/>
              </a:lnSpc>
            </a:pPr>
            <a:r>
              <a:rPr lang="en-US" altLang="en-US" sz="2800">
                <a:cs typeface="Times New Roman" panose="02020603050405020304" pitchFamily="18" charset="0"/>
              </a:rPr>
              <a:t>If a polled computer has data to send, the data is transferred, otherwise the next computer is polled</a:t>
            </a:r>
            <a:r>
              <a:rPr lang="en-US" altLang="en-US" sz="2800">
                <a:cs typeface="Arial" panose="020B0604020202020204" pitchFamily="34" charset="0"/>
              </a:rPr>
              <a:t> </a:t>
            </a:r>
          </a:p>
          <a:p>
            <a:pPr>
              <a:lnSpc>
                <a:spcPct val="90000"/>
              </a:lnSpc>
            </a:pPr>
            <a:r>
              <a:rPr lang="en-US" altLang="en-US" sz="2800">
                <a:cs typeface="Times New Roman" panose="02020603050405020304" pitchFamily="18" charset="0"/>
              </a:rPr>
              <a:t>IBM was the first to develop a </a:t>
            </a:r>
            <a:r>
              <a:rPr lang="en-US" altLang="en-US" sz="2800" b="1">
                <a:cs typeface="Times New Roman" panose="02020603050405020304" pitchFamily="18" charset="0"/>
              </a:rPr>
              <a:t>peer-to-peer</a:t>
            </a:r>
            <a:r>
              <a:rPr lang="en-US" altLang="en-US" sz="2800">
                <a:cs typeface="Times New Roman" panose="02020603050405020304" pitchFamily="18" charset="0"/>
              </a:rPr>
              <a:t> </a:t>
            </a:r>
            <a:r>
              <a:rPr lang="en-US" altLang="en-US" sz="2800" b="1">
                <a:cs typeface="Times New Roman" panose="02020603050405020304" pitchFamily="18" charset="0"/>
              </a:rPr>
              <a:t>protocol</a:t>
            </a:r>
            <a:r>
              <a:rPr lang="en-US" altLang="en-US" sz="2800">
                <a:cs typeface="Times New Roman" panose="02020603050405020304" pitchFamily="18" charset="0"/>
              </a:rPr>
              <a:t> that allows each computer to act as its own controller, called </a:t>
            </a:r>
            <a:r>
              <a:rPr lang="en-US" altLang="en-US" sz="2800" b="1">
                <a:cs typeface="Times New Roman" panose="02020603050405020304" pitchFamily="18" charset="0"/>
              </a:rPr>
              <a:t>Token Ring</a:t>
            </a:r>
            <a:r>
              <a:rPr lang="en-US" altLang="en-US" sz="2800">
                <a:cs typeface="Times New Roman" panose="02020603050405020304" pitchFamily="18" charset="0"/>
              </a:rPr>
              <a:t> (Figure 5.12)</a:t>
            </a:r>
          </a:p>
          <a:p>
            <a:pPr>
              <a:lnSpc>
                <a:spcPct val="90000"/>
              </a:lnSpc>
            </a:pPr>
            <a:r>
              <a:rPr lang="en-US" altLang="en-US" sz="2800">
                <a:cs typeface="Times New Roman" panose="02020603050405020304" pitchFamily="18" charset="0"/>
              </a:rPr>
              <a:t>In token ring, a logical token is passed between  computers. The computer with the token is the computer is in control of communications</a:t>
            </a:r>
            <a:endParaRPr lang="en-US"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E81490-551F-4CAF-A5EA-7FBC81465746}"/>
              </a:ext>
            </a:extLst>
          </p:cNvPr>
          <p:cNvSpPr>
            <a:spLocks noGrp="1"/>
          </p:cNvSpPr>
          <p:nvPr>
            <p:ph type="sldNum" sz="quarter" idx="12"/>
          </p:nvPr>
        </p:nvSpPr>
        <p:spPr/>
        <p:txBody>
          <a:bodyPr/>
          <a:lstStyle/>
          <a:p>
            <a:fld id="{305AC340-FB79-4EA8-8172-3A635059F9EE}" type="slidenum">
              <a:rPr lang="en-US" altLang="en-US"/>
              <a:pPr/>
              <a:t>41</a:t>
            </a:fld>
            <a:endParaRPr lang="en-US" altLang="en-US"/>
          </a:p>
        </p:txBody>
      </p:sp>
      <p:pic>
        <p:nvPicPr>
          <p:cNvPr id="29718" name="Picture 22" descr="E:\Chapter 05\FIG05_12.gif">
            <a:extLst>
              <a:ext uri="{FF2B5EF4-FFF2-40B4-BE49-F238E27FC236}">
                <a16:creationId xmlns:a16="http://schemas.microsoft.com/office/drawing/2014/main" id="{4B313D2F-148C-406B-A79A-930D61CF2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3826"/>
            <a:ext cx="7162800" cy="620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FCEF542-5341-4E53-9CF0-671C7E60A3AB}"/>
              </a:ext>
            </a:extLst>
          </p:cNvPr>
          <p:cNvSpPr>
            <a:spLocks noGrp="1"/>
          </p:cNvSpPr>
          <p:nvPr>
            <p:ph type="sldNum" sz="quarter" idx="12"/>
          </p:nvPr>
        </p:nvSpPr>
        <p:spPr/>
        <p:txBody>
          <a:bodyPr/>
          <a:lstStyle/>
          <a:p>
            <a:fld id="{F41AFAF9-FEBD-4777-8813-548A1FC16095}" type="slidenum">
              <a:rPr lang="en-US" altLang="en-US"/>
              <a:pPr/>
              <a:t>42</a:t>
            </a:fld>
            <a:endParaRPr lang="en-US" altLang="en-US"/>
          </a:p>
        </p:txBody>
      </p:sp>
      <p:sp>
        <p:nvSpPr>
          <p:cNvPr id="74754" name="Rectangle 2">
            <a:extLst>
              <a:ext uri="{FF2B5EF4-FFF2-40B4-BE49-F238E27FC236}">
                <a16:creationId xmlns:a16="http://schemas.microsoft.com/office/drawing/2014/main" id="{6C87FA1C-E577-4C35-8727-0460041D93B3}"/>
              </a:ext>
            </a:extLst>
          </p:cNvPr>
          <p:cNvSpPr>
            <a:spLocks noGrp="1" noChangeArrowheads="1"/>
          </p:cNvSpPr>
          <p:nvPr>
            <p:ph type="title"/>
          </p:nvPr>
        </p:nvSpPr>
        <p:spPr>
          <a:xfrm>
            <a:off x="2286000" y="304800"/>
            <a:ext cx="7772400" cy="685800"/>
          </a:xfrm>
        </p:spPr>
        <p:txBody>
          <a:bodyPr/>
          <a:lstStyle/>
          <a:p>
            <a:r>
              <a:rPr lang="en-US" altLang="en-US">
                <a:latin typeface="Arial" panose="020B0604020202020204" pitchFamily="34" charset="0"/>
                <a:cs typeface="Arial" panose="020B0604020202020204" pitchFamily="34" charset="0"/>
              </a:rPr>
              <a:t>Ethernet </a:t>
            </a:r>
          </a:p>
        </p:txBody>
      </p:sp>
      <p:sp>
        <p:nvSpPr>
          <p:cNvPr id="74755" name="Rectangle 3">
            <a:extLst>
              <a:ext uri="{FF2B5EF4-FFF2-40B4-BE49-F238E27FC236}">
                <a16:creationId xmlns:a16="http://schemas.microsoft.com/office/drawing/2014/main" id="{F1383346-9442-47D9-A908-870871B4E1D3}"/>
              </a:ext>
            </a:extLst>
          </p:cNvPr>
          <p:cNvSpPr>
            <a:spLocks noGrp="1" noChangeArrowheads="1"/>
          </p:cNvSpPr>
          <p:nvPr>
            <p:ph type="body" idx="1"/>
          </p:nvPr>
        </p:nvSpPr>
        <p:spPr>
          <a:xfrm>
            <a:off x="1981200" y="1066800"/>
            <a:ext cx="8305800" cy="5486400"/>
          </a:xfrm>
        </p:spPr>
        <p:txBody>
          <a:bodyPr/>
          <a:lstStyle/>
          <a:p>
            <a:r>
              <a:rPr lang="en-US" altLang="en-US">
                <a:cs typeface="Arial" panose="020B0604020202020204" pitchFamily="34" charset="0"/>
              </a:rPr>
              <a:t>Xerox in cooperation with Intel and Digital Equipment Corporation, developed a different open protocol peer-to-peer communications architecture in the late 1970s called </a:t>
            </a:r>
            <a:r>
              <a:rPr lang="en-US" altLang="en-US" b="1">
                <a:cs typeface="Arial" panose="020B0604020202020204" pitchFamily="34" charset="0"/>
              </a:rPr>
              <a:t>Ethernet</a:t>
            </a:r>
          </a:p>
          <a:p>
            <a:r>
              <a:rPr lang="en-US" altLang="en-US">
                <a:cs typeface="Arial" panose="020B0604020202020204" pitchFamily="34" charset="0"/>
              </a:rPr>
              <a:t>Unlike Token Ring, Ethernet works over a bus, rather than a ring and doesn’t use tokens </a:t>
            </a:r>
          </a:p>
          <a:p>
            <a:r>
              <a:rPr lang="en-US" altLang="en-US">
                <a:cs typeface="Arial" panose="020B0604020202020204" pitchFamily="34" charset="0"/>
              </a:rPr>
              <a:t>Instead, if a computer on the network wishes to send data over the communications medium it simply checks to see if data is currently being transmitted. If not, it sends its message</a:t>
            </a:r>
            <a:r>
              <a:rPr lang="en-US" altLang="en-US"/>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ACB791D-9FA9-4D5D-ADF8-183AAA2EF051}"/>
              </a:ext>
            </a:extLst>
          </p:cNvPr>
          <p:cNvSpPr>
            <a:spLocks noGrp="1"/>
          </p:cNvSpPr>
          <p:nvPr>
            <p:ph type="sldNum" sz="quarter" idx="12"/>
          </p:nvPr>
        </p:nvSpPr>
        <p:spPr/>
        <p:txBody>
          <a:bodyPr/>
          <a:lstStyle/>
          <a:p>
            <a:fld id="{DD418B9A-B28F-4F58-9976-7A8CEA86E7DA}" type="slidenum">
              <a:rPr lang="en-US" altLang="en-US"/>
              <a:pPr/>
              <a:t>43</a:t>
            </a:fld>
            <a:endParaRPr lang="en-US" altLang="en-US"/>
          </a:p>
        </p:txBody>
      </p:sp>
      <p:sp>
        <p:nvSpPr>
          <p:cNvPr id="75778" name="Rectangle 1026">
            <a:extLst>
              <a:ext uri="{FF2B5EF4-FFF2-40B4-BE49-F238E27FC236}">
                <a16:creationId xmlns:a16="http://schemas.microsoft.com/office/drawing/2014/main" id="{B23C32E5-3142-493E-B9D1-FE70311196C0}"/>
              </a:ext>
            </a:extLst>
          </p:cNvPr>
          <p:cNvSpPr>
            <a:spLocks noGrp="1" noChangeArrowheads="1"/>
          </p:cNvSpPr>
          <p:nvPr>
            <p:ph type="title"/>
          </p:nvPr>
        </p:nvSpPr>
        <p:spPr>
          <a:xfrm>
            <a:off x="2133600" y="304800"/>
            <a:ext cx="7772400" cy="685800"/>
          </a:xfrm>
        </p:spPr>
        <p:txBody>
          <a:bodyPr/>
          <a:lstStyle/>
          <a:p>
            <a:r>
              <a:rPr lang="en-US" altLang="en-US">
                <a:latin typeface="Arial" panose="020B0604020202020204" pitchFamily="34" charset="0"/>
                <a:cs typeface="Arial" panose="020B0604020202020204" pitchFamily="34" charset="0"/>
              </a:rPr>
              <a:t>Packets</a:t>
            </a:r>
          </a:p>
        </p:txBody>
      </p:sp>
      <p:sp>
        <p:nvSpPr>
          <p:cNvPr id="75779" name="Rectangle 1027">
            <a:extLst>
              <a:ext uri="{FF2B5EF4-FFF2-40B4-BE49-F238E27FC236}">
                <a16:creationId xmlns:a16="http://schemas.microsoft.com/office/drawing/2014/main" id="{0E303AEC-BD3F-4EB1-BDBB-B4ABF13F8A9E}"/>
              </a:ext>
            </a:extLst>
          </p:cNvPr>
          <p:cNvSpPr>
            <a:spLocks noGrp="1" noChangeArrowheads="1"/>
          </p:cNvSpPr>
          <p:nvPr>
            <p:ph type="body" idx="1"/>
          </p:nvPr>
        </p:nvSpPr>
        <p:spPr>
          <a:xfrm>
            <a:off x="2209800" y="1295400"/>
            <a:ext cx="7848600" cy="5257800"/>
          </a:xfrm>
        </p:spPr>
        <p:txBody>
          <a:bodyPr>
            <a:normAutofit fontScale="92500" lnSpcReduction="10000"/>
          </a:bodyPr>
          <a:lstStyle/>
          <a:p>
            <a:r>
              <a:rPr lang="en-US" altLang="en-US" sz="2800">
                <a:cs typeface="Arial" panose="020B0604020202020204" pitchFamily="34" charset="0"/>
              </a:rPr>
              <a:t>For large data transfers, messages need to be broken into smaller pieces so that the message from one computer does not dominate the communications medium  </a:t>
            </a:r>
          </a:p>
          <a:p>
            <a:r>
              <a:rPr lang="en-US" altLang="en-US" sz="2800">
                <a:cs typeface="Arial" panose="020B0604020202020204" pitchFamily="34" charset="0"/>
              </a:rPr>
              <a:t>These smaller entities are called </a:t>
            </a:r>
            <a:r>
              <a:rPr lang="en-US" altLang="en-US" sz="2800" b="1">
                <a:cs typeface="Arial" panose="020B0604020202020204" pitchFamily="34" charset="0"/>
              </a:rPr>
              <a:t>packets</a:t>
            </a:r>
          </a:p>
          <a:p>
            <a:r>
              <a:rPr lang="en-US" altLang="en-US" sz="2800">
                <a:cs typeface="Times New Roman" panose="02020603050405020304" pitchFamily="18" charset="0"/>
              </a:rPr>
              <a:t>The most important packet- switching protocol is the one used by the Internet,</a:t>
            </a:r>
            <a:r>
              <a:rPr lang="en-US" altLang="en-US" sz="2800" b="1">
                <a:cs typeface="Times New Roman" panose="02020603050405020304" pitchFamily="18" charset="0"/>
              </a:rPr>
              <a:t> Transmission Control Protocol/Internet Protocol (TCP/IP)</a:t>
            </a:r>
            <a:r>
              <a:rPr lang="en-US" altLang="en-US" sz="2800">
                <a:cs typeface="Times New Roman" panose="02020603050405020304" pitchFamily="18" charset="0"/>
              </a:rPr>
              <a:t> </a:t>
            </a:r>
          </a:p>
          <a:p>
            <a:r>
              <a:rPr lang="en-US" altLang="en-US" sz="2800">
                <a:cs typeface="Times New Roman" panose="02020603050405020304" pitchFamily="18" charset="0"/>
              </a:rPr>
              <a:t>TCP/IP handles packetization and also decides how the packets are best routed through the network from source to destination computer</a:t>
            </a:r>
            <a:endParaRPr lang="en-US"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9963FDA-8C11-43AA-B558-6E46CE0C8B3A}"/>
              </a:ext>
            </a:extLst>
          </p:cNvPr>
          <p:cNvSpPr>
            <a:spLocks noGrp="1"/>
          </p:cNvSpPr>
          <p:nvPr>
            <p:ph type="sldNum" sz="quarter" idx="12"/>
          </p:nvPr>
        </p:nvSpPr>
        <p:spPr/>
        <p:txBody>
          <a:bodyPr/>
          <a:lstStyle/>
          <a:p>
            <a:fld id="{BB0A9C2B-41B8-4046-8F90-E15D93029E7D}" type="slidenum">
              <a:rPr lang="en-US" altLang="en-US"/>
              <a:pPr/>
              <a:t>44</a:t>
            </a:fld>
            <a:endParaRPr lang="en-US" altLang="en-US"/>
          </a:p>
        </p:txBody>
      </p:sp>
      <p:sp>
        <p:nvSpPr>
          <p:cNvPr id="59394" name="Rectangle 1026">
            <a:extLst>
              <a:ext uri="{FF2B5EF4-FFF2-40B4-BE49-F238E27FC236}">
                <a16:creationId xmlns:a16="http://schemas.microsoft.com/office/drawing/2014/main" id="{9E67BCDD-1272-43DD-8EBB-AE1246F1027E}"/>
              </a:ext>
            </a:extLst>
          </p:cNvPr>
          <p:cNvSpPr>
            <a:spLocks noGrp="1" noChangeArrowheads="1"/>
          </p:cNvSpPr>
          <p:nvPr>
            <p:ph type="title"/>
          </p:nvPr>
        </p:nvSpPr>
        <p:spPr>
          <a:xfrm>
            <a:off x="2209800" y="457200"/>
            <a:ext cx="7772400" cy="685800"/>
          </a:xfrm>
        </p:spPr>
        <p:txBody>
          <a:bodyPr>
            <a:normAutofit fontScale="90000"/>
          </a:bodyPr>
          <a:lstStyle/>
          <a:p>
            <a:r>
              <a:rPr lang="en-US" altLang="en-US" sz="4000">
                <a:latin typeface="Arial" panose="020B0604020202020204" pitchFamily="34" charset="0"/>
                <a:cs typeface="Times New Roman" panose="02020603050405020304" pitchFamily="18" charset="0"/>
              </a:rPr>
              <a:t>Internet Network Addresses</a:t>
            </a:r>
          </a:p>
        </p:txBody>
      </p:sp>
      <p:sp>
        <p:nvSpPr>
          <p:cNvPr id="59395" name="Rectangle 1027">
            <a:extLst>
              <a:ext uri="{FF2B5EF4-FFF2-40B4-BE49-F238E27FC236}">
                <a16:creationId xmlns:a16="http://schemas.microsoft.com/office/drawing/2014/main" id="{6CF94136-F54D-460A-BBB0-56192DFD8934}"/>
              </a:ext>
            </a:extLst>
          </p:cNvPr>
          <p:cNvSpPr>
            <a:spLocks noGrp="1" noChangeArrowheads="1"/>
          </p:cNvSpPr>
          <p:nvPr>
            <p:ph type="body" idx="1"/>
          </p:nvPr>
        </p:nvSpPr>
        <p:spPr>
          <a:xfrm>
            <a:off x="2209800" y="1371600"/>
            <a:ext cx="7772400" cy="5029200"/>
          </a:xfrm>
        </p:spPr>
        <p:txBody>
          <a:bodyPr>
            <a:normAutofit fontScale="92500" lnSpcReduction="10000"/>
          </a:bodyPr>
          <a:lstStyle/>
          <a:p>
            <a:pPr>
              <a:lnSpc>
                <a:spcPct val="90000"/>
              </a:lnSpc>
            </a:pPr>
            <a:r>
              <a:rPr lang="en-US" altLang="en-US" sz="2800">
                <a:cs typeface="Arial" panose="020B0604020202020204" pitchFamily="34" charset="0"/>
              </a:rPr>
              <a:t>In order to route packets through the network, each computer handling packets of data must have a unique address</a:t>
            </a:r>
          </a:p>
          <a:p>
            <a:pPr>
              <a:lnSpc>
                <a:spcPct val="90000"/>
              </a:lnSpc>
            </a:pPr>
            <a:r>
              <a:rPr lang="en-US" altLang="en-US" sz="2800">
                <a:cs typeface="Arial" panose="020B0604020202020204" pitchFamily="34" charset="0"/>
              </a:rPr>
              <a:t>This is called the </a:t>
            </a:r>
            <a:r>
              <a:rPr lang="en-US" altLang="en-US" sz="2800" b="1">
                <a:cs typeface="Arial" panose="020B0604020202020204" pitchFamily="34" charset="0"/>
              </a:rPr>
              <a:t>IP address</a:t>
            </a:r>
            <a:endParaRPr lang="en-US" altLang="en-US" sz="2800">
              <a:cs typeface="Arial" panose="020B0604020202020204" pitchFamily="34" charset="0"/>
            </a:endParaRPr>
          </a:p>
          <a:p>
            <a:pPr>
              <a:lnSpc>
                <a:spcPct val="90000"/>
              </a:lnSpc>
            </a:pPr>
            <a:r>
              <a:rPr lang="en-US" altLang="en-US" sz="2800">
                <a:cs typeface="Arial" panose="020B0604020202020204" pitchFamily="34" charset="0"/>
              </a:rPr>
              <a:t>IP addresses are made up of a set of four 1-byte numbers, each between 0 to 255,  separated by periods</a:t>
            </a:r>
          </a:p>
          <a:p>
            <a:pPr>
              <a:lnSpc>
                <a:spcPct val="90000"/>
              </a:lnSpc>
            </a:pPr>
            <a:r>
              <a:rPr lang="en-US" altLang="en-US" sz="2800">
                <a:cs typeface="Arial" panose="020B0604020202020204" pitchFamily="34" charset="0"/>
              </a:rPr>
              <a:t>They are often written in dotted decimal notation, such as:  128.64.32.218 </a:t>
            </a:r>
          </a:p>
          <a:p>
            <a:pPr>
              <a:lnSpc>
                <a:spcPct val="90000"/>
              </a:lnSpc>
            </a:pPr>
            <a:r>
              <a:rPr lang="en-US" altLang="en-US" sz="2800">
                <a:cs typeface="Arial" panose="020B0604020202020204" pitchFamily="34" charset="0"/>
              </a:rPr>
              <a:t>The left part of this number represents the number of the network the computer is on, while the right part is the host number of that specific computer</a:t>
            </a: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60F486-6668-4409-A962-56B2BCAE9032}"/>
              </a:ext>
            </a:extLst>
          </p:cNvPr>
          <p:cNvSpPr>
            <a:spLocks noGrp="1"/>
          </p:cNvSpPr>
          <p:nvPr>
            <p:ph type="sldNum" sz="quarter" idx="12"/>
          </p:nvPr>
        </p:nvSpPr>
        <p:spPr/>
        <p:txBody>
          <a:bodyPr/>
          <a:lstStyle/>
          <a:p>
            <a:fld id="{D265008E-08A8-44DA-A7F0-C692E66B0F9C}" type="slidenum">
              <a:rPr lang="en-US" altLang="en-US"/>
              <a:pPr/>
              <a:t>45</a:t>
            </a:fld>
            <a:endParaRPr lang="en-US" altLang="en-US"/>
          </a:p>
        </p:txBody>
      </p:sp>
      <p:sp>
        <p:nvSpPr>
          <p:cNvPr id="30722" name="Rectangle 2">
            <a:extLst>
              <a:ext uri="{FF2B5EF4-FFF2-40B4-BE49-F238E27FC236}">
                <a16:creationId xmlns:a16="http://schemas.microsoft.com/office/drawing/2014/main" id="{C3C6F053-02E1-4389-B105-828FC40B0CAA}"/>
              </a:ext>
            </a:extLst>
          </p:cNvPr>
          <p:cNvSpPr>
            <a:spLocks noGrp="1" noChangeArrowheads="1"/>
          </p:cNvSpPr>
          <p:nvPr>
            <p:ph type="title"/>
          </p:nvPr>
        </p:nvSpPr>
        <p:spPr>
          <a:xfrm>
            <a:off x="2209800" y="228600"/>
            <a:ext cx="7772400" cy="762000"/>
          </a:xfrm>
        </p:spPr>
        <p:txBody>
          <a:bodyPr/>
          <a:lstStyle/>
          <a:p>
            <a:r>
              <a:rPr lang="en-US" altLang="en-US" b="1">
                <a:solidFill>
                  <a:srgbClr val="FF0066"/>
                </a:solidFill>
                <a:latin typeface="Arial" panose="020B0604020202020204" pitchFamily="34" charset="0"/>
              </a:rPr>
              <a:t>NETWORK TYPES</a:t>
            </a:r>
          </a:p>
        </p:txBody>
      </p:sp>
      <p:sp>
        <p:nvSpPr>
          <p:cNvPr id="30723" name="Rectangle 3">
            <a:extLst>
              <a:ext uri="{FF2B5EF4-FFF2-40B4-BE49-F238E27FC236}">
                <a16:creationId xmlns:a16="http://schemas.microsoft.com/office/drawing/2014/main" id="{931D6E36-B4E7-45EB-A02A-B8E1DC1FDD1A}"/>
              </a:ext>
            </a:extLst>
          </p:cNvPr>
          <p:cNvSpPr>
            <a:spLocks noGrp="1" noChangeArrowheads="1"/>
          </p:cNvSpPr>
          <p:nvPr>
            <p:ph type="body" idx="1"/>
          </p:nvPr>
        </p:nvSpPr>
        <p:spPr>
          <a:xfrm>
            <a:off x="2209800" y="1219200"/>
            <a:ext cx="7772400" cy="5105400"/>
          </a:xfrm>
        </p:spPr>
        <p:txBody>
          <a:bodyPr/>
          <a:lstStyle/>
          <a:p>
            <a:r>
              <a:rPr lang="en-US" altLang="en-US">
                <a:cs typeface="Arial" panose="020B0604020202020204" pitchFamily="34" charset="0"/>
              </a:rPr>
              <a:t>Understanding the different types of networks is important since plays a different role in a firm's communications strategy.</a:t>
            </a:r>
          </a:p>
          <a:p>
            <a:r>
              <a:rPr lang="en-US" altLang="en-US">
                <a:cs typeface="Arial" panose="020B0604020202020204" pitchFamily="34" charset="0"/>
              </a:rPr>
              <a:t>Different network types can effectively compartmentalize communications</a:t>
            </a:r>
            <a:r>
              <a:rPr lang="en-US" altLang="en-US"/>
              <a:t> </a:t>
            </a:r>
          </a:p>
          <a:p>
            <a:r>
              <a:rPr lang="en-US" altLang="en-US">
                <a:cs typeface="Arial" panose="020B0604020202020204" pitchFamily="34" charset="0"/>
              </a:rPr>
              <a:t>Computers on local area networks are connected using devices called </a:t>
            </a:r>
            <a:r>
              <a:rPr lang="en-US" altLang="en-US" b="1">
                <a:cs typeface="Arial" panose="020B0604020202020204" pitchFamily="34" charset="0"/>
              </a:rPr>
              <a:t>network interface cards</a:t>
            </a:r>
            <a:r>
              <a:rPr lang="en-US" altLang="en-US">
                <a:cs typeface="Arial" panose="020B0604020202020204" pitchFamily="34" charset="0"/>
              </a:rPr>
              <a:t> </a:t>
            </a:r>
            <a:r>
              <a:rPr lang="en-US" altLang="en-US" b="1">
                <a:cs typeface="Arial" panose="020B0604020202020204" pitchFamily="34" charset="0"/>
              </a:rPr>
              <a:t>(NICs)</a:t>
            </a:r>
            <a:r>
              <a:rPr lang="en-US" altLang="en-US">
                <a:cs typeface="Arial" panose="020B0604020202020204" pitchFamily="34"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0F6AF03-B57D-4744-8B18-5CEA14B125BF}"/>
              </a:ext>
            </a:extLst>
          </p:cNvPr>
          <p:cNvSpPr>
            <a:spLocks noGrp="1"/>
          </p:cNvSpPr>
          <p:nvPr>
            <p:ph type="sldNum" sz="quarter" idx="12"/>
          </p:nvPr>
        </p:nvSpPr>
        <p:spPr/>
        <p:txBody>
          <a:bodyPr/>
          <a:lstStyle/>
          <a:p>
            <a:fld id="{B83BA828-79EC-4A44-9757-D1E27211C86A}" type="slidenum">
              <a:rPr lang="en-US" altLang="en-US"/>
              <a:pPr/>
              <a:t>46</a:t>
            </a:fld>
            <a:endParaRPr lang="en-US" altLang="en-US"/>
          </a:p>
        </p:txBody>
      </p:sp>
      <p:sp>
        <p:nvSpPr>
          <p:cNvPr id="60418" name="Rectangle 2">
            <a:extLst>
              <a:ext uri="{FF2B5EF4-FFF2-40B4-BE49-F238E27FC236}">
                <a16:creationId xmlns:a16="http://schemas.microsoft.com/office/drawing/2014/main" id="{19E30425-25BF-4D89-B2A0-A7C6B8C1D3A0}"/>
              </a:ext>
            </a:extLst>
          </p:cNvPr>
          <p:cNvSpPr>
            <a:spLocks noGrp="1" noChangeArrowheads="1"/>
          </p:cNvSpPr>
          <p:nvPr>
            <p:ph type="title"/>
          </p:nvPr>
        </p:nvSpPr>
        <p:spPr>
          <a:xfrm>
            <a:off x="2209800" y="304800"/>
            <a:ext cx="7772400" cy="762000"/>
          </a:xfrm>
        </p:spPr>
        <p:txBody>
          <a:bodyPr/>
          <a:lstStyle/>
          <a:p>
            <a:r>
              <a:rPr lang="en-US" altLang="en-US">
                <a:latin typeface="Arial" panose="020B0604020202020204" pitchFamily="34" charset="0"/>
                <a:cs typeface="Times New Roman" panose="02020603050405020304" pitchFamily="18" charset="0"/>
              </a:rPr>
              <a:t>Local Area Networks</a:t>
            </a:r>
            <a:r>
              <a:rPr lang="en-US" altLang="en-US"/>
              <a:t> </a:t>
            </a:r>
          </a:p>
        </p:txBody>
      </p:sp>
      <p:sp>
        <p:nvSpPr>
          <p:cNvPr id="60419" name="Rectangle 3">
            <a:extLst>
              <a:ext uri="{FF2B5EF4-FFF2-40B4-BE49-F238E27FC236}">
                <a16:creationId xmlns:a16="http://schemas.microsoft.com/office/drawing/2014/main" id="{913F707C-5E36-4F28-A2DE-38BC4472498C}"/>
              </a:ext>
            </a:extLst>
          </p:cNvPr>
          <p:cNvSpPr>
            <a:spLocks noGrp="1" noChangeArrowheads="1"/>
          </p:cNvSpPr>
          <p:nvPr>
            <p:ph type="body" idx="1"/>
          </p:nvPr>
        </p:nvSpPr>
        <p:spPr>
          <a:xfrm>
            <a:off x="2209800" y="1143000"/>
            <a:ext cx="7772400" cy="4953000"/>
          </a:xfrm>
        </p:spPr>
        <p:txBody>
          <a:bodyPr/>
          <a:lstStyle/>
          <a:p>
            <a:pPr>
              <a:lnSpc>
                <a:spcPct val="90000"/>
              </a:lnSpc>
            </a:pPr>
            <a:r>
              <a:rPr lang="en-US" altLang="en-US">
                <a:cs typeface="Arial" panose="020B0604020202020204" pitchFamily="34" charset="0"/>
              </a:rPr>
              <a:t>A </a:t>
            </a:r>
            <a:r>
              <a:rPr lang="en-US" altLang="en-US" b="1">
                <a:cs typeface="Arial" panose="020B0604020202020204" pitchFamily="34" charset="0"/>
              </a:rPr>
              <a:t>local area network</a:t>
            </a:r>
            <a:r>
              <a:rPr lang="en-US" altLang="en-US">
                <a:cs typeface="Arial" panose="020B0604020202020204" pitchFamily="34" charset="0"/>
              </a:rPr>
              <a:t> </a:t>
            </a:r>
            <a:r>
              <a:rPr lang="en-US" altLang="en-US" b="1">
                <a:cs typeface="Arial" panose="020B0604020202020204" pitchFamily="34" charset="0"/>
              </a:rPr>
              <a:t>(LAN)</a:t>
            </a:r>
            <a:r>
              <a:rPr lang="en-US" altLang="en-US">
                <a:cs typeface="Arial" panose="020B0604020202020204" pitchFamily="34" charset="0"/>
              </a:rPr>
              <a:t> is a group of computers and other devices (such as printers) that are connected together by a common networking medium </a:t>
            </a:r>
          </a:p>
          <a:p>
            <a:pPr>
              <a:lnSpc>
                <a:spcPct val="90000"/>
              </a:lnSpc>
            </a:pPr>
            <a:r>
              <a:rPr lang="en-US" altLang="en-US">
                <a:cs typeface="Arial" panose="020B0604020202020204" pitchFamily="34" charset="0"/>
              </a:rPr>
              <a:t>LANs typically join together computers that are in physical proximity, such as in the same room or building</a:t>
            </a:r>
            <a:endParaRPr lang="en-US" altLang="en-US"/>
          </a:p>
          <a:p>
            <a:pPr>
              <a:lnSpc>
                <a:spcPct val="90000"/>
              </a:lnSpc>
            </a:pPr>
            <a:r>
              <a:rPr lang="en-US" altLang="en-US">
                <a:cs typeface="Arial" panose="020B0604020202020204" pitchFamily="34" charset="0"/>
              </a:rPr>
              <a:t>LANs can be connected together using one of three different  configurations, called topologies (Figure 5.13)</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20F0A-5F14-4776-8602-BC131F7A4CFB}"/>
              </a:ext>
            </a:extLst>
          </p:cNvPr>
          <p:cNvSpPr>
            <a:spLocks noGrp="1"/>
          </p:cNvSpPr>
          <p:nvPr>
            <p:ph type="sldNum" sz="quarter" idx="12"/>
          </p:nvPr>
        </p:nvSpPr>
        <p:spPr/>
        <p:txBody>
          <a:bodyPr/>
          <a:lstStyle/>
          <a:p>
            <a:fld id="{E967B63D-A7E5-4781-AEBB-0F728E00A442}" type="slidenum">
              <a:rPr lang="en-US" altLang="en-US"/>
              <a:pPr/>
              <a:t>47</a:t>
            </a:fld>
            <a:endParaRPr lang="en-US" altLang="en-US"/>
          </a:p>
        </p:txBody>
      </p:sp>
      <p:pic>
        <p:nvPicPr>
          <p:cNvPr id="32788" name="Picture 20" descr="E:\Chapter 05\FIG05_13.gif">
            <a:extLst>
              <a:ext uri="{FF2B5EF4-FFF2-40B4-BE49-F238E27FC236}">
                <a16:creationId xmlns:a16="http://schemas.microsoft.com/office/drawing/2014/main" id="{3ACA4A7C-860D-4342-B010-969355378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1601"/>
            <a:ext cx="7162800" cy="615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5D099EE-A065-4368-B98A-E9049416A548}"/>
              </a:ext>
            </a:extLst>
          </p:cNvPr>
          <p:cNvSpPr>
            <a:spLocks noGrp="1"/>
          </p:cNvSpPr>
          <p:nvPr>
            <p:ph type="sldNum" sz="quarter" idx="12"/>
          </p:nvPr>
        </p:nvSpPr>
        <p:spPr/>
        <p:txBody>
          <a:bodyPr/>
          <a:lstStyle/>
          <a:p>
            <a:fld id="{127BAC13-F31C-4A29-A738-1A98B9891FB8}" type="slidenum">
              <a:rPr lang="en-US" altLang="en-US"/>
              <a:pPr/>
              <a:t>48</a:t>
            </a:fld>
            <a:endParaRPr lang="en-US" altLang="en-US"/>
          </a:p>
        </p:txBody>
      </p:sp>
      <p:sp>
        <p:nvSpPr>
          <p:cNvPr id="61442" name="Rectangle 2">
            <a:extLst>
              <a:ext uri="{FF2B5EF4-FFF2-40B4-BE49-F238E27FC236}">
                <a16:creationId xmlns:a16="http://schemas.microsoft.com/office/drawing/2014/main" id="{1A914AB8-DD29-4DFE-9473-61ACC73A2053}"/>
              </a:ext>
            </a:extLst>
          </p:cNvPr>
          <p:cNvSpPr>
            <a:spLocks noGrp="1" noChangeArrowheads="1"/>
          </p:cNvSpPr>
          <p:nvPr>
            <p:ph type="title"/>
          </p:nvPr>
        </p:nvSpPr>
        <p:spPr>
          <a:xfrm>
            <a:off x="2209800" y="304800"/>
            <a:ext cx="7772400" cy="1143000"/>
          </a:xfrm>
        </p:spPr>
        <p:txBody>
          <a:bodyPr>
            <a:normAutofit fontScale="90000"/>
          </a:bodyPr>
          <a:lstStyle/>
          <a:p>
            <a:r>
              <a:rPr lang="en-US" altLang="en-US" sz="4000">
                <a:latin typeface="Arial" panose="020B0604020202020204" pitchFamily="34" charset="0"/>
                <a:cs typeface="Times New Roman" panose="02020603050405020304" pitchFamily="18" charset="0"/>
              </a:rPr>
              <a:t>Metropolitan Area Networks</a:t>
            </a:r>
            <a:r>
              <a:rPr lang="en-US" altLang="en-US" sz="4000" i="1">
                <a:latin typeface="Arial" panose="020B0604020202020204" pitchFamily="34" charset="0"/>
                <a:cs typeface="Times New Roman" panose="02020603050405020304" pitchFamily="18" charset="0"/>
              </a:rPr>
              <a:t> </a:t>
            </a:r>
            <a:r>
              <a:rPr lang="en-US" altLang="en-US" sz="4000">
                <a:latin typeface="Arial" panose="020B0604020202020204" pitchFamily="34" charset="0"/>
                <a:cs typeface="Times New Roman" panose="02020603050405020304" pitchFamily="18" charset="0"/>
              </a:rPr>
              <a:t>and Wide Area Networks</a:t>
            </a:r>
            <a:r>
              <a:rPr lang="en-US" altLang="en-US"/>
              <a:t> </a:t>
            </a:r>
          </a:p>
        </p:txBody>
      </p:sp>
      <p:sp>
        <p:nvSpPr>
          <p:cNvPr id="61443" name="Rectangle 3">
            <a:extLst>
              <a:ext uri="{FF2B5EF4-FFF2-40B4-BE49-F238E27FC236}">
                <a16:creationId xmlns:a16="http://schemas.microsoft.com/office/drawing/2014/main" id="{F8A41469-B254-4313-867E-67F14B797F51}"/>
              </a:ext>
            </a:extLst>
          </p:cNvPr>
          <p:cNvSpPr>
            <a:spLocks noGrp="1" noChangeArrowheads="1"/>
          </p:cNvSpPr>
          <p:nvPr>
            <p:ph type="body" idx="1"/>
          </p:nvPr>
        </p:nvSpPr>
        <p:spPr>
          <a:xfrm>
            <a:off x="2209800" y="1524000"/>
            <a:ext cx="7772400" cy="4572000"/>
          </a:xfrm>
        </p:spPr>
        <p:txBody>
          <a:bodyPr/>
          <a:lstStyle/>
          <a:p>
            <a:pPr>
              <a:lnSpc>
                <a:spcPct val="90000"/>
              </a:lnSpc>
            </a:pPr>
            <a:r>
              <a:rPr lang="en-US" altLang="en-US">
                <a:cs typeface="Arial" panose="020B0604020202020204" pitchFamily="34" charset="0"/>
              </a:rPr>
              <a:t>A </a:t>
            </a:r>
            <a:r>
              <a:rPr lang="en-US" altLang="en-US" b="1">
                <a:cs typeface="Arial" panose="020B0604020202020204" pitchFamily="34" charset="0"/>
              </a:rPr>
              <a:t>Metropolitan Area Network (MAN)</a:t>
            </a:r>
            <a:r>
              <a:rPr lang="en-US" altLang="en-US">
                <a:cs typeface="Arial" panose="020B0604020202020204" pitchFamily="34" charset="0"/>
              </a:rPr>
              <a:t> is one that has a physical distance limit of roughly 30 miles and typically links several buildings of an organization together</a:t>
            </a:r>
          </a:p>
          <a:p>
            <a:pPr>
              <a:lnSpc>
                <a:spcPct val="90000"/>
              </a:lnSpc>
            </a:pPr>
            <a:r>
              <a:rPr lang="en-US" altLang="en-US" b="1">
                <a:cs typeface="Times New Roman" panose="02020603050405020304" pitchFamily="18" charset="0"/>
              </a:rPr>
              <a:t>Wide Area Networks (</a:t>
            </a:r>
            <a:r>
              <a:rPr lang="en-US" altLang="en-US" b="1">
                <a:cs typeface="Arial" panose="020B0604020202020204" pitchFamily="34" charset="0"/>
              </a:rPr>
              <a:t>WANs) </a:t>
            </a:r>
            <a:r>
              <a:rPr lang="en-US" altLang="en-US">
                <a:cs typeface="Arial" panose="020B0604020202020204" pitchFamily="34" charset="0"/>
              </a:rPr>
              <a:t>are used to connect computers and other devices when the distance exceeds constraints of LANs and MANs and uses the public telephone system. For practical purposes, WANs have been replaced by the Internet</a:t>
            </a:r>
            <a:r>
              <a:rPr lang="en-US" alt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0BD600D-18AD-4BB0-ACAE-90149056B443}"/>
              </a:ext>
            </a:extLst>
          </p:cNvPr>
          <p:cNvSpPr>
            <a:spLocks noGrp="1"/>
          </p:cNvSpPr>
          <p:nvPr>
            <p:ph type="sldNum" sz="quarter" idx="12"/>
          </p:nvPr>
        </p:nvSpPr>
        <p:spPr/>
        <p:txBody>
          <a:bodyPr/>
          <a:lstStyle/>
          <a:p>
            <a:fld id="{96B41BC6-DF54-49B4-A2C6-97EC59D00F44}" type="slidenum">
              <a:rPr lang="en-US" altLang="en-US"/>
              <a:pPr/>
              <a:t>49</a:t>
            </a:fld>
            <a:endParaRPr lang="en-US" altLang="en-US"/>
          </a:p>
        </p:txBody>
      </p:sp>
      <p:sp>
        <p:nvSpPr>
          <p:cNvPr id="62466" name="Rectangle 1026">
            <a:extLst>
              <a:ext uri="{FF2B5EF4-FFF2-40B4-BE49-F238E27FC236}">
                <a16:creationId xmlns:a16="http://schemas.microsoft.com/office/drawing/2014/main" id="{D8210E17-B273-4795-9228-F19DCE678A32}"/>
              </a:ext>
            </a:extLst>
          </p:cNvPr>
          <p:cNvSpPr>
            <a:spLocks noGrp="1" noChangeArrowheads="1"/>
          </p:cNvSpPr>
          <p:nvPr>
            <p:ph type="title"/>
          </p:nvPr>
        </p:nvSpPr>
        <p:spPr>
          <a:xfrm>
            <a:off x="2209800" y="304800"/>
            <a:ext cx="7772400" cy="685800"/>
          </a:xfrm>
        </p:spPr>
        <p:txBody>
          <a:bodyPr/>
          <a:lstStyle/>
          <a:p>
            <a:r>
              <a:rPr lang="en-US" altLang="en-US">
                <a:latin typeface="Arial" panose="020B0604020202020204" pitchFamily="34" charset="0"/>
                <a:cs typeface="Times New Roman" panose="02020603050405020304" pitchFamily="18" charset="0"/>
              </a:rPr>
              <a:t>Internet</a:t>
            </a:r>
            <a:r>
              <a:rPr lang="en-US" altLang="en-US"/>
              <a:t> </a:t>
            </a:r>
          </a:p>
        </p:txBody>
      </p:sp>
      <p:sp>
        <p:nvSpPr>
          <p:cNvPr id="62467" name="Rectangle 1027">
            <a:extLst>
              <a:ext uri="{FF2B5EF4-FFF2-40B4-BE49-F238E27FC236}">
                <a16:creationId xmlns:a16="http://schemas.microsoft.com/office/drawing/2014/main" id="{2D69204A-ECC2-44B2-9DC0-F81FE38A2A3E}"/>
              </a:ext>
            </a:extLst>
          </p:cNvPr>
          <p:cNvSpPr>
            <a:spLocks noGrp="1" noChangeArrowheads="1"/>
          </p:cNvSpPr>
          <p:nvPr>
            <p:ph type="body" idx="1"/>
          </p:nvPr>
        </p:nvSpPr>
        <p:spPr>
          <a:xfrm>
            <a:off x="2209800" y="1066800"/>
            <a:ext cx="7696200" cy="5410200"/>
          </a:xfrm>
        </p:spPr>
        <p:txBody>
          <a:bodyPr>
            <a:normAutofit fontScale="92500" lnSpcReduction="20000"/>
          </a:bodyPr>
          <a:lstStyle/>
          <a:p>
            <a:r>
              <a:rPr lang="en-US" altLang="en-US" sz="2800">
                <a:cs typeface="Arial" panose="020B0604020202020204" pitchFamily="34" charset="0"/>
              </a:rPr>
              <a:t>The scale of interconnection is the difference between an internet and the Internet</a:t>
            </a:r>
          </a:p>
          <a:p>
            <a:r>
              <a:rPr lang="en-US" altLang="en-US" sz="2800">
                <a:cs typeface="Arial" panose="020B0604020202020204" pitchFamily="34" charset="0"/>
              </a:rPr>
              <a:t>An </a:t>
            </a:r>
            <a:r>
              <a:rPr lang="en-US" altLang="en-US" sz="2800" b="1">
                <a:cs typeface="Arial" panose="020B0604020202020204" pitchFamily="34" charset="0"/>
              </a:rPr>
              <a:t>intranet</a:t>
            </a:r>
            <a:r>
              <a:rPr lang="en-US" altLang="en-US" sz="2800">
                <a:cs typeface="Arial" panose="020B0604020202020204" pitchFamily="34" charset="0"/>
              </a:rPr>
              <a:t> uses the same network protocols as the Internet but limits accessibility to computer resources to a select group of persons in the organization</a:t>
            </a:r>
          </a:p>
          <a:p>
            <a:r>
              <a:rPr lang="en-US" altLang="en-US" sz="2800">
                <a:cs typeface="Arial" panose="020B0604020202020204" pitchFamily="34" charset="0"/>
              </a:rPr>
              <a:t>When an intranet is expanded to include users outside the firm it is called an </a:t>
            </a:r>
            <a:r>
              <a:rPr lang="en-US" altLang="en-US" sz="2800" b="1">
                <a:cs typeface="Arial" panose="020B0604020202020204" pitchFamily="34" charset="0"/>
              </a:rPr>
              <a:t>extranet</a:t>
            </a:r>
            <a:r>
              <a:rPr lang="en-US" altLang="en-US" sz="2800">
                <a:cs typeface="Arial" panose="020B0604020202020204" pitchFamily="34" charset="0"/>
              </a:rPr>
              <a:t> </a:t>
            </a:r>
          </a:p>
          <a:p>
            <a:r>
              <a:rPr lang="en-US" altLang="en-US" sz="2800">
                <a:cs typeface="Arial" panose="020B0604020202020204" pitchFamily="34" charset="0"/>
              </a:rPr>
              <a:t>Only trusted customers and business partners are allowed extranet access because this may allow access to proprietary corporate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1604741-7E39-46AA-91DC-9FC29ACC855E}"/>
              </a:ext>
            </a:extLst>
          </p:cNvPr>
          <p:cNvSpPr>
            <a:spLocks noGrp="1" noChangeArrowheads="1"/>
          </p:cNvSpPr>
          <p:nvPr>
            <p:ph type="title"/>
          </p:nvPr>
        </p:nvSpPr>
        <p:spPr>
          <a:xfrm>
            <a:off x="1530927" y="900545"/>
            <a:ext cx="7772400" cy="609600"/>
          </a:xfrm>
        </p:spPr>
        <p:txBody>
          <a:bodyPr/>
          <a:lstStyle/>
          <a:p>
            <a:r>
              <a:rPr lang="en-US" altLang="en-US" dirty="0">
                <a:latin typeface="Arial" panose="020B0604020202020204" pitchFamily="34" charset="0"/>
                <a:cs typeface="Times New Roman" panose="02020603050405020304" pitchFamily="18" charset="0"/>
              </a:rPr>
              <a:t>Processors</a:t>
            </a:r>
          </a:p>
        </p:txBody>
      </p:sp>
      <p:sp>
        <p:nvSpPr>
          <p:cNvPr id="64515" name="Rectangle 3">
            <a:extLst>
              <a:ext uri="{FF2B5EF4-FFF2-40B4-BE49-F238E27FC236}">
                <a16:creationId xmlns:a16="http://schemas.microsoft.com/office/drawing/2014/main" id="{9851DFD3-A055-4260-B9D4-2967D57ABF8E}"/>
              </a:ext>
            </a:extLst>
          </p:cNvPr>
          <p:cNvSpPr>
            <a:spLocks noGrp="1" noChangeArrowheads="1"/>
          </p:cNvSpPr>
          <p:nvPr>
            <p:ph type="body" idx="1"/>
          </p:nvPr>
        </p:nvSpPr>
        <p:spPr>
          <a:xfrm>
            <a:off x="1246909" y="2209800"/>
            <a:ext cx="9989127" cy="3747655"/>
          </a:xfrm>
        </p:spPr>
        <p:txBody>
          <a:bodyPr/>
          <a:lstStyle/>
          <a:p>
            <a:pPr>
              <a:lnSpc>
                <a:spcPct val="90000"/>
              </a:lnSpc>
            </a:pPr>
            <a:r>
              <a:rPr lang="en-US" altLang="en-US" dirty="0">
                <a:cs typeface="Times New Roman" panose="02020603050405020304" pitchFamily="18" charset="0"/>
              </a:rPr>
              <a:t>The </a:t>
            </a:r>
            <a:r>
              <a:rPr lang="en-US" altLang="en-US" b="1" dirty="0">
                <a:cs typeface="Times New Roman" panose="02020603050405020304" pitchFamily="18" charset="0"/>
              </a:rPr>
              <a:t>processor</a:t>
            </a:r>
            <a:r>
              <a:rPr lang="en-US" altLang="en-US" dirty="0">
                <a:cs typeface="Times New Roman" panose="02020603050405020304" pitchFamily="18" charset="0"/>
              </a:rPr>
              <a:t> (also called the </a:t>
            </a:r>
            <a:r>
              <a:rPr lang="en-US" altLang="en-US" b="1" dirty="0">
                <a:cs typeface="Times New Roman" panose="02020603050405020304" pitchFamily="18" charset="0"/>
              </a:rPr>
              <a:t>central processing unit</a:t>
            </a:r>
            <a:r>
              <a:rPr lang="en-US" altLang="en-US" dirty="0">
                <a:cs typeface="Times New Roman" panose="02020603050405020304" pitchFamily="18" charset="0"/>
              </a:rPr>
              <a:t> or </a:t>
            </a:r>
            <a:r>
              <a:rPr lang="en-US" altLang="en-US" b="1" dirty="0">
                <a:cs typeface="Times New Roman" panose="02020603050405020304" pitchFamily="18" charset="0"/>
              </a:rPr>
              <a:t>CPU</a:t>
            </a:r>
            <a:r>
              <a:rPr lang="en-US" altLang="en-US" dirty="0">
                <a:cs typeface="Times New Roman" panose="02020603050405020304" pitchFamily="18" charset="0"/>
              </a:rPr>
              <a:t>), controls the calculations and logical comparisons of data</a:t>
            </a:r>
          </a:p>
          <a:p>
            <a:pPr>
              <a:lnSpc>
                <a:spcPct val="90000"/>
              </a:lnSpc>
            </a:pPr>
            <a:r>
              <a:rPr lang="en-US" altLang="en-US" dirty="0">
                <a:cs typeface="Times New Roman" panose="02020603050405020304" pitchFamily="18" charset="0"/>
              </a:rPr>
              <a:t>Processors also control and direct the movement of data between different locations within a computer and over a network</a:t>
            </a:r>
            <a:r>
              <a:rPr lang="en-US" altLang="en-US"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E105456-97F7-4147-BF8A-FA0DA2011805}"/>
              </a:ext>
            </a:extLst>
          </p:cNvPr>
          <p:cNvSpPr>
            <a:spLocks noGrp="1"/>
          </p:cNvSpPr>
          <p:nvPr>
            <p:ph type="sldNum" sz="quarter" idx="12"/>
          </p:nvPr>
        </p:nvSpPr>
        <p:spPr/>
        <p:txBody>
          <a:bodyPr/>
          <a:lstStyle/>
          <a:p>
            <a:fld id="{EEED96FA-7487-41C3-9709-24004C5DBBCC}" type="slidenum">
              <a:rPr lang="en-US" altLang="en-US"/>
              <a:pPr/>
              <a:t>50</a:t>
            </a:fld>
            <a:endParaRPr lang="en-US" altLang="en-US"/>
          </a:p>
        </p:txBody>
      </p:sp>
      <p:sp>
        <p:nvSpPr>
          <p:cNvPr id="34818" name="Rectangle 2">
            <a:extLst>
              <a:ext uri="{FF2B5EF4-FFF2-40B4-BE49-F238E27FC236}">
                <a16:creationId xmlns:a16="http://schemas.microsoft.com/office/drawing/2014/main" id="{BE16B1C2-C335-4137-B64C-F2B127ADCC19}"/>
              </a:ext>
            </a:extLst>
          </p:cNvPr>
          <p:cNvSpPr>
            <a:spLocks noGrp="1" noChangeArrowheads="1"/>
          </p:cNvSpPr>
          <p:nvPr>
            <p:ph type="title"/>
          </p:nvPr>
        </p:nvSpPr>
        <p:spPr>
          <a:xfrm>
            <a:off x="1905000" y="304800"/>
            <a:ext cx="8382000" cy="1143000"/>
          </a:xfrm>
        </p:spPr>
        <p:txBody>
          <a:bodyPr>
            <a:normAutofit fontScale="90000"/>
          </a:bodyPr>
          <a:lstStyle/>
          <a:p>
            <a:r>
              <a:rPr lang="en-US" altLang="en-US" sz="4000" b="1">
                <a:solidFill>
                  <a:srgbClr val="FF0066"/>
                </a:solidFill>
                <a:latin typeface="Arial" panose="020B0604020202020204" pitchFamily="34" charset="0"/>
              </a:rPr>
              <a:t>CONVERGENCE OF COMPUTING AND COMMUNICATIONS</a:t>
            </a:r>
          </a:p>
        </p:txBody>
      </p:sp>
      <p:sp>
        <p:nvSpPr>
          <p:cNvPr id="34819" name="Rectangle 3">
            <a:extLst>
              <a:ext uri="{FF2B5EF4-FFF2-40B4-BE49-F238E27FC236}">
                <a16:creationId xmlns:a16="http://schemas.microsoft.com/office/drawing/2014/main" id="{E0CBF68B-4A88-43B3-AF64-8F18DE537856}"/>
              </a:ext>
            </a:extLst>
          </p:cNvPr>
          <p:cNvSpPr>
            <a:spLocks noGrp="1" noChangeArrowheads="1"/>
          </p:cNvSpPr>
          <p:nvPr>
            <p:ph type="body" idx="1"/>
          </p:nvPr>
        </p:nvSpPr>
        <p:spPr>
          <a:xfrm>
            <a:off x="2209800" y="1676400"/>
            <a:ext cx="7772400" cy="4419600"/>
          </a:xfrm>
        </p:spPr>
        <p:txBody>
          <a:bodyPr>
            <a:normAutofit fontScale="92500" lnSpcReduction="20000"/>
          </a:bodyPr>
          <a:lstStyle/>
          <a:p>
            <a:r>
              <a:rPr lang="en-US" altLang="en-US" sz="2800">
                <a:cs typeface="Arial" panose="020B0604020202020204" pitchFamily="34" charset="0"/>
              </a:rPr>
              <a:t>Computing devices and communications devices are each incorporating features of the other into themselves</a:t>
            </a:r>
            <a:endParaRPr lang="en-US" altLang="en-US" sz="2800"/>
          </a:p>
          <a:p>
            <a:r>
              <a:rPr lang="en-US" altLang="en-US" sz="2800">
                <a:cs typeface="Arial" panose="020B0604020202020204" pitchFamily="34" charset="0"/>
              </a:rPr>
              <a:t>Some of the limits to the possibilities of convergence relate to battery life, communication speed and security, size of display and keyboard, and the user's imagination</a:t>
            </a:r>
          </a:p>
          <a:p>
            <a:r>
              <a:rPr lang="en-US" altLang="en-US" sz="2800">
                <a:cs typeface="Arial" panose="020B0604020202020204" pitchFamily="34" charset="0"/>
              </a:rPr>
              <a:t>The convergence process is now well underway, although it will take several years to complete</a:t>
            </a:r>
            <a:endParaRPr lang="en-US" alt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3304A6C-CC87-4341-AE32-461BEC1D8192}"/>
              </a:ext>
            </a:extLst>
          </p:cNvPr>
          <p:cNvSpPr>
            <a:spLocks noGrp="1"/>
          </p:cNvSpPr>
          <p:nvPr>
            <p:ph type="sldNum" sz="quarter" idx="12"/>
          </p:nvPr>
        </p:nvSpPr>
        <p:spPr/>
        <p:txBody>
          <a:bodyPr/>
          <a:lstStyle/>
          <a:p>
            <a:fld id="{BE8904C9-29DB-4502-A002-A9368B8FAFA8}" type="slidenum">
              <a:rPr lang="en-US" altLang="en-US"/>
              <a:pPr/>
              <a:t>51</a:t>
            </a:fld>
            <a:endParaRPr lang="en-US" altLang="en-US"/>
          </a:p>
        </p:txBody>
      </p:sp>
      <p:sp>
        <p:nvSpPr>
          <p:cNvPr id="63490" name="Rectangle 2">
            <a:extLst>
              <a:ext uri="{FF2B5EF4-FFF2-40B4-BE49-F238E27FC236}">
                <a16:creationId xmlns:a16="http://schemas.microsoft.com/office/drawing/2014/main" id="{F08B00CD-DEC2-4FE8-887E-6A3FF5038788}"/>
              </a:ext>
            </a:extLst>
          </p:cNvPr>
          <p:cNvSpPr>
            <a:spLocks noGrp="1" noChangeArrowheads="1"/>
          </p:cNvSpPr>
          <p:nvPr>
            <p:ph type="title"/>
          </p:nvPr>
        </p:nvSpPr>
        <p:spPr>
          <a:xfrm>
            <a:off x="2209800" y="2362200"/>
            <a:ext cx="7772400" cy="1143000"/>
          </a:xfrm>
        </p:spPr>
        <p:txBody>
          <a:bodyPr/>
          <a:lstStyle/>
          <a:p>
            <a:r>
              <a:rPr lang="en-US" altLang="en-US" b="1">
                <a:solidFill>
                  <a:srgbClr val="FF0066"/>
                </a:solidFill>
                <a:latin typeface="Arial" panose="020B0604020202020204" pitchFamily="34" charset="0"/>
              </a:rPr>
              <a:t>END OF CHAPTER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a:extLst>
              <a:ext uri="{FF2B5EF4-FFF2-40B4-BE49-F238E27FC236}">
                <a16:creationId xmlns:a16="http://schemas.microsoft.com/office/drawing/2014/main" id="{B6ACA27A-CE3A-40FB-BD21-212CAD49F940}"/>
              </a:ext>
            </a:extLst>
          </p:cNvPr>
          <p:cNvSpPr>
            <a:spLocks noGrp="1" noChangeArrowheads="1"/>
          </p:cNvSpPr>
          <p:nvPr>
            <p:ph type="title"/>
          </p:nvPr>
        </p:nvSpPr>
        <p:spPr>
          <a:xfrm>
            <a:off x="2209800" y="381000"/>
            <a:ext cx="7772400" cy="609600"/>
          </a:xfrm>
        </p:spPr>
        <p:txBody>
          <a:bodyPr/>
          <a:lstStyle/>
          <a:p>
            <a:r>
              <a:rPr lang="en-US" altLang="en-US">
                <a:latin typeface="Arial" panose="020B0604020202020204" pitchFamily="34" charset="0"/>
                <a:cs typeface="Times New Roman" panose="02020603050405020304" pitchFamily="18" charset="0"/>
              </a:rPr>
              <a:t>Processor Characteristics</a:t>
            </a:r>
          </a:p>
        </p:txBody>
      </p:sp>
      <p:sp>
        <p:nvSpPr>
          <p:cNvPr id="65539" name="Rectangle 1027">
            <a:extLst>
              <a:ext uri="{FF2B5EF4-FFF2-40B4-BE49-F238E27FC236}">
                <a16:creationId xmlns:a16="http://schemas.microsoft.com/office/drawing/2014/main" id="{9689195A-4D64-4B42-9C9C-94F198DC6877}"/>
              </a:ext>
            </a:extLst>
          </p:cNvPr>
          <p:cNvSpPr>
            <a:spLocks noGrp="1" noChangeArrowheads="1"/>
          </p:cNvSpPr>
          <p:nvPr>
            <p:ph type="body" idx="1"/>
          </p:nvPr>
        </p:nvSpPr>
        <p:spPr>
          <a:xfrm>
            <a:off x="651165" y="1143000"/>
            <a:ext cx="10792690" cy="4953000"/>
          </a:xfrm>
        </p:spPr>
        <p:txBody>
          <a:bodyPr>
            <a:normAutofit lnSpcReduction="10000"/>
          </a:bodyPr>
          <a:lstStyle/>
          <a:p>
            <a:pPr>
              <a:lnSpc>
                <a:spcPct val="90000"/>
              </a:lnSpc>
            </a:pPr>
            <a:r>
              <a:rPr lang="en-US" altLang="en-US" sz="2800" b="1" dirty="0">
                <a:cs typeface="Times New Roman" panose="02020603050405020304" pitchFamily="18" charset="0"/>
              </a:rPr>
              <a:t>Processor Speed </a:t>
            </a:r>
            <a:r>
              <a:rPr lang="en-US" altLang="en-US" sz="2800" dirty="0">
                <a:cs typeface="Times New Roman" panose="02020603050405020304" pitchFamily="18" charset="0"/>
              </a:rPr>
              <a:t>is measured by the number of processor cycles per second </a:t>
            </a:r>
          </a:p>
          <a:p>
            <a:pPr>
              <a:lnSpc>
                <a:spcPct val="90000"/>
              </a:lnSpc>
            </a:pPr>
            <a:r>
              <a:rPr lang="en-US" altLang="en-US" sz="2800" b="1" dirty="0">
                <a:cs typeface="Times New Roman" panose="02020603050405020304" pitchFamily="18" charset="0"/>
              </a:rPr>
              <a:t>Word Size</a:t>
            </a:r>
            <a:r>
              <a:rPr lang="en-US" altLang="en-US" sz="2800" dirty="0">
                <a:cs typeface="Times New Roman" panose="02020603050405020304" pitchFamily="18" charset="0"/>
              </a:rPr>
              <a:t> is the measure of the size of the processor’s’ registers, or how many bits may be moved with one cycle of the processor. 32 bits or 64 bits are used as word size these days</a:t>
            </a:r>
          </a:p>
          <a:p>
            <a:pPr>
              <a:lnSpc>
                <a:spcPct val="90000"/>
              </a:lnSpc>
            </a:pPr>
            <a:r>
              <a:rPr lang="en-US" altLang="en-US" sz="2800" dirty="0">
                <a:cs typeface="Times New Roman" panose="02020603050405020304" pitchFamily="18" charset="0"/>
              </a:rPr>
              <a:t>A </a:t>
            </a:r>
            <a:r>
              <a:rPr lang="en-US" altLang="en-US" sz="2800" b="1" dirty="0">
                <a:cs typeface="Times New Roman" panose="02020603050405020304" pitchFamily="18" charset="0"/>
              </a:rPr>
              <a:t>bit</a:t>
            </a:r>
            <a:r>
              <a:rPr lang="en-US" altLang="en-US" sz="2800" dirty="0">
                <a:cs typeface="Times New Roman" panose="02020603050405020304" pitchFamily="18" charset="0"/>
              </a:rPr>
              <a:t> is a single value of zero or one  </a:t>
            </a:r>
          </a:p>
          <a:p>
            <a:pPr>
              <a:lnSpc>
                <a:spcPct val="90000"/>
              </a:lnSpc>
            </a:pPr>
            <a:r>
              <a:rPr lang="en-US" altLang="en-US" sz="2800" dirty="0">
                <a:cs typeface="Times New Roman" panose="02020603050405020304" pitchFamily="18" charset="0"/>
              </a:rPr>
              <a:t>A </a:t>
            </a:r>
            <a:r>
              <a:rPr lang="en-US" altLang="en-US" sz="2800" b="1" dirty="0">
                <a:cs typeface="Times New Roman" panose="02020603050405020304" pitchFamily="18" charset="0"/>
              </a:rPr>
              <a:t>byte</a:t>
            </a:r>
            <a:r>
              <a:rPr lang="en-US" altLang="en-US" sz="2800" dirty="0">
                <a:cs typeface="Times New Roman" panose="02020603050405020304" pitchFamily="18" charset="0"/>
              </a:rPr>
              <a:t> is made of eight bits and each byte can store a single character</a:t>
            </a:r>
          </a:p>
          <a:p>
            <a:pPr>
              <a:lnSpc>
                <a:spcPct val="90000"/>
              </a:lnSpc>
            </a:pPr>
            <a:r>
              <a:rPr lang="en-US" altLang="en-US" sz="2800" b="1" dirty="0">
                <a:cs typeface="Times New Roman" panose="02020603050405020304" pitchFamily="18" charset="0"/>
              </a:rPr>
              <a:t>Processing power</a:t>
            </a:r>
            <a:r>
              <a:rPr lang="en-US" altLang="en-US" sz="2800" dirty="0">
                <a:cs typeface="Times New Roman" panose="02020603050405020304" pitchFamily="18" charset="0"/>
              </a:rPr>
              <a:t> combines word size and processor speed.  Improvements in processor circuitry also allows operations (such as addition, comparison of data values, and others) to be performed in fewer cycles</a:t>
            </a:r>
            <a:r>
              <a:rPr lang="en-US" altLang="en-US" sz="28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7BD-AE9C-4496-887F-CB41078353B7}"/>
              </a:ext>
            </a:extLst>
          </p:cNvPr>
          <p:cNvSpPr>
            <a:spLocks noGrp="1"/>
          </p:cNvSpPr>
          <p:nvPr>
            <p:ph type="title"/>
          </p:nvPr>
        </p:nvSpPr>
        <p:spPr/>
        <p:txBody>
          <a:bodyPr/>
          <a:lstStyle/>
          <a:p>
            <a:r>
              <a:rPr lang="en-US" dirty="0"/>
              <a:t>Intel Pentium 4 processor</a:t>
            </a:r>
          </a:p>
        </p:txBody>
      </p:sp>
      <p:sp>
        <p:nvSpPr>
          <p:cNvPr id="4" name="Slide Number Placeholder 3">
            <a:extLst>
              <a:ext uri="{FF2B5EF4-FFF2-40B4-BE49-F238E27FC236}">
                <a16:creationId xmlns:a16="http://schemas.microsoft.com/office/drawing/2014/main" id="{F3385015-745E-4549-8DD4-27979E078A34}"/>
              </a:ext>
            </a:extLst>
          </p:cNvPr>
          <p:cNvSpPr>
            <a:spLocks noGrp="1"/>
          </p:cNvSpPr>
          <p:nvPr>
            <p:ph type="sldNum" sz="quarter" idx="12"/>
          </p:nvPr>
        </p:nvSpPr>
        <p:spPr/>
        <p:txBody>
          <a:bodyPr/>
          <a:lstStyle/>
          <a:p>
            <a:fld id="{A45E08E4-02E4-4479-9082-8517FBA71775}" type="slidenum">
              <a:rPr lang="en-US" altLang="en-US"/>
              <a:pPr/>
              <a:t>7</a:t>
            </a:fld>
            <a:endParaRPr lang="en-US" altLang="en-US"/>
          </a:p>
        </p:txBody>
      </p:sp>
      <p:pic>
        <p:nvPicPr>
          <p:cNvPr id="11276" name="Picture 12" descr="E:\Chapter 05\FIG05_01.gif">
            <a:extLst>
              <a:ext uri="{FF2B5EF4-FFF2-40B4-BE49-F238E27FC236}">
                <a16:creationId xmlns:a16="http://schemas.microsoft.com/office/drawing/2014/main" id="{EFB56FA8-1809-448D-BA14-A3A214BBD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 b="-1"/>
          <a:stretch/>
        </p:blipFill>
        <p:spPr bwMode="auto">
          <a:xfrm>
            <a:off x="1747275" y="1935921"/>
            <a:ext cx="8686800" cy="4807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627F77-8198-4189-A065-9A0E0EB71B2C}"/>
              </a:ext>
            </a:extLst>
          </p:cNvPr>
          <p:cNvSpPr>
            <a:spLocks noGrp="1"/>
          </p:cNvSpPr>
          <p:nvPr>
            <p:ph type="sldNum" sz="quarter" idx="12"/>
          </p:nvPr>
        </p:nvSpPr>
        <p:spPr/>
        <p:txBody>
          <a:bodyPr/>
          <a:lstStyle/>
          <a:p>
            <a:fld id="{BA7A26E1-6F0D-4E00-A99A-31BB0DDD0B24}" type="slidenum">
              <a:rPr lang="en-US" altLang="en-US"/>
              <a:pPr/>
              <a:t>8</a:t>
            </a:fld>
            <a:endParaRPr lang="en-US" altLang="en-US"/>
          </a:p>
        </p:txBody>
      </p:sp>
      <p:sp>
        <p:nvSpPr>
          <p:cNvPr id="36866" name="Rectangle 2">
            <a:extLst>
              <a:ext uri="{FF2B5EF4-FFF2-40B4-BE49-F238E27FC236}">
                <a16:creationId xmlns:a16="http://schemas.microsoft.com/office/drawing/2014/main" id="{A562AD7F-713C-4FF2-8962-79C8CB37B6E8}"/>
              </a:ext>
            </a:extLst>
          </p:cNvPr>
          <p:cNvSpPr>
            <a:spLocks noGrp="1" noChangeArrowheads="1"/>
          </p:cNvSpPr>
          <p:nvPr>
            <p:ph type="title"/>
          </p:nvPr>
        </p:nvSpPr>
        <p:spPr>
          <a:xfrm>
            <a:off x="2209800" y="228600"/>
            <a:ext cx="7772400" cy="685800"/>
          </a:xfrm>
        </p:spPr>
        <p:txBody>
          <a:bodyPr/>
          <a:lstStyle/>
          <a:p>
            <a:r>
              <a:rPr lang="en-US" altLang="en-US">
                <a:latin typeface="Arial" panose="020B0604020202020204" pitchFamily="34" charset="0"/>
                <a:cs typeface="Times New Roman" panose="02020603050405020304" pitchFamily="18" charset="0"/>
              </a:rPr>
              <a:t>Memory </a:t>
            </a:r>
          </a:p>
        </p:txBody>
      </p:sp>
      <p:sp>
        <p:nvSpPr>
          <p:cNvPr id="36867" name="Rectangle 3">
            <a:extLst>
              <a:ext uri="{FF2B5EF4-FFF2-40B4-BE49-F238E27FC236}">
                <a16:creationId xmlns:a16="http://schemas.microsoft.com/office/drawing/2014/main" id="{336B3455-E4D9-4DD7-9FF4-771F50AB977B}"/>
              </a:ext>
            </a:extLst>
          </p:cNvPr>
          <p:cNvSpPr>
            <a:spLocks noGrp="1" noChangeArrowheads="1"/>
          </p:cNvSpPr>
          <p:nvPr>
            <p:ph type="body" idx="1"/>
          </p:nvPr>
        </p:nvSpPr>
        <p:spPr>
          <a:xfrm>
            <a:off x="924444" y="990600"/>
            <a:ext cx="10768792" cy="5486400"/>
          </a:xfrm>
        </p:spPr>
        <p:txBody>
          <a:bodyPr>
            <a:normAutofit/>
          </a:bodyPr>
          <a:lstStyle/>
          <a:p>
            <a:pPr>
              <a:lnSpc>
                <a:spcPct val="90000"/>
              </a:lnSpc>
            </a:pPr>
            <a:r>
              <a:rPr lang="en-US" altLang="en-US" sz="2800" b="1" dirty="0">
                <a:cs typeface="Times New Roman" panose="02020603050405020304" pitchFamily="18" charset="0"/>
              </a:rPr>
              <a:t>Memory</a:t>
            </a:r>
            <a:r>
              <a:rPr lang="en-US" altLang="en-US" sz="2800" dirty="0">
                <a:cs typeface="Times New Roman" panose="02020603050405020304" pitchFamily="18" charset="0"/>
              </a:rPr>
              <a:t>, also called</a:t>
            </a:r>
            <a:r>
              <a:rPr lang="en-US" altLang="en-US" sz="2800" b="1" dirty="0">
                <a:cs typeface="Times New Roman" panose="02020603050405020304" pitchFamily="18" charset="0"/>
              </a:rPr>
              <a:t> primary storage, main memory or random access memory (RAM</a:t>
            </a:r>
            <a:r>
              <a:rPr lang="en-US" altLang="en-US" sz="2800" i="1" dirty="0">
                <a:cs typeface="Times New Roman" panose="02020603050405020304" pitchFamily="18" charset="0"/>
              </a:rPr>
              <a:t>)</a:t>
            </a:r>
            <a:r>
              <a:rPr lang="en-US" altLang="en-US" sz="2800" dirty="0">
                <a:cs typeface="Times New Roman" panose="02020603050405020304" pitchFamily="18" charset="0"/>
              </a:rPr>
              <a:t>, refers to the storage area on the computer's circuit board (the “motherboard,” see Figure 5.2)</a:t>
            </a:r>
            <a:endParaRPr lang="en-US" altLang="en-US" sz="2800" dirty="0"/>
          </a:p>
          <a:p>
            <a:pPr>
              <a:lnSpc>
                <a:spcPct val="90000"/>
              </a:lnSpc>
            </a:pPr>
            <a:r>
              <a:rPr lang="en-US" altLang="en-US" sz="2800" dirty="0">
                <a:cs typeface="Arial" panose="020B0604020202020204" pitchFamily="34" charset="0"/>
              </a:rPr>
              <a:t>Microcomputers commonly have 128 to 256 megabytes (MB) of memory while many microcomputers can accommodate 2 gigabytes (2 billion bytes) of memory </a:t>
            </a:r>
          </a:p>
          <a:p>
            <a:pPr>
              <a:lnSpc>
                <a:spcPct val="90000"/>
              </a:lnSpc>
            </a:pPr>
            <a:r>
              <a:rPr lang="en-US" altLang="en-US" sz="2800" dirty="0">
                <a:cs typeface="Arial" panose="020B0604020202020204" pitchFamily="34" charset="0"/>
              </a:rPr>
              <a:t>Table 5.2 presents a table of byte, megabyte, gigabyte, terabyte, and petabyte conversions</a:t>
            </a:r>
          </a:p>
          <a:p>
            <a:pPr>
              <a:lnSpc>
                <a:spcPct val="90000"/>
              </a:lnSpc>
            </a:pPr>
            <a:r>
              <a:rPr lang="en-US" altLang="en-US" sz="2800" dirty="0">
                <a:cs typeface="Times New Roman" panose="02020603050405020304" pitchFamily="18" charset="0"/>
              </a:rPr>
              <a:t>Memory has become more abundant and faster in order to keep up with the more powerful processors  </a:t>
            </a:r>
          </a:p>
          <a:p>
            <a:pPr>
              <a:lnSpc>
                <a:spcPct val="90000"/>
              </a:lnSpc>
            </a:pPr>
            <a:r>
              <a:rPr lang="en-US" altLang="en-US" sz="2800" dirty="0">
                <a:cs typeface="Times New Roman" panose="02020603050405020304" pitchFamily="18" charset="0"/>
              </a:rPr>
              <a:t>Table 5.3 briefly defines several types of memory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3A5A50-CD6A-45F1-B4CB-80CEB732CA60}"/>
              </a:ext>
            </a:extLst>
          </p:cNvPr>
          <p:cNvSpPr>
            <a:spLocks noGrp="1"/>
          </p:cNvSpPr>
          <p:nvPr>
            <p:ph type="sldNum" sz="quarter" idx="12"/>
          </p:nvPr>
        </p:nvSpPr>
        <p:spPr/>
        <p:txBody>
          <a:bodyPr/>
          <a:lstStyle/>
          <a:p>
            <a:fld id="{E5436603-B964-4BEC-B10F-080894DEFC3E}" type="slidenum">
              <a:rPr lang="en-US" altLang="en-US"/>
              <a:pPr/>
              <a:t>9</a:t>
            </a:fld>
            <a:endParaRPr lang="en-US" altLang="en-US"/>
          </a:p>
        </p:txBody>
      </p:sp>
      <p:pic>
        <p:nvPicPr>
          <p:cNvPr id="12301" name="Picture 13" descr="E:\Chapter 05\FIG05_02.gif">
            <a:extLst>
              <a:ext uri="{FF2B5EF4-FFF2-40B4-BE49-F238E27FC236}">
                <a16:creationId xmlns:a16="http://schemas.microsoft.com/office/drawing/2014/main" id="{8F4795FF-88E1-4CBE-B0B6-9D28155B6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
            <a:ext cx="552450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151</TotalTime>
  <Words>2367</Words>
  <Application>Microsoft Office PowerPoint</Application>
  <PresentationFormat>Widescreen</PresentationFormat>
  <Paragraphs>198</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Bookman Old Style</vt:lpstr>
      <vt:lpstr>Rockwell</vt:lpstr>
      <vt:lpstr>Times New Roman</vt:lpstr>
      <vt:lpstr>Times-Bold</vt:lpstr>
      <vt:lpstr>Times-BoldItalic</vt:lpstr>
      <vt:lpstr>Damask</vt:lpstr>
      <vt:lpstr>Chapter 3</vt:lpstr>
      <vt:lpstr>Introduction</vt:lpstr>
      <vt:lpstr>Hardware</vt:lpstr>
      <vt:lpstr>PowerPoint Presentation</vt:lpstr>
      <vt:lpstr>Processors</vt:lpstr>
      <vt:lpstr>Processor Characteristics</vt:lpstr>
      <vt:lpstr>Intel Pentium 4 processor</vt:lpstr>
      <vt:lpstr>Memory </vt:lpstr>
      <vt:lpstr>PowerPoint Presentation</vt:lpstr>
      <vt:lpstr>PowerPoint Presentation</vt:lpstr>
      <vt:lpstr>PowerPoint Presentation</vt:lpstr>
      <vt:lpstr>Storage </vt:lpstr>
      <vt:lpstr>PowerPoint Presentation</vt:lpstr>
      <vt:lpstr>PowerPoint Presentation</vt:lpstr>
      <vt:lpstr>Input Devices </vt:lpstr>
      <vt:lpstr>PowerPoint Presentation</vt:lpstr>
      <vt:lpstr>Output Devices and Multimedia</vt:lpstr>
      <vt:lpstr>PowerPoint Presentation</vt:lpstr>
      <vt:lpstr>PERSONAL COMPUTING DEVICES</vt:lpstr>
      <vt:lpstr>PowerPoint Presentation</vt:lpstr>
      <vt:lpstr>Tablets, Handheld and Pocket PCs </vt:lpstr>
      <vt:lpstr>PowerPoint Presentation</vt:lpstr>
      <vt:lpstr>Personal Digital Assistants </vt:lpstr>
      <vt:lpstr>PowerPoint Presentation</vt:lpstr>
      <vt:lpstr>Cell Phones with Interactive Messaging </vt:lpstr>
      <vt:lpstr>SOFTWARE</vt:lpstr>
      <vt:lpstr>Application Software </vt:lpstr>
      <vt:lpstr>Prewritten Application Software </vt:lpstr>
      <vt:lpstr>Custom Application Software </vt:lpstr>
      <vt:lpstr>The Role of User Friendly Software </vt:lpstr>
      <vt:lpstr>COMMUNICATIONS---PUBLIC TELEPHONE SYSTEM</vt:lpstr>
      <vt:lpstr>Public Connections</vt:lpstr>
      <vt:lpstr>PowerPoint Presentation</vt:lpstr>
      <vt:lpstr>Private Lines </vt:lpstr>
      <vt:lpstr>Virtual Private Network (VPNs) </vt:lpstr>
      <vt:lpstr>COMMUNICATIONS - NETWORKS</vt:lpstr>
      <vt:lpstr>PowerPoint Presentation</vt:lpstr>
      <vt:lpstr>PowerPoint Presentation</vt:lpstr>
      <vt:lpstr>Protocols for Computer Communication</vt:lpstr>
      <vt:lpstr>Proprietary Protocols</vt:lpstr>
      <vt:lpstr>PowerPoint Presentation</vt:lpstr>
      <vt:lpstr>Ethernet </vt:lpstr>
      <vt:lpstr>Packets</vt:lpstr>
      <vt:lpstr>Internet Network Addresses</vt:lpstr>
      <vt:lpstr>NETWORK TYPES</vt:lpstr>
      <vt:lpstr>Local Area Networks </vt:lpstr>
      <vt:lpstr>PowerPoint Presentation</vt:lpstr>
      <vt:lpstr>Metropolitan Area Networks and Wide Area Networks </vt:lpstr>
      <vt:lpstr>Internet </vt:lpstr>
      <vt:lpstr>CONVERGENCE OF COMPUTING AND COMMUNICATIONS</vt:lpstr>
      <vt:lpstr>END OF CHAPTER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Khansa</dc:creator>
  <cp:lastModifiedBy>Khansa</cp:lastModifiedBy>
  <cp:revision>12</cp:revision>
  <dcterms:created xsi:type="dcterms:W3CDTF">2020-02-28T09:06:26Z</dcterms:created>
  <dcterms:modified xsi:type="dcterms:W3CDTF">2020-03-06T12:07:46Z</dcterms:modified>
</cp:coreProperties>
</file>