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57" r:id="rId3"/>
    <p:sldId id="261" r:id="rId4"/>
    <p:sldId id="262" r:id="rId5"/>
    <p:sldId id="258" r:id="rId6"/>
    <p:sldId id="259" r:id="rId7"/>
    <p:sldId id="260"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FB9BB161-A599-42FF-BC9B-2300231E35CE}" type="datetimeFigureOut">
              <a:rPr lang="en-US" smtClean="0"/>
              <a:pPr/>
              <a:t>3/26/2021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DAA5FC8-9CDF-4F55-B7A5-095E0A96850D}"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9BB161-A599-42FF-BC9B-2300231E35CE}"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9BB161-A599-42FF-BC9B-2300231E35CE}"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9BB161-A599-42FF-BC9B-2300231E35CE}"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B9BB161-A599-42FF-BC9B-2300231E35CE}" type="datetimeFigureOut">
              <a:rPr lang="en-US" smtClean="0"/>
              <a:pPr/>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A5FC8-9CDF-4F55-B7A5-095E0A96850D}"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B9BB161-A599-42FF-BC9B-2300231E35CE}"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B9BB161-A599-42FF-BC9B-2300231E35CE}" type="datetimeFigureOut">
              <a:rPr lang="en-US" smtClean="0"/>
              <a:pPr/>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AA5FC8-9CDF-4F55-B7A5-095E0A96850D}"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FB9BB161-A599-42FF-BC9B-2300231E35CE}" type="datetimeFigureOut">
              <a:rPr lang="en-US" smtClean="0"/>
              <a:pPr/>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BB161-A599-42FF-BC9B-2300231E35CE}" type="datetimeFigureOut">
              <a:rPr lang="en-US" smtClean="0"/>
              <a:pPr/>
              <a:t>3/26/2021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B9BB161-A599-42FF-BC9B-2300231E35CE}" type="datetimeFigureOut">
              <a:rPr lang="en-US" smtClean="0"/>
              <a:pPr/>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A5FC8-9CDF-4F55-B7A5-095E0A96850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FB9BB161-A599-42FF-BC9B-2300231E35CE}" type="datetimeFigureOut">
              <a:rPr lang="en-US" smtClean="0"/>
              <a:pPr/>
              <a:t>3/26/2021</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3DAA5FC8-9CDF-4F55-B7A5-095E0A9685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B9BB161-A599-42FF-BC9B-2300231E35CE}" type="datetimeFigureOut">
              <a:rPr lang="en-US" smtClean="0"/>
              <a:pPr/>
              <a:t>3/26/2021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DAA5FC8-9CDF-4F55-B7A5-095E0A96850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labtestsonline.org/genetic-testing-techniqu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labtestsonline.org/genetic-testing-technique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labtestsonline.org/genetic-testing-techniques"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490" y="1286348"/>
            <a:ext cx="6409127" cy="2092881"/>
          </a:xfrm>
          <a:prstGeom prst="rect">
            <a:avLst/>
          </a:prstGeom>
        </p:spPr>
        <p:txBody>
          <a:bodyPr wrap="none">
            <a:spAutoFit/>
          </a:bodyPr>
          <a:lstStyle/>
          <a:p>
            <a:pPr algn="ctr"/>
            <a:endParaRPr lang="en-US" sz="2800" b="1" u="sng" dirty="0"/>
          </a:p>
          <a:p>
            <a:pPr algn="ctr"/>
            <a:r>
              <a:rPr lang="en-US" sz="2800" b="1" u="sng"/>
              <a:t>Lecture 5</a:t>
            </a:r>
            <a:endParaRPr lang="en-US" sz="2800" b="1" u="sng" dirty="0"/>
          </a:p>
          <a:p>
            <a:pPr algn="ctr"/>
            <a:r>
              <a:rPr lang="en-US" sz="2800" b="1" u="sng"/>
              <a:t>Genetic </a:t>
            </a:r>
            <a:r>
              <a:rPr lang="en-US" sz="2800" b="1" u="sng" dirty="0"/>
              <a:t>effects of selection and</a:t>
            </a:r>
          </a:p>
          <a:p>
            <a:pPr algn="ctr"/>
            <a:r>
              <a:rPr lang="en-US" sz="2800" b="1" u="sng" dirty="0"/>
              <a:t> </a:t>
            </a:r>
            <a:r>
              <a:rPr lang="en-US" sz="2800" b="1" u="sng" dirty="0" err="1"/>
              <a:t>methodsa</a:t>
            </a:r>
            <a:r>
              <a:rPr lang="en-US" sz="2800" b="1" u="sng" dirty="0"/>
              <a:t> of </a:t>
            </a:r>
            <a:r>
              <a:rPr lang="en-US" sz="2800" b="1" u="sng" dirty="0" err="1"/>
              <a:t>assesing</a:t>
            </a:r>
            <a:r>
              <a:rPr lang="en-US" sz="2800" b="1" u="sng" dirty="0"/>
              <a:t> genetic progress</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381000"/>
            <a:ext cx="4959178" cy="584775"/>
          </a:xfrm>
          <a:prstGeom prst="rect">
            <a:avLst/>
          </a:prstGeom>
        </p:spPr>
        <p:txBody>
          <a:bodyPr wrap="none">
            <a:spAutoFit/>
          </a:bodyPr>
          <a:lstStyle/>
          <a:p>
            <a:r>
              <a:rPr lang="en-US" sz="3200" b="1" u="sng" dirty="0"/>
              <a:t>Genetic Testing Techniques</a:t>
            </a:r>
            <a:endParaRPr lang="en-US" sz="3200" u="sng" dirty="0"/>
          </a:p>
        </p:txBody>
      </p:sp>
      <p:sp>
        <p:nvSpPr>
          <p:cNvPr id="3" name="Rectangle 2"/>
          <p:cNvSpPr/>
          <p:nvPr/>
        </p:nvSpPr>
        <p:spPr>
          <a:xfrm>
            <a:off x="609600" y="1582341"/>
            <a:ext cx="8229600" cy="4708981"/>
          </a:xfrm>
          <a:prstGeom prst="rect">
            <a:avLst/>
          </a:prstGeom>
        </p:spPr>
        <p:txBody>
          <a:bodyPr wrap="square">
            <a:spAutoFit/>
          </a:bodyPr>
          <a:lstStyle/>
          <a:p>
            <a:endParaRPr lang="en-US" sz="2800" b="1" dirty="0">
              <a:hlinkClick r:id="rId2"/>
            </a:endParaRPr>
          </a:p>
          <a:p>
            <a:endParaRPr lang="en-US" sz="2800" b="1" dirty="0">
              <a:hlinkClick r:id="rId2"/>
            </a:endParaRPr>
          </a:p>
          <a:p>
            <a:pPr marL="514350" indent="-514350">
              <a:buFont typeface="+mj-lt"/>
              <a:buAutoNum type="arabicPeriod"/>
            </a:pPr>
            <a:r>
              <a:rPr lang="en-US" sz="2800" b="1" u="sng" dirty="0"/>
              <a:t>PCR:</a:t>
            </a:r>
          </a:p>
          <a:p>
            <a:r>
              <a:rPr lang="en-US" sz="2400" dirty="0"/>
              <a:t>Polymerase chain reaction (PCR) is a common technique for making numerous copies of short DNA sections from a very small sample of genetic material. This process is called "amplifying" DNA and it enables specific genes or regions of interest to be detected or measured. This method is often used to copy DNA so it can be sequenced or analyzed with other techniques. It is often used to help look for genetic variants known to cause certain diseases, such as those associated with cancer or genetic disorders.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36339"/>
            <a:ext cx="8458200" cy="2646878"/>
          </a:xfrm>
          <a:prstGeom prst="rect">
            <a:avLst/>
          </a:prstGeom>
        </p:spPr>
        <p:txBody>
          <a:bodyPr wrap="square">
            <a:spAutoFit/>
          </a:bodyPr>
          <a:lstStyle/>
          <a:p>
            <a:endParaRPr lang="en-US" b="1" dirty="0">
              <a:hlinkClick r:id="rId2"/>
            </a:endParaRPr>
          </a:p>
          <a:p>
            <a:pPr marL="514350" indent="-514350"/>
            <a:r>
              <a:rPr lang="en-US" sz="2800" b="1" u="sng" dirty="0"/>
              <a:t>2. DNA Sequencing:</a:t>
            </a:r>
          </a:p>
          <a:p>
            <a:r>
              <a:rPr lang="en-US" sz="2400" dirty="0"/>
              <a:t>DNA sequencing refers to determining the order of bases [adenine (A), thymine (T), cytosine (C) and guanine (G)] that make up DNA. Sequencing allows clinicians to determine if a gene or the region that regulates a gene (regulatory region of DNA) contains changes, or variants, linked to a disorder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305800" cy="4462760"/>
          </a:xfrm>
          <a:prstGeom prst="rect">
            <a:avLst/>
          </a:prstGeom>
        </p:spPr>
        <p:txBody>
          <a:bodyPr wrap="square">
            <a:spAutoFit/>
          </a:bodyPr>
          <a:lstStyle/>
          <a:p>
            <a:r>
              <a:rPr lang="en-US" sz="3200" b="1" u="sng" dirty="0"/>
              <a:t>3. </a:t>
            </a:r>
            <a:r>
              <a:rPr lang="en-US" sz="3200" b="1" u="sng" dirty="0" err="1"/>
              <a:t>Cytogenetics</a:t>
            </a:r>
            <a:r>
              <a:rPr lang="en-US" sz="3200" b="1" u="sng" dirty="0"/>
              <a:t> (</a:t>
            </a:r>
            <a:r>
              <a:rPr lang="en-US" sz="3200" b="1" u="sng" dirty="0" err="1"/>
              <a:t>karyotyping</a:t>
            </a:r>
            <a:r>
              <a:rPr lang="en-US" sz="3200" b="1" u="sng" dirty="0"/>
              <a:t> and FISH):</a:t>
            </a:r>
          </a:p>
          <a:p>
            <a:r>
              <a:rPr lang="en-US" sz="2800" dirty="0"/>
              <a:t>Everyone has 23 pairs of chromosomes, which include 22 pairs of </a:t>
            </a:r>
            <a:r>
              <a:rPr lang="en-US" sz="2800" dirty="0" err="1"/>
              <a:t>autosomes</a:t>
            </a:r>
            <a:r>
              <a:rPr lang="en-US" sz="2800" dirty="0"/>
              <a:t> and one pair of sex chromosomes. The science that relates to the study of these chromosomes is referred to as "</a:t>
            </a:r>
            <a:r>
              <a:rPr lang="en-US" sz="2800" dirty="0" err="1"/>
              <a:t>cytogenetics</a:t>
            </a:r>
            <a:r>
              <a:rPr lang="en-US" sz="2800" dirty="0"/>
              <a:t>." Trained </a:t>
            </a:r>
            <a:r>
              <a:rPr lang="en-US" sz="2800" dirty="0" err="1"/>
              <a:t>cytogeneticists</a:t>
            </a:r>
            <a:r>
              <a:rPr lang="en-US" sz="2800" dirty="0"/>
              <a:t> examine the number, shape, and staining pattern of these structures using special technologies. In this way, they can detect extra chromosomes, missing chromosomes, missing or extra pieces of chromosomes, or rearranged chromosomes.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0"/>
            <a:ext cx="8229600" cy="6278642"/>
          </a:xfrm>
          <a:prstGeom prst="rect">
            <a:avLst/>
          </a:prstGeom>
        </p:spPr>
        <p:txBody>
          <a:bodyPr wrap="square">
            <a:spAutoFit/>
          </a:bodyPr>
          <a:lstStyle/>
          <a:p>
            <a:endParaRPr lang="en-US" b="1" dirty="0">
              <a:hlinkClick r:id="rId2"/>
            </a:endParaRPr>
          </a:p>
          <a:p>
            <a:r>
              <a:rPr lang="en-US" sz="3200" b="1" u="sng" dirty="0"/>
              <a:t>4. </a:t>
            </a:r>
            <a:r>
              <a:rPr lang="en-US" sz="3200" b="1" u="sng" dirty="0" err="1"/>
              <a:t>Microrray</a:t>
            </a:r>
            <a:r>
              <a:rPr lang="en-US" sz="3200" b="1" u="sng" dirty="0"/>
              <a:t>:</a:t>
            </a:r>
          </a:p>
          <a:p>
            <a:endParaRPr lang="en-US" sz="3200" b="1" u="sng" dirty="0"/>
          </a:p>
          <a:p>
            <a:r>
              <a:rPr lang="en-US" sz="2000" dirty="0"/>
              <a:t>Microarray testing is a technique that is used for a wide variety of purposes. In diagnostic testing, microarrays may be used to determine whether an individual’s DNA contains a duplication, a deletion, or large stretches of identical DNA which can sometimes cause disease. Like </a:t>
            </a:r>
            <a:r>
              <a:rPr lang="en-US" sz="2000" dirty="0" err="1"/>
              <a:t>karyotyping</a:t>
            </a:r>
            <a:r>
              <a:rPr lang="en-US" sz="2000" dirty="0"/>
              <a:t>, microarray testing looks at all of the chromosomes at once, but it can detect changes that are smaller than either </a:t>
            </a:r>
            <a:r>
              <a:rPr lang="en-US" sz="2000" dirty="0" err="1"/>
              <a:t>karyotyping</a:t>
            </a:r>
            <a:r>
              <a:rPr lang="en-US" sz="2000" dirty="0"/>
              <a:t> or FISH can detect.</a:t>
            </a:r>
          </a:p>
          <a:p>
            <a:r>
              <a:rPr lang="en-US" sz="2000" dirty="0"/>
              <a:t>Microarrays are made up of thousands of short, synthetic, single-stranded DNA sequences attached to a solid surface like a bead or a chip. The DNA sequences comprise the normal gene being examined as well as different versions of that gene that have been found in humans. The DNA in a person’s sample is processed and labeled with a fluorescent dye and added to the microarray. The resulting pattern of fluorescence is examined and interpreted. Specific points along every chromosome is examined to see if there is any additional or missing chromosomal information. For example, a duplication would indicate that there is one more copy of the chromosome information than normal and a deletion is one less copy than normal.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35846"/>
            <a:ext cx="8610600" cy="6124754"/>
          </a:xfrm>
          <a:prstGeom prst="rect">
            <a:avLst/>
          </a:prstGeom>
        </p:spPr>
        <p:txBody>
          <a:bodyPr wrap="square">
            <a:spAutoFit/>
          </a:bodyPr>
          <a:lstStyle/>
          <a:p>
            <a:r>
              <a:rPr lang="en-US" sz="3200" b="1" u="sng" dirty="0"/>
              <a:t>5. Gene expression profiling:</a:t>
            </a:r>
          </a:p>
          <a:p>
            <a:r>
              <a:rPr lang="en-US" sz="2400" dirty="0"/>
              <a:t>Gene expression profiling looks at which genes are turned on or off in cells. Gene expression is the process of making specific proteins from the information contained in the genes. Different tissues express different sets of genes based on their role in the body. The information from the gene is used to make a template for building RNA. RNA then undergoes specific modifications to create the protein required by the cell. Gene expression tests evaluate the RNA in a person's tissue sample to determine which genes are actively making proteins.</a:t>
            </a:r>
          </a:p>
          <a:p>
            <a:r>
              <a:rPr lang="en-US" sz="2400" dirty="0"/>
              <a:t>For example, gene expression profiling is now available for breast cancer. These tests evaluate the products (RNA) of specific groups of genes in malignant breast tumors to predict prognosis, recurrence, and spread (metastasis) of the cancer, as well as to guide treatment. They are ultimately aimed at developing a personalized approach to patient care and breast cancer therapy.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76400"/>
            <a:ext cx="7543800" cy="3600986"/>
          </a:xfrm>
          <a:prstGeom prst="rect">
            <a:avLst/>
          </a:prstGeom>
        </p:spPr>
        <p:txBody>
          <a:bodyPr wrap="square">
            <a:spAutoFit/>
          </a:bodyPr>
          <a:lstStyle/>
          <a:p>
            <a:pPr algn="ctr"/>
            <a:r>
              <a:rPr lang="en-US" sz="3200" b="1" u="sng" dirty="0"/>
              <a:t>GENETIC EFFECT OF SELECTION</a:t>
            </a:r>
          </a:p>
          <a:p>
            <a:pPr algn="ctr"/>
            <a:endParaRPr lang="en-US" sz="2800" b="1" dirty="0"/>
          </a:p>
          <a:p>
            <a:pPr algn="ctr"/>
            <a:r>
              <a:rPr lang="en-US" sz="2800" dirty="0"/>
              <a:t>Response to </a:t>
            </a:r>
            <a:r>
              <a:rPr lang="en-US" sz="2800" b="1" dirty="0"/>
              <a:t>selection</a:t>
            </a:r>
            <a:r>
              <a:rPr lang="en-US" sz="2800" dirty="0"/>
              <a:t> will alter the average allele frequency of the </a:t>
            </a:r>
            <a:r>
              <a:rPr lang="en-US" sz="2800" b="1" dirty="0"/>
              <a:t>genes</a:t>
            </a:r>
            <a:r>
              <a:rPr lang="en-US" sz="2800" dirty="0"/>
              <a:t> coding for the trait. Since the allele frequencies are parameters in the simplified formula for the </a:t>
            </a:r>
            <a:r>
              <a:rPr lang="en-US" sz="2800" b="1" dirty="0"/>
              <a:t>genetic</a:t>
            </a:r>
            <a:r>
              <a:rPr lang="en-US" sz="2800" dirty="0"/>
              <a:t> variance (see above), </a:t>
            </a:r>
            <a:r>
              <a:rPr lang="en-US" sz="2800" b="1" dirty="0"/>
              <a:t>selection</a:t>
            </a:r>
            <a:r>
              <a:rPr lang="en-US" sz="2800" dirty="0"/>
              <a:t> is expected to </a:t>
            </a:r>
            <a:r>
              <a:rPr lang="en-US" sz="2800" b="1" dirty="0"/>
              <a:t>affect</a:t>
            </a:r>
            <a:r>
              <a:rPr lang="en-US" sz="2800" dirty="0"/>
              <a:t> the variance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0"/>
            <a:ext cx="8229600" cy="5632311"/>
          </a:xfrm>
          <a:prstGeom prst="rect">
            <a:avLst/>
          </a:prstGeom>
        </p:spPr>
        <p:txBody>
          <a:bodyPr wrap="square">
            <a:spAutoFit/>
          </a:bodyPr>
          <a:lstStyle/>
          <a:p>
            <a:r>
              <a:rPr lang="en-US" sz="2400" b="1" dirty="0"/>
              <a:t>ABSTRACT:</a:t>
            </a:r>
          </a:p>
          <a:p>
            <a:r>
              <a:rPr lang="en-US" sz="2400" b="1" dirty="0"/>
              <a:t> </a:t>
            </a:r>
            <a:r>
              <a:rPr lang="en-US" sz="2400" dirty="0"/>
              <a:t>Recent attempts to apply selective breeding strategies in fish populations have focused on the genetic effects of selection. The basic mechanisms of long‐term response to selection are discussed with reference to experience from laboratory and farm animal populations. A simplified polygenic model is presented, and it is shown that considerable response may be obtained for polygenic traits without essential changes in allele frequencies and genetic variability, and that the probability of fixation of alleles or genotypes because of selection will be low when the trait is affected by a larger number of loci. The span between the extreme fixed genotypes for such traits may easily become wider than that which may be realized under normal biological conditions. This is illustrated with some examples from Atlantic salmon. </a:t>
            </a:r>
            <a:r>
              <a:rPr lang="en-US" sz="2400" i="1" dirty="0" err="1"/>
              <a:t>Salmo</a:t>
            </a:r>
            <a:r>
              <a:rPr lang="en-US" sz="2400" i="1" dirty="0"/>
              <a:t> </a:t>
            </a:r>
            <a:r>
              <a:rPr lang="en-US" sz="2400" i="1" dirty="0" err="1"/>
              <a:t>salar</a:t>
            </a:r>
            <a:r>
              <a:rPr lang="en-US" sz="2400" dirty="0"/>
              <a:t> 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81200"/>
            <a:ext cx="8458200" cy="3046988"/>
          </a:xfrm>
          <a:prstGeom prst="rect">
            <a:avLst/>
          </a:prstGeom>
        </p:spPr>
        <p:txBody>
          <a:bodyPr wrap="square">
            <a:spAutoFit/>
          </a:bodyPr>
          <a:lstStyle/>
          <a:p>
            <a:r>
              <a:rPr lang="en-US" dirty="0"/>
              <a:t> </a:t>
            </a:r>
            <a:r>
              <a:rPr lang="en-US" sz="2400" dirty="0"/>
              <a:t>The effects of divergent fitness selection of populations on genetic differentiation and allele frequencies are also considered, and some examples from experiments with Norwegian river strains of Atlantic salmon are discussed. It is shown that the river strains are not expected to differ much in frequencies of fitness alleles if the number of loci affecting the fitness trait is large, and that considerable overlapping of genetic values for fitness between strains may be expected.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7696200" cy="5170646"/>
          </a:xfrm>
          <a:prstGeom prst="rect">
            <a:avLst/>
          </a:prstGeom>
        </p:spPr>
        <p:txBody>
          <a:bodyPr wrap="square">
            <a:spAutoFit/>
          </a:bodyPr>
          <a:lstStyle/>
          <a:p>
            <a:pPr algn="ctr"/>
            <a:r>
              <a:rPr lang="en-US" sz="3200" b="1" u="sng" dirty="0"/>
              <a:t>GENETIC  VARIATION</a:t>
            </a:r>
          </a:p>
          <a:p>
            <a:endParaRPr lang="en-US" dirty="0"/>
          </a:p>
          <a:p>
            <a:pPr>
              <a:buFont typeface="Arial" pitchFamily="34" charset="0"/>
              <a:buChar char="•"/>
            </a:pPr>
            <a:r>
              <a:rPr lang="en-US" sz="2800" dirty="0"/>
              <a:t>Phenotypic variation often reflects genetic variation</a:t>
            </a:r>
          </a:p>
          <a:p>
            <a:pPr>
              <a:buFont typeface="Arial" pitchFamily="34" charset="0"/>
              <a:buChar char="•"/>
            </a:pPr>
            <a:r>
              <a:rPr lang="en-US" sz="2800" dirty="0"/>
              <a:t>Genetic variations among individuals is caused by differences in genes or other DNA sequence</a:t>
            </a:r>
          </a:p>
          <a:p>
            <a:pPr>
              <a:buFont typeface="Arial" pitchFamily="34" charset="0"/>
              <a:buChar char="•"/>
            </a:pPr>
            <a:r>
              <a:rPr lang="en-US" sz="2800" dirty="0"/>
              <a:t>Some phenotypic  differences are due to difference in a single gene and can be classified on an either or basis\</a:t>
            </a:r>
          </a:p>
          <a:p>
            <a:pPr>
              <a:buFont typeface="Arial" pitchFamily="34" charset="0"/>
              <a:buChar char="•"/>
            </a:pPr>
            <a:r>
              <a:rPr lang="en-US" sz="2800" dirty="0"/>
              <a:t>Other phenotype differences are due to the influence of many genes and vary in gradations among a </a:t>
            </a:r>
            <a:r>
              <a:rPr lang="en-US" sz="2800" dirty="0" err="1"/>
              <a:t>continum</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077200" cy="5355312"/>
          </a:xfrm>
          <a:prstGeom prst="rect">
            <a:avLst/>
          </a:prstGeom>
        </p:spPr>
        <p:txBody>
          <a:bodyPr wrap="square">
            <a:spAutoFit/>
          </a:bodyPr>
          <a:lstStyle/>
          <a:p>
            <a:pPr algn="ctr"/>
            <a:r>
              <a:rPr lang="en-US" sz="3200" b="1" u="sng" dirty="0"/>
              <a:t>SOURCE OF GENETIC VARIATION</a:t>
            </a:r>
          </a:p>
          <a:p>
            <a:pPr algn="ctr"/>
            <a:endParaRPr lang="en-US" sz="3200" b="1" u="sng" dirty="0"/>
          </a:p>
          <a:p>
            <a:r>
              <a:rPr lang="en-US" sz="2800" dirty="0"/>
              <a:t>New genes and alleles can arise by mutation or gene duplication</a:t>
            </a:r>
          </a:p>
          <a:p>
            <a:endParaRPr lang="en-US" dirty="0"/>
          </a:p>
          <a:p>
            <a:pPr algn="ctr"/>
            <a:r>
              <a:rPr lang="en-US" sz="3200" b="1" u="sng" dirty="0"/>
              <a:t>FORMATION OF NEW ALLELES</a:t>
            </a:r>
          </a:p>
          <a:p>
            <a:pPr algn="ctr"/>
            <a:endParaRPr lang="en-US" sz="3200" b="1" u="sng" dirty="0"/>
          </a:p>
          <a:p>
            <a:pPr>
              <a:buFont typeface="Arial" pitchFamily="34" charset="0"/>
              <a:buChar char="•"/>
            </a:pPr>
            <a:r>
              <a:rPr lang="en-US" sz="2800" dirty="0"/>
              <a:t>A mutation is a change in the nucleotide sequence of DNA</a:t>
            </a:r>
          </a:p>
          <a:p>
            <a:pPr>
              <a:buFont typeface="Arial" pitchFamily="34" charset="0"/>
              <a:buChar char="•"/>
            </a:pPr>
            <a:r>
              <a:rPr lang="en-US" sz="2800" dirty="0"/>
              <a:t>Only mutations in cells that produce gametes can be passed to offspring</a:t>
            </a:r>
          </a:p>
          <a:p>
            <a:pPr>
              <a:buFont typeface="Arial" pitchFamily="34" charset="0"/>
              <a:buChar char="•"/>
            </a:pPr>
            <a:r>
              <a:rPr lang="en-US" sz="2800" dirty="0"/>
              <a:t>A “point mutation” is a change in one base in a gene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1569660"/>
          </a:xfrm>
          <a:prstGeom prst="rect">
            <a:avLst/>
          </a:prstGeom>
        </p:spPr>
        <p:txBody>
          <a:bodyPr wrap="square">
            <a:spAutoFit/>
          </a:bodyPr>
          <a:lstStyle/>
          <a:p>
            <a:pPr algn="ctr"/>
            <a:r>
              <a:rPr lang="en-US" sz="2800" b="1" u="sng" dirty="0"/>
              <a:t>METHOD OF ASSESAING GENETIC PROGRESS</a:t>
            </a:r>
          </a:p>
          <a:p>
            <a:pPr algn="ctr"/>
            <a:endParaRPr lang="en-US" sz="2000" dirty="0"/>
          </a:p>
          <a:p>
            <a:pPr algn="ctr"/>
            <a:endParaRPr lang="en-US" sz="2800" b="1" u="sng" dirty="0"/>
          </a:p>
          <a:p>
            <a:pPr algn="ctr"/>
            <a:endParaRPr lang="en-US" sz="2000" b="1" u="sng" dirty="0"/>
          </a:p>
        </p:txBody>
      </p:sp>
      <p:sp>
        <p:nvSpPr>
          <p:cNvPr id="3" name="Rectangle 2"/>
          <p:cNvSpPr/>
          <p:nvPr/>
        </p:nvSpPr>
        <p:spPr>
          <a:xfrm>
            <a:off x="685800" y="1305342"/>
            <a:ext cx="8001000" cy="4154984"/>
          </a:xfrm>
          <a:prstGeom prst="rect">
            <a:avLst/>
          </a:prstGeom>
        </p:spPr>
        <p:txBody>
          <a:bodyPr wrap="square">
            <a:spAutoFit/>
          </a:bodyPr>
          <a:lstStyle/>
          <a:p>
            <a:r>
              <a:rPr lang="en-US" sz="2400" dirty="0"/>
              <a:t>Genetic testing is the laboratory analysis of human genetic material including chromosomes, deoxyribonucleic acid (DNA) or ribonucleic acid (RNA) to detect genetic material and/or identify genetic changes. As discussed in the section on “Basics”, chromosomes are composed of DNA. Specific DNA segments called genes serve as templates to make (transcribe) RNA. Genetic changes are referred to as “variations” or “variants” (sometimes called “mutations”).and they can have many different effects on the body. While most genetic variations do not affect a person’s health, they are sometimes related to disease.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5386090"/>
          </a:xfrm>
          <a:prstGeom prst="rect">
            <a:avLst/>
          </a:prstGeom>
        </p:spPr>
        <p:txBody>
          <a:bodyPr wrap="square">
            <a:spAutoFit/>
          </a:bodyPr>
          <a:lstStyle/>
          <a:p>
            <a:r>
              <a:rPr lang="en-US" sz="2800" b="1" dirty="0"/>
              <a:t>How is genetic testing done?</a:t>
            </a:r>
          </a:p>
          <a:p>
            <a:endParaRPr lang="en-US" sz="2800" b="1" dirty="0"/>
          </a:p>
          <a:p>
            <a:r>
              <a:rPr lang="en-US" sz="2400" dirty="0"/>
              <a:t>To test genetic material for medical reasons, some type of sample from the body is required. This sample can be blood, urine, saliva, body tissues, bone marrow, hair, etc. The material can be submitted in a tube, on a swab, in a container, or frozen. Once received in the laboratory, the genetic material is separated and removed from the sample.</a:t>
            </a:r>
          </a:p>
          <a:p>
            <a:r>
              <a:rPr lang="en-US" sz="2400" dirty="0"/>
              <a:t>Some genetic disorders are linked to a single gene, and genetic testing has traditionally focused on testing for mutations in genes based on a person’s symptoms or family history. For instance, cystic fibrosis has a well-defined set of symptoms and testing for mutations in one gene can usually identify the cause of those symptoms.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720840"/>
            <a:ext cx="8077200" cy="3416320"/>
          </a:xfrm>
          <a:prstGeom prst="rect">
            <a:avLst/>
          </a:prstGeom>
        </p:spPr>
        <p:txBody>
          <a:bodyPr wrap="square">
            <a:spAutoFit/>
          </a:bodyPr>
          <a:lstStyle/>
          <a:p>
            <a:r>
              <a:rPr lang="en-US" sz="2400" dirty="0"/>
              <a:t>However, there are many other genetic disorders that are not so easily identified. These are linked to multiple genes or large sections of the genome. The ongoing development of new gene sequencing technology and the declining cost of sequencing has led to the development of tests that can look for genetic disorders beyond a single gene. The following sections provide an overview of genetic testing methods that range from detecting or examining a single gene to the whole genome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117</TotalTime>
  <Words>827</Words>
  <Application>Microsoft Office PowerPoint</Application>
  <PresentationFormat>On-screen Show (4:3)</PresentationFormat>
  <Paragraphs>51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Metro</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 79</dc:creator>
  <cp:lastModifiedBy>Dr.Sadaqat Munir</cp:lastModifiedBy>
  <cp:revision>10</cp:revision>
  <dcterms:created xsi:type="dcterms:W3CDTF">2021-03-21T20:41:47Z</dcterms:created>
  <dcterms:modified xsi:type="dcterms:W3CDTF">2021-03-26T07:43:32Z</dcterms:modified>
</cp:coreProperties>
</file>