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7" r:id="rId5"/>
    <p:sldId id="279" r:id="rId6"/>
    <p:sldId id="298" r:id="rId7"/>
    <p:sldId id="280" r:id="rId8"/>
    <p:sldId id="276" r:id="rId9"/>
    <p:sldId id="299" r:id="rId10"/>
    <p:sldId id="259" r:id="rId11"/>
    <p:sldId id="260" r:id="rId12"/>
    <p:sldId id="261" r:id="rId13"/>
    <p:sldId id="262" r:id="rId14"/>
    <p:sldId id="294" r:id="rId15"/>
    <p:sldId id="277" r:id="rId16"/>
    <p:sldId id="278" r:id="rId17"/>
    <p:sldId id="263" r:id="rId18"/>
    <p:sldId id="281" r:id="rId19"/>
    <p:sldId id="282" r:id="rId20"/>
    <p:sldId id="264" r:id="rId21"/>
    <p:sldId id="295" r:id="rId22"/>
    <p:sldId id="265" r:id="rId23"/>
    <p:sldId id="283" r:id="rId24"/>
    <p:sldId id="266" r:id="rId25"/>
    <p:sldId id="284" r:id="rId26"/>
    <p:sldId id="285" r:id="rId27"/>
    <p:sldId id="286" r:id="rId28"/>
    <p:sldId id="287" r:id="rId29"/>
    <p:sldId id="288" r:id="rId30"/>
    <p:sldId id="289" r:id="rId31"/>
    <p:sldId id="267" r:id="rId32"/>
    <p:sldId id="268" r:id="rId33"/>
    <p:sldId id="269" r:id="rId34"/>
    <p:sldId id="270" r:id="rId35"/>
    <p:sldId id="300" r:id="rId36"/>
    <p:sldId id="271" r:id="rId37"/>
    <p:sldId id="293" r:id="rId38"/>
    <p:sldId id="272" r:id="rId39"/>
    <p:sldId id="273" r:id="rId40"/>
    <p:sldId id="274" r:id="rId41"/>
    <p:sldId id="275" r:id="rId42"/>
    <p:sldId id="290" r:id="rId43"/>
    <p:sldId id="296" r:id="rId44"/>
    <p:sldId id="291" r:id="rId45"/>
    <p:sldId id="292" r:id="rId46"/>
    <p:sldId id="334"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7B27A-64EF-42D6-A087-A819A3CC5B01}" type="doc">
      <dgm:prSet loTypeId="urn:microsoft.com/office/officeart/2005/8/layout/pyramid2" loCatId="pyramid" qsTypeId="urn:microsoft.com/office/officeart/2005/8/quickstyle/simple1" qsCatId="simple" csTypeId="urn:microsoft.com/office/officeart/2005/8/colors/accent1_2" csCatId="accent1" phldr="1"/>
      <dgm:spPr/>
    </dgm:pt>
    <dgm:pt modelId="{2AA719B6-9D14-418F-9A47-4C04090D6A81}">
      <dgm:prSet phldrT="[Text]"/>
      <dgm:spPr/>
      <dgm:t>
        <a:bodyPr/>
        <a:lstStyle/>
        <a:p>
          <a:r>
            <a:rPr lang="en-US" dirty="0"/>
            <a:t> MAIN FUNCTION</a:t>
          </a:r>
        </a:p>
      </dgm:t>
    </dgm:pt>
    <dgm:pt modelId="{43BB9C0F-F9C9-403A-AFD9-B6D1FB60CB97}" type="parTrans" cxnId="{B8327919-F186-4672-A99F-384EA8C6E1E8}">
      <dgm:prSet/>
      <dgm:spPr/>
    </dgm:pt>
    <dgm:pt modelId="{A52897F3-BD75-467C-9385-3324E780A048}" type="sibTrans" cxnId="{B8327919-F186-4672-A99F-384EA8C6E1E8}">
      <dgm:prSet/>
      <dgm:spPr/>
    </dgm:pt>
    <dgm:pt modelId="{BBAB5FC5-EDCC-490C-8AF8-8BC1B93F28C8}">
      <dgm:prSet phldrT="[Text]"/>
      <dgm:spPr/>
      <dgm:t>
        <a:bodyPr/>
        <a:lstStyle/>
        <a:p>
          <a:r>
            <a:rPr lang="en-US" dirty="0"/>
            <a:t>Break down fatty acids for forming membranes and as a fuel for respiration</a:t>
          </a:r>
        </a:p>
      </dgm:t>
    </dgm:pt>
    <dgm:pt modelId="{46AD459D-CD1D-40D0-BA6B-494089EBD789}" type="parTrans" cxnId="{CC1E5D12-830B-408C-B823-469AA5D1E8FA}">
      <dgm:prSet/>
      <dgm:spPr/>
    </dgm:pt>
    <dgm:pt modelId="{81C53FF0-3795-423A-A240-DDA9AA9AEE3B}" type="sibTrans" cxnId="{CC1E5D12-830B-408C-B823-469AA5D1E8FA}">
      <dgm:prSet/>
      <dgm:spPr/>
    </dgm:pt>
    <dgm:pt modelId="{328AAA26-4377-48B4-9BA6-4C4DD8C53470}">
      <dgm:prSet phldrT="[Text]"/>
      <dgm:spPr/>
      <dgm:t>
        <a:bodyPr/>
        <a:lstStyle/>
        <a:p>
          <a:r>
            <a:rPr lang="en-US" dirty="0"/>
            <a:t>Transfer hydrogen from compounds to oxygen to create H2O2 and then to water</a:t>
          </a:r>
        </a:p>
      </dgm:t>
    </dgm:pt>
    <dgm:pt modelId="{8F4A2526-7C96-40DE-A91D-DA1EA490B997}" type="parTrans" cxnId="{051F3A11-1BCE-471C-A1FE-07F1CB856945}">
      <dgm:prSet/>
      <dgm:spPr/>
    </dgm:pt>
    <dgm:pt modelId="{8218F44A-1731-4D14-A6F9-14B92893624D}" type="sibTrans" cxnId="{051F3A11-1BCE-471C-A1FE-07F1CB856945}">
      <dgm:prSet/>
      <dgm:spPr/>
    </dgm:pt>
    <dgm:pt modelId="{717DEBFF-C65C-4015-8644-5E7C3E89E9AC}" type="pres">
      <dgm:prSet presAssocID="{A1C7B27A-64EF-42D6-A087-A819A3CC5B01}" presName="compositeShape" presStyleCnt="0">
        <dgm:presLayoutVars>
          <dgm:dir/>
          <dgm:resizeHandles/>
        </dgm:presLayoutVars>
      </dgm:prSet>
      <dgm:spPr/>
    </dgm:pt>
    <dgm:pt modelId="{02B24D17-0824-41C7-A8DD-7EB0B36F9245}" type="pres">
      <dgm:prSet presAssocID="{A1C7B27A-64EF-42D6-A087-A819A3CC5B01}" presName="pyramid" presStyleLbl="node1" presStyleIdx="0" presStyleCnt="1"/>
      <dgm:spPr/>
    </dgm:pt>
    <dgm:pt modelId="{E292E93A-C8E2-45E0-AACA-9223699D4AD1}" type="pres">
      <dgm:prSet presAssocID="{A1C7B27A-64EF-42D6-A087-A819A3CC5B01}" presName="theList" presStyleCnt="0"/>
      <dgm:spPr/>
    </dgm:pt>
    <dgm:pt modelId="{6ACA1EE3-ADD8-4076-BEC9-0E609C4A51D9}" type="pres">
      <dgm:prSet presAssocID="{2AA719B6-9D14-418F-9A47-4C04090D6A81}" presName="aNode" presStyleLbl="fgAcc1" presStyleIdx="0" presStyleCnt="3">
        <dgm:presLayoutVars>
          <dgm:bulletEnabled val="1"/>
        </dgm:presLayoutVars>
      </dgm:prSet>
      <dgm:spPr/>
    </dgm:pt>
    <dgm:pt modelId="{D8EAB097-24A9-45D4-B5F5-1A0D22B82B8F}" type="pres">
      <dgm:prSet presAssocID="{2AA719B6-9D14-418F-9A47-4C04090D6A81}" presName="aSpace" presStyleCnt="0"/>
      <dgm:spPr/>
    </dgm:pt>
    <dgm:pt modelId="{1CB96B91-8884-4198-801D-CA9C5A7A7877}" type="pres">
      <dgm:prSet presAssocID="{BBAB5FC5-EDCC-490C-8AF8-8BC1B93F28C8}" presName="aNode" presStyleLbl="fgAcc1" presStyleIdx="1" presStyleCnt="3">
        <dgm:presLayoutVars>
          <dgm:bulletEnabled val="1"/>
        </dgm:presLayoutVars>
      </dgm:prSet>
      <dgm:spPr/>
    </dgm:pt>
    <dgm:pt modelId="{F5099353-830C-47D5-8B2A-C7487AFE1FA4}" type="pres">
      <dgm:prSet presAssocID="{BBAB5FC5-EDCC-490C-8AF8-8BC1B93F28C8}" presName="aSpace" presStyleCnt="0"/>
      <dgm:spPr/>
    </dgm:pt>
    <dgm:pt modelId="{5188426C-51F6-48F2-AAF1-7CCB195DA010}" type="pres">
      <dgm:prSet presAssocID="{328AAA26-4377-48B4-9BA6-4C4DD8C53470}" presName="aNode" presStyleLbl="fgAcc1" presStyleIdx="2" presStyleCnt="3">
        <dgm:presLayoutVars>
          <dgm:bulletEnabled val="1"/>
        </dgm:presLayoutVars>
      </dgm:prSet>
      <dgm:spPr/>
    </dgm:pt>
    <dgm:pt modelId="{D97427FF-4FA3-4720-BF77-ED55054D848F}" type="pres">
      <dgm:prSet presAssocID="{328AAA26-4377-48B4-9BA6-4C4DD8C53470}" presName="aSpace" presStyleCnt="0"/>
      <dgm:spPr/>
    </dgm:pt>
  </dgm:ptLst>
  <dgm:cxnLst>
    <dgm:cxn modelId="{051F3A11-1BCE-471C-A1FE-07F1CB856945}" srcId="{A1C7B27A-64EF-42D6-A087-A819A3CC5B01}" destId="{328AAA26-4377-48B4-9BA6-4C4DD8C53470}" srcOrd="2" destOrd="0" parTransId="{8F4A2526-7C96-40DE-A91D-DA1EA490B997}" sibTransId="{8218F44A-1731-4D14-A6F9-14B92893624D}"/>
    <dgm:cxn modelId="{CC1E5D12-830B-408C-B823-469AA5D1E8FA}" srcId="{A1C7B27A-64EF-42D6-A087-A819A3CC5B01}" destId="{BBAB5FC5-EDCC-490C-8AF8-8BC1B93F28C8}" srcOrd="1" destOrd="0" parTransId="{46AD459D-CD1D-40D0-BA6B-494089EBD789}" sibTransId="{81C53FF0-3795-423A-A240-DDA9AA9AEE3B}"/>
    <dgm:cxn modelId="{B8327919-F186-4672-A99F-384EA8C6E1E8}" srcId="{A1C7B27A-64EF-42D6-A087-A819A3CC5B01}" destId="{2AA719B6-9D14-418F-9A47-4C04090D6A81}" srcOrd="0" destOrd="0" parTransId="{43BB9C0F-F9C9-403A-AFD9-B6D1FB60CB97}" sibTransId="{A52897F3-BD75-467C-9385-3324E780A048}"/>
    <dgm:cxn modelId="{F805643B-1660-4CAE-9887-76C9F514B700}" type="presOf" srcId="{2AA719B6-9D14-418F-9A47-4C04090D6A81}" destId="{6ACA1EE3-ADD8-4076-BEC9-0E609C4A51D9}" srcOrd="0" destOrd="0" presId="urn:microsoft.com/office/officeart/2005/8/layout/pyramid2"/>
    <dgm:cxn modelId="{BF8020C7-AE14-4FD9-9278-2C47B7311418}" type="presOf" srcId="{A1C7B27A-64EF-42D6-A087-A819A3CC5B01}" destId="{717DEBFF-C65C-4015-8644-5E7C3E89E9AC}" srcOrd="0" destOrd="0" presId="urn:microsoft.com/office/officeart/2005/8/layout/pyramid2"/>
    <dgm:cxn modelId="{630525DC-4CD6-403A-B333-B73988FB2F6D}" type="presOf" srcId="{328AAA26-4377-48B4-9BA6-4C4DD8C53470}" destId="{5188426C-51F6-48F2-AAF1-7CCB195DA010}" srcOrd="0" destOrd="0" presId="urn:microsoft.com/office/officeart/2005/8/layout/pyramid2"/>
    <dgm:cxn modelId="{AC323CF2-3A2D-4A28-AE1F-FD66CFFC20C2}" type="presOf" srcId="{BBAB5FC5-EDCC-490C-8AF8-8BC1B93F28C8}" destId="{1CB96B91-8884-4198-801D-CA9C5A7A7877}" srcOrd="0" destOrd="0" presId="urn:microsoft.com/office/officeart/2005/8/layout/pyramid2"/>
    <dgm:cxn modelId="{0EBB171D-3763-448E-987A-692517726B59}" type="presParOf" srcId="{717DEBFF-C65C-4015-8644-5E7C3E89E9AC}" destId="{02B24D17-0824-41C7-A8DD-7EB0B36F9245}" srcOrd="0" destOrd="0" presId="urn:microsoft.com/office/officeart/2005/8/layout/pyramid2"/>
    <dgm:cxn modelId="{E38ACAF2-8FC5-4515-A1BC-444389F3E12E}" type="presParOf" srcId="{717DEBFF-C65C-4015-8644-5E7C3E89E9AC}" destId="{E292E93A-C8E2-45E0-AACA-9223699D4AD1}" srcOrd="1" destOrd="0" presId="urn:microsoft.com/office/officeart/2005/8/layout/pyramid2"/>
    <dgm:cxn modelId="{35EB4EF5-0AE0-48A6-ADB4-0147FE84BB0B}" type="presParOf" srcId="{E292E93A-C8E2-45E0-AACA-9223699D4AD1}" destId="{6ACA1EE3-ADD8-4076-BEC9-0E609C4A51D9}" srcOrd="0" destOrd="0" presId="urn:microsoft.com/office/officeart/2005/8/layout/pyramid2"/>
    <dgm:cxn modelId="{743219C1-6341-4F5F-AD5C-A4197AB3E318}" type="presParOf" srcId="{E292E93A-C8E2-45E0-AACA-9223699D4AD1}" destId="{D8EAB097-24A9-45D4-B5F5-1A0D22B82B8F}" srcOrd="1" destOrd="0" presId="urn:microsoft.com/office/officeart/2005/8/layout/pyramid2"/>
    <dgm:cxn modelId="{A18ED298-277E-4FD1-ADC9-258EC29A24C2}" type="presParOf" srcId="{E292E93A-C8E2-45E0-AACA-9223699D4AD1}" destId="{1CB96B91-8884-4198-801D-CA9C5A7A7877}" srcOrd="2" destOrd="0" presId="urn:microsoft.com/office/officeart/2005/8/layout/pyramid2"/>
    <dgm:cxn modelId="{BA6A3DCF-79B6-4046-906F-82ABFCAFA59F}" type="presParOf" srcId="{E292E93A-C8E2-45E0-AACA-9223699D4AD1}" destId="{F5099353-830C-47D5-8B2A-C7487AFE1FA4}" srcOrd="3" destOrd="0" presId="urn:microsoft.com/office/officeart/2005/8/layout/pyramid2"/>
    <dgm:cxn modelId="{BE6950DA-EDE9-4A8E-A835-B7940B6A091C}" type="presParOf" srcId="{E292E93A-C8E2-45E0-AACA-9223699D4AD1}" destId="{5188426C-51F6-48F2-AAF1-7CCB195DA010}" srcOrd="4" destOrd="0" presId="urn:microsoft.com/office/officeart/2005/8/layout/pyramid2"/>
    <dgm:cxn modelId="{FDE7B4E2-D4DB-4751-833F-C14A05BE5313}" type="presParOf" srcId="{E292E93A-C8E2-45E0-AACA-9223699D4AD1}" destId="{D97427FF-4FA3-4720-BF77-ED55054D848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4D17-0824-41C7-A8DD-7EB0B36F9245}">
      <dsp:nvSpPr>
        <dsp:cNvPr id="0" name=""/>
        <dsp:cNvSpPr/>
      </dsp:nvSpPr>
      <dsp:spPr>
        <a:xfrm>
          <a:off x="1512371" y="0"/>
          <a:ext cx="4525963" cy="452596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A1EE3-ADD8-4076-BEC9-0E609C4A51D9}">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MAIN FUNCTION</a:t>
          </a:r>
        </a:p>
      </dsp:txBody>
      <dsp:txXfrm>
        <a:off x="3827652" y="507327"/>
        <a:ext cx="2837275" cy="966780"/>
      </dsp:txXfrm>
    </dsp:sp>
    <dsp:sp modelId="{1CB96B91-8884-4198-801D-CA9C5A7A7877}">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Break down fatty acids for forming membranes and as a fuel for respiration</a:t>
          </a:r>
        </a:p>
      </dsp:txBody>
      <dsp:txXfrm>
        <a:off x="3827652" y="1712630"/>
        <a:ext cx="2837275" cy="966780"/>
      </dsp:txXfrm>
    </dsp:sp>
    <dsp:sp modelId="{5188426C-51F6-48F2-AAF1-7CCB195DA010}">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Transfer hydrogen from compounds to oxygen to create H2O2 and then to water</a:t>
          </a:r>
        </a:p>
      </dsp:txBody>
      <dsp:txXfrm>
        <a:off x="3827652" y="2917932"/>
        <a:ext cx="2837275" cy="9667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0C99-F5E7-4DF9-964E-EF21563919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9DB847-8BDB-440E-BEC1-9E1B46E3E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6585A9-31CA-4DAB-9629-D8A28EDA2698}"/>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5" name="Footer Placeholder 4">
            <a:extLst>
              <a:ext uri="{FF2B5EF4-FFF2-40B4-BE49-F238E27FC236}">
                <a16:creationId xmlns:a16="http://schemas.microsoft.com/office/drawing/2014/main" id="{0322DFE6-CE89-41E7-A3A6-09ABB1152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6CCB8-CD57-4D23-B9FC-56EBC83F5882}"/>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286866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892E-613D-466D-BCCB-452D9FA1BC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8E56BA-E100-45DD-96BF-8469CDEC1E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679D1-37AF-4268-89F5-5AA4B145C213}"/>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5" name="Footer Placeholder 4">
            <a:extLst>
              <a:ext uri="{FF2B5EF4-FFF2-40B4-BE49-F238E27FC236}">
                <a16:creationId xmlns:a16="http://schemas.microsoft.com/office/drawing/2014/main" id="{53810580-0AB6-4AAA-A79F-C8C7C9DAA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FE79D-5031-438D-A96E-91AC23ECB516}"/>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214692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8F7DF8-EAF0-4AFA-A6E6-53C72B1473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E95346-3C44-4170-9715-BB5FE4FC92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84A46-05B6-452B-ABB7-2B237BDD35EF}"/>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5" name="Footer Placeholder 4">
            <a:extLst>
              <a:ext uri="{FF2B5EF4-FFF2-40B4-BE49-F238E27FC236}">
                <a16:creationId xmlns:a16="http://schemas.microsoft.com/office/drawing/2014/main" id="{6B30037D-931C-475A-9FA9-1AF97DDFA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3F5A7-BE98-4D50-AFB9-32A7D5D59114}"/>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240394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26AC-968D-448D-84B9-A3112AFF2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0562CE-607F-48BE-BBFA-E937C182D9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97813-5B3B-441E-8AE2-FEB16318077C}"/>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5" name="Footer Placeholder 4">
            <a:extLst>
              <a:ext uri="{FF2B5EF4-FFF2-40B4-BE49-F238E27FC236}">
                <a16:creationId xmlns:a16="http://schemas.microsoft.com/office/drawing/2014/main" id="{26AD8156-8909-4662-9C9C-FCB6368C9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BFB18-3F0E-4D14-AD45-F737CBF826B5}"/>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405614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1C52-6AF4-4166-92D5-F2B33904BF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3F64B1-E422-4F11-8D38-C325E94668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ECB6B3-0881-4427-BB98-3B8A6552F5D7}"/>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5" name="Footer Placeholder 4">
            <a:extLst>
              <a:ext uri="{FF2B5EF4-FFF2-40B4-BE49-F238E27FC236}">
                <a16:creationId xmlns:a16="http://schemas.microsoft.com/office/drawing/2014/main" id="{B7494B0E-6531-4B54-9267-D794B2FFD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6D4BE-3869-4EA9-9747-67764DF3FC1F}"/>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34507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EF22-E483-4461-91D8-D53E1F302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77746-694B-49D4-A671-89C4FBDBFC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DA1AD3-08C0-4114-9A38-571A1880A4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C254ED-A0B3-4ABA-A64E-117BCA98B0C2}"/>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6" name="Footer Placeholder 5">
            <a:extLst>
              <a:ext uri="{FF2B5EF4-FFF2-40B4-BE49-F238E27FC236}">
                <a16:creationId xmlns:a16="http://schemas.microsoft.com/office/drawing/2014/main" id="{786A51BF-009F-4410-A4A3-47CB34C00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BC7F88-8BDF-43E0-8F44-B7A011BEA026}"/>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161897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91DB-3523-4DED-A4A2-065C9A9623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41D118-4517-4AE7-B973-4FCD6D4D4B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57D3A6-784E-4746-BEFD-BE693F2F31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70FE5C-11C3-4446-ACF5-593B6C21D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8A8EF-B871-40A1-9777-D78B2D9D0B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527BC8-32B3-4CB6-B721-6958934A8A30}"/>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8" name="Footer Placeholder 7">
            <a:extLst>
              <a:ext uri="{FF2B5EF4-FFF2-40B4-BE49-F238E27FC236}">
                <a16:creationId xmlns:a16="http://schemas.microsoft.com/office/drawing/2014/main" id="{2A130999-06E7-4A02-9A85-1632E3AB2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DE4448-FB72-4892-B043-3075F9A58006}"/>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44842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4CD9-E931-40E5-B0D0-4A1D68421C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D0F10-4EE9-43D6-84B2-1320B7381B2F}"/>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4" name="Footer Placeholder 3">
            <a:extLst>
              <a:ext uri="{FF2B5EF4-FFF2-40B4-BE49-F238E27FC236}">
                <a16:creationId xmlns:a16="http://schemas.microsoft.com/office/drawing/2014/main" id="{DB1A036C-B4C8-4D59-B222-83BE6657DF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63D3CB-BF2C-4980-8101-D1FA326301DB}"/>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388968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3ED30-905C-4157-A037-7B0C85F73C29}"/>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3" name="Footer Placeholder 2">
            <a:extLst>
              <a:ext uri="{FF2B5EF4-FFF2-40B4-BE49-F238E27FC236}">
                <a16:creationId xmlns:a16="http://schemas.microsoft.com/office/drawing/2014/main" id="{8F3581A8-6C05-42E8-9A91-86D4DECE24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3B8FFF-C605-4C7F-9584-13387E9ACC65}"/>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17025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7865-A1C5-4678-BFEA-85C74341A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B8469F-3902-4230-AD90-30EC8F9C4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A3DA1C-8D82-4510-A2D3-8A0663A24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9DFEAE-922C-44F7-9773-EDC6F5876398}"/>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6" name="Footer Placeholder 5">
            <a:extLst>
              <a:ext uri="{FF2B5EF4-FFF2-40B4-BE49-F238E27FC236}">
                <a16:creationId xmlns:a16="http://schemas.microsoft.com/office/drawing/2014/main" id="{98388F84-DC75-4B20-A636-3C6CC9392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91381-8298-4507-BBDA-52E4ECEA5351}"/>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98089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B5BF-8E95-437F-A8C6-020ED8AB4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CFA255-1E56-4C66-981C-516F65D11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E32CF6-5D5A-44A1-9D20-DAC0300D6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BC766-3CD9-4B5F-861A-D9F6D0AF98FB}"/>
              </a:ext>
            </a:extLst>
          </p:cNvPr>
          <p:cNvSpPr>
            <a:spLocks noGrp="1"/>
          </p:cNvSpPr>
          <p:nvPr>
            <p:ph type="dt" sz="half" idx="10"/>
          </p:nvPr>
        </p:nvSpPr>
        <p:spPr/>
        <p:txBody>
          <a:bodyPr/>
          <a:lstStyle/>
          <a:p>
            <a:fld id="{58FC8577-14F7-4808-945A-4B5305BA874F}" type="datetimeFigureOut">
              <a:rPr lang="en-US" smtClean="0"/>
              <a:t>4/26/2020</a:t>
            </a:fld>
            <a:endParaRPr lang="en-US"/>
          </a:p>
        </p:txBody>
      </p:sp>
      <p:sp>
        <p:nvSpPr>
          <p:cNvPr id="6" name="Footer Placeholder 5">
            <a:extLst>
              <a:ext uri="{FF2B5EF4-FFF2-40B4-BE49-F238E27FC236}">
                <a16:creationId xmlns:a16="http://schemas.microsoft.com/office/drawing/2014/main" id="{DD493683-C3FE-4846-8DDD-EE41CB92A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AE243-C430-45D7-88D5-6A084390DDF1}"/>
              </a:ext>
            </a:extLst>
          </p:cNvPr>
          <p:cNvSpPr>
            <a:spLocks noGrp="1"/>
          </p:cNvSpPr>
          <p:nvPr>
            <p:ph type="sldNum" sz="quarter" idx="12"/>
          </p:nvPr>
        </p:nvSpPr>
        <p:spPr/>
        <p:txBody>
          <a:bodyPr/>
          <a:lstStyle/>
          <a:p>
            <a:fld id="{E5E3531C-D0A0-411F-A447-25535F0947AD}" type="slidenum">
              <a:rPr lang="en-US" smtClean="0"/>
              <a:t>‹#›</a:t>
            </a:fld>
            <a:endParaRPr lang="en-US"/>
          </a:p>
        </p:txBody>
      </p:sp>
    </p:spTree>
    <p:extLst>
      <p:ext uri="{BB962C8B-B14F-4D97-AF65-F5344CB8AC3E}">
        <p14:creationId xmlns:p14="http://schemas.microsoft.com/office/powerpoint/2010/main" val="188622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E8C41-B34C-417D-AA84-176665A05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97AD49-A0D2-4CF9-A078-A0E820ADF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69B70-2C80-4AA5-B606-F8796DCCE9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C8577-14F7-4808-945A-4B5305BA874F}" type="datetimeFigureOut">
              <a:rPr lang="en-US" smtClean="0"/>
              <a:t>4/26/2020</a:t>
            </a:fld>
            <a:endParaRPr lang="en-US"/>
          </a:p>
        </p:txBody>
      </p:sp>
      <p:sp>
        <p:nvSpPr>
          <p:cNvPr id="5" name="Footer Placeholder 4">
            <a:extLst>
              <a:ext uri="{FF2B5EF4-FFF2-40B4-BE49-F238E27FC236}">
                <a16:creationId xmlns:a16="http://schemas.microsoft.com/office/drawing/2014/main" id="{4305C007-E7E0-47B5-BBAF-2CA664DDE2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F30B70-576D-4505-9B16-1687728E8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3531C-D0A0-411F-A447-25535F0947AD}" type="slidenum">
              <a:rPr lang="en-US" smtClean="0"/>
              <a:t>‹#›</a:t>
            </a:fld>
            <a:endParaRPr lang="en-US"/>
          </a:p>
        </p:txBody>
      </p:sp>
    </p:spTree>
    <p:extLst>
      <p:ext uri="{BB962C8B-B14F-4D97-AF65-F5344CB8AC3E}">
        <p14:creationId xmlns:p14="http://schemas.microsoft.com/office/powerpoint/2010/main" val="281834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medicalnewstoday.com/info/cancer-oncolog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A238-AE82-4A7E-A7BC-D2563AAA7E6E}"/>
              </a:ext>
            </a:extLst>
          </p:cNvPr>
          <p:cNvSpPr>
            <a:spLocks noGrp="1"/>
          </p:cNvSpPr>
          <p:nvPr>
            <p:ph type="ctrTitle"/>
          </p:nvPr>
        </p:nvSpPr>
        <p:spPr/>
        <p:txBody>
          <a:bodyPr/>
          <a:lstStyle/>
          <a:p>
            <a:r>
              <a:rPr lang="en-US" dirty="0"/>
              <a:t>Plant cell organelles and </a:t>
            </a:r>
            <a:r>
              <a:rPr lang="en-US"/>
              <a:t>their structure</a:t>
            </a:r>
          </a:p>
        </p:txBody>
      </p:sp>
      <p:sp>
        <p:nvSpPr>
          <p:cNvPr id="3" name="Subtitle 2">
            <a:extLst>
              <a:ext uri="{FF2B5EF4-FFF2-40B4-BE49-F238E27FC236}">
                <a16:creationId xmlns:a16="http://schemas.microsoft.com/office/drawing/2014/main" id="{63334822-A856-473A-8D01-A32678DDB21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60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548681"/>
            <a:ext cx="8532440" cy="1152128"/>
          </a:xfrm>
        </p:spPr>
        <p:txBody>
          <a:bodyPr>
            <a:normAutofit/>
          </a:bodyPr>
          <a:lstStyle/>
          <a:p>
            <a:r>
              <a:rPr lang="en-GB" sz="3600" b="1" dirty="0"/>
              <a:t> Structure Of Mitochondria </a:t>
            </a:r>
            <a:r>
              <a:rPr lang="en-GB" sz="3600" dirty="0"/>
              <a:t>:</a:t>
            </a:r>
            <a:endParaRPr lang="en-US" sz="3600" dirty="0"/>
          </a:p>
        </p:txBody>
      </p:sp>
      <p:sp>
        <p:nvSpPr>
          <p:cNvPr id="3" name="Content Placeholder 2"/>
          <p:cNvSpPr>
            <a:spLocks noGrp="1"/>
          </p:cNvSpPr>
          <p:nvPr>
            <p:ph idx="1"/>
          </p:nvPr>
        </p:nvSpPr>
        <p:spPr>
          <a:xfrm>
            <a:off x="2207568" y="1556792"/>
            <a:ext cx="7776864" cy="4752528"/>
          </a:xfrm>
        </p:spPr>
        <p:txBody>
          <a:bodyPr>
            <a:normAutofit/>
          </a:bodyPr>
          <a:lstStyle/>
          <a:p>
            <a:r>
              <a:rPr lang="en-US" sz="3200" dirty="0">
                <a:solidFill>
                  <a:srgbClr val="000000"/>
                </a:solidFill>
                <a:latin typeface="Times New Roman"/>
                <a:ea typeface="Times New Roman"/>
              </a:rPr>
              <a:t>It have two membranes, an outer one and an inner one</a:t>
            </a:r>
          </a:p>
          <a:p>
            <a:r>
              <a:rPr lang="en-US" sz="3200" dirty="0">
                <a:solidFill>
                  <a:srgbClr val="000000"/>
                </a:solidFill>
                <a:latin typeface="Times New Roman"/>
                <a:ea typeface="Times New Roman"/>
              </a:rPr>
              <a:t>Each membrane has different functions</a:t>
            </a:r>
          </a:p>
          <a:p>
            <a:r>
              <a:rPr lang="en-US" sz="3200" dirty="0">
                <a:solidFill>
                  <a:srgbClr val="000000"/>
                </a:solidFill>
                <a:latin typeface="Times New Roman"/>
                <a:ea typeface="Times New Roman"/>
              </a:rPr>
              <a:t>Mitochondria are split into different </a:t>
            </a:r>
            <a:r>
              <a:rPr lang="en-US" sz="3200" b="1" dirty="0">
                <a:solidFill>
                  <a:schemeClr val="tx2">
                    <a:lumMod val="50000"/>
                  </a:schemeClr>
                </a:solidFill>
                <a:latin typeface="Times New Roman"/>
                <a:ea typeface="Times New Roman"/>
              </a:rPr>
              <a:t>compartments</a:t>
            </a:r>
            <a:r>
              <a:rPr lang="en-US" sz="3200" dirty="0">
                <a:solidFill>
                  <a:srgbClr val="000000"/>
                </a:solidFill>
                <a:latin typeface="Times New Roman"/>
                <a:ea typeface="Times New Roman"/>
              </a:rPr>
              <a:t> or regions, each of which carries out distinct roles</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dirty="0"/>
              <a:t>In the mitochondria it turned into serine and passed back to the </a:t>
            </a:r>
            <a:r>
              <a:rPr lang="en-US" dirty="0" err="1"/>
              <a:t>peroxisome</a:t>
            </a:r>
            <a:endParaRPr lang="en-US" dirty="0"/>
          </a:p>
          <a:p>
            <a:r>
              <a:rPr lang="en-US" dirty="0"/>
              <a:t>In the  </a:t>
            </a:r>
            <a:r>
              <a:rPr lang="en-US" dirty="0" err="1"/>
              <a:t>peroxisomes</a:t>
            </a:r>
            <a:r>
              <a:rPr lang="en-US" dirty="0"/>
              <a:t> is then  turned to </a:t>
            </a:r>
            <a:r>
              <a:rPr lang="en-US" dirty="0" err="1"/>
              <a:t>glycerate</a:t>
            </a:r>
            <a:r>
              <a:rPr lang="en-US" dirty="0"/>
              <a:t> and sent to the chloroplast </a:t>
            </a:r>
          </a:p>
          <a:p>
            <a:r>
              <a:rPr lang="en-US" dirty="0"/>
              <a:t>No energy is gained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2209800" y="1905000"/>
            <a:ext cx="7138590" cy="4186810"/>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1"/>
            <a:ext cx="7772400" cy="2076450"/>
          </a:xfrm>
        </p:spPr>
        <p:txBody>
          <a:bodyPr>
            <a:normAutofit fontScale="90000"/>
          </a:bodyPr>
          <a:lstStyle/>
          <a:p>
            <a:r>
              <a:rPr lang="en-US" dirty="0"/>
              <a:t>PEROXISOMES AID IN THE PRODUCTION AND DEGENRATION OF H2O2 WITH ENZYMES CATALASE AND D-AMINO OXIDASE</a:t>
            </a:r>
          </a:p>
        </p:txBody>
      </p:sp>
      <p:sp>
        <p:nvSpPr>
          <p:cNvPr id="3" name="Subtitle 2"/>
          <p:cNvSpPr>
            <a:spLocks noGrp="1"/>
          </p:cNvSpPr>
          <p:nvPr>
            <p:ph type="subTitle" idx="1"/>
          </p:nvPr>
        </p:nvSpPr>
        <p:spPr/>
        <p:txBody>
          <a:bodyPr/>
          <a:lstStyle/>
          <a:p>
            <a:r>
              <a:rPr lang="en-US" dirty="0"/>
              <a:t>2 STEP INCLUDE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a:t>
            </a:r>
          </a:p>
        </p:txBody>
      </p:sp>
      <p:sp>
        <p:nvSpPr>
          <p:cNvPr id="3" name="Content Placeholder 2"/>
          <p:cNvSpPr>
            <a:spLocks noGrp="1"/>
          </p:cNvSpPr>
          <p:nvPr>
            <p:ph idx="1"/>
          </p:nvPr>
        </p:nvSpPr>
        <p:spPr/>
        <p:txBody>
          <a:bodyPr/>
          <a:lstStyle/>
          <a:p>
            <a:r>
              <a:rPr lang="en-US" dirty="0" err="1"/>
              <a:t>Peroxisomes</a:t>
            </a:r>
            <a:r>
              <a:rPr lang="en-US" dirty="0"/>
              <a:t> use O2 and H2O2 to perform oxidative reactions</a:t>
            </a:r>
          </a:p>
          <a:p>
            <a:r>
              <a:rPr lang="en-US" dirty="0"/>
              <a:t>D-amino </a:t>
            </a:r>
            <a:r>
              <a:rPr lang="en-US" dirty="0" err="1"/>
              <a:t>oxidase</a:t>
            </a:r>
            <a:r>
              <a:rPr lang="en-US" dirty="0"/>
              <a:t> catalyzes the reaction which uses molecular O2 to combine with hydrogen atoms from substrates to form hydrogen peroxide</a:t>
            </a:r>
          </a:p>
          <a:p>
            <a:r>
              <a:rPr lang="en-US" dirty="0"/>
              <a:t>FORMULA:     RH2+O2         R+ H2O2</a:t>
            </a:r>
          </a:p>
        </p:txBody>
      </p:sp>
      <p:cxnSp>
        <p:nvCxnSpPr>
          <p:cNvPr id="5" name="Straight Arrow Connector 4"/>
          <p:cNvCxnSpPr/>
          <p:nvPr/>
        </p:nvCxnSpPr>
        <p:spPr>
          <a:xfrm>
            <a:off x="6172200" y="5029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a:t>
            </a:r>
          </a:p>
        </p:txBody>
      </p:sp>
      <p:sp>
        <p:nvSpPr>
          <p:cNvPr id="3" name="Content Placeholder 2"/>
          <p:cNvSpPr>
            <a:spLocks noGrp="1"/>
          </p:cNvSpPr>
          <p:nvPr>
            <p:ph idx="1"/>
          </p:nvPr>
        </p:nvSpPr>
        <p:spPr/>
        <p:txBody>
          <a:bodyPr/>
          <a:lstStyle/>
          <a:p>
            <a:r>
              <a:rPr lang="en-US" dirty="0"/>
              <a:t>The enzyme </a:t>
            </a:r>
            <a:r>
              <a:rPr lang="en-US" dirty="0" err="1"/>
              <a:t>catalase</a:t>
            </a:r>
            <a:r>
              <a:rPr lang="en-US" dirty="0"/>
              <a:t> uses H2O2 to </a:t>
            </a:r>
            <a:r>
              <a:rPr lang="en-US" dirty="0" err="1"/>
              <a:t>oxidase</a:t>
            </a:r>
            <a:r>
              <a:rPr lang="en-US" dirty="0"/>
              <a:t> phenols ,formal </a:t>
            </a:r>
            <a:r>
              <a:rPr lang="en-US" dirty="0" err="1"/>
              <a:t>dehyde</a:t>
            </a:r>
            <a:r>
              <a:rPr lang="en-US" dirty="0"/>
              <a:t> and alcohol</a:t>
            </a:r>
          </a:p>
          <a:p>
            <a:r>
              <a:rPr lang="en-US" dirty="0"/>
              <a:t>FORMULA:   H2O2+RIH2            RI+ 2H2O</a:t>
            </a:r>
          </a:p>
          <a:p>
            <a:r>
              <a:rPr lang="en-US" dirty="0"/>
              <a:t>When excess H2O2 accumulates through the cell </a:t>
            </a:r>
            <a:r>
              <a:rPr lang="en-US" dirty="0" err="1"/>
              <a:t>catalase</a:t>
            </a:r>
            <a:r>
              <a:rPr lang="en-US" dirty="0"/>
              <a:t> catalyzes H2O2 to H2O and O2</a:t>
            </a:r>
          </a:p>
          <a:p>
            <a:r>
              <a:rPr lang="en-US" dirty="0"/>
              <a:t>  FORMULA:   2H2O2                  2H2O+ O2</a:t>
            </a:r>
          </a:p>
        </p:txBody>
      </p:sp>
      <p:sp>
        <p:nvSpPr>
          <p:cNvPr id="4" name="Right Arrow 3"/>
          <p:cNvSpPr/>
          <p:nvPr/>
        </p:nvSpPr>
        <p:spPr>
          <a:xfrm>
            <a:off x="6553200" y="2667000"/>
            <a:ext cx="762000" cy="5334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172200" y="4267200"/>
            <a:ext cx="990600" cy="71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p:txBody>
          <a:bodyPr/>
          <a:lstStyle/>
          <a:p>
            <a:r>
              <a:rPr lang="en-US" dirty="0" err="1"/>
              <a:t>Peroxisomes</a:t>
            </a:r>
            <a:r>
              <a:rPr lang="en-US" dirty="0"/>
              <a:t> are present in germinating seeds where it plays a role in converting fatty acids stored in seed lipids  into sugar needed for growth of a </a:t>
            </a:r>
            <a:r>
              <a:rPr lang="en-US" dirty="0" err="1"/>
              <a:t>yong</a:t>
            </a:r>
            <a:r>
              <a:rPr lang="en-US" dirty="0"/>
              <a:t> plant</a:t>
            </a:r>
          </a:p>
          <a:p>
            <a:r>
              <a:rPr lang="en-US" dirty="0"/>
              <a:t>WHAT ENZYME FOUND IN  THE PEROXISOME DEGRADES HYDROGEN PEROXIDE?</a:t>
            </a:r>
          </a:p>
          <a:p>
            <a:r>
              <a:rPr lang="en-US" dirty="0"/>
              <a:t>     </a:t>
            </a:r>
            <a:r>
              <a:rPr lang="en-US" dirty="0" err="1"/>
              <a:t>Catalase</a:t>
            </a:r>
            <a:endParaRPr lang="en-US" dirty="0"/>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OXIDATION</a:t>
            </a:r>
          </a:p>
        </p:txBody>
      </p:sp>
      <p:sp>
        <p:nvSpPr>
          <p:cNvPr id="3" name="Content Placeholder 2"/>
          <p:cNvSpPr>
            <a:spLocks noGrp="1"/>
          </p:cNvSpPr>
          <p:nvPr>
            <p:ph idx="1"/>
          </p:nvPr>
        </p:nvSpPr>
        <p:spPr/>
        <p:txBody>
          <a:bodyPr>
            <a:normAutofit/>
          </a:bodyPr>
          <a:lstStyle/>
          <a:p>
            <a:r>
              <a:rPr lang="en-US" dirty="0"/>
              <a:t>Beta oxidation occurs in the liver and mitochondria</a:t>
            </a:r>
          </a:p>
          <a:p>
            <a:r>
              <a:rPr lang="en-US" dirty="0"/>
              <a:t>Long chain fatty acids are broken down to create acetyl Coenzyme A</a:t>
            </a:r>
          </a:p>
          <a:p>
            <a:r>
              <a:rPr lang="en-US" dirty="0"/>
              <a:t>Acetyl coenzyme A combines with </a:t>
            </a:r>
            <a:r>
              <a:rPr lang="en-US" dirty="0" err="1"/>
              <a:t>oxaloacetate</a:t>
            </a:r>
            <a:r>
              <a:rPr lang="en-US" dirty="0"/>
              <a:t> to form citrate</a:t>
            </a:r>
          </a:p>
          <a:p>
            <a:r>
              <a:rPr lang="en-US" dirty="0"/>
              <a:t>Fatty acid  enter the citric acid cycle directly</a:t>
            </a:r>
          </a:p>
          <a:p>
            <a:r>
              <a:rPr lang="en-US" dirty="0"/>
              <a:t>Hydrogen peroxide is a by product of beta oxidation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a:t>
            </a:r>
            <a:r>
              <a:rPr lang="en-US" dirty="0" err="1"/>
              <a:t>peroxisomes</a:t>
            </a:r>
            <a:r>
              <a:rPr lang="en-US" dirty="0"/>
              <a:t> in cells</a:t>
            </a:r>
          </a:p>
        </p:txBody>
      </p:sp>
      <p:sp>
        <p:nvSpPr>
          <p:cNvPr id="3" name="Content Placeholder 2"/>
          <p:cNvSpPr>
            <a:spLocks noGrp="1"/>
          </p:cNvSpPr>
          <p:nvPr>
            <p:ph idx="1"/>
          </p:nvPr>
        </p:nvSpPr>
        <p:spPr/>
        <p:txBody>
          <a:bodyPr/>
          <a:lstStyle/>
          <a:p>
            <a:r>
              <a:rPr lang="en-US" dirty="0" err="1"/>
              <a:t>Peroxisomes</a:t>
            </a:r>
            <a:r>
              <a:rPr lang="en-US" dirty="0"/>
              <a:t> are important to the cell since they provide a major source of metabolic energy</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2133601" y="1219200"/>
            <a:ext cx="6981217" cy="5334000"/>
          </a:xfrm>
          <a:prstGeom prst="rect">
            <a:avLst/>
          </a:prstGeom>
          <a:noFill/>
          <a:ln w="9525">
            <a:noFill/>
            <a:miter lim="800000"/>
            <a:headEnd/>
            <a:tailEnd/>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EFC59F-5C0A-4813-BA45-545A3B998F12}"/>
              </a:ext>
            </a:extLst>
          </p:cNvPr>
          <p:cNvSpPr>
            <a:spLocks noGrp="1"/>
          </p:cNvSpPr>
          <p:nvPr>
            <p:ph type="title"/>
          </p:nvPr>
        </p:nvSpPr>
        <p:spPr>
          <a:xfrm>
            <a:off x="1607127" y="720436"/>
            <a:ext cx="9684329" cy="900546"/>
          </a:xfrm>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 Vacuole </a:t>
            </a:r>
          </a:p>
        </p:txBody>
      </p:sp>
      <p:sp>
        <p:nvSpPr>
          <p:cNvPr id="5" name="Content Placeholder 4">
            <a:extLst>
              <a:ext uri="{FF2B5EF4-FFF2-40B4-BE49-F238E27FC236}">
                <a16:creationId xmlns:a16="http://schemas.microsoft.com/office/drawing/2014/main" id="{AE7644FE-1922-4C56-B917-8BE9984847BC}"/>
              </a:ext>
            </a:extLst>
          </p:cNvPr>
          <p:cNvSpPr>
            <a:spLocks noGrp="1"/>
          </p:cNvSpPr>
          <p:nvPr>
            <p:ph idx="1"/>
          </p:nvPr>
        </p:nvSpPr>
        <p:spPr>
          <a:xfrm>
            <a:off x="1011382" y="1939636"/>
            <a:ext cx="10493230" cy="4668982"/>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Membrane bonded organelle</a:t>
            </a:r>
          </a:p>
          <a:p>
            <a:r>
              <a:rPr lang="en-US" sz="3600" i="1" dirty="0">
                <a:solidFill>
                  <a:srgbClr val="0070C0"/>
                </a:solidFill>
                <a:latin typeface="Times New Roman" panose="02020603050405020304" pitchFamily="18" charset="0"/>
                <a:cs typeface="Times New Roman" panose="02020603050405020304" pitchFamily="18" charset="0"/>
              </a:rPr>
              <a:t>Made up of organic and inorganic molecules</a:t>
            </a:r>
          </a:p>
          <a:p>
            <a:r>
              <a:rPr lang="en-US" sz="3600" i="1" dirty="0">
                <a:solidFill>
                  <a:srgbClr val="0070C0"/>
                </a:solidFill>
                <a:latin typeface="Times New Roman" panose="02020603050405020304" pitchFamily="18" charset="0"/>
                <a:cs typeface="Times New Roman" panose="02020603050405020304" pitchFamily="18" charset="0"/>
              </a:rPr>
              <a:t>No proper shape or size </a:t>
            </a:r>
          </a:p>
          <a:p>
            <a:r>
              <a:rPr lang="en-US" sz="3600" i="1" dirty="0">
                <a:solidFill>
                  <a:srgbClr val="0070C0"/>
                </a:solidFill>
                <a:latin typeface="Times New Roman" panose="02020603050405020304" pitchFamily="18" charset="0"/>
                <a:cs typeface="Times New Roman" panose="02020603050405020304" pitchFamily="18" charset="0"/>
              </a:rPr>
              <a:t>Can change its shape or size</a:t>
            </a:r>
          </a:p>
          <a:p>
            <a:r>
              <a:rPr lang="en-US" sz="3600" i="1" dirty="0">
                <a:solidFill>
                  <a:srgbClr val="0070C0"/>
                </a:solidFill>
                <a:latin typeface="Times New Roman" panose="02020603050405020304" pitchFamily="18" charset="0"/>
                <a:cs typeface="Times New Roman" panose="02020603050405020304" pitchFamily="18" charset="0"/>
              </a:rPr>
              <a:t>A liquid filled the vacuole called sap</a:t>
            </a:r>
          </a:p>
        </p:txBody>
      </p:sp>
    </p:spTree>
    <p:extLst>
      <p:ext uri="{BB962C8B-B14F-4D97-AF65-F5344CB8AC3E}">
        <p14:creationId xmlns:p14="http://schemas.microsoft.com/office/powerpoint/2010/main" val="198365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620688"/>
            <a:ext cx="7704856" cy="1152128"/>
          </a:xfrm>
        </p:spPr>
        <p:txBody>
          <a:bodyPr>
            <a:normAutofit fontScale="90000"/>
          </a:bodyPr>
          <a:lstStyle/>
          <a:p>
            <a:br>
              <a:rPr lang="en-US" dirty="0">
                <a:solidFill>
                  <a:srgbClr val="000000"/>
                </a:solidFill>
                <a:latin typeface="Times New Roman"/>
                <a:ea typeface="Times New Roman"/>
                <a:cs typeface="Times New Roman"/>
              </a:rPr>
            </a:br>
            <a:r>
              <a:rPr lang="en-US" sz="4000" b="1" dirty="0">
                <a:solidFill>
                  <a:srgbClr val="000000"/>
                </a:solidFill>
                <a:latin typeface="Times New Roman"/>
                <a:ea typeface="Times New Roman"/>
                <a:cs typeface="Times New Roman"/>
              </a:rPr>
              <a:t>Some of the major regions include;</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556792"/>
            <a:ext cx="7704856" cy="4752528"/>
          </a:xfrm>
        </p:spPr>
        <p:txBody>
          <a:bodyPr/>
          <a:lstStyle/>
          <a:p>
            <a:pPr>
              <a:buNone/>
            </a:pPr>
            <a:r>
              <a:rPr lang="en-US" b="1" dirty="0">
                <a:solidFill>
                  <a:srgbClr val="000000"/>
                </a:solidFill>
                <a:latin typeface="Times New Roman"/>
                <a:ea typeface="Times New Roman"/>
              </a:rPr>
              <a:t>Outer membrane:</a:t>
            </a:r>
          </a:p>
          <a:p>
            <a:r>
              <a:rPr lang="en-US" dirty="0">
                <a:solidFill>
                  <a:srgbClr val="000000"/>
                </a:solidFill>
                <a:latin typeface="Times New Roman"/>
                <a:ea typeface="Times New Roman"/>
              </a:rPr>
              <a:t>Small molecules can pass freely through the outer membrane </a:t>
            </a:r>
          </a:p>
          <a:p>
            <a:r>
              <a:rPr lang="en-US" dirty="0">
                <a:solidFill>
                  <a:srgbClr val="000000"/>
                </a:solidFill>
                <a:latin typeface="Times New Roman"/>
                <a:ea typeface="Times New Roman"/>
              </a:rPr>
              <a:t>This outer portion includes proteins called </a:t>
            </a:r>
            <a:r>
              <a:rPr lang="en-US" b="1" dirty="0">
                <a:solidFill>
                  <a:srgbClr val="002060"/>
                </a:solidFill>
                <a:latin typeface="Times New Roman"/>
                <a:ea typeface="Times New Roman"/>
              </a:rPr>
              <a:t>porins</a:t>
            </a:r>
            <a:r>
              <a:rPr lang="en-US" dirty="0">
                <a:solidFill>
                  <a:srgbClr val="000000"/>
                </a:solidFill>
                <a:latin typeface="Times New Roman"/>
                <a:ea typeface="Times New Roman"/>
              </a:rPr>
              <a:t> , which form channels that allow proteins to cross </a:t>
            </a:r>
          </a:p>
          <a:p>
            <a:r>
              <a:rPr lang="en-US" dirty="0">
                <a:solidFill>
                  <a:srgbClr val="000000"/>
                </a:solidFill>
                <a:latin typeface="Times New Roman"/>
                <a:ea typeface="Times New Roman"/>
              </a:rPr>
              <a:t>The outer membrane also hosts a number of enzymes with a wide variety of functions</a:t>
            </a:r>
          </a:p>
          <a:p>
            <a:pPr>
              <a:buNone/>
            </a:pPr>
            <a:r>
              <a:rPr lang="en-US" b="1" dirty="0">
                <a:solidFill>
                  <a:srgbClr val="000000"/>
                </a:solidFill>
                <a:latin typeface="Times New Roman"/>
                <a:ea typeface="Times New Roman"/>
                <a:cs typeface="Times New Roman"/>
              </a:rPr>
              <a:t>Intermembrane space:</a:t>
            </a:r>
          </a:p>
          <a:p>
            <a:r>
              <a:rPr lang="en-US" dirty="0">
                <a:solidFill>
                  <a:srgbClr val="000000"/>
                </a:solidFill>
                <a:latin typeface="Times New Roman"/>
                <a:ea typeface="Times New Roman"/>
                <a:cs typeface="Times New Roman"/>
              </a:rPr>
              <a:t> This is the area between the inner and outer membranes</a:t>
            </a:r>
            <a:endParaRPr lang="en-US" dirty="0">
              <a:latin typeface="Calibri"/>
              <a:ea typeface="Calibri"/>
              <a:cs typeface="Times New Roman"/>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AD0250-0551-4EC9-8F87-03B24692BD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p:spPr>
      </p:pic>
    </p:spTree>
    <p:extLst>
      <p:ext uri="{BB962C8B-B14F-4D97-AF65-F5344CB8AC3E}">
        <p14:creationId xmlns:p14="http://schemas.microsoft.com/office/powerpoint/2010/main" val="28525805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320D-444B-4734-8B06-22D3E21225A7}"/>
              </a:ext>
            </a:extLst>
          </p:cNvPr>
          <p:cNvSpPr>
            <a:spLocks noGrp="1"/>
          </p:cNvSpPr>
          <p:nvPr>
            <p:ph type="title"/>
          </p:nvPr>
        </p:nvSpPr>
        <p:spPr>
          <a:xfrm>
            <a:off x="1759527" y="706582"/>
            <a:ext cx="9975273" cy="900545"/>
          </a:xfrm>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Occurrence </a:t>
            </a:r>
          </a:p>
        </p:txBody>
      </p:sp>
      <p:sp>
        <p:nvSpPr>
          <p:cNvPr id="3" name="Content Placeholder 2">
            <a:extLst>
              <a:ext uri="{FF2B5EF4-FFF2-40B4-BE49-F238E27FC236}">
                <a16:creationId xmlns:a16="http://schemas.microsoft.com/office/drawing/2014/main" id="{21859F9F-57AF-4556-8B15-EAF7CC1F7B23}"/>
              </a:ext>
            </a:extLst>
          </p:cNvPr>
          <p:cNvSpPr>
            <a:spLocks noGrp="1"/>
          </p:cNvSpPr>
          <p:nvPr>
            <p:ph idx="1"/>
          </p:nvPr>
        </p:nvSpPr>
        <p:spPr>
          <a:xfrm>
            <a:off x="1759527" y="2133600"/>
            <a:ext cx="9975273" cy="4724400"/>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Vacuole present in plant cell</a:t>
            </a:r>
          </a:p>
          <a:p>
            <a:r>
              <a:rPr lang="en-US" sz="3600" i="1" dirty="0">
                <a:solidFill>
                  <a:srgbClr val="0070C0"/>
                </a:solidFill>
                <a:latin typeface="Times New Roman" panose="02020603050405020304" pitchFamily="18" charset="0"/>
                <a:cs typeface="Times New Roman" panose="02020603050405020304" pitchFamily="18" charset="0"/>
              </a:rPr>
              <a:t>Algae and fungi</a:t>
            </a:r>
          </a:p>
          <a:p>
            <a:r>
              <a:rPr lang="en-US" sz="3600" i="1" dirty="0">
                <a:solidFill>
                  <a:srgbClr val="0070C0"/>
                </a:solidFill>
                <a:latin typeface="Times New Roman" panose="02020603050405020304" pitchFamily="18" charset="0"/>
                <a:cs typeface="Times New Roman" panose="02020603050405020304" pitchFamily="18" charset="0"/>
              </a:rPr>
              <a:t>In some protists</a:t>
            </a:r>
          </a:p>
          <a:p>
            <a:r>
              <a:rPr lang="en-US" sz="3600" i="1" dirty="0">
                <a:solidFill>
                  <a:srgbClr val="0070C0"/>
                </a:solidFill>
                <a:latin typeface="Times New Roman" panose="02020603050405020304" pitchFamily="18" charset="0"/>
                <a:cs typeface="Times New Roman" panose="02020603050405020304" pitchFamily="18" charset="0"/>
              </a:rPr>
              <a:t>In some bacteria  </a:t>
            </a:r>
          </a:p>
        </p:txBody>
      </p:sp>
    </p:spTree>
    <p:extLst>
      <p:ext uri="{BB962C8B-B14F-4D97-AF65-F5344CB8AC3E}">
        <p14:creationId xmlns:p14="http://schemas.microsoft.com/office/powerpoint/2010/main" val="11523658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417F44-2BC9-4A69-ACE9-CEB8E18D35E8}"/>
              </a:ext>
            </a:extLst>
          </p:cNvPr>
          <p:cNvPicPr>
            <a:picLocks noChangeAspect="1"/>
          </p:cNvPicPr>
          <p:nvPr/>
        </p:nvPicPr>
        <p:blipFill>
          <a:blip r:embed="rId2"/>
          <a:stretch>
            <a:fillRect/>
          </a:stretch>
        </p:blipFill>
        <p:spPr>
          <a:xfrm>
            <a:off x="6594763" y="415636"/>
            <a:ext cx="4883727" cy="2701636"/>
          </a:xfrm>
          <a:prstGeom prst="rect">
            <a:avLst/>
          </a:prstGeom>
        </p:spPr>
      </p:pic>
      <p:sp>
        <p:nvSpPr>
          <p:cNvPr id="6" name="Title 5">
            <a:extLst>
              <a:ext uri="{FF2B5EF4-FFF2-40B4-BE49-F238E27FC236}">
                <a16:creationId xmlns:a16="http://schemas.microsoft.com/office/drawing/2014/main" id="{943C0C27-39E4-427E-920A-27D01399EF69}"/>
              </a:ext>
            </a:extLst>
          </p:cNvPr>
          <p:cNvSpPr>
            <a:spLocks noGrp="1"/>
          </p:cNvSpPr>
          <p:nvPr>
            <p:ph type="title"/>
          </p:nvPr>
        </p:nvSpPr>
        <p:spPr>
          <a:xfrm>
            <a:off x="713510" y="540326"/>
            <a:ext cx="5881253" cy="6317673"/>
          </a:xfrm>
        </p:spPr>
        <p:txBody>
          <a:bodyPr/>
          <a:lstStyle/>
          <a:p>
            <a:r>
              <a:rPr lang="en-US" b="1" i="1" dirty="0">
                <a:solidFill>
                  <a:srgbClr val="0070C0"/>
                </a:solidFill>
                <a:latin typeface="Times New Roman" panose="02020603050405020304" pitchFamily="18" charset="0"/>
                <a:cs typeface="Times New Roman" panose="02020603050405020304" pitchFamily="18" charset="0"/>
              </a:rPr>
              <a:t>          </a:t>
            </a:r>
            <a:br>
              <a:rPr lang="en-US" b="1" i="1" dirty="0">
                <a:solidFill>
                  <a:srgbClr val="0070C0"/>
                </a:solidFill>
                <a:latin typeface="Times New Roman" panose="02020603050405020304" pitchFamily="18" charset="0"/>
                <a:cs typeface="Times New Roman" panose="02020603050405020304" pitchFamily="18" charset="0"/>
              </a:rPr>
            </a:br>
            <a:br>
              <a:rPr lang="en-US" b="1" i="1" dirty="0">
                <a:solidFill>
                  <a:srgbClr val="0070C0"/>
                </a:solidFill>
                <a:latin typeface="Times New Roman" panose="02020603050405020304" pitchFamily="18" charset="0"/>
                <a:cs typeface="Times New Roman" panose="02020603050405020304" pitchFamily="18" charset="0"/>
              </a:rPr>
            </a:br>
            <a:r>
              <a:rPr lang="en-US" b="1" i="1" dirty="0">
                <a:solidFill>
                  <a:srgbClr val="0070C0"/>
                </a:solidFill>
                <a:latin typeface="Times New Roman" panose="02020603050405020304" pitchFamily="18" charset="0"/>
                <a:cs typeface="Times New Roman" panose="02020603050405020304" pitchFamily="18" charset="0"/>
              </a:rPr>
              <a:t>          Vacuole in algae </a:t>
            </a:r>
            <a:br>
              <a:rPr lang="en-US" b="1" i="1" dirty="0">
                <a:solidFill>
                  <a:srgbClr val="0070C0"/>
                </a:solidFill>
                <a:latin typeface="Times New Roman" panose="02020603050405020304" pitchFamily="18" charset="0"/>
                <a:cs typeface="Times New Roman" panose="02020603050405020304" pitchFamily="18" charset="0"/>
              </a:rPr>
            </a:br>
            <a:br>
              <a:rPr lang="en-US" b="1" i="1" dirty="0">
                <a:solidFill>
                  <a:srgbClr val="0070C0"/>
                </a:solidFill>
                <a:latin typeface="Times New Roman" panose="02020603050405020304" pitchFamily="18" charset="0"/>
                <a:cs typeface="Times New Roman" panose="02020603050405020304" pitchFamily="18" charset="0"/>
              </a:rPr>
            </a:br>
            <a:br>
              <a:rPr lang="en-US" b="1" i="1" dirty="0">
                <a:solidFill>
                  <a:srgbClr val="0070C0"/>
                </a:solidFill>
                <a:latin typeface="Times New Roman" panose="02020603050405020304" pitchFamily="18" charset="0"/>
                <a:cs typeface="Times New Roman" panose="02020603050405020304" pitchFamily="18" charset="0"/>
              </a:rPr>
            </a:br>
            <a:br>
              <a:rPr lang="en-US" b="1" i="1" dirty="0">
                <a:solidFill>
                  <a:srgbClr val="0070C0"/>
                </a:solidFill>
                <a:latin typeface="Times New Roman" panose="02020603050405020304" pitchFamily="18" charset="0"/>
                <a:cs typeface="Times New Roman" panose="02020603050405020304" pitchFamily="18" charset="0"/>
              </a:rPr>
            </a:br>
            <a:br>
              <a:rPr lang="en-US" b="1" i="1" dirty="0">
                <a:solidFill>
                  <a:srgbClr val="0070C0"/>
                </a:solidFill>
                <a:latin typeface="Times New Roman" panose="02020603050405020304" pitchFamily="18" charset="0"/>
                <a:cs typeface="Times New Roman" panose="02020603050405020304" pitchFamily="18" charset="0"/>
              </a:rPr>
            </a:br>
            <a:br>
              <a:rPr lang="en-US" b="1" i="1" dirty="0">
                <a:solidFill>
                  <a:srgbClr val="0070C0"/>
                </a:solidFill>
                <a:latin typeface="Times New Roman" panose="02020603050405020304" pitchFamily="18" charset="0"/>
                <a:cs typeface="Times New Roman" panose="02020603050405020304" pitchFamily="18" charset="0"/>
              </a:rPr>
            </a:br>
            <a:r>
              <a:rPr lang="en-US" b="1" i="1" dirty="0">
                <a:solidFill>
                  <a:srgbClr val="0070C0"/>
                </a:solidFill>
                <a:latin typeface="Times New Roman" panose="02020603050405020304" pitchFamily="18" charset="0"/>
                <a:cs typeface="Times New Roman" panose="02020603050405020304" pitchFamily="18" charset="0"/>
              </a:rPr>
              <a:t>        Vacuole in protists</a:t>
            </a:r>
          </a:p>
        </p:txBody>
      </p:sp>
      <p:pic>
        <p:nvPicPr>
          <p:cNvPr id="8" name="Picture 7">
            <a:extLst>
              <a:ext uri="{FF2B5EF4-FFF2-40B4-BE49-F238E27FC236}">
                <a16:creationId xmlns:a16="http://schemas.microsoft.com/office/drawing/2014/main" id="{11FED1A3-53BE-48D1-9E93-E5AF4BAE60BC}"/>
              </a:ext>
            </a:extLst>
          </p:cNvPr>
          <p:cNvPicPr>
            <a:picLocks noChangeAspect="1"/>
          </p:cNvPicPr>
          <p:nvPr/>
        </p:nvPicPr>
        <p:blipFill>
          <a:blip r:embed="rId3"/>
          <a:stretch>
            <a:fillRect/>
          </a:stretch>
        </p:blipFill>
        <p:spPr>
          <a:xfrm>
            <a:off x="6594763" y="3127664"/>
            <a:ext cx="4724400" cy="3314700"/>
          </a:xfrm>
          <a:prstGeom prst="rect">
            <a:avLst/>
          </a:prstGeom>
        </p:spPr>
      </p:pic>
    </p:spTree>
    <p:extLst>
      <p:ext uri="{BB962C8B-B14F-4D97-AF65-F5344CB8AC3E}">
        <p14:creationId xmlns:p14="http://schemas.microsoft.com/office/powerpoint/2010/main" val="33787734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9BCF53-949E-4583-AF2C-296F53EEF969}"/>
              </a:ext>
            </a:extLst>
          </p:cNvPr>
          <p:cNvSpPr>
            <a:spLocks noGrp="1"/>
          </p:cNvSpPr>
          <p:nvPr>
            <p:ph type="title"/>
          </p:nvPr>
        </p:nvSpPr>
        <p:spPr>
          <a:xfrm>
            <a:off x="2105891" y="624110"/>
            <a:ext cx="9398721" cy="1280890"/>
          </a:xfrm>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Nature of vacuole </a:t>
            </a:r>
          </a:p>
        </p:txBody>
      </p:sp>
      <p:sp>
        <p:nvSpPr>
          <p:cNvPr id="4" name="Content Placeholder 3">
            <a:extLst>
              <a:ext uri="{FF2B5EF4-FFF2-40B4-BE49-F238E27FC236}">
                <a16:creationId xmlns:a16="http://schemas.microsoft.com/office/drawing/2014/main" id="{D4645594-1E04-4598-80F7-CD9BC37BF31E}"/>
              </a:ext>
            </a:extLst>
          </p:cNvPr>
          <p:cNvSpPr>
            <a:spLocks noGrp="1"/>
          </p:cNvSpPr>
          <p:nvPr>
            <p:ph idx="1"/>
          </p:nvPr>
        </p:nvSpPr>
        <p:spPr>
          <a:xfrm>
            <a:off x="2105892" y="2022764"/>
            <a:ext cx="8326582" cy="3888458"/>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Vacuole is acidic in nature </a:t>
            </a:r>
          </a:p>
          <a:p>
            <a:r>
              <a:rPr lang="en-US" sz="3600" i="1" dirty="0">
                <a:solidFill>
                  <a:srgbClr val="0070C0"/>
                </a:solidFill>
                <a:latin typeface="Times New Roman" panose="02020603050405020304" pitchFamily="18" charset="0"/>
                <a:cs typeface="Times New Roman" panose="02020603050405020304" pitchFamily="18" charset="0"/>
              </a:rPr>
              <a:t>Share some basic properties with lysosome that predominantly present in vacuole </a:t>
            </a:r>
          </a:p>
        </p:txBody>
      </p:sp>
    </p:spTree>
    <p:extLst>
      <p:ext uri="{BB962C8B-B14F-4D97-AF65-F5344CB8AC3E}">
        <p14:creationId xmlns:p14="http://schemas.microsoft.com/office/powerpoint/2010/main" val="1501352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D64E-F11D-4B9A-813A-FCD58818BC51}"/>
              </a:ext>
            </a:extLst>
          </p:cNvPr>
          <p:cNvSpPr>
            <a:spLocks noGrp="1"/>
          </p:cNvSpPr>
          <p:nvPr>
            <p:ph type="title"/>
          </p:nvPr>
        </p:nvSpPr>
        <p:spPr/>
        <p:txBody>
          <a:bodyPr>
            <a:noAutofit/>
          </a:bodyPr>
          <a:lstStyle/>
          <a:p>
            <a:r>
              <a:rPr lang="en-US" sz="4800" b="1" dirty="0">
                <a:solidFill>
                  <a:srgbClr val="0070C0"/>
                </a:solidFill>
                <a:latin typeface="Times New Roman" panose="02020603050405020304" pitchFamily="18" charset="0"/>
                <a:cs typeface="Times New Roman" panose="02020603050405020304" pitchFamily="18" charset="0"/>
              </a:rPr>
              <a:t>Discovery</a:t>
            </a:r>
            <a:r>
              <a:rPr lang="en-US" sz="4800" b="1" dirty="0">
                <a:latin typeface="Times New Roman" panose="02020603050405020304" pitchFamily="18" charset="0"/>
                <a:cs typeface="Times New Roman" panose="02020603050405020304" pitchFamily="18" charset="0"/>
              </a:rPr>
              <a:t> </a:t>
            </a:r>
            <a:r>
              <a:rPr lang="en-US" sz="4800" b="1" dirty="0">
                <a:solidFill>
                  <a:srgbClr val="0070C0"/>
                </a:solidFill>
                <a:latin typeface="Times New Roman" panose="02020603050405020304" pitchFamily="18" charset="0"/>
                <a:cs typeface="Times New Roman" panose="02020603050405020304" pitchFamily="18" charset="0"/>
              </a:rPr>
              <a:t>of vacuole</a:t>
            </a:r>
            <a:endParaRPr lang="en-US"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F0E3FD2-986A-48B8-89B3-733F2BFEA90A}"/>
              </a:ext>
            </a:extLst>
          </p:cNvPr>
          <p:cNvSpPr>
            <a:spLocks noGrp="1"/>
          </p:cNvSpPr>
          <p:nvPr>
            <p:ph idx="1"/>
          </p:nvPr>
        </p:nvSpPr>
        <p:spPr>
          <a:xfrm>
            <a:off x="2589212" y="2064327"/>
            <a:ext cx="8915400" cy="4461164"/>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In 1676, Antonie van Leeuwenhoek, inventor of the microscope, discover vacuole </a:t>
            </a:r>
          </a:p>
          <a:p>
            <a:r>
              <a:rPr lang="en-US" sz="3600" i="1" dirty="0">
                <a:solidFill>
                  <a:srgbClr val="0070C0"/>
                </a:solidFill>
                <a:latin typeface="Times New Roman" panose="02020603050405020304" pitchFamily="18" charset="0"/>
                <a:cs typeface="Times New Roman" panose="02020603050405020304" pitchFamily="18" charset="0"/>
              </a:rPr>
              <a:t>He examined bacteria under microscope and he was discoverer not just of vacuoles but also other cell structure</a:t>
            </a:r>
          </a:p>
          <a:p>
            <a:endParaRPr lang="en-US" sz="3600" i="1" dirty="0">
              <a:solidFill>
                <a:srgbClr val="0070C0"/>
              </a:solidFill>
              <a:latin typeface="Times New Roman" panose="02020603050405020304" pitchFamily="18" charset="0"/>
              <a:cs typeface="Times New Roman" panose="02020603050405020304" pitchFamily="18" charset="0"/>
            </a:endParaRPr>
          </a:p>
          <a:p>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9753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363E-7E7F-4CFC-9745-B86EEF1D75E4}"/>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Structure of vacuole </a:t>
            </a:r>
          </a:p>
        </p:txBody>
      </p:sp>
      <p:sp>
        <p:nvSpPr>
          <p:cNvPr id="3" name="Content Placeholder 2">
            <a:extLst>
              <a:ext uri="{FF2B5EF4-FFF2-40B4-BE49-F238E27FC236}">
                <a16:creationId xmlns:a16="http://schemas.microsoft.com/office/drawing/2014/main" id="{9E864D8B-D823-42BD-826B-70FCCA4E1801}"/>
              </a:ext>
            </a:extLst>
          </p:cNvPr>
          <p:cNvSpPr>
            <a:spLocks noGrp="1"/>
          </p:cNvSpPr>
          <p:nvPr>
            <p:ph idx="1"/>
          </p:nvPr>
        </p:nvSpPr>
        <p:spPr>
          <a:xfrm>
            <a:off x="2589212" y="1690255"/>
            <a:ext cx="8915400" cy="4959927"/>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Vacuole consists of  large number of membrane bonded sacs</a:t>
            </a:r>
          </a:p>
          <a:p>
            <a:r>
              <a:rPr lang="en-US" sz="3600" i="1" dirty="0">
                <a:solidFill>
                  <a:srgbClr val="0070C0"/>
                </a:solidFill>
                <a:latin typeface="Times New Roman" panose="02020603050405020304" pitchFamily="18" charset="0"/>
                <a:cs typeface="Times New Roman" panose="02020603050405020304" pitchFamily="18" charset="0"/>
              </a:rPr>
              <a:t>Membrane are composed of phospholipids</a:t>
            </a:r>
          </a:p>
          <a:p>
            <a:r>
              <a:rPr lang="en-US" sz="3600" i="1" dirty="0">
                <a:solidFill>
                  <a:srgbClr val="0070C0"/>
                </a:solidFill>
                <a:latin typeface="Times New Roman" panose="02020603050405020304" pitchFamily="18" charset="0"/>
                <a:cs typeface="Times New Roman" panose="02020603050405020304" pitchFamily="18" charset="0"/>
              </a:rPr>
              <a:t>But composition of phospholipids are different in different organisms</a:t>
            </a:r>
          </a:p>
          <a:p>
            <a:r>
              <a:rPr lang="en-US" sz="3600" i="1" dirty="0">
                <a:solidFill>
                  <a:srgbClr val="0070C0"/>
                </a:solidFill>
                <a:latin typeface="Times New Roman" panose="02020603050405020304" pitchFamily="18" charset="0"/>
                <a:cs typeface="Times New Roman" panose="02020603050405020304" pitchFamily="18" charset="0"/>
              </a:rPr>
              <a:t>Protein are embedded in the membrane, there function is to transport molecules</a:t>
            </a:r>
          </a:p>
        </p:txBody>
      </p:sp>
    </p:spTree>
    <p:extLst>
      <p:ext uri="{BB962C8B-B14F-4D97-AF65-F5344CB8AC3E}">
        <p14:creationId xmlns:p14="http://schemas.microsoft.com/office/powerpoint/2010/main" val="15656594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CFBF-DCA7-4AC4-AA80-F678610C7D46}"/>
              </a:ext>
            </a:extLst>
          </p:cNvPr>
          <p:cNvSpPr>
            <a:spLocks noGrp="1"/>
          </p:cNvSpPr>
          <p:nvPr>
            <p:ph type="title"/>
          </p:nvPr>
        </p:nvSpPr>
        <p:spPr>
          <a:xfrm>
            <a:off x="2592925" y="624110"/>
            <a:ext cx="8911687" cy="1038435"/>
          </a:xfrm>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Continue…..</a:t>
            </a:r>
          </a:p>
        </p:txBody>
      </p:sp>
      <p:sp>
        <p:nvSpPr>
          <p:cNvPr id="3" name="Content Placeholder 2">
            <a:extLst>
              <a:ext uri="{FF2B5EF4-FFF2-40B4-BE49-F238E27FC236}">
                <a16:creationId xmlns:a16="http://schemas.microsoft.com/office/drawing/2014/main" id="{612DD28D-D756-4CE0-BE87-17FCB35E4156}"/>
              </a:ext>
            </a:extLst>
          </p:cNvPr>
          <p:cNvSpPr>
            <a:spLocks noGrp="1"/>
          </p:cNvSpPr>
          <p:nvPr>
            <p:ph idx="1"/>
          </p:nvPr>
        </p:nvSpPr>
        <p:spPr>
          <a:xfrm>
            <a:off x="2589212" y="1828800"/>
            <a:ext cx="8915400" cy="4876800"/>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Combination of different proteins allow vacuole to handle and hold  different molecules</a:t>
            </a:r>
          </a:p>
          <a:p>
            <a:r>
              <a:rPr lang="en-US" sz="3600" i="1" dirty="0">
                <a:solidFill>
                  <a:srgbClr val="0070C0"/>
                </a:solidFill>
                <a:latin typeface="Times New Roman" panose="02020603050405020304" pitchFamily="18" charset="0"/>
                <a:cs typeface="Times New Roman" panose="02020603050405020304" pitchFamily="18" charset="0"/>
              </a:rPr>
              <a:t>In each organism, there are different genetics causing different protein to be embedded in the membrane of vacuole</a:t>
            </a:r>
          </a:p>
          <a:p>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1554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DC9BC1-0DE2-4CD3-8BC9-43B3AB228E9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98288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5DF6-B52E-4602-956A-4A855964C280}"/>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Difference b/w animal &amp; plant vacuole </a:t>
            </a:r>
          </a:p>
        </p:txBody>
      </p:sp>
      <p:sp>
        <p:nvSpPr>
          <p:cNvPr id="3" name="Content Placeholder 2">
            <a:extLst>
              <a:ext uri="{FF2B5EF4-FFF2-40B4-BE49-F238E27FC236}">
                <a16:creationId xmlns:a16="http://schemas.microsoft.com/office/drawing/2014/main" id="{1A33A99F-EFB5-4D1F-81AB-5B4D17B45D50}"/>
              </a:ext>
            </a:extLst>
          </p:cNvPr>
          <p:cNvSpPr>
            <a:spLocks noGrp="1"/>
          </p:cNvSpPr>
          <p:nvPr>
            <p:ph idx="1"/>
          </p:nvPr>
        </p:nvSpPr>
        <p:spPr>
          <a:xfrm>
            <a:off x="2589212" y="2133599"/>
            <a:ext cx="8915400" cy="4447309"/>
          </a:xfrm>
        </p:spPr>
        <p:txBody>
          <a:bodyPr>
            <a:normAutofit/>
          </a:bodyPr>
          <a:lstStyle/>
          <a:p>
            <a:r>
              <a:rPr lang="en-US" sz="3600" b="1" i="1" dirty="0">
                <a:solidFill>
                  <a:srgbClr val="0070C0"/>
                </a:solidFill>
                <a:latin typeface="Times New Roman" panose="02020603050405020304" pitchFamily="18" charset="0"/>
                <a:cs typeface="Times New Roman" panose="02020603050405020304" pitchFamily="18" charset="0"/>
              </a:rPr>
              <a:t>Plant vacuole </a:t>
            </a:r>
          </a:p>
          <a:p>
            <a:r>
              <a:rPr lang="en-US" sz="3600" i="1" dirty="0">
                <a:solidFill>
                  <a:srgbClr val="0070C0"/>
                </a:solidFill>
                <a:latin typeface="Times New Roman" panose="02020603050405020304" pitchFamily="18" charset="0"/>
                <a:cs typeface="Times New Roman" panose="02020603050405020304" pitchFamily="18" charset="0"/>
              </a:rPr>
              <a:t>plant cell have one large vacuole</a:t>
            </a:r>
          </a:p>
          <a:p>
            <a:r>
              <a:rPr lang="en-US" sz="3600" i="1" dirty="0">
                <a:solidFill>
                  <a:srgbClr val="0070C0"/>
                </a:solidFill>
                <a:latin typeface="Times New Roman" panose="02020603050405020304" pitchFamily="18" charset="0"/>
                <a:cs typeface="Times New Roman" panose="02020603050405020304" pitchFamily="18" charset="0"/>
              </a:rPr>
              <a:t>Covers the 90% volume of the cell</a:t>
            </a:r>
          </a:p>
          <a:p>
            <a:r>
              <a:rPr lang="en-US" sz="3600" i="1" dirty="0">
                <a:solidFill>
                  <a:srgbClr val="0070C0"/>
                </a:solidFill>
                <a:latin typeface="Times New Roman" panose="02020603050405020304" pitchFamily="18" charset="0"/>
                <a:cs typeface="Times New Roman" panose="02020603050405020304" pitchFamily="18" charset="0"/>
              </a:rPr>
              <a:t>Plant cell require one large vacuole because it use to maintain turgor pressure</a:t>
            </a:r>
          </a:p>
          <a:p>
            <a:r>
              <a:rPr lang="en-US" sz="3600" i="1" dirty="0">
                <a:solidFill>
                  <a:srgbClr val="0070C0"/>
                </a:solidFill>
                <a:latin typeface="Times New Roman" panose="02020603050405020304" pitchFamily="18" charset="0"/>
                <a:cs typeface="Times New Roman" panose="02020603050405020304" pitchFamily="18" charset="0"/>
              </a:rPr>
              <a:t>Vacuole use to store water and become turgid</a:t>
            </a:r>
          </a:p>
        </p:txBody>
      </p:sp>
    </p:spTree>
    <p:extLst>
      <p:ext uri="{BB962C8B-B14F-4D97-AF65-F5344CB8AC3E}">
        <p14:creationId xmlns:p14="http://schemas.microsoft.com/office/powerpoint/2010/main" val="4687703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8D08-8D81-4EDC-8CCB-927F1DD4C67E}"/>
              </a:ext>
            </a:extLst>
          </p:cNvPr>
          <p:cNvSpPr>
            <a:spLocks noGrp="1"/>
          </p:cNvSpPr>
          <p:nvPr>
            <p:ph type="title"/>
          </p:nvPr>
        </p:nvSpPr>
        <p:spPr>
          <a:xfrm>
            <a:off x="2589213" y="886691"/>
            <a:ext cx="8915400" cy="1260763"/>
          </a:xfrm>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Continue….</a:t>
            </a:r>
          </a:p>
        </p:txBody>
      </p:sp>
      <p:sp>
        <p:nvSpPr>
          <p:cNvPr id="3" name="Content Placeholder 2">
            <a:extLst>
              <a:ext uri="{FF2B5EF4-FFF2-40B4-BE49-F238E27FC236}">
                <a16:creationId xmlns:a16="http://schemas.microsoft.com/office/drawing/2014/main" id="{975DBDB1-7FE7-4B4D-984F-5F25B70A9463}"/>
              </a:ext>
            </a:extLst>
          </p:cNvPr>
          <p:cNvSpPr>
            <a:spLocks noGrp="1"/>
          </p:cNvSpPr>
          <p:nvPr>
            <p:ph idx="1"/>
          </p:nvPr>
        </p:nvSpPr>
        <p:spPr>
          <a:xfrm>
            <a:off x="2452255" y="2563091"/>
            <a:ext cx="9337963" cy="4087091"/>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Water enter in cell by process called osmosis</a:t>
            </a:r>
          </a:p>
          <a:p>
            <a:r>
              <a:rPr lang="en-US" sz="3600" i="1" dirty="0">
                <a:solidFill>
                  <a:srgbClr val="0070C0"/>
                </a:solidFill>
                <a:latin typeface="Times New Roman" panose="02020603050405020304" pitchFamily="18" charset="0"/>
                <a:cs typeface="Times New Roman" panose="02020603050405020304" pitchFamily="18" charset="0"/>
              </a:rPr>
              <a:t>When water loss vacuole help to maintain shape</a:t>
            </a:r>
          </a:p>
          <a:p>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90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endParaRPr lang="en-US" dirty="0"/>
          </a:p>
        </p:txBody>
      </p:sp>
      <p:sp>
        <p:nvSpPr>
          <p:cNvPr id="3" name="Content Placeholder 2"/>
          <p:cNvSpPr>
            <a:spLocks noGrp="1"/>
          </p:cNvSpPr>
          <p:nvPr>
            <p:ph idx="1"/>
          </p:nvPr>
        </p:nvSpPr>
        <p:spPr>
          <a:xfrm>
            <a:off x="2207568" y="620688"/>
            <a:ext cx="7776864" cy="5688632"/>
          </a:xfrm>
        </p:spPr>
        <p:txBody>
          <a:bodyPr/>
          <a:lstStyle/>
          <a:p>
            <a:pPr>
              <a:buNone/>
            </a:pPr>
            <a:r>
              <a:rPr lang="en-US" b="1" dirty="0">
                <a:solidFill>
                  <a:srgbClr val="000000"/>
                </a:solidFill>
                <a:latin typeface="Times New Roman"/>
                <a:ea typeface="Times New Roman"/>
                <a:cs typeface="Times New Roman"/>
              </a:rPr>
              <a:t>    Inner membrane: </a:t>
            </a:r>
          </a:p>
          <a:p>
            <a:r>
              <a:rPr lang="en-US" sz="2600" dirty="0">
                <a:solidFill>
                  <a:srgbClr val="000000"/>
                </a:solidFill>
                <a:latin typeface="Times New Roman"/>
                <a:ea typeface="Times New Roman"/>
                <a:cs typeface="Times New Roman"/>
              </a:rPr>
              <a:t>This membrane holds proteins that have several roles</a:t>
            </a:r>
          </a:p>
          <a:p>
            <a:r>
              <a:rPr lang="en-US" sz="2600" dirty="0">
                <a:solidFill>
                  <a:srgbClr val="000000"/>
                </a:solidFill>
                <a:latin typeface="Times New Roman"/>
                <a:ea typeface="Times New Roman"/>
                <a:cs typeface="Times New Roman"/>
              </a:rPr>
              <a:t> Because there are no porins in the inner membrane, it is impermeable to most molecules</a:t>
            </a:r>
          </a:p>
          <a:p>
            <a:r>
              <a:rPr lang="en-US" sz="2600" dirty="0">
                <a:solidFill>
                  <a:srgbClr val="000000"/>
                </a:solidFill>
                <a:latin typeface="Times New Roman"/>
                <a:ea typeface="Times New Roman"/>
                <a:cs typeface="Times New Roman"/>
              </a:rPr>
              <a:t> Molecules can only cross the inner membrane in special membrane transporters</a:t>
            </a:r>
          </a:p>
          <a:p>
            <a:r>
              <a:rPr lang="en-US" sz="2600" dirty="0">
                <a:solidFill>
                  <a:srgbClr val="000000"/>
                </a:solidFill>
                <a:latin typeface="Times New Roman"/>
                <a:ea typeface="Times New Roman"/>
                <a:cs typeface="Times New Roman"/>
              </a:rPr>
              <a:t>The inner membrane is where most ATP is created</a:t>
            </a:r>
          </a:p>
          <a:p>
            <a:pPr>
              <a:buNone/>
            </a:pPr>
            <a:r>
              <a:rPr lang="en-US" b="1" dirty="0">
                <a:solidFill>
                  <a:srgbClr val="000000"/>
                </a:solidFill>
                <a:latin typeface="Times New Roman"/>
                <a:ea typeface="Times New Roman"/>
                <a:cs typeface="Times New Roman"/>
              </a:rPr>
              <a:t>  Cristae: </a:t>
            </a:r>
          </a:p>
          <a:p>
            <a:r>
              <a:rPr lang="en-US" sz="2600" dirty="0">
                <a:solidFill>
                  <a:srgbClr val="000000"/>
                </a:solidFill>
                <a:latin typeface="Times New Roman"/>
                <a:ea typeface="Times New Roman"/>
                <a:cs typeface="Times New Roman"/>
              </a:rPr>
              <a:t>These are the folds of the inner membrane</a:t>
            </a:r>
          </a:p>
          <a:p>
            <a:r>
              <a:rPr lang="en-US" sz="2600" dirty="0">
                <a:solidFill>
                  <a:srgbClr val="000000"/>
                </a:solidFill>
                <a:latin typeface="Times New Roman"/>
                <a:ea typeface="Times New Roman"/>
                <a:cs typeface="Times New Roman"/>
              </a:rPr>
              <a:t> They increase the surface area of the membrane, therefore increasing the space available for chemical reactions</a:t>
            </a:r>
            <a:endParaRPr lang="en-US" sz="2600" dirty="0">
              <a:latin typeface="Calibri"/>
              <a:ea typeface="Calibri"/>
              <a:cs typeface="Times New Roman"/>
            </a:endParaRPr>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225E2E-C43F-41CF-B1E1-0A852D6AB3D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54706" y="1405372"/>
            <a:ext cx="7118639" cy="4629150"/>
          </a:xfrm>
          <a:prstGeom prst="rect">
            <a:avLst/>
          </a:prstGeom>
          <a:noFill/>
          <a:ln>
            <a:noFill/>
          </a:ln>
        </p:spPr>
      </p:pic>
      <p:sp>
        <p:nvSpPr>
          <p:cNvPr id="5" name="Title 4">
            <a:extLst>
              <a:ext uri="{FF2B5EF4-FFF2-40B4-BE49-F238E27FC236}">
                <a16:creationId xmlns:a16="http://schemas.microsoft.com/office/drawing/2014/main" id="{BC238084-6806-4661-9E72-679EFED7B235}"/>
              </a:ext>
            </a:extLst>
          </p:cNvPr>
          <p:cNvSpPr>
            <a:spLocks noGrp="1"/>
          </p:cNvSpPr>
          <p:nvPr>
            <p:ph type="title"/>
          </p:nvPr>
        </p:nvSpPr>
        <p:spPr>
          <a:xfrm>
            <a:off x="506680" y="2424545"/>
            <a:ext cx="8911687" cy="879764"/>
          </a:xfrm>
        </p:spPr>
        <p:txBody>
          <a:bodyPr/>
          <a:lstStyle/>
          <a:p>
            <a:r>
              <a:rPr lang="en-US" b="1" i="1" dirty="0">
                <a:solidFill>
                  <a:srgbClr val="0070C0"/>
                </a:solidFill>
                <a:latin typeface="Times New Roman" panose="02020603050405020304" pitchFamily="18" charset="0"/>
                <a:cs typeface="Times New Roman" panose="02020603050405020304" pitchFamily="18" charset="0"/>
              </a:rPr>
              <a:t>Plant vacuole </a:t>
            </a:r>
          </a:p>
        </p:txBody>
      </p:sp>
    </p:spTree>
    <p:extLst>
      <p:ext uri="{BB962C8B-B14F-4D97-AF65-F5344CB8AC3E}">
        <p14:creationId xmlns:p14="http://schemas.microsoft.com/office/powerpoint/2010/main" val="7552962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B3C2E-670B-457A-BF93-5F3677316141}"/>
              </a:ext>
            </a:extLst>
          </p:cNvPr>
          <p:cNvSpPr>
            <a:spLocks noGrp="1"/>
          </p:cNvSpPr>
          <p:nvPr>
            <p:ph type="title"/>
          </p:nvPr>
        </p:nvSpPr>
        <p:spPr>
          <a:xfrm>
            <a:off x="2592925" y="624110"/>
            <a:ext cx="8911687" cy="969163"/>
          </a:xfrm>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Animal vacuole </a:t>
            </a:r>
          </a:p>
        </p:txBody>
      </p:sp>
      <p:sp>
        <p:nvSpPr>
          <p:cNvPr id="4" name="Content Placeholder 3">
            <a:extLst>
              <a:ext uri="{FF2B5EF4-FFF2-40B4-BE49-F238E27FC236}">
                <a16:creationId xmlns:a16="http://schemas.microsoft.com/office/drawing/2014/main" id="{DE453677-C0C4-4397-A885-EFBEE169F0B2}"/>
              </a:ext>
            </a:extLst>
          </p:cNvPr>
          <p:cNvSpPr>
            <a:spLocks noGrp="1"/>
          </p:cNvSpPr>
          <p:nvPr>
            <p:ph idx="1"/>
          </p:nvPr>
        </p:nvSpPr>
        <p:spPr>
          <a:xfrm>
            <a:off x="2452255" y="2189018"/>
            <a:ext cx="9310254" cy="4461164"/>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Animal cell have more than one vacuole </a:t>
            </a:r>
          </a:p>
          <a:p>
            <a:r>
              <a:rPr lang="en-US" sz="3600" i="1" dirty="0">
                <a:solidFill>
                  <a:srgbClr val="0070C0"/>
                </a:solidFill>
                <a:latin typeface="Times New Roman" panose="02020603050405020304" pitchFamily="18" charset="0"/>
                <a:cs typeface="Times New Roman" panose="02020603050405020304" pitchFamily="18" charset="0"/>
              </a:rPr>
              <a:t>Smaller in size and shape</a:t>
            </a:r>
          </a:p>
          <a:p>
            <a:r>
              <a:rPr lang="en-US" sz="3600" i="1" dirty="0">
                <a:solidFill>
                  <a:srgbClr val="0070C0"/>
                </a:solidFill>
                <a:latin typeface="Times New Roman" panose="02020603050405020304" pitchFamily="18" charset="0"/>
                <a:cs typeface="Times New Roman" panose="02020603050405020304" pitchFamily="18" charset="0"/>
              </a:rPr>
              <a:t>Store water, ion and nutrients </a:t>
            </a:r>
          </a:p>
          <a:p>
            <a:r>
              <a:rPr lang="en-US" sz="3600" i="1" dirty="0">
                <a:solidFill>
                  <a:srgbClr val="0070C0"/>
                </a:solidFill>
                <a:latin typeface="Times New Roman" panose="02020603050405020304" pitchFamily="18" charset="0"/>
                <a:cs typeface="Times New Roman" panose="02020603050405020304" pitchFamily="18" charset="0"/>
              </a:rPr>
              <a:t>Play important role in endocytosis and exocytosis</a:t>
            </a:r>
          </a:p>
          <a:p>
            <a:pPr marL="0" indent="0">
              <a:buNone/>
            </a:pPr>
            <a:r>
              <a:rPr lang="en-US" sz="3600" i="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903814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37F297-E3DD-4F28-8AB7-F27628121BEA}"/>
              </a:ext>
            </a:extLst>
          </p:cNvPr>
          <p:cNvSpPr>
            <a:spLocks noGrp="1"/>
          </p:cNvSpPr>
          <p:nvPr>
            <p:ph type="title"/>
          </p:nvPr>
        </p:nvSpPr>
        <p:spPr>
          <a:xfrm>
            <a:off x="1221325" y="2591455"/>
            <a:ext cx="3392240" cy="1280890"/>
          </a:xfrm>
        </p:spPr>
        <p:txBody>
          <a:bodyPr>
            <a:normAutofit fontScale="90000"/>
          </a:bodyPr>
          <a:lstStyle/>
          <a:p>
            <a:r>
              <a:rPr lang="en-US" b="1" i="1" dirty="0">
                <a:solidFill>
                  <a:srgbClr val="0070C0"/>
                </a:solidFill>
                <a:latin typeface="Times New Roman" panose="02020603050405020304" pitchFamily="18" charset="0"/>
                <a:cs typeface="Times New Roman" panose="02020603050405020304" pitchFamily="18" charset="0"/>
              </a:rPr>
              <a:t>Animal vacuole </a:t>
            </a:r>
          </a:p>
        </p:txBody>
      </p:sp>
      <p:pic>
        <p:nvPicPr>
          <p:cNvPr id="5" name="Picture 4">
            <a:extLst>
              <a:ext uri="{FF2B5EF4-FFF2-40B4-BE49-F238E27FC236}">
                <a16:creationId xmlns:a16="http://schemas.microsoft.com/office/drawing/2014/main" id="{19F79861-5206-42EF-A8B8-8F9F3AC5365A}"/>
              </a:ext>
            </a:extLst>
          </p:cNvPr>
          <p:cNvPicPr>
            <a:picLocks noChangeAspect="1"/>
          </p:cNvPicPr>
          <p:nvPr/>
        </p:nvPicPr>
        <p:blipFill>
          <a:blip r:embed="rId2"/>
          <a:stretch>
            <a:fillRect/>
          </a:stretch>
        </p:blipFill>
        <p:spPr>
          <a:xfrm>
            <a:off x="5733757" y="1911927"/>
            <a:ext cx="5236918" cy="3624770"/>
          </a:xfrm>
          <a:prstGeom prst="rect">
            <a:avLst/>
          </a:prstGeom>
        </p:spPr>
      </p:pic>
    </p:spTree>
    <p:extLst>
      <p:ext uri="{BB962C8B-B14F-4D97-AF65-F5344CB8AC3E}">
        <p14:creationId xmlns:p14="http://schemas.microsoft.com/office/powerpoint/2010/main" val="25005433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7E7140-3751-4698-B2C1-42EAF869E682}"/>
              </a:ext>
            </a:extLst>
          </p:cNvPr>
          <p:cNvSpPr>
            <a:spLocks noGrp="1"/>
          </p:cNvSpPr>
          <p:nvPr>
            <p:ph type="title"/>
          </p:nvPr>
        </p:nvSpPr>
        <p:spPr>
          <a:xfrm>
            <a:off x="2592925" y="624110"/>
            <a:ext cx="8911687" cy="1135417"/>
          </a:xfrm>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Types of vacuole </a:t>
            </a:r>
          </a:p>
        </p:txBody>
      </p:sp>
      <p:sp>
        <p:nvSpPr>
          <p:cNvPr id="4" name="Content Placeholder 3">
            <a:extLst>
              <a:ext uri="{FF2B5EF4-FFF2-40B4-BE49-F238E27FC236}">
                <a16:creationId xmlns:a16="http://schemas.microsoft.com/office/drawing/2014/main" id="{4007388E-7DF8-4890-A3CD-0BA06B077DAB}"/>
              </a:ext>
            </a:extLst>
          </p:cNvPr>
          <p:cNvSpPr>
            <a:spLocks noGrp="1"/>
          </p:cNvSpPr>
          <p:nvPr>
            <p:ph idx="1"/>
          </p:nvPr>
        </p:nvSpPr>
        <p:spPr>
          <a:xfrm>
            <a:off x="2589212" y="1995055"/>
            <a:ext cx="8915400" cy="4572000"/>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Lytic vacuole</a:t>
            </a:r>
          </a:p>
          <a:p>
            <a:r>
              <a:rPr lang="en-US" sz="3600" i="1" dirty="0">
                <a:solidFill>
                  <a:srgbClr val="0070C0"/>
                </a:solidFill>
                <a:latin typeface="Times New Roman" panose="02020603050405020304" pitchFamily="18" charset="0"/>
                <a:cs typeface="Times New Roman" panose="02020603050405020304" pitchFamily="18" charset="0"/>
              </a:rPr>
              <a:t>Protein storage vacuole</a:t>
            </a:r>
          </a:p>
          <a:p>
            <a:r>
              <a:rPr lang="en-US" sz="3600" i="1" dirty="0">
                <a:solidFill>
                  <a:srgbClr val="0070C0"/>
                </a:solidFill>
                <a:latin typeface="Times New Roman" panose="02020603050405020304" pitchFamily="18" charset="0"/>
                <a:cs typeface="Times New Roman" panose="02020603050405020304" pitchFamily="18" charset="0"/>
              </a:rPr>
              <a:t>Gas vacuole</a:t>
            </a:r>
          </a:p>
          <a:p>
            <a:r>
              <a:rPr lang="en-US" sz="3600" i="1" dirty="0">
                <a:solidFill>
                  <a:srgbClr val="0070C0"/>
                </a:solidFill>
                <a:latin typeface="Times New Roman" panose="02020603050405020304" pitchFamily="18" charset="0"/>
                <a:cs typeface="Times New Roman" panose="02020603050405020304" pitchFamily="18" charset="0"/>
              </a:rPr>
              <a:t>Contractile vacuole</a:t>
            </a:r>
          </a:p>
          <a:p>
            <a:r>
              <a:rPr lang="en-US" sz="3600" i="1" dirty="0">
                <a:solidFill>
                  <a:srgbClr val="0070C0"/>
                </a:solidFill>
                <a:latin typeface="Times New Roman" panose="02020603050405020304" pitchFamily="18" charset="0"/>
                <a:cs typeface="Times New Roman" panose="02020603050405020304" pitchFamily="18" charset="0"/>
              </a:rPr>
              <a:t>Sap vacuole</a:t>
            </a:r>
          </a:p>
          <a:p>
            <a:pPr marL="0" indent="0">
              <a:buNone/>
            </a:pPr>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7067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4CCF-F41A-4E56-8665-A8C2AB1AE6CF}"/>
              </a:ext>
            </a:extLst>
          </p:cNvPr>
          <p:cNvSpPr>
            <a:spLocks noGrp="1"/>
          </p:cNvSpPr>
          <p:nvPr>
            <p:ph type="title"/>
          </p:nvPr>
        </p:nvSpPr>
        <p:spPr>
          <a:xfrm>
            <a:off x="2592925" y="789709"/>
            <a:ext cx="8911687" cy="1052945"/>
          </a:xfrm>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Lytic vacuole </a:t>
            </a:r>
          </a:p>
        </p:txBody>
      </p:sp>
      <p:sp>
        <p:nvSpPr>
          <p:cNvPr id="3" name="Content Placeholder 2">
            <a:extLst>
              <a:ext uri="{FF2B5EF4-FFF2-40B4-BE49-F238E27FC236}">
                <a16:creationId xmlns:a16="http://schemas.microsoft.com/office/drawing/2014/main" id="{FDD6BAE8-6F7E-4572-9723-389AE256F965}"/>
              </a:ext>
            </a:extLst>
          </p:cNvPr>
          <p:cNvSpPr>
            <a:spLocks noGrp="1"/>
          </p:cNvSpPr>
          <p:nvPr>
            <p:ph idx="1"/>
          </p:nvPr>
        </p:nvSpPr>
        <p:spPr>
          <a:xfrm>
            <a:off x="2589212" y="2050473"/>
            <a:ext cx="8729952" cy="4641272"/>
          </a:xfrm>
        </p:spPr>
        <p:txBody>
          <a:bodyPr>
            <a:normAutofit lnSpcReduction="10000"/>
          </a:bodyPr>
          <a:lstStyle/>
          <a:p>
            <a:r>
              <a:rPr lang="en-US" sz="3600" i="1" dirty="0">
                <a:solidFill>
                  <a:srgbClr val="0070C0"/>
                </a:solidFill>
                <a:latin typeface="Times New Roman" panose="02020603050405020304" pitchFamily="18" charset="0"/>
                <a:cs typeface="Times New Roman" panose="02020603050405020304" pitchFamily="18" charset="0"/>
              </a:rPr>
              <a:t>Similar to the lysosome present in the vacuole</a:t>
            </a:r>
          </a:p>
          <a:p>
            <a:r>
              <a:rPr lang="en-US" sz="3600" i="1" dirty="0">
                <a:solidFill>
                  <a:srgbClr val="0070C0"/>
                </a:solidFill>
                <a:latin typeface="Times New Roman" panose="02020603050405020304" pitchFamily="18" charset="0"/>
                <a:cs typeface="Times New Roman" panose="02020603050405020304" pitchFamily="18" charset="0"/>
              </a:rPr>
              <a:t>Contain different types of hydrolytic enzyme</a:t>
            </a:r>
          </a:p>
          <a:p>
            <a:r>
              <a:rPr lang="en-US" sz="3600" i="1" dirty="0">
                <a:solidFill>
                  <a:srgbClr val="0070C0"/>
                </a:solidFill>
                <a:latin typeface="Times New Roman" panose="02020603050405020304" pitchFamily="18" charset="0"/>
                <a:cs typeface="Times New Roman" panose="02020603050405020304" pitchFamily="18" charset="0"/>
              </a:rPr>
              <a:t>Responsible for degradation of molecules such as nucleic acid, protein and polysaccharide</a:t>
            </a:r>
          </a:p>
          <a:p>
            <a:r>
              <a:rPr lang="en-US" sz="3600" i="1" dirty="0">
                <a:solidFill>
                  <a:srgbClr val="0070C0"/>
                </a:solidFill>
                <a:latin typeface="Times New Roman" panose="02020603050405020304" pitchFamily="18" charset="0"/>
                <a:cs typeface="Times New Roman" panose="02020603050405020304" pitchFamily="18" charset="0"/>
              </a:rPr>
              <a:t>Originate from the trans-Golgi network or dilation of  part of smooth endoplasmic reticulum</a:t>
            </a:r>
          </a:p>
        </p:txBody>
      </p:sp>
    </p:spTree>
    <p:extLst>
      <p:ext uri="{BB962C8B-B14F-4D97-AF65-F5344CB8AC3E}">
        <p14:creationId xmlns:p14="http://schemas.microsoft.com/office/powerpoint/2010/main" val="17188173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1C8B-A835-4EC2-8217-F38553477666}"/>
              </a:ext>
            </a:extLst>
          </p:cNvPr>
          <p:cNvSpPr>
            <a:spLocks noGrp="1"/>
          </p:cNvSpPr>
          <p:nvPr>
            <p:ph type="title"/>
          </p:nvPr>
        </p:nvSpPr>
        <p:spPr>
          <a:xfrm>
            <a:off x="2592925" y="624110"/>
            <a:ext cx="8911687" cy="1052290"/>
          </a:xfrm>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Enzymes of lytic vacuole</a:t>
            </a:r>
          </a:p>
        </p:txBody>
      </p:sp>
      <p:sp>
        <p:nvSpPr>
          <p:cNvPr id="3" name="Content Placeholder 2">
            <a:extLst>
              <a:ext uri="{FF2B5EF4-FFF2-40B4-BE49-F238E27FC236}">
                <a16:creationId xmlns:a16="http://schemas.microsoft.com/office/drawing/2014/main" id="{9752B674-D078-4B25-AF02-908C99D206AD}"/>
              </a:ext>
            </a:extLst>
          </p:cNvPr>
          <p:cNvSpPr>
            <a:spLocks noGrp="1"/>
          </p:cNvSpPr>
          <p:nvPr>
            <p:ph idx="1"/>
          </p:nvPr>
        </p:nvSpPr>
        <p:spPr>
          <a:xfrm>
            <a:off x="2589212" y="1828799"/>
            <a:ext cx="8915400" cy="4807527"/>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Contain different type of hydrolytic and oxidizing enzyme</a:t>
            </a:r>
          </a:p>
          <a:p>
            <a:r>
              <a:rPr lang="en-US" sz="3600" i="1" dirty="0">
                <a:solidFill>
                  <a:srgbClr val="0070C0"/>
                </a:solidFill>
                <a:latin typeface="Times New Roman" panose="02020603050405020304" pitchFamily="18" charset="0"/>
                <a:cs typeface="Times New Roman" panose="02020603050405020304" pitchFamily="18" charset="0"/>
              </a:rPr>
              <a:t>Hydrolase enzyme </a:t>
            </a:r>
          </a:p>
          <a:p>
            <a:r>
              <a:rPr lang="en-US" sz="3600" i="1" dirty="0">
                <a:solidFill>
                  <a:srgbClr val="0070C0"/>
                </a:solidFill>
                <a:latin typeface="Times New Roman" panose="02020603050405020304" pitchFamily="18" charset="0"/>
                <a:cs typeface="Times New Roman" panose="02020603050405020304" pitchFamily="18" charset="0"/>
              </a:rPr>
              <a:t>Esterase enzyme</a:t>
            </a:r>
          </a:p>
          <a:p>
            <a:r>
              <a:rPr lang="en-US" sz="3600" i="1" dirty="0">
                <a:solidFill>
                  <a:srgbClr val="0070C0"/>
                </a:solidFill>
                <a:latin typeface="Times New Roman" panose="02020603050405020304" pitchFamily="18" charset="0"/>
                <a:cs typeface="Times New Roman" panose="02020603050405020304" pitchFamily="18" charset="0"/>
              </a:rPr>
              <a:t>Nuclease</a:t>
            </a:r>
          </a:p>
          <a:p>
            <a:r>
              <a:rPr lang="en-US" sz="3600" i="1" dirty="0">
                <a:solidFill>
                  <a:srgbClr val="0070C0"/>
                </a:solidFill>
                <a:latin typeface="Times New Roman" panose="02020603050405020304" pitchFamily="18" charset="0"/>
                <a:cs typeface="Times New Roman" panose="02020603050405020304" pitchFamily="18" charset="0"/>
              </a:rPr>
              <a:t>Peroxidase</a:t>
            </a:r>
          </a:p>
          <a:p>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3781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6C1185-0E48-42E6-B4A4-97C41750F194}"/>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5067750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1671-EE4B-4D14-A65D-FE4CF4A50622}"/>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Function of lytic vacuole </a:t>
            </a:r>
          </a:p>
        </p:txBody>
      </p:sp>
      <p:sp>
        <p:nvSpPr>
          <p:cNvPr id="3" name="Content Placeholder 2">
            <a:extLst>
              <a:ext uri="{FF2B5EF4-FFF2-40B4-BE49-F238E27FC236}">
                <a16:creationId xmlns:a16="http://schemas.microsoft.com/office/drawing/2014/main" id="{66EC66BD-C4D8-420C-A919-C50935C7725E}"/>
              </a:ext>
            </a:extLst>
          </p:cNvPr>
          <p:cNvSpPr>
            <a:spLocks noGrp="1"/>
          </p:cNvSpPr>
          <p:nvPr>
            <p:ph idx="1"/>
          </p:nvPr>
        </p:nvSpPr>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Autophagy</a:t>
            </a:r>
          </a:p>
          <a:p>
            <a:r>
              <a:rPr lang="en-US" sz="3600" i="1" dirty="0">
                <a:solidFill>
                  <a:srgbClr val="0070C0"/>
                </a:solidFill>
                <a:latin typeface="Times New Roman" panose="02020603050405020304" pitchFamily="18" charset="0"/>
                <a:cs typeface="Times New Roman" panose="02020603050405020304" pitchFamily="18" charset="0"/>
              </a:rPr>
              <a:t>Cell defense and cell death </a:t>
            </a:r>
          </a:p>
        </p:txBody>
      </p:sp>
    </p:spTree>
    <p:extLst>
      <p:ext uri="{BB962C8B-B14F-4D97-AF65-F5344CB8AC3E}">
        <p14:creationId xmlns:p14="http://schemas.microsoft.com/office/powerpoint/2010/main" val="41335894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5968-D2DF-415A-BE29-351B9C0082DC}"/>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Autophagy </a:t>
            </a:r>
          </a:p>
        </p:txBody>
      </p:sp>
      <p:sp>
        <p:nvSpPr>
          <p:cNvPr id="3" name="Content Placeholder 2">
            <a:extLst>
              <a:ext uri="{FF2B5EF4-FFF2-40B4-BE49-F238E27FC236}">
                <a16:creationId xmlns:a16="http://schemas.microsoft.com/office/drawing/2014/main" id="{77B6E96B-DBDC-4DD1-970A-90DFE3E5E98E}"/>
              </a:ext>
            </a:extLst>
          </p:cNvPr>
          <p:cNvSpPr>
            <a:spLocks noGrp="1"/>
          </p:cNvSpPr>
          <p:nvPr>
            <p:ph idx="1"/>
          </p:nvPr>
        </p:nvSpPr>
        <p:spPr>
          <a:xfrm>
            <a:off x="2589212" y="2133600"/>
            <a:ext cx="8915400" cy="4475018"/>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Play an important role in removal of  old or unwanted material from cell</a:t>
            </a:r>
          </a:p>
          <a:p>
            <a:r>
              <a:rPr lang="en-US" sz="3600" i="1" dirty="0">
                <a:solidFill>
                  <a:srgbClr val="0070C0"/>
                </a:solidFill>
                <a:latin typeface="Times New Roman" panose="02020603050405020304" pitchFamily="18" charset="0"/>
                <a:cs typeface="Times New Roman" panose="02020603050405020304" pitchFamily="18" charset="0"/>
              </a:rPr>
              <a:t>Various material in the cytoplasm are not required by the cell they are transferred into vesicle</a:t>
            </a:r>
          </a:p>
          <a:p>
            <a:r>
              <a:rPr lang="en-US" sz="3600" i="1" dirty="0">
                <a:solidFill>
                  <a:srgbClr val="0070C0"/>
                </a:solidFill>
                <a:latin typeface="Times New Roman" panose="02020603050405020304" pitchFamily="18" charset="0"/>
                <a:cs typeface="Times New Roman" panose="02020603050405020304" pitchFamily="18" charset="0"/>
              </a:rPr>
              <a:t>Now these vesicles are transported to the vacuole </a:t>
            </a:r>
          </a:p>
        </p:txBody>
      </p:sp>
    </p:spTree>
    <p:extLst>
      <p:ext uri="{BB962C8B-B14F-4D97-AF65-F5344CB8AC3E}">
        <p14:creationId xmlns:p14="http://schemas.microsoft.com/office/powerpoint/2010/main" val="16214472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560E-E1E7-4759-B506-40D968DD5A26}"/>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Cell defense and cell death</a:t>
            </a:r>
          </a:p>
        </p:txBody>
      </p:sp>
      <p:sp>
        <p:nvSpPr>
          <p:cNvPr id="3" name="Content Placeholder 2">
            <a:extLst>
              <a:ext uri="{FF2B5EF4-FFF2-40B4-BE49-F238E27FC236}">
                <a16:creationId xmlns:a16="http://schemas.microsoft.com/office/drawing/2014/main" id="{2177D34E-359F-4A76-B367-47F19C6E1457}"/>
              </a:ext>
            </a:extLst>
          </p:cNvPr>
          <p:cNvSpPr>
            <a:spLocks noGrp="1"/>
          </p:cNvSpPr>
          <p:nvPr>
            <p:ph idx="1"/>
          </p:nvPr>
        </p:nvSpPr>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Vacuole play an important role in sell defense and cell death</a:t>
            </a:r>
          </a:p>
          <a:p>
            <a:r>
              <a:rPr lang="en-US" sz="3600" i="1" dirty="0">
                <a:solidFill>
                  <a:srgbClr val="0070C0"/>
                </a:solidFill>
                <a:latin typeface="Times New Roman" panose="02020603050405020304" pitchFamily="18" charset="0"/>
                <a:cs typeface="Times New Roman" panose="02020603050405020304" pitchFamily="18" charset="0"/>
              </a:rPr>
              <a:t>Play important role in immunity of cell</a:t>
            </a:r>
          </a:p>
          <a:p>
            <a:r>
              <a:rPr lang="en-US" sz="3600" i="1" dirty="0">
                <a:solidFill>
                  <a:srgbClr val="0070C0"/>
                </a:solidFill>
                <a:latin typeface="Times New Roman" panose="02020603050405020304" pitchFamily="18" charset="0"/>
                <a:cs typeface="Times New Roman" panose="02020603050405020304" pitchFamily="18" charset="0"/>
              </a:rPr>
              <a:t>Vacuole contain different kind of enzymes</a:t>
            </a:r>
          </a:p>
          <a:p>
            <a:r>
              <a:rPr lang="en-US" sz="3600" i="1" dirty="0">
                <a:solidFill>
                  <a:srgbClr val="0070C0"/>
                </a:solidFill>
                <a:latin typeface="Times New Roman" panose="02020603050405020304" pitchFamily="18" charset="0"/>
                <a:cs typeface="Times New Roman" panose="02020603050405020304" pitchFamily="18" charset="0"/>
              </a:rPr>
              <a:t>Enzymes protect the cell from invading pathogen</a:t>
            </a:r>
          </a:p>
          <a:p>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87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endParaRPr lang="en-US" dirty="0"/>
          </a:p>
        </p:txBody>
      </p:sp>
      <p:sp>
        <p:nvSpPr>
          <p:cNvPr id="3" name="Content Placeholder 2"/>
          <p:cNvSpPr>
            <a:spLocks noGrp="1"/>
          </p:cNvSpPr>
          <p:nvPr>
            <p:ph idx="1"/>
          </p:nvPr>
        </p:nvSpPr>
        <p:spPr>
          <a:xfrm>
            <a:off x="2279576" y="620689"/>
            <a:ext cx="7704856" cy="5688631"/>
          </a:xfrm>
        </p:spPr>
        <p:txBody>
          <a:bodyPr>
            <a:normAutofit/>
          </a:bodyPr>
          <a:lstStyle/>
          <a:p>
            <a:pPr lvl="1">
              <a:buNone/>
            </a:pPr>
            <a:r>
              <a:rPr lang="en-US" sz="2800" b="1" dirty="0">
                <a:solidFill>
                  <a:srgbClr val="000000"/>
                </a:solidFill>
                <a:latin typeface="Times New Roman"/>
                <a:ea typeface="Times New Roman"/>
                <a:cs typeface="Times New Roman"/>
              </a:rPr>
              <a:t>Matrix:</a:t>
            </a:r>
            <a:r>
              <a:rPr lang="en-US" sz="2800" dirty="0">
                <a:solidFill>
                  <a:srgbClr val="000000"/>
                </a:solidFill>
                <a:latin typeface="Times New Roman"/>
                <a:ea typeface="Times New Roman"/>
                <a:cs typeface="Times New Roman"/>
              </a:rPr>
              <a:t> </a:t>
            </a:r>
          </a:p>
          <a:p>
            <a:pPr lvl="1"/>
            <a:r>
              <a:rPr lang="en-US" sz="2800" dirty="0">
                <a:solidFill>
                  <a:srgbClr val="000000"/>
                </a:solidFill>
                <a:latin typeface="Times New Roman"/>
                <a:ea typeface="Times New Roman"/>
                <a:cs typeface="Times New Roman"/>
              </a:rPr>
              <a:t>This is the space within the inner membrane</a:t>
            </a:r>
          </a:p>
          <a:p>
            <a:pPr lvl="1"/>
            <a:r>
              <a:rPr lang="en-US" sz="2800" dirty="0">
                <a:solidFill>
                  <a:srgbClr val="000000"/>
                </a:solidFill>
                <a:latin typeface="Times New Roman"/>
                <a:ea typeface="Times New Roman"/>
                <a:cs typeface="Times New Roman"/>
              </a:rPr>
              <a:t>Containing hundreds of enzymes, it is important in the production of ATP</a:t>
            </a:r>
          </a:p>
          <a:p>
            <a:pPr lvl="1"/>
            <a:r>
              <a:rPr lang="en-US" sz="2800" b="1" dirty="0">
                <a:solidFill>
                  <a:schemeClr val="tx2">
                    <a:lumMod val="50000"/>
                  </a:schemeClr>
                </a:solidFill>
                <a:latin typeface="Times New Roman"/>
                <a:ea typeface="Times New Roman"/>
                <a:cs typeface="Times New Roman"/>
              </a:rPr>
              <a:t>Mitochondrial DNA </a:t>
            </a:r>
            <a:r>
              <a:rPr lang="en-US" sz="2800" dirty="0">
                <a:solidFill>
                  <a:srgbClr val="000000"/>
                </a:solidFill>
                <a:latin typeface="Times New Roman"/>
                <a:ea typeface="Times New Roman"/>
                <a:cs typeface="Times New Roman"/>
              </a:rPr>
              <a:t>is housed here </a:t>
            </a:r>
          </a:p>
          <a:p>
            <a:pPr lvl="1">
              <a:buNone/>
            </a:pPr>
            <a:endParaRPr lang="en-US" sz="2800" dirty="0">
              <a:solidFill>
                <a:srgbClr val="000000"/>
              </a:solidFill>
              <a:latin typeface="Times New Roman"/>
              <a:ea typeface="Times New Roman"/>
              <a:cs typeface="Times New Roman"/>
            </a:endParaRPr>
          </a:p>
          <a:p>
            <a:pPr lvl="1">
              <a:buNone/>
            </a:pPr>
            <a:endParaRPr lang="en-US" dirty="0">
              <a:latin typeface="Calibri"/>
              <a:ea typeface="Calibri"/>
              <a:cs typeface="Times New Roman"/>
            </a:endParaRPr>
          </a:p>
          <a:p>
            <a:pPr lvl="1"/>
            <a:r>
              <a:rPr lang="en-US" sz="2800" dirty="0">
                <a:solidFill>
                  <a:srgbClr val="000000"/>
                </a:solidFill>
                <a:latin typeface="Times New Roman"/>
                <a:ea typeface="Times New Roman"/>
                <a:cs typeface="Times New Roman"/>
              </a:rPr>
              <a:t>Although mitochondria are often drawn as oval-shaped organelles, they are constantly dividing (fission) and bonding together (fusion)</a:t>
            </a:r>
          </a:p>
          <a:p>
            <a:pPr lvl="1"/>
            <a:r>
              <a:rPr lang="en-US" sz="2800" dirty="0">
                <a:solidFill>
                  <a:srgbClr val="000000"/>
                </a:solidFill>
                <a:latin typeface="Times New Roman"/>
                <a:ea typeface="Times New Roman"/>
                <a:cs typeface="Times New Roman"/>
              </a:rPr>
              <a:t> So, in reality, these organelles are linked together in ever-changing networks</a:t>
            </a:r>
            <a:endParaRPr lang="en-US" sz="2800" dirty="0">
              <a:latin typeface="Calibri"/>
              <a:ea typeface="Calibri"/>
              <a:cs typeface="Times New Roman"/>
            </a:endParaRPr>
          </a:p>
          <a:p>
            <a:pPr lvl="1"/>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E106-3734-42C3-9AC1-344125B0CFDB}"/>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Protein storage vacuole </a:t>
            </a:r>
          </a:p>
        </p:txBody>
      </p:sp>
      <p:sp>
        <p:nvSpPr>
          <p:cNvPr id="3" name="Content Placeholder 2">
            <a:extLst>
              <a:ext uri="{FF2B5EF4-FFF2-40B4-BE49-F238E27FC236}">
                <a16:creationId xmlns:a16="http://schemas.microsoft.com/office/drawing/2014/main" id="{75F66AC9-23C0-4EE4-A9F3-F33D344BD685}"/>
              </a:ext>
            </a:extLst>
          </p:cNvPr>
          <p:cNvSpPr>
            <a:spLocks noGrp="1"/>
          </p:cNvSpPr>
          <p:nvPr>
            <p:ph idx="1"/>
          </p:nvPr>
        </p:nvSpPr>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Present in the storage vacuole</a:t>
            </a:r>
          </a:p>
          <a:p>
            <a:r>
              <a:rPr lang="en-US" sz="3600" i="1" dirty="0">
                <a:solidFill>
                  <a:srgbClr val="0070C0"/>
                </a:solidFill>
                <a:latin typeface="Times New Roman" panose="02020603050405020304" pitchFamily="18" charset="0"/>
                <a:cs typeface="Times New Roman" panose="02020603050405020304" pitchFamily="18" charset="0"/>
              </a:rPr>
              <a:t>Protein accumulate</a:t>
            </a:r>
          </a:p>
          <a:p>
            <a:r>
              <a:rPr lang="en-US" sz="3600" i="1" dirty="0">
                <a:solidFill>
                  <a:srgbClr val="0070C0"/>
                </a:solidFill>
                <a:latin typeface="Times New Roman" panose="02020603050405020304" pitchFamily="18" charset="0"/>
                <a:cs typeface="Times New Roman" panose="02020603050405020304" pitchFamily="18" charset="0"/>
              </a:rPr>
              <a:t>Seed  are good example in which protein store</a:t>
            </a:r>
          </a:p>
          <a:p>
            <a:r>
              <a:rPr lang="en-US" sz="3600" i="1" dirty="0">
                <a:solidFill>
                  <a:srgbClr val="0070C0"/>
                </a:solidFill>
                <a:latin typeface="Times New Roman" panose="02020603050405020304" pitchFamily="18" charset="0"/>
                <a:cs typeface="Times New Roman" panose="02020603050405020304" pitchFamily="18" charset="0"/>
              </a:rPr>
              <a:t>All proteins that are synthesize firstly stored in the rough endoplasmic reticulum and than in protein storage vacuole  </a:t>
            </a:r>
          </a:p>
        </p:txBody>
      </p:sp>
    </p:spTree>
    <p:extLst>
      <p:ext uri="{BB962C8B-B14F-4D97-AF65-F5344CB8AC3E}">
        <p14:creationId xmlns:p14="http://schemas.microsoft.com/office/powerpoint/2010/main" val="40910665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C67E-2D7D-49A7-8652-CB51DF28EF9D}"/>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Gas vacuole </a:t>
            </a:r>
          </a:p>
        </p:txBody>
      </p:sp>
      <p:sp>
        <p:nvSpPr>
          <p:cNvPr id="6" name="Content Placeholder 5">
            <a:extLst>
              <a:ext uri="{FF2B5EF4-FFF2-40B4-BE49-F238E27FC236}">
                <a16:creationId xmlns:a16="http://schemas.microsoft.com/office/drawing/2014/main" id="{45321E8A-A685-4E48-95B0-823E50E4614A}"/>
              </a:ext>
            </a:extLst>
          </p:cNvPr>
          <p:cNvSpPr>
            <a:spLocks noGrp="1"/>
          </p:cNvSpPr>
          <p:nvPr>
            <p:ph idx="1"/>
          </p:nvPr>
        </p:nvSpPr>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Composed of hollow cylindrical gas vesicle</a:t>
            </a:r>
          </a:p>
          <a:p>
            <a:r>
              <a:rPr lang="en-US" sz="3600" i="1" dirty="0">
                <a:solidFill>
                  <a:srgbClr val="0070C0"/>
                </a:solidFill>
                <a:latin typeface="Times New Roman" panose="02020603050405020304" pitchFamily="18" charset="0"/>
                <a:cs typeface="Times New Roman" panose="02020603050405020304" pitchFamily="18" charset="0"/>
              </a:rPr>
              <a:t>Present in the bacteria</a:t>
            </a:r>
          </a:p>
          <a:p>
            <a:r>
              <a:rPr lang="en-US" sz="3600" i="1" dirty="0">
                <a:solidFill>
                  <a:srgbClr val="0070C0"/>
                </a:solidFill>
                <a:latin typeface="Times New Roman" panose="02020603050405020304" pitchFamily="18" charset="0"/>
                <a:cs typeface="Times New Roman" panose="02020603050405020304" pitchFamily="18" charset="0"/>
              </a:rPr>
              <a:t>Have permeable membrane that allow air to pass through it</a:t>
            </a:r>
          </a:p>
        </p:txBody>
      </p:sp>
    </p:spTree>
    <p:extLst>
      <p:ext uri="{BB962C8B-B14F-4D97-AF65-F5344CB8AC3E}">
        <p14:creationId xmlns:p14="http://schemas.microsoft.com/office/powerpoint/2010/main" val="14398520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C707-DC1C-4258-A594-A9A6C308B044}"/>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Contractile vacuole </a:t>
            </a:r>
          </a:p>
        </p:txBody>
      </p:sp>
      <p:sp>
        <p:nvSpPr>
          <p:cNvPr id="3" name="Content Placeholder 2">
            <a:extLst>
              <a:ext uri="{FF2B5EF4-FFF2-40B4-BE49-F238E27FC236}">
                <a16:creationId xmlns:a16="http://schemas.microsoft.com/office/drawing/2014/main" id="{C6076170-6003-4C20-BFDE-359217D36B1B}"/>
              </a:ext>
            </a:extLst>
          </p:cNvPr>
          <p:cNvSpPr>
            <a:spLocks noGrp="1"/>
          </p:cNvSpPr>
          <p:nvPr>
            <p:ph idx="1"/>
          </p:nvPr>
        </p:nvSpPr>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Membrane bonded organelle </a:t>
            </a:r>
          </a:p>
          <a:p>
            <a:r>
              <a:rPr lang="en-US" sz="3600" i="1" dirty="0">
                <a:solidFill>
                  <a:srgbClr val="0070C0"/>
                </a:solidFill>
                <a:latin typeface="Times New Roman" panose="02020603050405020304" pitchFamily="18" charset="0"/>
                <a:cs typeface="Times New Roman" panose="02020603050405020304" pitchFamily="18" charset="0"/>
              </a:rPr>
              <a:t>Present in kingdom Protista</a:t>
            </a:r>
          </a:p>
          <a:p>
            <a:r>
              <a:rPr lang="en-US" sz="3600" i="1" dirty="0">
                <a:solidFill>
                  <a:srgbClr val="0070C0"/>
                </a:solidFill>
                <a:latin typeface="Times New Roman" panose="02020603050405020304" pitchFamily="18" charset="0"/>
                <a:cs typeface="Times New Roman" panose="02020603050405020304" pitchFamily="18" charset="0"/>
              </a:rPr>
              <a:t>Play important role in osmoregulation</a:t>
            </a:r>
          </a:p>
          <a:p>
            <a:r>
              <a:rPr lang="en-US" sz="3600" i="1" dirty="0">
                <a:solidFill>
                  <a:srgbClr val="0070C0"/>
                </a:solidFill>
                <a:latin typeface="Times New Roman" panose="02020603050405020304" pitchFamily="18" charset="0"/>
                <a:cs typeface="Times New Roman" panose="02020603050405020304" pitchFamily="18" charset="0"/>
              </a:rPr>
              <a:t>Have two compartments bonded by two differentiated membrane</a:t>
            </a:r>
          </a:p>
          <a:p>
            <a:r>
              <a:rPr lang="en-US" sz="3600" i="1" dirty="0">
                <a:solidFill>
                  <a:srgbClr val="0070C0"/>
                </a:solidFill>
                <a:latin typeface="Times New Roman" panose="02020603050405020304" pitchFamily="18" charset="0"/>
                <a:cs typeface="Times New Roman" panose="02020603050405020304" pitchFamily="18" charset="0"/>
              </a:rPr>
              <a:t>Both membranes have different properties </a:t>
            </a:r>
          </a:p>
        </p:txBody>
      </p:sp>
    </p:spTree>
    <p:extLst>
      <p:ext uri="{BB962C8B-B14F-4D97-AF65-F5344CB8AC3E}">
        <p14:creationId xmlns:p14="http://schemas.microsoft.com/office/powerpoint/2010/main" val="8641622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9121-F310-46A8-9DD6-E65B8BC6C4A8}"/>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Continue….</a:t>
            </a:r>
          </a:p>
        </p:txBody>
      </p:sp>
      <p:sp>
        <p:nvSpPr>
          <p:cNvPr id="3" name="Content Placeholder 2">
            <a:extLst>
              <a:ext uri="{FF2B5EF4-FFF2-40B4-BE49-F238E27FC236}">
                <a16:creationId xmlns:a16="http://schemas.microsoft.com/office/drawing/2014/main" id="{360F923E-9E07-4434-9612-9FFFA5F6FD12}"/>
              </a:ext>
            </a:extLst>
          </p:cNvPr>
          <p:cNvSpPr>
            <a:spLocks noGrp="1"/>
          </p:cNvSpPr>
          <p:nvPr>
            <p:ph idx="1"/>
          </p:nvPr>
        </p:nvSpPr>
        <p:spPr>
          <a:xfrm>
            <a:off x="2589212" y="1731818"/>
            <a:ext cx="8915400" cy="4502072"/>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First membrane is divided into many vesicle, tubules and many protein-translocating V-ATPase enzymes.</a:t>
            </a:r>
          </a:p>
          <a:p>
            <a:r>
              <a:rPr lang="en-US" sz="3600" i="1" dirty="0">
                <a:solidFill>
                  <a:srgbClr val="0070C0"/>
                </a:solidFill>
                <a:latin typeface="Times New Roman" panose="02020603050405020304" pitchFamily="18" charset="0"/>
                <a:cs typeface="Times New Roman" panose="02020603050405020304" pitchFamily="18" charset="0"/>
              </a:rPr>
              <a:t> These components are responsible for generating electrochemical gradient of protons that fuse with the second compartments.</a:t>
            </a:r>
          </a:p>
          <a:p>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7157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F1A7-3FFE-472A-8433-65DFB7042CB5}"/>
              </a:ext>
            </a:extLst>
          </p:cNvPr>
          <p:cNvSpPr>
            <a:spLocks noGrp="1"/>
          </p:cNvSpPr>
          <p:nvPr>
            <p:ph type="title"/>
          </p:nvPr>
        </p:nvSpPr>
        <p:spPr>
          <a:xfrm>
            <a:off x="2592925" y="512619"/>
            <a:ext cx="8911687" cy="858982"/>
          </a:xfrm>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Continue…..</a:t>
            </a:r>
          </a:p>
        </p:txBody>
      </p:sp>
      <p:sp>
        <p:nvSpPr>
          <p:cNvPr id="3" name="Content Placeholder 2">
            <a:extLst>
              <a:ext uri="{FF2B5EF4-FFF2-40B4-BE49-F238E27FC236}">
                <a16:creationId xmlns:a16="http://schemas.microsoft.com/office/drawing/2014/main" id="{D01E692D-E109-41B9-BA2B-BED3F6CEECD8}"/>
              </a:ext>
            </a:extLst>
          </p:cNvPr>
          <p:cNvSpPr>
            <a:spLocks noGrp="1"/>
          </p:cNvSpPr>
          <p:nvPr>
            <p:ph idx="1"/>
          </p:nvPr>
        </p:nvSpPr>
        <p:spPr>
          <a:xfrm>
            <a:off x="2589211" y="1371601"/>
            <a:ext cx="9131733" cy="5237017"/>
          </a:xfrm>
        </p:spPr>
        <p:txBody>
          <a:bodyPr>
            <a:noAutofit/>
          </a:bodyPr>
          <a:lstStyle/>
          <a:p>
            <a:r>
              <a:rPr lang="en-US" sz="3600" i="1" dirty="0">
                <a:solidFill>
                  <a:srgbClr val="0070C0"/>
                </a:solidFill>
                <a:latin typeface="Times New Roman" panose="02020603050405020304" pitchFamily="18" charset="0"/>
                <a:cs typeface="Times New Roman" panose="02020603050405020304" pitchFamily="18" charset="0"/>
              </a:rPr>
              <a:t>The second compartment expand into the reservoir of fluid storage and can fuse with the cell membrane of the cell.</a:t>
            </a:r>
          </a:p>
          <a:p>
            <a:r>
              <a:rPr lang="en-US" sz="3600" i="1" dirty="0">
                <a:solidFill>
                  <a:srgbClr val="0070C0"/>
                </a:solidFill>
                <a:latin typeface="Times New Roman" panose="02020603050405020304" pitchFamily="18" charset="0"/>
                <a:cs typeface="Times New Roman" panose="02020603050405020304" pitchFamily="18" charset="0"/>
              </a:rPr>
              <a:t> But it lacks V-ATPase enzyme. It undergoes contraction periodically which enables the vacuole to expel fluids.</a:t>
            </a:r>
          </a:p>
          <a:p>
            <a:r>
              <a:rPr lang="en-US" sz="3600" i="1" dirty="0">
                <a:solidFill>
                  <a:srgbClr val="0070C0"/>
                </a:solidFill>
                <a:latin typeface="Times New Roman" panose="02020603050405020304" pitchFamily="18" charset="0"/>
                <a:cs typeface="Times New Roman" panose="02020603050405020304" pitchFamily="18" charset="0"/>
              </a:rPr>
              <a:t> With other solutes, this system works like a pump and expel water time to time to prevent cell from rupturing and swelling.</a:t>
            </a:r>
          </a:p>
        </p:txBody>
      </p:sp>
    </p:spTree>
    <p:extLst>
      <p:ext uri="{BB962C8B-B14F-4D97-AF65-F5344CB8AC3E}">
        <p14:creationId xmlns:p14="http://schemas.microsoft.com/office/powerpoint/2010/main" val="30243308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7C0536-259B-4CCE-A088-62107B3DC4F3}"/>
              </a:ext>
            </a:extLst>
          </p:cNvPr>
          <p:cNvPicPr>
            <a:picLocks noChangeAspect="1"/>
          </p:cNvPicPr>
          <p:nvPr/>
        </p:nvPicPr>
        <p:blipFill>
          <a:blip r:embed="rId2"/>
          <a:stretch>
            <a:fillRect/>
          </a:stretch>
        </p:blipFill>
        <p:spPr>
          <a:xfrm>
            <a:off x="0" y="0"/>
            <a:ext cx="12191999" cy="6858001"/>
          </a:xfrm>
          <a:prstGeom prst="rect">
            <a:avLst/>
          </a:prstGeom>
        </p:spPr>
      </p:pic>
    </p:spTree>
    <p:extLst>
      <p:ext uri="{BB962C8B-B14F-4D97-AF65-F5344CB8AC3E}">
        <p14:creationId xmlns:p14="http://schemas.microsoft.com/office/powerpoint/2010/main" val="25802892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EE5F-A744-4DEB-B835-B68A0D68D405}"/>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Sap vacuole </a:t>
            </a:r>
          </a:p>
        </p:txBody>
      </p:sp>
      <p:sp>
        <p:nvSpPr>
          <p:cNvPr id="3" name="Content Placeholder 2">
            <a:extLst>
              <a:ext uri="{FF2B5EF4-FFF2-40B4-BE49-F238E27FC236}">
                <a16:creationId xmlns:a16="http://schemas.microsoft.com/office/drawing/2014/main" id="{7446C604-7AB7-4C0F-9FF3-4CA06C8D8FE7}"/>
              </a:ext>
            </a:extLst>
          </p:cNvPr>
          <p:cNvSpPr>
            <a:spLocks noGrp="1"/>
          </p:cNvSpPr>
          <p:nvPr>
            <p:ph idx="1"/>
          </p:nvPr>
        </p:nvSpPr>
        <p:spPr>
          <a:xfrm>
            <a:off x="2589212" y="1905000"/>
            <a:ext cx="8915400" cy="4842164"/>
          </a:xfrm>
        </p:spPr>
        <p:txBody>
          <a:bodyPr>
            <a:normAutofit fontScale="25000" lnSpcReduction="20000"/>
          </a:bodyPr>
          <a:lstStyle/>
          <a:p>
            <a:r>
              <a:rPr lang="en-US" sz="14400" i="1" dirty="0">
                <a:solidFill>
                  <a:srgbClr val="0070C0"/>
                </a:solidFill>
                <a:latin typeface="Times New Roman" panose="02020603050405020304" pitchFamily="18" charset="0"/>
                <a:cs typeface="Times New Roman" panose="02020603050405020304" pitchFamily="18" charset="0"/>
              </a:rPr>
              <a:t> known as central vacuole of the cell. </a:t>
            </a:r>
          </a:p>
          <a:p>
            <a:r>
              <a:rPr lang="en-US" sz="14400" i="1" dirty="0">
                <a:solidFill>
                  <a:srgbClr val="0070C0"/>
                </a:solidFill>
                <a:latin typeface="Times New Roman" panose="02020603050405020304" pitchFamily="18" charset="0"/>
                <a:cs typeface="Times New Roman" panose="02020603050405020304" pitchFamily="18" charset="0"/>
              </a:rPr>
              <a:t>It is large central vacuole that occupy most of the volume of the cell.</a:t>
            </a:r>
          </a:p>
          <a:p>
            <a:r>
              <a:rPr lang="en-US" sz="14400" i="1" dirty="0">
                <a:solidFill>
                  <a:srgbClr val="0070C0"/>
                </a:solidFill>
                <a:latin typeface="Times New Roman" panose="02020603050405020304" pitchFamily="18" charset="0"/>
                <a:cs typeface="Times New Roman" panose="02020603050405020304" pitchFamily="18" charset="0"/>
              </a:rPr>
              <a:t> The organelle fluid is known as sap.</a:t>
            </a:r>
          </a:p>
          <a:p>
            <a:r>
              <a:rPr lang="en-US" sz="14400" i="1" dirty="0">
                <a:solidFill>
                  <a:srgbClr val="0070C0"/>
                </a:solidFill>
                <a:latin typeface="Times New Roman" panose="02020603050405020304" pitchFamily="18" charset="0"/>
                <a:cs typeface="Times New Roman" panose="02020603050405020304" pitchFamily="18" charset="0"/>
              </a:rPr>
              <a:t>  consists of contents like water, mineral, sugar and amino acids.</a:t>
            </a:r>
          </a:p>
          <a:p>
            <a:r>
              <a:rPr lang="en-US" sz="14400" i="1" dirty="0">
                <a:solidFill>
                  <a:srgbClr val="0070C0"/>
                </a:solidFill>
                <a:latin typeface="Times New Roman" panose="02020603050405020304" pitchFamily="18" charset="0"/>
                <a:cs typeface="Times New Roman" panose="02020603050405020304" pitchFamily="18" charset="0"/>
              </a:rPr>
              <a:t>As plant mature, provacuoles from the Golgi complex combine to form the sap vacuole at the center of the cell.</a:t>
            </a:r>
          </a:p>
          <a:p>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1392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AB05FA-C5D9-4321-BE9F-EC283622419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555014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B601-5D9A-4D1E-AAFD-9B7A4BBADE84}"/>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Function of vacuole </a:t>
            </a:r>
          </a:p>
        </p:txBody>
      </p:sp>
      <p:sp>
        <p:nvSpPr>
          <p:cNvPr id="3" name="Content Placeholder 2">
            <a:extLst>
              <a:ext uri="{FF2B5EF4-FFF2-40B4-BE49-F238E27FC236}">
                <a16:creationId xmlns:a16="http://schemas.microsoft.com/office/drawing/2014/main" id="{B741EB5F-2488-4347-BA6B-CFDF4769390C}"/>
              </a:ext>
            </a:extLst>
          </p:cNvPr>
          <p:cNvSpPr>
            <a:spLocks noGrp="1"/>
          </p:cNvSpPr>
          <p:nvPr>
            <p:ph idx="1"/>
          </p:nvPr>
        </p:nvSpPr>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Water storage</a:t>
            </a:r>
          </a:p>
          <a:p>
            <a:r>
              <a:rPr lang="en-US" sz="3600" i="1" dirty="0">
                <a:solidFill>
                  <a:srgbClr val="0070C0"/>
                </a:solidFill>
                <a:latin typeface="Times New Roman" panose="02020603050405020304" pitchFamily="18" charset="0"/>
                <a:cs typeface="Times New Roman" panose="02020603050405020304" pitchFamily="18" charset="0"/>
              </a:rPr>
              <a:t>Turgor pressure </a:t>
            </a:r>
          </a:p>
          <a:p>
            <a:r>
              <a:rPr lang="en-US" sz="3600" i="1" dirty="0">
                <a:solidFill>
                  <a:srgbClr val="0070C0"/>
                </a:solidFill>
                <a:latin typeface="Times New Roman" panose="02020603050405020304" pitchFamily="18" charset="0"/>
                <a:cs typeface="Times New Roman" panose="02020603050405020304" pitchFamily="18" charset="0"/>
              </a:rPr>
              <a:t>Cell growth</a:t>
            </a:r>
          </a:p>
          <a:p>
            <a:r>
              <a:rPr lang="en-US" sz="3600" i="1" dirty="0">
                <a:solidFill>
                  <a:srgbClr val="0070C0"/>
                </a:solidFill>
                <a:latin typeface="Times New Roman" panose="02020603050405020304" pitchFamily="18" charset="0"/>
                <a:cs typeface="Times New Roman" panose="02020603050405020304" pitchFamily="18" charset="0"/>
              </a:rPr>
              <a:t>Pigment deposition</a:t>
            </a:r>
          </a:p>
          <a:p>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9553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C6CB-EC8F-429B-850E-98C3FF9B0E14}"/>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Water storage </a:t>
            </a:r>
          </a:p>
        </p:txBody>
      </p:sp>
      <p:sp>
        <p:nvSpPr>
          <p:cNvPr id="3" name="Content Placeholder 2">
            <a:extLst>
              <a:ext uri="{FF2B5EF4-FFF2-40B4-BE49-F238E27FC236}">
                <a16:creationId xmlns:a16="http://schemas.microsoft.com/office/drawing/2014/main" id="{4A9B72C5-0DFA-4100-ABDE-E66D49C84BB9}"/>
              </a:ext>
            </a:extLst>
          </p:cNvPr>
          <p:cNvSpPr>
            <a:spLocks noGrp="1"/>
          </p:cNvSpPr>
          <p:nvPr>
            <p:ph idx="1"/>
          </p:nvPr>
        </p:nvSpPr>
        <p:spPr>
          <a:xfrm>
            <a:off x="2589212" y="1731818"/>
            <a:ext cx="8915400" cy="5126182"/>
          </a:xfrm>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The vacuole is surrounded by tonoplast,</a:t>
            </a:r>
          </a:p>
          <a:p>
            <a:r>
              <a:rPr lang="en-US" sz="3600" i="1" dirty="0">
                <a:solidFill>
                  <a:srgbClr val="0070C0"/>
                </a:solidFill>
                <a:latin typeface="Times New Roman" panose="02020603050405020304" pitchFamily="18" charset="0"/>
                <a:cs typeface="Times New Roman" panose="02020603050405020304" pitchFamily="18" charset="0"/>
              </a:rPr>
              <a:t> A type of cytoplasmic membrane that can stretch and fills itself with a solution called  cell sap.</a:t>
            </a:r>
          </a:p>
          <a:p>
            <a:r>
              <a:rPr lang="en-US" sz="3600" i="1" dirty="0">
                <a:solidFill>
                  <a:srgbClr val="0070C0"/>
                </a:solidFill>
                <a:latin typeface="Times New Roman" panose="02020603050405020304" pitchFamily="18" charset="0"/>
                <a:cs typeface="Times New Roman" panose="02020603050405020304" pitchFamily="18" charset="0"/>
              </a:rPr>
              <a:t>Vacuole can fill itself  with proton from cytosol, creating an acidic environment inside the cell </a:t>
            </a:r>
          </a:p>
        </p:txBody>
      </p:sp>
    </p:spTree>
    <p:extLst>
      <p:ext uri="{BB962C8B-B14F-4D97-AF65-F5344CB8AC3E}">
        <p14:creationId xmlns:p14="http://schemas.microsoft.com/office/powerpoint/2010/main" val="182933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351584" y="692697"/>
            <a:ext cx="7416824" cy="5616623"/>
          </a:xfrm>
          <a:prstGeom prst="rect">
            <a:avLst/>
          </a:prstGeom>
          <a:noFill/>
          <a:ln w="9525">
            <a:noFill/>
            <a:miter lim="800000"/>
            <a:headEnd/>
            <a:tailEnd/>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1CF7-CA00-4DF7-8175-EA88A31D9477}"/>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Continue….</a:t>
            </a:r>
          </a:p>
        </p:txBody>
      </p:sp>
      <p:sp>
        <p:nvSpPr>
          <p:cNvPr id="3" name="Content Placeholder 2">
            <a:extLst>
              <a:ext uri="{FF2B5EF4-FFF2-40B4-BE49-F238E27FC236}">
                <a16:creationId xmlns:a16="http://schemas.microsoft.com/office/drawing/2014/main" id="{8FCDF186-84C5-4482-A9F2-D153034176AD}"/>
              </a:ext>
            </a:extLst>
          </p:cNvPr>
          <p:cNvSpPr>
            <a:spLocks noGrp="1"/>
          </p:cNvSpPr>
          <p:nvPr>
            <p:ph idx="1"/>
          </p:nvPr>
        </p:nvSpPr>
        <p:spPr/>
        <p:txBody>
          <a:bodyPr/>
          <a:lstStyle/>
          <a:p>
            <a:r>
              <a:rPr lang="en-US" sz="3600" i="1" dirty="0">
                <a:solidFill>
                  <a:srgbClr val="0070C0"/>
                </a:solidFill>
                <a:latin typeface="Times New Roman" panose="02020603050405020304" pitchFamily="18" charset="0"/>
                <a:cs typeface="Times New Roman" panose="02020603050405020304" pitchFamily="18" charset="0"/>
              </a:rPr>
              <a:t>The vacuole can than use the chemical gradient created to transport material in and out of the vacuole called proton motive force.</a:t>
            </a:r>
          </a:p>
          <a:p>
            <a:r>
              <a:rPr lang="en-US" sz="3600" i="1" dirty="0">
                <a:solidFill>
                  <a:srgbClr val="0070C0"/>
                </a:solidFill>
                <a:latin typeface="Times New Roman" panose="02020603050405020304" pitchFamily="18" charset="0"/>
                <a:cs typeface="Times New Roman" panose="02020603050405020304" pitchFamily="18" charset="0"/>
              </a:rPr>
              <a:t> This allows movement of molecules and water in and out of cell.</a:t>
            </a:r>
          </a:p>
          <a:p>
            <a:endParaRPr lang="en-US" dirty="0"/>
          </a:p>
        </p:txBody>
      </p:sp>
    </p:spTree>
    <p:extLst>
      <p:ext uri="{BB962C8B-B14F-4D97-AF65-F5344CB8AC3E}">
        <p14:creationId xmlns:p14="http://schemas.microsoft.com/office/powerpoint/2010/main" val="41239564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24750-80D6-4750-9895-FD20FCF9C02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910471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C31D-2395-4851-8C3C-B0F54D3E9B67}"/>
              </a:ext>
            </a:extLst>
          </p:cNvPr>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Turgor pressure </a:t>
            </a:r>
          </a:p>
        </p:txBody>
      </p:sp>
      <p:sp>
        <p:nvSpPr>
          <p:cNvPr id="3" name="Content Placeholder 2">
            <a:extLst>
              <a:ext uri="{FF2B5EF4-FFF2-40B4-BE49-F238E27FC236}">
                <a16:creationId xmlns:a16="http://schemas.microsoft.com/office/drawing/2014/main" id="{BE09F10A-FFB1-4A53-8F62-672B40814314}"/>
              </a:ext>
            </a:extLst>
          </p:cNvPr>
          <p:cNvSpPr>
            <a:spLocks noGrp="1"/>
          </p:cNvSpPr>
          <p:nvPr>
            <p:ph idx="1"/>
          </p:nvPr>
        </p:nvSpPr>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Plants use vacuole to maintain their turgor pressure.</a:t>
            </a:r>
          </a:p>
          <a:p>
            <a:r>
              <a:rPr lang="en-US" sz="3600" i="1" dirty="0">
                <a:solidFill>
                  <a:srgbClr val="0070C0"/>
                </a:solidFill>
                <a:latin typeface="Times New Roman" panose="02020603050405020304" pitchFamily="18" charset="0"/>
                <a:cs typeface="Times New Roman" panose="02020603050405020304" pitchFamily="18" charset="0"/>
              </a:rPr>
              <a:t> When vacuole is completely filled with water, it exert pressure on the cell wall. </a:t>
            </a:r>
          </a:p>
          <a:p>
            <a:r>
              <a:rPr lang="en-US" sz="3600" i="1" dirty="0">
                <a:solidFill>
                  <a:srgbClr val="0070C0"/>
                </a:solidFill>
                <a:latin typeface="Times New Roman" panose="02020603050405020304" pitchFamily="18" charset="0"/>
                <a:cs typeface="Times New Roman" panose="02020603050405020304" pitchFamily="18" charset="0"/>
              </a:rPr>
              <a:t>This pressure help plants to stand in storm, rain and even hail.</a:t>
            </a:r>
          </a:p>
          <a:p>
            <a:endParaRPr lang="en-US" dirty="0"/>
          </a:p>
        </p:txBody>
      </p:sp>
    </p:spTree>
    <p:extLst>
      <p:ext uri="{BB962C8B-B14F-4D97-AF65-F5344CB8AC3E}">
        <p14:creationId xmlns:p14="http://schemas.microsoft.com/office/powerpoint/2010/main" val="101603964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7CF6-CE2A-4545-A49C-89BDDDEC9049}"/>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Cell growth </a:t>
            </a:r>
          </a:p>
        </p:txBody>
      </p:sp>
      <p:sp>
        <p:nvSpPr>
          <p:cNvPr id="3" name="Content Placeholder 2">
            <a:extLst>
              <a:ext uri="{FF2B5EF4-FFF2-40B4-BE49-F238E27FC236}">
                <a16:creationId xmlns:a16="http://schemas.microsoft.com/office/drawing/2014/main" id="{EB01D618-043E-4B16-A904-D34E4C2BC838}"/>
              </a:ext>
            </a:extLst>
          </p:cNvPr>
          <p:cNvSpPr>
            <a:spLocks noGrp="1"/>
          </p:cNvSpPr>
          <p:nvPr>
            <p:ph idx="1"/>
          </p:nvPr>
        </p:nvSpPr>
        <p:spPr/>
        <p:txBody>
          <a:bodyPr>
            <a:normAutofit/>
          </a:bodyPr>
          <a:lstStyle/>
          <a:p>
            <a:r>
              <a:rPr lang="en-US" sz="3600" i="1" dirty="0">
                <a:solidFill>
                  <a:srgbClr val="0070C0"/>
                </a:solidFill>
                <a:latin typeface="Times New Roman" panose="02020603050405020304" pitchFamily="18" charset="0"/>
                <a:cs typeface="Times New Roman" panose="02020603050405020304" pitchFamily="18" charset="0"/>
              </a:rPr>
              <a:t>Vacuoles are important in plant cell because they help them to maintain turgidity.</a:t>
            </a:r>
          </a:p>
          <a:p>
            <a:r>
              <a:rPr lang="en-US" sz="3600" i="1" dirty="0">
                <a:solidFill>
                  <a:srgbClr val="0070C0"/>
                </a:solidFill>
                <a:latin typeface="Times New Roman" panose="02020603050405020304" pitchFamily="18" charset="0"/>
                <a:cs typeface="Times New Roman" panose="02020603050405020304" pitchFamily="18" charset="0"/>
              </a:rPr>
              <a:t> Increase in length of vacuole result in increase or growth size of cell.</a:t>
            </a:r>
          </a:p>
          <a:p>
            <a:r>
              <a:rPr lang="en-US" sz="3600" i="1" dirty="0">
                <a:solidFill>
                  <a:srgbClr val="0070C0"/>
                </a:solidFill>
                <a:latin typeface="Times New Roman" panose="02020603050405020304" pitchFamily="18" charset="0"/>
                <a:cs typeface="Times New Roman" panose="02020603050405020304" pitchFamily="18" charset="0"/>
              </a:rPr>
              <a:t> This help the tissue to maintain turgidity.</a:t>
            </a:r>
          </a:p>
          <a:p>
            <a:endParaRPr lang="en-US" dirty="0"/>
          </a:p>
        </p:txBody>
      </p:sp>
    </p:spTree>
    <p:extLst>
      <p:ext uri="{BB962C8B-B14F-4D97-AF65-F5344CB8AC3E}">
        <p14:creationId xmlns:p14="http://schemas.microsoft.com/office/powerpoint/2010/main" val="207197160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73B2-CEF4-4099-858B-E7A779CDC323}"/>
              </a:ext>
            </a:extLst>
          </p:cNvPr>
          <p:cNvSpPr>
            <a:spLocks noGrp="1"/>
          </p:cNvSpPr>
          <p:nvPr>
            <p:ph type="title"/>
          </p:nvPr>
        </p:nvSpPr>
        <p:spPr/>
        <p:txBody>
          <a:bodyPr>
            <a:normAutofit/>
          </a:bodyPr>
          <a:lstStyle/>
          <a:p>
            <a:r>
              <a:rPr lang="en-US" sz="4800" b="1" dirty="0">
                <a:solidFill>
                  <a:srgbClr val="0070C0"/>
                </a:solidFill>
                <a:latin typeface="Times New Roman" panose="02020603050405020304" pitchFamily="18" charset="0"/>
                <a:cs typeface="Times New Roman" panose="02020603050405020304" pitchFamily="18" charset="0"/>
              </a:rPr>
              <a:t>Pigment deposition </a:t>
            </a:r>
          </a:p>
        </p:txBody>
      </p:sp>
      <p:sp>
        <p:nvSpPr>
          <p:cNvPr id="3" name="Content Placeholder 2">
            <a:extLst>
              <a:ext uri="{FF2B5EF4-FFF2-40B4-BE49-F238E27FC236}">
                <a16:creationId xmlns:a16="http://schemas.microsoft.com/office/drawing/2014/main" id="{B59F0CEA-3FC9-45F9-B3A6-48F8672BF163}"/>
              </a:ext>
            </a:extLst>
          </p:cNvPr>
          <p:cNvSpPr>
            <a:spLocks noGrp="1"/>
          </p:cNvSpPr>
          <p:nvPr>
            <p:ph idx="1"/>
          </p:nvPr>
        </p:nvSpPr>
        <p:spPr>
          <a:xfrm>
            <a:off x="2589212" y="2133600"/>
            <a:ext cx="8915400" cy="4211782"/>
          </a:xfrm>
        </p:spPr>
        <p:txBody>
          <a:bodyPr/>
          <a:lstStyle/>
          <a:p>
            <a:r>
              <a:rPr lang="en-US" sz="3600" i="1" dirty="0">
                <a:solidFill>
                  <a:srgbClr val="0070C0"/>
                </a:solidFill>
                <a:latin typeface="Times New Roman" panose="02020603050405020304" pitchFamily="18" charset="0"/>
                <a:cs typeface="Times New Roman" panose="02020603050405020304" pitchFamily="18" charset="0"/>
              </a:rPr>
              <a:t>Vacuoles are site where pigments are deposited allowing for such vegetable color as</a:t>
            </a:r>
          </a:p>
          <a:p>
            <a:pPr marL="0" indent="0">
              <a:buNone/>
            </a:pPr>
            <a:r>
              <a:rPr lang="en-US" sz="3600" i="1" dirty="0">
                <a:solidFill>
                  <a:srgbClr val="0070C0"/>
                </a:solidFill>
                <a:latin typeface="Times New Roman" panose="02020603050405020304" pitchFamily="18" charset="0"/>
                <a:cs typeface="Times New Roman" panose="02020603050405020304" pitchFamily="18" charset="0"/>
              </a:rPr>
              <a:t>        red</a:t>
            </a:r>
          </a:p>
          <a:p>
            <a:pPr marL="0" indent="0">
              <a:buNone/>
            </a:pPr>
            <a:r>
              <a:rPr lang="en-US" sz="3600" i="1" dirty="0">
                <a:solidFill>
                  <a:srgbClr val="0070C0"/>
                </a:solidFill>
                <a:latin typeface="Times New Roman" panose="02020603050405020304" pitchFamily="18" charset="0"/>
                <a:cs typeface="Times New Roman" panose="02020603050405020304" pitchFamily="18" charset="0"/>
              </a:rPr>
              <a:t>        blue </a:t>
            </a:r>
          </a:p>
          <a:p>
            <a:pPr marL="0" indent="0">
              <a:buNone/>
            </a:pPr>
            <a:r>
              <a:rPr lang="en-US" sz="3600" i="1" dirty="0">
                <a:solidFill>
                  <a:srgbClr val="0070C0"/>
                </a:solidFill>
                <a:latin typeface="Times New Roman" panose="02020603050405020304" pitchFamily="18" charset="0"/>
                <a:cs typeface="Times New Roman" panose="02020603050405020304" pitchFamily="18" charset="0"/>
              </a:rPr>
              <a:t>        scarlet</a:t>
            </a:r>
          </a:p>
          <a:p>
            <a:endParaRPr lang="en-US" dirty="0"/>
          </a:p>
        </p:txBody>
      </p:sp>
    </p:spTree>
    <p:extLst>
      <p:ext uri="{BB962C8B-B14F-4D97-AF65-F5344CB8AC3E}">
        <p14:creationId xmlns:p14="http://schemas.microsoft.com/office/powerpoint/2010/main" val="222150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548681"/>
            <a:ext cx="6965245" cy="1008112"/>
          </a:xfrm>
        </p:spPr>
        <p:txBody>
          <a:bodyPr/>
          <a:lstStyle/>
          <a:p>
            <a:r>
              <a:rPr lang="en-US" b="1" dirty="0"/>
              <a:t>Shape Of Mitochondria :</a:t>
            </a:r>
          </a:p>
        </p:txBody>
      </p:sp>
      <p:sp>
        <p:nvSpPr>
          <p:cNvPr id="3" name="Content Placeholder 2"/>
          <p:cNvSpPr>
            <a:spLocks noGrp="1"/>
          </p:cNvSpPr>
          <p:nvPr>
            <p:ph idx="1"/>
          </p:nvPr>
        </p:nvSpPr>
        <p:spPr>
          <a:xfrm>
            <a:off x="2279576" y="1412776"/>
            <a:ext cx="7776864" cy="4968552"/>
          </a:xfrm>
        </p:spPr>
        <p:txBody>
          <a:bodyPr>
            <a:noAutofit/>
          </a:bodyPr>
          <a:lstStyle/>
          <a:p>
            <a:r>
              <a:rPr lang="en-US" dirty="0"/>
              <a:t>May be filamentous or granular in shape </a:t>
            </a:r>
          </a:p>
          <a:p>
            <a:r>
              <a:rPr lang="en-US" dirty="0"/>
              <a:t>May change from one form to another depending upon the physiological conditions of the cells</a:t>
            </a:r>
          </a:p>
          <a:p>
            <a:r>
              <a:rPr lang="en-US" dirty="0"/>
              <a:t>They may be of club, racket, vesicular, ring or round-shape </a:t>
            </a:r>
          </a:p>
          <a:p>
            <a:r>
              <a:rPr lang="en-US" b="1" dirty="0"/>
              <a:t>Mitochondria</a:t>
            </a:r>
            <a:r>
              <a:rPr lang="en-US" dirty="0"/>
              <a:t> are granular in primary spermatocyte or rat, or club-shaped in liver cells </a:t>
            </a:r>
          </a:p>
          <a:p>
            <a:r>
              <a:rPr lang="en-US" dirty="0"/>
              <a:t>Mitochondria are remarkably mobile and plastic organelles, constantly changing their shape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620689"/>
            <a:ext cx="6965245" cy="1080120"/>
          </a:xfrm>
        </p:spPr>
        <p:txBody>
          <a:bodyPr/>
          <a:lstStyle/>
          <a:p>
            <a:r>
              <a:rPr lang="en-GB" b="1" dirty="0"/>
              <a:t>Conti....</a:t>
            </a:r>
            <a:endParaRPr lang="en-US" b="1" dirty="0"/>
          </a:p>
        </p:txBody>
      </p:sp>
      <p:sp>
        <p:nvSpPr>
          <p:cNvPr id="3" name="Content Placeholder 2"/>
          <p:cNvSpPr>
            <a:spLocks noGrp="1"/>
          </p:cNvSpPr>
          <p:nvPr>
            <p:ph idx="1"/>
          </p:nvPr>
        </p:nvSpPr>
        <p:spPr>
          <a:xfrm>
            <a:off x="2351584" y="1628800"/>
            <a:ext cx="7560840" cy="4536504"/>
          </a:xfrm>
        </p:spPr>
        <p:txBody>
          <a:bodyPr/>
          <a:lstStyle/>
          <a:p>
            <a:r>
              <a:rPr lang="en-US" dirty="0"/>
              <a:t>Sometimes fuse with one another and then separate again </a:t>
            </a:r>
          </a:p>
          <a:p>
            <a:r>
              <a:rPr lang="en-US" dirty="0"/>
              <a:t>For example, in euglenoid cells, the mitochondria fuse into a reticulate structure during the day and dissociate during darkness </a:t>
            </a:r>
          </a:p>
          <a:p>
            <a:r>
              <a:rPr lang="en-US" dirty="0"/>
              <a:t>Similar changes have been reported in yeast species, apparently in response to culture conditions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Number Of Mitochondria </a:t>
            </a:r>
            <a:r>
              <a:rPr lang="en-GB" dirty="0"/>
              <a:t>:</a:t>
            </a:r>
            <a:endParaRPr lang="en-US" dirty="0"/>
          </a:p>
        </p:txBody>
      </p:sp>
      <p:sp>
        <p:nvSpPr>
          <p:cNvPr id="3" name="Content Placeholder 2"/>
          <p:cNvSpPr>
            <a:spLocks noGrp="1"/>
          </p:cNvSpPr>
          <p:nvPr>
            <p:ph idx="1"/>
          </p:nvPr>
        </p:nvSpPr>
        <p:spPr>
          <a:xfrm>
            <a:off x="2207568" y="1772816"/>
            <a:ext cx="7776864" cy="4536504"/>
          </a:xfrm>
        </p:spPr>
        <p:txBody>
          <a:bodyPr/>
          <a:lstStyle/>
          <a:p>
            <a:r>
              <a:rPr lang="en-US" sz="2600" dirty="0">
                <a:solidFill>
                  <a:srgbClr val="000000"/>
                </a:solidFill>
                <a:latin typeface="Times New Roman"/>
                <a:ea typeface="Times New Roman"/>
                <a:cs typeface="Times New Roman"/>
              </a:rPr>
              <a:t>Different cell types have different numbers of mitochondria</a:t>
            </a:r>
          </a:p>
          <a:p>
            <a:r>
              <a:rPr lang="en-US" sz="2600" dirty="0">
                <a:solidFill>
                  <a:srgbClr val="000000"/>
                </a:solidFill>
                <a:latin typeface="Times New Roman"/>
                <a:ea typeface="Times New Roman"/>
                <a:cs typeface="Times New Roman"/>
              </a:rPr>
              <a:t> Mature red blood cells have none at all, whereas liver cells can have more than</a:t>
            </a:r>
            <a:r>
              <a:rPr lang="en-US" sz="2600" b="1" dirty="0">
                <a:solidFill>
                  <a:srgbClr val="002060"/>
                </a:solidFill>
                <a:latin typeface="Times New Roman"/>
                <a:ea typeface="Times New Roman"/>
                <a:cs typeface="Times New Roman"/>
              </a:rPr>
              <a:t> 2,000</a:t>
            </a:r>
          </a:p>
          <a:p>
            <a:r>
              <a:rPr lang="en-US" sz="2600" dirty="0">
                <a:solidFill>
                  <a:srgbClr val="000000"/>
                </a:solidFill>
                <a:latin typeface="Times New Roman"/>
                <a:ea typeface="Times New Roman"/>
                <a:cs typeface="Times New Roman"/>
              </a:rPr>
              <a:t> Cells with a high demand for energy tend to have greater numbers of mitochondria</a:t>
            </a:r>
          </a:p>
          <a:p>
            <a:r>
              <a:rPr lang="en-US" sz="2600" dirty="0">
                <a:solidFill>
                  <a:srgbClr val="000000"/>
                </a:solidFill>
                <a:latin typeface="Times New Roman"/>
                <a:ea typeface="Times New Roman"/>
                <a:cs typeface="Times New Roman"/>
              </a:rPr>
              <a:t> Around </a:t>
            </a:r>
            <a:r>
              <a:rPr lang="en-US" sz="2600" b="1" dirty="0">
                <a:solidFill>
                  <a:srgbClr val="FF0000"/>
                </a:solidFill>
                <a:latin typeface="Times New Roman"/>
                <a:ea typeface="Times New Roman"/>
                <a:cs typeface="Times New Roman"/>
              </a:rPr>
              <a:t>40 percent</a:t>
            </a:r>
            <a:r>
              <a:rPr lang="en-US" sz="2600" dirty="0">
                <a:solidFill>
                  <a:srgbClr val="000000"/>
                </a:solidFill>
                <a:latin typeface="Times New Roman"/>
                <a:ea typeface="Times New Roman"/>
                <a:cs typeface="Times New Roman"/>
              </a:rPr>
              <a:t> of the cytoplasm in heart muscle cells is taken up by mitochondria</a:t>
            </a:r>
          </a:p>
          <a:p>
            <a:r>
              <a:rPr lang="en-US" sz="2600" dirty="0">
                <a:solidFill>
                  <a:srgbClr val="000000"/>
                </a:solidFill>
                <a:latin typeface="Times New Roman"/>
                <a:ea typeface="Times New Roman"/>
              </a:rPr>
              <a:t>Also, in sperm cells, the mitochondria are spiraled in the midpiece and provide energy for tail motion</a:t>
            </a:r>
            <a:endParaRPr lang="en-US" sz="2600" dirty="0">
              <a:latin typeface="Calibri"/>
              <a:ea typeface="Calibri"/>
              <a:cs typeface="Times New Roman"/>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620689"/>
            <a:ext cx="7632849" cy="1008112"/>
          </a:xfrm>
        </p:spPr>
        <p:txBody>
          <a:bodyPr>
            <a:normAutofit/>
          </a:bodyPr>
          <a:lstStyle/>
          <a:p>
            <a:r>
              <a:rPr lang="en-GB" sz="3600" b="1" dirty="0"/>
              <a:t>Chemical Composition Of Mitochondria</a:t>
            </a:r>
            <a:endParaRPr lang="en-US" sz="3600" b="1" dirty="0"/>
          </a:p>
        </p:txBody>
      </p:sp>
      <p:sp>
        <p:nvSpPr>
          <p:cNvPr id="3" name="Content Placeholder 2"/>
          <p:cNvSpPr>
            <a:spLocks noGrp="1"/>
          </p:cNvSpPr>
          <p:nvPr>
            <p:ph idx="1"/>
          </p:nvPr>
        </p:nvSpPr>
        <p:spPr>
          <a:xfrm>
            <a:off x="2207568" y="1628800"/>
            <a:ext cx="7704856" cy="4608512"/>
          </a:xfrm>
        </p:spPr>
        <p:txBody>
          <a:bodyPr>
            <a:normAutofit/>
          </a:bodyPr>
          <a:lstStyle/>
          <a:p>
            <a:r>
              <a:rPr lang="en-US" dirty="0"/>
              <a:t>Chemical composition of the mitochondria varies in different animal and plant cells </a:t>
            </a:r>
          </a:p>
          <a:p>
            <a:r>
              <a:rPr lang="en-US" dirty="0"/>
              <a:t>Mitochondria are found to contain </a:t>
            </a:r>
            <a:r>
              <a:rPr lang="en-US" b="1" dirty="0"/>
              <a:t>65 to 70 %</a:t>
            </a:r>
            <a:r>
              <a:rPr lang="en-US" dirty="0"/>
              <a:t> </a:t>
            </a:r>
            <a:r>
              <a:rPr lang="en-US" b="1" dirty="0">
                <a:solidFill>
                  <a:srgbClr val="FF0000"/>
                </a:solidFill>
              </a:rPr>
              <a:t>proteins</a:t>
            </a:r>
            <a:r>
              <a:rPr lang="en-US" dirty="0"/>
              <a:t> , </a:t>
            </a:r>
            <a:r>
              <a:rPr lang="en-US" b="1" dirty="0"/>
              <a:t>25 to 30 % </a:t>
            </a:r>
            <a:r>
              <a:rPr lang="en-US" b="1" dirty="0">
                <a:solidFill>
                  <a:srgbClr val="FF0000"/>
                </a:solidFill>
              </a:rPr>
              <a:t>lipids</a:t>
            </a:r>
            <a:r>
              <a:rPr lang="en-US" dirty="0"/>
              <a:t>, </a:t>
            </a:r>
            <a:r>
              <a:rPr lang="en-US" b="1" dirty="0"/>
              <a:t>0.5</a:t>
            </a:r>
            <a:r>
              <a:rPr lang="en-US" dirty="0"/>
              <a:t> </a:t>
            </a:r>
            <a:r>
              <a:rPr lang="en-US" b="1" dirty="0"/>
              <a:t> % </a:t>
            </a:r>
            <a:r>
              <a:rPr lang="en-US" dirty="0"/>
              <a:t> </a:t>
            </a:r>
            <a:r>
              <a:rPr lang="en-US" b="1" dirty="0">
                <a:solidFill>
                  <a:srgbClr val="FF0000"/>
                </a:solidFill>
              </a:rPr>
              <a:t>RNA</a:t>
            </a:r>
            <a:r>
              <a:rPr lang="en-US" dirty="0"/>
              <a:t> and small amount of the </a:t>
            </a:r>
            <a:r>
              <a:rPr lang="en-US" b="1" dirty="0">
                <a:solidFill>
                  <a:srgbClr val="FF0000"/>
                </a:solidFill>
              </a:rPr>
              <a:t>DNA</a:t>
            </a:r>
          </a:p>
          <a:p>
            <a:r>
              <a:rPr lang="en-US" dirty="0"/>
              <a:t> The lipid contents of the mitochondria are composed of 90 per cent phospholipids (lecithin and cephalin), </a:t>
            </a:r>
            <a:r>
              <a:rPr lang="en-US" b="1" dirty="0"/>
              <a:t>5 % </a:t>
            </a:r>
            <a:r>
              <a:rPr lang="en-US" dirty="0"/>
              <a:t>or less cholesterol and </a:t>
            </a:r>
            <a:r>
              <a:rPr lang="en-US" b="1" dirty="0"/>
              <a:t>5 % </a:t>
            </a:r>
            <a:r>
              <a:rPr lang="en-US" dirty="0"/>
              <a:t>free fatty acids and triglycerides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620689"/>
            <a:ext cx="7304692" cy="864096"/>
          </a:xfrm>
        </p:spPr>
        <p:txBody>
          <a:bodyPr/>
          <a:lstStyle/>
          <a:p>
            <a:r>
              <a:rPr lang="en-GB" b="1" dirty="0"/>
              <a:t>Conti...</a:t>
            </a:r>
            <a:endParaRPr lang="en-US" b="1" dirty="0"/>
          </a:p>
        </p:txBody>
      </p:sp>
      <p:sp>
        <p:nvSpPr>
          <p:cNvPr id="3" name="Content Placeholder 2"/>
          <p:cNvSpPr>
            <a:spLocks noGrp="1"/>
          </p:cNvSpPr>
          <p:nvPr>
            <p:ph idx="1"/>
          </p:nvPr>
        </p:nvSpPr>
        <p:spPr>
          <a:xfrm>
            <a:off x="2279576" y="1412777"/>
            <a:ext cx="7632848" cy="4896543"/>
          </a:xfrm>
        </p:spPr>
        <p:txBody>
          <a:bodyPr>
            <a:normAutofit/>
          </a:bodyPr>
          <a:lstStyle/>
          <a:p>
            <a:r>
              <a:rPr lang="en-US" dirty="0"/>
              <a:t>The inner membrane is rich in one type of phospholipid , called cardiolipin which makes this membrane impermeable to a variety of ions and small molecules (e.g., Na+ , K+ , </a:t>
            </a:r>
            <a:r>
              <a:rPr lang="en-US" dirty="0" err="1"/>
              <a:t>Cl</a:t>
            </a:r>
            <a:r>
              <a:rPr lang="en-US" dirty="0"/>
              <a:t>---, NAD+ , AMP, GTP, </a:t>
            </a:r>
            <a:r>
              <a:rPr lang="en-US" dirty="0" err="1"/>
              <a:t>CoA</a:t>
            </a:r>
            <a:r>
              <a:rPr lang="en-US" dirty="0"/>
              <a:t> and so on</a:t>
            </a:r>
          </a:p>
          <a:p>
            <a:r>
              <a:rPr lang="en-US" dirty="0"/>
              <a:t>The outer mitochondrial membrane has typical ratio of 50 per cent proteins and 50 per cent phospholipids of ‘unit membrane’</a:t>
            </a:r>
          </a:p>
          <a:p>
            <a:r>
              <a:rPr lang="en-US" dirty="0">
                <a:latin typeface="Times New Roman"/>
                <a:ea typeface="Calibri"/>
              </a:rPr>
              <a:t>It contains more unsaturated fatty acids and less cholesterol</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5601" y="1052738"/>
            <a:ext cx="7128791" cy="1152127"/>
          </a:xfrm>
        </p:spPr>
        <p:txBody>
          <a:bodyPr>
            <a:normAutofit/>
          </a:bodyPr>
          <a:lstStyle/>
          <a:p>
            <a:r>
              <a:rPr lang="en-GB" b="1" dirty="0">
                <a:solidFill>
                  <a:srgbClr val="002060"/>
                </a:solidFill>
              </a:rPr>
              <a:t>Topic : Mitochondria</a:t>
            </a:r>
            <a:endParaRPr lang="en-US" b="1" dirty="0">
              <a:solidFill>
                <a:srgbClr val="002060"/>
              </a:solidFill>
            </a:endParaRPr>
          </a:p>
        </p:txBody>
      </p:sp>
      <p:sp>
        <p:nvSpPr>
          <p:cNvPr id="3" name="Subtitle 2"/>
          <p:cNvSpPr>
            <a:spLocks noGrp="1"/>
          </p:cNvSpPr>
          <p:nvPr>
            <p:ph type="subTitle" idx="1"/>
          </p:nvPr>
        </p:nvSpPr>
        <p:spPr>
          <a:xfrm>
            <a:off x="2567608" y="2276872"/>
            <a:ext cx="7056784" cy="3888432"/>
          </a:xfrm>
        </p:spPr>
        <p:txBody>
          <a:bodyPr>
            <a:normAutofit/>
          </a:bodyPr>
          <a:lstStyle/>
          <a:p>
            <a:endParaRPr lang="en-GB" sz="3200" b="1"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00"/>
                </a:solidFill>
                <a:latin typeface="Times New Roman"/>
                <a:ea typeface="Times New Roman"/>
                <a:cs typeface="Times New Roman"/>
              </a:rPr>
              <a:t>Mitochondrial DNA</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412776"/>
            <a:ext cx="7632848" cy="4824536"/>
          </a:xfrm>
        </p:spPr>
        <p:txBody>
          <a:bodyPr>
            <a:normAutofit/>
          </a:bodyPr>
          <a:lstStyle/>
          <a:p>
            <a:r>
              <a:rPr lang="en-US" dirty="0">
                <a:solidFill>
                  <a:srgbClr val="000000"/>
                </a:solidFill>
                <a:latin typeface="Times New Roman"/>
                <a:ea typeface="Times New Roman"/>
                <a:cs typeface="Times New Roman"/>
              </a:rPr>
              <a:t>Mitochondria have their own set of DNA</a:t>
            </a:r>
          </a:p>
          <a:p>
            <a:r>
              <a:rPr lang="en-US" dirty="0">
                <a:solidFill>
                  <a:srgbClr val="000000"/>
                </a:solidFill>
                <a:latin typeface="Times New Roman"/>
                <a:ea typeface="Times New Roman"/>
                <a:cs typeface="Times New Roman"/>
              </a:rPr>
              <a:t>Interestingly, mitochondrial DNA (</a:t>
            </a:r>
            <a:r>
              <a:rPr lang="en-US" b="1" dirty="0">
                <a:solidFill>
                  <a:srgbClr val="002060"/>
                </a:solidFill>
                <a:latin typeface="Times New Roman"/>
                <a:ea typeface="Times New Roman"/>
                <a:cs typeface="Times New Roman"/>
              </a:rPr>
              <a:t>mtDNA</a:t>
            </a:r>
            <a:r>
              <a:rPr lang="en-US" dirty="0">
                <a:solidFill>
                  <a:srgbClr val="000000"/>
                </a:solidFill>
                <a:latin typeface="Times New Roman"/>
                <a:ea typeface="Times New Roman"/>
                <a:cs typeface="Times New Roman"/>
              </a:rPr>
              <a:t>) is more similar to bacterial DNA</a:t>
            </a:r>
          </a:p>
          <a:p>
            <a:r>
              <a:rPr lang="en-US" dirty="0">
                <a:solidFill>
                  <a:srgbClr val="000000"/>
                </a:solidFill>
                <a:latin typeface="Times New Roman"/>
                <a:ea typeface="Times New Roman"/>
                <a:cs typeface="Times New Roman"/>
              </a:rPr>
              <a:t>The mtDNA holds the instructions for a number of proteins and other cellular support equipment across </a:t>
            </a:r>
            <a:r>
              <a:rPr lang="en-US" b="1" dirty="0">
                <a:solidFill>
                  <a:srgbClr val="FF0000"/>
                </a:solidFill>
                <a:latin typeface="Times New Roman"/>
                <a:ea typeface="Times New Roman"/>
                <a:cs typeface="Times New Roman"/>
              </a:rPr>
              <a:t>37 genes</a:t>
            </a:r>
          </a:p>
          <a:p>
            <a:r>
              <a:rPr lang="en-US" dirty="0">
                <a:solidFill>
                  <a:srgbClr val="000000"/>
                </a:solidFill>
                <a:latin typeface="Times New Roman"/>
                <a:ea typeface="Times New Roman"/>
                <a:cs typeface="Times New Roman"/>
              </a:rPr>
              <a:t>The human genome stored in the nuclei of our cells contains around </a:t>
            </a:r>
            <a:r>
              <a:rPr lang="en-US" b="1" dirty="0">
                <a:solidFill>
                  <a:srgbClr val="002060"/>
                </a:solidFill>
                <a:latin typeface="Times New Roman"/>
                <a:ea typeface="Times New Roman"/>
                <a:cs typeface="Times New Roman"/>
              </a:rPr>
              <a:t>3.3 billion base pairs</a:t>
            </a:r>
            <a:r>
              <a:rPr lang="en-US" dirty="0">
                <a:solidFill>
                  <a:srgbClr val="000000"/>
                </a:solidFill>
                <a:latin typeface="Times New Roman"/>
                <a:ea typeface="Times New Roman"/>
                <a:cs typeface="Times New Roman"/>
              </a:rPr>
              <a:t>, whereas mtDNA consists of less than</a:t>
            </a:r>
            <a:r>
              <a:rPr lang="en-US" b="1" dirty="0">
                <a:solidFill>
                  <a:srgbClr val="FF0000"/>
                </a:solidFill>
                <a:latin typeface="Times New Roman"/>
                <a:ea typeface="Times New Roman"/>
                <a:cs typeface="Times New Roman"/>
              </a:rPr>
              <a:t> 17,000</a:t>
            </a:r>
            <a:endParaRPr lang="en-US" dirty="0">
              <a:latin typeface="Calibri"/>
              <a:ea typeface="Calibri"/>
              <a:cs typeface="Times New Roman"/>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279576" y="764704"/>
            <a:ext cx="7632848" cy="547260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548681"/>
            <a:ext cx="6965245" cy="864096"/>
          </a:xfrm>
        </p:spPr>
        <p:txBody>
          <a:bodyPr/>
          <a:lstStyle/>
          <a:p>
            <a:r>
              <a:rPr lang="en-GB" b="1" dirty="0"/>
              <a:t>Conti...</a:t>
            </a:r>
            <a:endParaRPr lang="en-US" b="1" dirty="0"/>
          </a:p>
        </p:txBody>
      </p:sp>
      <p:sp>
        <p:nvSpPr>
          <p:cNvPr id="3" name="Content Placeholder 2"/>
          <p:cNvSpPr>
            <a:spLocks noGrp="1"/>
          </p:cNvSpPr>
          <p:nvPr>
            <p:ph idx="1"/>
          </p:nvPr>
        </p:nvSpPr>
        <p:spPr>
          <a:xfrm>
            <a:off x="2207568" y="1340768"/>
            <a:ext cx="7776864" cy="4968552"/>
          </a:xfrm>
        </p:spPr>
        <p:txBody>
          <a:bodyPr>
            <a:normAutofit/>
          </a:bodyPr>
          <a:lstStyle/>
          <a:p>
            <a:r>
              <a:rPr lang="en-US" dirty="0">
                <a:solidFill>
                  <a:srgbClr val="000000"/>
                </a:solidFill>
                <a:latin typeface="Times New Roman"/>
                <a:ea typeface="Times New Roman"/>
                <a:cs typeface="Times New Roman"/>
              </a:rPr>
              <a:t>During reproduction, half of a child’s DNA comes from their father and half from their mother</a:t>
            </a:r>
          </a:p>
          <a:p>
            <a:r>
              <a:rPr lang="en-US" dirty="0">
                <a:solidFill>
                  <a:srgbClr val="000000"/>
                </a:solidFill>
                <a:latin typeface="Times New Roman"/>
                <a:ea typeface="Times New Roman"/>
                <a:cs typeface="Times New Roman"/>
              </a:rPr>
              <a:t>However, the child always receives their mtDNA from their mother</a:t>
            </a:r>
          </a:p>
          <a:p>
            <a:r>
              <a:rPr lang="en-US" dirty="0">
                <a:solidFill>
                  <a:srgbClr val="000000"/>
                </a:solidFill>
                <a:latin typeface="Times New Roman"/>
                <a:ea typeface="Times New Roman"/>
                <a:cs typeface="Times New Roman"/>
              </a:rPr>
              <a:t>Because of this, mtDNA has proven very useful for tracing genetic lines</a:t>
            </a:r>
            <a:endParaRPr lang="en-US" dirty="0">
              <a:latin typeface="Calibri"/>
              <a:ea typeface="Calibri"/>
              <a:cs typeface="Times New Roman"/>
            </a:endParaRPr>
          </a:p>
          <a:p>
            <a:r>
              <a:rPr lang="en-US" dirty="0">
                <a:solidFill>
                  <a:srgbClr val="000000"/>
                </a:solidFill>
                <a:latin typeface="Times New Roman"/>
                <a:ea typeface="Times New Roman"/>
                <a:cs typeface="Times New Roman"/>
              </a:rPr>
              <a:t>For instance, mtDNA analyses have concluded that humans may have originated in Africa relatively recently, around </a:t>
            </a:r>
            <a:r>
              <a:rPr lang="en-US" b="1" dirty="0">
                <a:solidFill>
                  <a:srgbClr val="000000"/>
                </a:solidFill>
                <a:latin typeface="Times New Roman"/>
                <a:ea typeface="Times New Roman"/>
                <a:cs typeface="Times New Roman"/>
              </a:rPr>
              <a:t>200,000</a:t>
            </a:r>
            <a:r>
              <a:rPr lang="en-US" dirty="0">
                <a:solidFill>
                  <a:srgbClr val="000000"/>
                </a:solidFill>
                <a:latin typeface="Times New Roman"/>
                <a:ea typeface="Times New Roman"/>
                <a:cs typeface="Times New Roman"/>
              </a:rPr>
              <a:t> years ago, descended from a common ancestor, known as</a:t>
            </a:r>
            <a:r>
              <a:rPr lang="en-US" dirty="0">
                <a:solidFill>
                  <a:srgbClr val="002060"/>
                </a:solidFill>
                <a:latin typeface="Times New Roman"/>
                <a:ea typeface="Times New Roman"/>
                <a:cs typeface="Times New Roman"/>
              </a:rPr>
              <a:t> </a:t>
            </a:r>
            <a:r>
              <a:rPr lang="en-US" b="1" dirty="0">
                <a:solidFill>
                  <a:srgbClr val="002060"/>
                </a:solidFill>
                <a:latin typeface="Times New Roman"/>
                <a:ea typeface="Times New Roman"/>
                <a:cs typeface="Times New Roman"/>
              </a:rPr>
              <a:t>mitochondrial Eve</a:t>
            </a:r>
            <a:endParaRPr lang="en-US" b="1" dirty="0">
              <a:solidFill>
                <a:srgbClr val="002060"/>
              </a:solidFill>
              <a:latin typeface="Calibri"/>
              <a:ea typeface="Calibri"/>
              <a:cs typeface="Times New Roman"/>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548681"/>
            <a:ext cx="6965245" cy="1152127"/>
          </a:xfrm>
        </p:spPr>
        <p:txBody>
          <a:bodyPr>
            <a:normAutofit fontScale="90000"/>
          </a:bodyPr>
          <a:lstStyle/>
          <a:p>
            <a:r>
              <a:rPr lang="en-US" b="1" dirty="0">
                <a:latin typeface="Times New Roman"/>
                <a:ea typeface="Calibri"/>
                <a:cs typeface="Times New Roman"/>
              </a:rPr>
              <a:t>Mitochondrial ribosomes</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268760"/>
            <a:ext cx="7704856" cy="4968552"/>
          </a:xfrm>
        </p:spPr>
        <p:txBody>
          <a:bodyPr>
            <a:normAutofit/>
          </a:bodyPr>
          <a:lstStyle/>
          <a:p>
            <a:r>
              <a:rPr lang="en-US" dirty="0">
                <a:latin typeface="Times New Roman"/>
                <a:ea typeface="Calibri"/>
              </a:rPr>
              <a:t>Also called </a:t>
            </a:r>
            <a:r>
              <a:rPr lang="en-US" b="1" dirty="0">
                <a:solidFill>
                  <a:schemeClr val="tx2">
                    <a:lumMod val="50000"/>
                  </a:schemeClr>
                </a:solidFill>
                <a:latin typeface="Times New Roman"/>
                <a:ea typeface="Calibri"/>
              </a:rPr>
              <a:t>mitoribosomes</a:t>
            </a:r>
          </a:p>
          <a:p>
            <a:r>
              <a:rPr lang="en-US" dirty="0">
                <a:latin typeface="Times New Roman"/>
                <a:ea typeface="Calibri"/>
              </a:rPr>
              <a:t>Mitochondria contain ribosomes and polyribosomes</a:t>
            </a:r>
          </a:p>
          <a:p>
            <a:r>
              <a:rPr lang="en-US" dirty="0">
                <a:latin typeface="Times New Roman"/>
                <a:ea typeface="Calibri"/>
              </a:rPr>
              <a:t> In yeast and Neurospora, ribosomes have been ascribed to a 70S class similar to that of bacteria </a:t>
            </a:r>
          </a:p>
          <a:p>
            <a:r>
              <a:rPr lang="en-US" dirty="0">
                <a:latin typeface="Times New Roman"/>
                <a:ea typeface="Calibri"/>
              </a:rPr>
              <a:t> In mammalian cells mitoribosomes are smaller and have a total sedimentation coefficient of 55S, with subunits of 35S and 25S</a:t>
            </a:r>
          </a:p>
          <a:p>
            <a:r>
              <a:rPr lang="en-US" dirty="0">
                <a:latin typeface="Times New Roman"/>
                <a:ea typeface="Calibri"/>
              </a:rPr>
              <a:t> In mitochondria, ribosomes appear to be tightly associated with the inner membrane.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endParaRPr lang="en-US" dirty="0"/>
          </a:p>
        </p:txBody>
      </p:sp>
      <p:pic>
        <p:nvPicPr>
          <p:cNvPr id="4" name="Content Placeholder 3"/>
          <p:cNvPicPr>
            <a:picLocks noGrp="1"/>
          </p:cNvPicPr>
          <p:nvPr>
            <p:ph idx="1"/>
          </p:nvPr>
        </p:nvPicPr>
        <p:blipFill>
          <a:blip r:embed="rId2" cstate="print"/>
          <a:srcRect/>
          <a:stretch>
            <a:fillRect/>
          </a:stretch>
        </p:blipFill>
        <p:spPr bwMode="auto">
          <a:xfrm>
            <a:off x="2207568" y="692697"/>
            <a:ext cx="7776864" cy="5400599"/>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9" y="620689"/>
            <a:ext cx="7776864" cy="1008112"/>
          </a:xfrm>
        </p:spPr>
        <p:txBody>
          <a:bodyPr>
            <a:normAutofit fontScale="90000"/>
          </a:bodyPr>
          <a:lstStyle/>
          <a:p>
            <a:r>
              <a:rPr lang="en-US" b="1" dirty="0">
                <a:latin typeface="Times New Roman"/>
                <a:ea typeface="Calibri"/>
              </a:rPr>
              <a:t>Mitochondrial protein synthesis:</a:t>
            </a:r>
            <a:endParaRPr lang="en-US" dirty="0"/>
          </a:p>
        </p:txBody>
      </p:sp>
      <p:sp>
        <p:nvSpPr>
          <p:cNvPr id="3" name="Content Placeholder 2"/>
          <p:cNvSpPr>
            <a:spLocks noGrp="1"/>
          </p:cNvSpPr>
          <p:nvPr>
            <p:ph idx="1"/>
          </p:nvPr>
        </p:nvSpPr>
        <p:spPr>
          <a:xfrm>
            <a:off x="2279576" y="1556792"/>
            <a:ext cx="7632848" cy="4752528"/>
          </a:xfrm>
        </p:spPr>
        <p:txBody>
          <a:bodyPr>
            <a:normAutofit fontScale="92500" lnSpcReduction="20000"/>
          </a:bodyPr>
          <a:lstStyle/>
          <a:p>
            <a:r>
              <a:rPr lang="en-US" dirty="0">
                <a:latin typeface="Times New Roman"/>
                <a:ea typeface="Calibri"/>
              </a:rPr>
              <a:t>Mitochondria can synthesize about 12 different proteins</a:t>
            </a:r>
          </a:p>
          <a:p>
            <a:r>
              <a:rPr lang="en-US" dirty="0">
                <a:latin typeface="Times New Roman"/>
                <a:ea typeface="Calibri"/>
              </a:rPr>
              <a:t>Which are incorporated into the inner mitochondrial membrane</a:t>
            </a:r>
          </a:p>
          <a:p>
            <a:r>
              <a:rPr lang="en-US" dirty="0">
                <a:latin typeface="Times New Roman"/>
                <a:ea typeface="Calibri"/>
              </a:rPr>
              <a:t>These proteins are very hydrophobic </a:t>
            </a:r>
          </a:p>
          <a:p>
            <a:r>
              <a:rPr lang="en-US" dirty="0">
                <a:latin typeface="Times New Roman"/>
                <a:ea typeface="Calibri"/>
              </a:rPr>
              <a:t>they are proteolipids</a:t>
            </a:r>
          </a:p>
          <a:p>
            <a:r>
              <a:rPr lang="en-US" dirty="0">
                <a:latin typeface="Times New Roman"/>
                <a:ea typeface="Calibri"/>
              </a:rPr>
              <a:t>Mitochondrial protein synthesis is inhibited by chloramphenicol</a:t>
            </a:r>
          </a:p>
          <a:p>
            <a:r>
              <a:rPr lang="en-US" dirty="0">
                <a:latin typeface="Times New Roman"/>
                <a:ea typeface="Calibri"/>
              </a:rPr>
              <a:t>On the mitoribosomes following proteins are made;</a:t>
            </a:r>
          </a:p>
          <a:p>
            <a:pPr lvl="1">
              <a:buFont typeface="Wingdings" pitchFamily="2" charset="2"/>
              <a:buChar char="v"/>
            </a:pPr>
            <a:r>
              <a:rPr lang="en-US" dirty="0">
                <a:latin typeface="Times New Roman"/>
                <a:ea typeface="Calibri"/>
              </a:rPr>
              <a:t>three largest subunits of cytochrome oxidase  </a:t>
            </a:r>
          </a:p>
          <a:p>
            <a:pPr lvl="1">
              <a:buFont typeface="Wingdings" pitchFamily="2" charset="2"/>
              <a:buChar char="v"/>
            </a:pPr>
            <a:r>
              <a:rPr lang="en-US" dirty="0">
                <a:latin typeface="Times New Roman"/>
                <a:ea typeface="Calibri"/>
              </a:rPr>
              <a:t>one protein subunit of the cytochrome b-c1 complex</a:t>
            </a:r>
          </a:p>
          <a:p>
            <a:pPr lvl="1">
              <a:buFont typeface="Wingdings" pitchFamily="2" charset="2"/>
              <a:buChar char="v"/>
            </a:pPr>
            <a:r>
              <a:rPr lang="en-US" dirty="0">
                <a:latin typeface="Times New Roman"/>
                <a:ea typeface="Calibri"/>
              </a:rPr>
              <a:t> four subunits of ATPase</a:t>
            </a:r>
          </a:p>
          <a:p>
            <a:pPr lvl="1">
              <a:buFont typeface="Wingdings" pitchFamily="2" charset="2"/>
              <a:buChar char="v"/>
            </a:pPr>
            <a:r>
              <a:rPr lang="en-US" dirty="0">
                <a:latin typeface="Times New Roman"/>
                <a:ea typeface="Calibri"/>
              </a:rPr>
              <a:t> few hydrophobic proteins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620689"/>
            <a:ext cx="7704856" cy="1080119"/>
          </a:xfrm>
        </p:spPr>
        <p:txBody>
          <a:bodyPr>
            <a:normAutofit fontScale="90000"/>
          </a:bodyPr>
          <a:lstStyle/>
          <a:p>
            <a:r>
              <a:rPr lang="en-US" b="1" dirty="0">
                <a:latin typeface="Times New Roman"/>
                <a:ea typeface="Calibri"/>
                <a:cs typeface="Times New Roman"/>
              </a:rPr>
              <a:t>Mitochondrial lipid biosynthesis </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340768"/>
            <a:ext cx="7704856" cy="4896544"/>
          </a:xfrm>
        </p:spPr>
        <p:txBody>
          <a:bodyPr>
            <a:normAutofit fontScale="92500" lnSpcReduction="10000"/>
          </a:bodyPr>
          <a:lstStyle/>
          <a:p>
            <a:r>
              <a:rPr lang="en-US" dirty="0">
                <a:latin typeface="Calibri" pitchFamily="34" charset="0"/>
                <a:ea typeface="Calibri"/>
                <a:cs typeface="Calibri" pitchFamily="34" charset="0"/>
              </a:rPr>
              <a:t>The biogenesis of new mitochondria and requires lipids</a:t>
            </a:r>
          </a:p>
          <a:p>
            <a:r>
              <a:rPr lang="en-US" dirty="0">
                <a:latin typeface="Calibri" pitchFamily="34" charset="0"/>
                <a:ea typeface="Calibri"/>
                <a:cs typeface="Calibri" pitchFamily="34" charset="0"/>
              </a:rPr>
              <a:t>Mitochondria import most of their lipid</a:t>
            </a:r>
          </a:p>
          <a:p>
            <a:r>
              <a:rPr lang="en-GB" dirty="0">
                <a:latin typeface="Calibri" pitchFamily="34" charset="0"/>
                <a:ea typeface="Calibri"/>
                <a:cs typeface="Calibri" pitchFamily="34" charset="0"/>
              </a:rPr>
              <a:t>In mitochondria lipids are imported </a:t>
            </a:r>
          </a:p>
          <a:p>
            <a:r>
              <a:rPr lang="en-US" dirty="0">
                <a:latin typeface="Times New Roman"/>
                <a:ea typeface="Calibri"/>
              </a:rPr>
              <a:t>The imported lipids then move into the inner membrane</a:t>
            </a:r>
          </a:p>
          <a:p>
            <a:r>
              <a:rPr lang="en-US" dirty="0">
                <a:latin typeface="Times New Roman"/>
                <a:ea typeface="Calibri"/>
              </a:rPr>
              <a:t>Inside mitochondria, some of the imported phospholipids are decarboxylated and converted into </a:t>
            </a:r>
            <a:r>
              <a:rPr lang="en-US" b="1" dirty="0">
                <a:solidFill>
                  <a:schemeClr val="tx2">
                    <a:lumMod val="50000"/>
                  </a:schemeClr>
                </a:solidFill>
                <a:latin typeface="Times New Roman"/>
                <a:ea typeface="Calibri"/>
              </a:rPr>
              <a:t>cardiolipin</a:t>
            </a:r>
            <a:r>
              <a:rPr lang="en-US" dirty="0">
                <a:latin typeface="Times New Roman"/>
                <a:ea typeface="Calibri"/>
              </a:rPr>
              <a:t> </a:t>
            </a:r>
            <a:endParaRPr lang="en-US" dirty="0">
              <a:latin typeface="Calibri" pitchFamily="34" charset="0"/>
              <a:ea typeface="Calibri"/>
              <a:cs typeface="Calibri" pitchFamily="34" charset="0"/>
            </a:endParaRPr>
          </a:p>
          <a:p>
            <a:r>
              <a:rPr lang="en-US" b="1" dirty="0">
                <a:solidFill>
                  <a:schemeClr val="tx2">
                    <a:lumMod val="50000"/>
                  </a:schemeClr>
                </a:solidFill>
                <a:latin typeface="Calibri" pitchFamily="34" charset="0"/>
                <a:ea typeface="Calibri"/>
                <a:cs typeface="Calibri" pitchFamily="34" charset="0"/>
              </a:rPr>
              <a:t>Cardiolipin </a:t>
            </a:r>
            <a:r>
              <a:rPr lang="en-US" dirty="0">
                <a:latin typeface="Calibri" pitchFamily="34" charset="0"/>
                <a:ea typeface="Calibri"/>
                <a:cs typeface="Calibri" pitchFamily="34" charset="0"/>
              </a:rPr>
              <a:t>is found in the inner mitochondrial membrane </a:t>
            </a:r>
            <a:r>
              <a:rPr lang="en-US" dirty="0">
                <a:latin typeface="Calibri" pitchFamily="34" charset="0"/>
                <a:cs typeface="Calibri" pitchFamily="34" charset="0"/>
              </a:rPr>
              <a:t> where it constitutes about </a:t>
            </a:r>
            <a:r>
              <a:rPr lang="en-US" b="1" dirty="0">
                <a:latin typeface="Calibri" pitchFamily="34" charset="0"/>
                <a:cs typeface="Calibri" pitchFamily="34" charset="0"/>
              </a:rPr>
              <a:t>20 % </a:t>
            </a:r>
            <a:r>
              <a:rPr lang="en-US" dirty="0">
                <a:latin typeface="Calibri" pitchFamily="34" charset="0"/>
                <a:cs typeface="Calibri" pitchFamily="34" charset="0"/>
              </a:rPr>
              <a:t>of the total lipids</a:t>
            </a:r>
          </a:p>
          <a:p>
            <a:endParaRPr lang="en-US" dirty="0">
              <a:latin typeface="Calibri" pitchFamily="34" charset="0"/>
              <a:cs typeface="Calibri" pitchFamily="34" charset="0"/>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548681"/>
            <a:ext cx="7776864" cy="1296143"/>
          </a:xfrm>
        </p:spPr>
        <p:txBody>
          <a:bodyPr>
            <a:normAutofit fontScale="90000"/>
          </a:bodyPr>
          <a:lstStyle/>
          <a:p>
            <a:r>
              <a:rPr lang="en-US" b="1" dirty="0">
                <a:latin typeface="Times New Roman"/>
                <a:ea typeface="Calibri"/>
                <a:cs typeface="Times New Roman"/>
              </a:rPr>
              <a:t>1. Enzymes of outer membrane:</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07568" y="1412776"/>
            <a:ext cx="7776864" cy="4824536"/>
          </a:xfrm>
        </p:spPr>
        <p:txBody>
          <a:bodyPr/>
          <a:lstStyle/>
          <a:p>
            <a:r>
              <a:rPr lang="en-US" dirty="0">
                <a:latin typeface="Calibri" pitchFamily="34" charset="0"/>
                <a:cs typeface="Calibri" pitchFamily="34" charset="0"/>
              </a:rPr>
              <a:t>Include enzymes involved in mitochondrial lipid synthesis </a:t>
            </a:r>
          </a:p>
          <a:p>
            <a:r>
              <a:rPr lang="en-US" dirty="0">
                <a:latin typeface="Calibri" pitchFamily="34" charset="0"/>
                <a:cs typeface="Calibri" pitchFamily="34" charset="0"/>
              </a:rPr>
              <a:t> enzymes that convert lipid substrates into forms that are subsequently metabolized in the matrix</a:t>
            </a:r>
            <a:endParaRPr lang="en-US" dirty="0">
              <a:latin typeface="Calibri" pitchFamily="34" charset="0"/>
              <a:ea typeface="Calibri"/>
              <a:cs typeface="Calibri" pitchFamily="34" charset="0"/>
            </a:endParaRPr>
          </a:p>
          <a:p>
            <a:pPr lvl="1">
              <a:buFont typeface="Wingdings" pitchFamily="2" charset="2"/>
              <a:buChar char="v"/>
            </a:pPr>
            <a:r>
              <a:rPr lang="en-US" sz="2800" dirty="0">
                <a:latin typeface="Calibri" pitchFamily="34" charset="0"/>
                <a:ea typeface="Calibri"/>
                <a:cs typeface="Calibri" pitchFamily="34" charset="0"/>
              </a:rPr>
              <a:t>Monoamine oxidase</a:t>
            </a:r>
          </a:p>
          <a:p>
            <a:pPr lvl="1">
              <a:buFont typeface="Wingdings" pitchFamily="2" charset="2"/>
              <a:buChar char="v"/>
            </a:pPr>
            <a:r>
              <a:rPr lang="en-US" sz="2800" dirty="0">
                <a:latin typeface="Calibri" pitchFamily="34" charset="0"/>
                <a:ea typeface="Calibri"/>
                <a:cs typeface="Calibri" pitchFamily="34" charset="0"/>
              </a:rPr>
              <a:t> Rotenone-insensitive NADH-cytochrome-C-</a:t>
            </a:r>
            <a:r>
              <a:rPr lang="en-US" sz="2800" dirty="0" err="1">
                <a:latin typeface="Calibri" pitchFamily="34" charset="0"/>
                <a:ea typeface="Calibri"/>
                <a:cs typeface="Calibri" pitchFamily="34" charset="0"/>
              </a:rPr>
              <a:t>reductase</a:t>
            </a:r>
            <a:endParaRPr lang="en-US" sz="2800" dirty="0">
              <a:latin typeface="Calibri" pitchFamily="34" charset="0"/>
              <a:ea typeface="Calibri"/>
              <a:cs typeface="Calibri" pitchFamily="34" charset="0"/>
            </a:endParaRPr>
          </a:p>
          <a:p>
            <a:pPr lvl="1">
              <a:buFont typeface="Wingdings" pitchFamily="2" charset="2"/>
              <a:buChar char="v"/>
            </a:pPr>
            <a:r>
              <a:rPr lang="en-US" sz="2800" dirty="0">
                <a:latin typeface="Calibri" pitchFamily="34" charset="0"/>
                <a:ea typeface="Calibri"/>
                <a:cs typeface="Calibri" pitchFamily="34" charset="0"/>
              </a:rPr>
              <a:t> </a:t>
            </a:r>
            <a:r>
              <a:rPr lang="en-US" sz="2800" dirty="0" err="1">
                <a:latin typeface="Calibri" pitchFamily="34" charset="0"/>
                <a:ea typeface="Calibri"/>
                <a:cs typeface="Calibri" pitchFamily="34" charset="0"/>
              </a:rPr>
              <a:t>Kynurenine</a:t>
            </a:r>
            <a:r>
              <a:rPr lang="en-US" sz="2800" dirty="0">
                <a:latin typeface="Calibri" pitchFamily="34" charset="0"/>
                <a:ea typeface="Calibri"/>
                <a:cs typeface="Calibri" pitchFamily="34" charset="0"/>
              </a:rPr>
              <a:t> </a:t>
            </a:r>
            <a:r>
              <a:rPr lang="en-US" sz="2800" dirty="0" err="1">
                <a:latin typeface="Calibri" pitchFamily="34" charset="0"/>
                <a:ea typeface="Calibri"/>
                <a:cs typeface="Calibri" pitchFamily="34" charset="0"/>
              </a:rPr>
              <a:t>hydroxyalase</a:t>
            </a:r>
            <a:endParaRPr lang="en-US" sz="2800" dirty="0">
              <a:latin typeface="Calibri" pitchFamily="34" charset="0"/>
              <a:ea typeface="Calibri"/>
              <a:cs typeface="Calibri" pitchFamily="34" charset="0"/>
            </a:endParaRPr>
          </a:p>
          <a:p>
            <a:pPr lvl="1">
              <a:buFont typeface="Wingdings" pitchFamily="2" charset="2"/>
              <a:buChar char="v"/>
            </a:pPr>
            <a:r>
              <a:rPr lang="en-US" sz="2800" dirty="0">
                <a:latin typeface="Calibri" pitchFamily="34" charset="0"/>
                <a:ea typeface="Calibri"/>
                <a:cs typeface="Calibri" pitchFamily="34" charset="0"/>
              </a:rPr>
              <a:t> Fatty acid </a:t>
            </a:r>
            <a:r>
              <a:rPr lang="en-US" sz="2800" dirty="0" err="1">
                <a:latin typeface="Calibri" pitchFamily="34" charset="0"/>
                <a:ea typeface="Calibri"/>
                <a:cs typeface="Calibri" pitchFamily="34" charset="0"/>
              </a:rPr>
              <a:t>CoA</a:t>
            </a:r>
            <a:r>
              <a:rPr lang="en-US" sz="2800" dirty="0">
                <a:latin typeface="Calibri" pitchFamily="34" charset="0"/>
                <a:ea typeface="Calibri"/>
                <a:cs typeface="Calibri" pitchFamily="34" charset="0"/>
              </a:rPr>
              <a:t> </a:t>
            </a:r>
            <a:r>
              <a:rPr lang="en-US" sz="2800" dirty="0" err="1">
                <a:latin typeface="Calibri" pitchFamily="34" charset="0"/>
                <a:ea typeface="Calibri"/>
                <a:cs typeface="Calibri" pitchFamily="34" charset="0"/>
              </a:rPr>
              <a:t>ligase</a:t>
            </a:r>
            <a:endParaRPr lang="en-US" sz="2800" dirty="0">
              <a:latin typeface="Calibri" pitchFamily="34" charset="0"/>
              <a:ea typeface="Calibri"/>
              <a:cs typeface="Calibri" pitchFamily="34" charset="0"/>
            </a:endParaRP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548682"/>
            <a:ext cx="7632847" cy="1224135"/>
          </a:xfrm>
        </p:spPr>
        <p:txBody>
          <a:bodyPr>
            <a:normAutofit fontScale="90000"/>
          </a:bodyPr>
          <a:lstStyle/>
          <a:p>
            <a:r>
              <a:rPr lang="en-US" b="1" dirty="0">
                <a:latin typeface="Times New Roman"/>
                <a:ea typeface="Calibri"/>
                <a:cs typeface="Times New Roman"/>
              </a:rPr>
              <a:t> 2</a:t>
            </a:r>
            <a:r>
              <a:rPr lang="en-US" sz="4000" b="1" dirty="0">
                <a:latin typeface="Times New Roman"/>
                <a:ea typeface="Calibri"/>
                <a:cs typeface="Times New Roman"/>
              </a:rPr>
              <a:t>. Enzymes of Intermembrane space: </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484785"/>
            <a:ext cx="7632848" cy="4752527"/>
          </a:xfrm>
        </p:spPr>
        <p:txBody>
          <a:bodyPr/>
          <a:lstStyle/>
          <a:p>
            <a:r>
              <a:rPr lang="en-US" dirty="0">
                <a:latin typeface="Times New Roman"/>
                <a:ea typeface="Calibri"/>
                <a:cs typeface="Times New Roman"/>
              </a:rPr>
              <a:t>This space contains several enzymes </a:t>
            </a:r>
          </a:p>
          <a:p>
            <a:r>
              <a:rPr lang="en-US" dirty="0">
                <a:latin typeface="Times New Roman"/>
                <a:ea typeface="Calibri"/>
                <a:cs typeface="Times New Roman"/>
              </a:rPr>
              <a:t>They use the ATP molecules passing out of the matrix to </a:t>
            </a:r>
            <a:r>
              <a:rPr lang="en-US" dirty="0" err="1">
                <a:latin typeface="Times New Roman"/>
                <a:ea typeface="Calibri"/>
                <a:cs typeface="Times New Roman"/>
              </a:rPr>
              <a:t>phosphorylate</a:t>
            </a:r>
            <a:r>
              <a:rPr lang="en-US" dirty="0">
                <a:latin typeface="Times New Roman"/>
                <a:ea typeface="Calibri"/>
                <a:cs typeface="Times New Roman"/>
              </a:rPr>
              <a:t> other nucleotides.</a:t>
            </a:r>
          </a:p>
          <a:p>
            <a:r>
              <a:rPr lang="en-US" dirty="0">
                <a:latin typeface="Times New Roman"/>
                <a:ea typeface="Calibri"/>
                <a:cs typeface="Times New Roman"/>
              </a:rPr>
              <a:t> The main enzymes of this part are;</a:t>
            </a:r>
          </a:p>
          <a:p>
            <a:pPr lvl="2">
              <a:buFont typeface="Wingdings" pitchFamily="2" charset="2"/>
              <a:buChar char="v"/>
            </a:pPr>
            <a:r>
              <a:rPr lang="en-US" sz="2800" dirty="0">
                <a:latin typeface="Times New Roman"/>
                <a:ea typeface="Calibri"/>
                <a:cs typeface="Times New Roman"/>
              </a:rPr>
              <a:t> </a:t>
            </a:r>
            <a:r>
              <a:rPr lang="en-US" sz="2800" b="1" dirty="0">
                <a:solidFill>
                  <a:schemeClr val="tx2">
                    <a:lumMod val="50000"/>
                  </a:schemeClr>
                </a:solidFill>
                <a:latin typeface="Times New Roman"/>
                <a:ea typeface="Calibri"/>
                <a:cs typeface="Times New Roman"/>
              </a:rPr>
              <a:t>Adenylate </a:t>
            </a:r>
            <a:r>
              <a:rPr lang="en-US" sz="2800" b="1" dirty="0" err="1">
                <a:solidFill>
                  <a:schemeClr val="tx2">
                    <a:lumMod val="50000"/>
                  </a:schemeClr>
                </a:solidFill>
                <a:latin typeface="Times New Roman"/>
                <a:ea typeface="Calibri"/>
                <a:cs typeface="Times New Roman"/>
              </a:rPr>
              <a:t>kinase</a:t>
            </a:r>
            <a:r>
              <a:rPr lang="en-US" sz="2800" b="1" dirty="0">
                <a:solidFill>
                  <a:schemeClr val="tx2">
                    <a:lumMod val="50000"/>
                  </a:schemeClr>
                </a:solidFill>
                <a:latin typeface="Times New Roman"/>
                <a:ea typeface="Calibri"/>
                <a:cs typeface="Times New Roman"/>
              </a:rPr>
              <a:t> </a:t>
            </a:r>
          </a:p>
          <a:p>
            <a:pPr lvl="2">
              <a:buFont typeface="Wingdings" pitchFamily="2" charset="2"/>
              <a:buChar char="v"/>
            </a:pPr>
            <a:r>
              <a:rPr lang="en-US" sz="2800" b="1" dirty="0">
                <a:solidFill>
                  <a:schemeClr val="tx2">
                    <a:lumMod val="50000"/>
                  </a:schemeClr>
                </a:solidFill>
                <a:latin typeface="Times New Roman"/>
                <a:ea typeface="Calibri"/>
                <a:cs typeface="Times New Roman"/>
              </a:rPr>
              <a:t>Nucleoside diphosphokinase</a:t>
            </a:r>
            <a:endParaRPr lang="en-US" sz="2800" b="1" dirty="0">
              <a:solidFill>
                <a:schemeClr val="tx2">
                  <a:lumMod val="50000"/>
                </a:schemeClr>
              </a:solidFill>
              <a:latin typeface="Calibri"/>
              <a:ea typeface="Calibri"/>
              <a:cs typeface="Times New Roman"/>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620689"/>
            <a:ext cx="7776864" cy="1296143"/>
          </a:xfrm>
        </p:spPr>
        <p:txBody>
          <a:bodyPr>
            <a:normAutofit fontScale="90000"/>
          </a:bodyPr>
          <a:lstStyle/>
          <a:p>
            <a:r>
              <a:rPr lang="en-US" b="1" dirty="0">
                <a:latin typeface="Times New Roman"/>
                <a:ea typeface="Calibri"/>
                <a:cs typeface="Times New Roman"/>
              </a:rPr>
              <a:t>3. Enzymes of inner membrane:</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484784"/>
            <a:ext cx="7632848" cy="4824536"/>
          </a:xfrm>
        </p:spPr>
        <p:txBody>
          <a:bodyPr>
            <a:normAutofit fontScale="77500" lnSpcReduction="20000"/>
          </a:bodyPr>
          <a:lstStyle/>
          <a:p>
            <a:pPr>
              <a:lnSpc>
                <a:spcPct val="150000"/>
              </a:lnSpc>
              <a:spcBef>
                <a:spcPts val="1730"/>
              </a:spcBef>
              <a:spcAft>
                <a:spcPts val="1730"/>
              </a:spcAft>
            </a:pPr>
            <a:r>
              <a:rPr lang="en-US" dirty="0">
                <a:latin typeface="Times New Roman"/>
                <a:ea typeface="Calibri"/>
              </a:rPr>
              <a:t>The significant enzymes of inner membrane are enzymes of electron transport pathways</a:t>
            </a:r>
            <a:endParaRPr lang="en-US" dirty="0">
              <a:latin typeface="Calibri"/>
              <a:ea typeface="Calibri"/>
              <a:cs typeface="Times New Roman"/>
            </a:endParaRPr>
          </a:p>
          <a:p>
            <a:r>
              <a:rPr lang="en-US" dirty="0" err="1">
                <a:solidFill>
                  <a:schemeClr val="tx2">
                    <a:lumMod val="50000"/>
                  </a:schemeClr>
                </a:solidFill>
                <a:latin typeface="Times New Roman"/>
                <a:ea typeface="Calibri"/>
              </a:rPr>
              <a:t>nicotinamide</a:t>
            </a:r>
            <a:r>
              <a:rPr lang="en-US" dirty="0">
                <a:solidFill>
                  <a:schemeClr val="tx2">
                    <a:lumMod val="50000"/>
                  </a:schemeClr>
                </a:solidFill>
                <a:latin typeface="Times New Roman"/>
                <a:ea typeface="Calibri"/>
              </a:rPr>
              <a:t> adenine </a:t>
            </a:r>
            <a:r>
              <a:rPr lang="en-US" dirty="0" err="1">
                <a:solidFill>
                  <a:schemeClr val="tx2">
                    <a:lumMod val="50000"/>
                  </a:schemeClr>
                </a:solidFill>
                <a:latin typeface="Times New Roman"/>
                <a:ea typeface="Calibri"/>
              </a:rPr>
              <a:t>dinucleotide</a:t>
            </a:r>
            <a:r>
              <a:rPr lang="en-US" dirty="0">
                <a:solidFill>
                  <a:schemeClr val="tx2">
                    <a:lumMod val="50000"/>
                  </a:schemeClr>
                </a:solidFill>
                <a:latin typeface="Times New Roman"/>
                <a:ea typeface="Calibri"/>
              </a:rPr>
              <a:t> (NAD) </a:t>
            </a:r>
          </a:p>
          <a:p>
            <a:r>
              <a:rPr lang="en-US" dirty="0" err="1">
                <a:solidFill>
                  <a:schemeClr val="tx2">
                    <a:lumMod val="50000"/>
                  </a:schemeClr>
                </a:solidFill>
                <a:latin typeface="Times New Roman"/>
                <a:ea typeface="Calibri"/>
              </a:rPr>
              <a:t>flavin</a:t>
            </a:r>
            <a:r>
              <a:rPr lang="en-US" dirty="0">
                <a:solidFill>
                  <a:schemeClr val="tx2">
                    <a:lumMod val="50000"/>
                  </a:schemeClr>
                </a:solidFill>
                <a:latin typeface="Times New Roman"/>
                <a:ea typeface="Calibri"/>
              </a:rPr>
              <a:t> adenine </a:t>
            </a:r>
            <a:r>
              <a:rPr lang="en-US" dirty="0" err="1">
                <a:solidFill>
                  <a:schemeClr val="tx2">
                    <a:lumMod val="50000"/>
                  </a:schemeClr>
                </a:solidFill>
                <a:latin typeface="Times New Roman"/>
                <a:ea typeface="Calibri"/>
              </a:rPr>
              <a:t>dinucleotide</a:t>
            </a:r>
            <a:r>
              <a:rPr lang="en-US" dirty="0">
                <a:solidFill>
                  <a:schemeClr val="tx2">
                    <a:lumMod val="50000"/>
                  </a:schemeClr>
                </a:solidFill>
                <a:latin typeface="Times New Roman"/>
                <a:ea typeface="Calibri"/>
              </a:rPr>
              <a:t> (FAD)</a:t>
            </a:r>
          </a:p>
          <a:p>
            <a:r>
              <a:rPr lang="en-US" dirty="0" err="1">
                <a:solidFill>
                  <a:schemeClr val="tx2">
                    <a:lumMod val="50000"/>
                  </a:schemeClr>
                </a:solidFill>
                <a:latin typeface="Times New Roman"/>
                <a:ea typeface="Calibri"/>
              </a:rPr>
              <a:t>diphosphopyridine</a:t>
            </a:r>
            <a:r>
              <a:rPr lang="en-US" dirty="0">
                <a:solidFill>
                  <a:schemeClr val="tx2">
                    <a:lumMod val="50000"/>
                  </a:schemeClr>
                </a:solidFill>
                <a:latin typeface="Times New Roman"/>
                <a:ea typeface="Calibri"/>
              </a:rPr>
              <a:t> nucleotide (DPN) </a:t>
            </a:r>
            <a:r>
              <a:rPr lang="en-US" dirty="0" err="1">
                <a:solidFill>
                  <a:schemeClr val="tx2">
                    <a:lumMod val="50000"/>
                  </a:schemeClr>
                </a:solidFill>
                <a:latin typeface="Times New Roman"/>
                <a:ea typeface="Calibri"/>
              </a:rPr>
              <a:t>dehydrogenase</a:t>
            </a:r>
            <a:r>
              <a:rPr lang="en-US" dirty="0">
                <a:solidFill>
                  <a:schemeClr val="tx2">
                    <a:lumMod val="50000"/>
                  </a:schemeClr>
                </a:solidFill>
                <a:latin typeface="Times New Roman"/>
                <a:ea typeface="Calibri"/>
              </a:rPr>
              <a:t>,</a:t>
            </a:r>
          </a:p>
          <a:p>
            <a:r>
              <a:rPr lang="en-US" dirty="0">
                <a:solidFill>
                  <a:schemeClr val="tx2">
                    <a:lumMod val="50000"/>
                  </a:schemeClr>
                </a:solidFill>
                <a:latin typeface="Times New Roman"/>
                <a:ea typeface="Calibri"/>
              </a:rPr>
              <a:t>four cytochromes </a:t>
            </a:r>
          </a:p>
          <a:p>
            <a:r>
              <a:rPr lang="en-US" dirty="0" err="1">
                <a:solidFill>
                  <a:schemeClr val="tx2">
                    <a:lumMod val="50000"/>
                  </a:schemeClr>
                </a:solidFill>
                <a:latin typeface="Times New Roman"/>
                <a:ea typeface="Calibri"/>
              </a:rPr>
              <a:t>ubiquinone</a:t>
            </a:r>
            <a:r>
              <a:rPr lang="en-US" dirty="0">
                <a:solidFill>
                  <a:schemeClr val="tx2">
                    <a:lumMod val="50000"/>
                  </a:schemeClr>
                </a:solidFill>
                <a:latin typeface="Times New Roman"/>
                <a:ea typeface="Calibri"/>
              </a:rPr>
              <a:t> or coenzyme Q10</a:t>
            </a:r>
          </a:p>
          <a:p>
            <a:r>
              <a:rPr lang="en-US" dirty="0">
                <a:solidFill>
                  <a:schemeClr val="tx2">
                    <a:lumMod val="50000"/>
                  </a:schemeClr>
                </a:solidFill>
                <a:latin typeface="Times New Roman"/>
                <a:ea typeface="Calibri"/>
              </a:rPr>
              <a:t>non-</a:t>
            </a:r>
            <a:r>
              <a:rPr lang="en-US" dirty="0" err="1">
                <a:solidFill>
                  <a:schemeClr val="tx2">
                    <a:lumMod val="50000"/>
                  </a:schemeClr>
                </a:solidFill>
                <a:latin typeface="Times New Roman"/>
                <a:ea typeface="Calibri"/>
              </a:rPr>
              <a:t>heme</a:t>
            </a:r>
            <a:r>
              <a:rPr lang="en-US" dirty="0">
                <a:solidFill>
                  <a:schemeClr val="tx2">
                    <a:lumMod val="50000"/>
                  </a:schemeClr>
                </a:solidFill>
                <a:latin typeface="Times New Roman"/>
                <a:ea typeface="Calibri"/>
              </a:rPr>
              <a:t> copper and iron,</a:t>
            </a:r>
          </a:p>
          <a:p>
            <a:r>
              <a:rPr lang="en-US" dirty="0">
                <a:solidFill>
                  <a:schemeClr val="tx2">
                    <a:lumMod val="50000"/>
                  </a:schemeClr>
                </a:solidFill>
                <a:latin typeface="Times New Roman"/>
                <a:ea typeface="Calibri"/>
              </a:rPr>
              <a:t>ATP </a:t>
            </a:r>
            <a:r>
              <a:rPr lang="en-US" dirty="0" err="1">
                <a:solidFill>
                  <a:schemeClr val="tx2">
                    <a:lumMod val="50000"/>
                  </a:schemeClr>
                </a:solidFill>
                <a:latin typeface="Times New Roman"/>
                <a:ea typeface="Calibri"/>
              </a:rPr>
              <a:t>synthetase</a:t>
            </a:r>
            <a:r>
              <a:rPr lang="en-US" dirty="0">
                <a:solidFill>
                  <a:schemeClr val="tx2">
                    <a:lumMod val="50000"/>
                  </a:schemeClr>
                </a:solidFill>
                <a:latin typeface="Times New Roman"/>
                <a:ea typeface="Calibri"/>
              </a:rPr>
              <a:t>, </a:t>
            </a:r>
          </a:p>
          <a:p>
            <a:r>
              <a:rPr lang="en-US" dirty="0" err="1">
                <a:solidFill>
                  <a:schemeClr val="tx2">
                    <a:lumMod val="50000"/>
                  </a:schemeClr>
                </a:solidFill>
                <a:latin typeface="Times New Roman"/>
                <a:ea typeface="Calibri"/>
              </a:rPr>
              <a:t>succinate</a:t>
            </a:r>
            <a:r>
              <a:rPr lang="en-US" dirty="0">
                <a:solidFill>
                  <a:schemeClr val="tx2">
                    <a:lumMod val="50000"/>
                  </a:schemeClr>
                </a:solidFill>
                <a:latin typeface="Times New Roman"/>
                <a:ea typeface="Calibri"/>
              </a:rPr>
              <a:t> </a:t>
            </a:r>
            <a:r>
              <a:rPr lang="en-US" dirty="0" err="1">
                <a:solidFill>
                  <a:schemeClr val="tx2">
                    <a:lumMod val="50000"/>
                  </a:schemeClr>
                </a:solidFill>
                <a:latin typeface="Times New Roman"/>
                <a:ea typeface="Calibri"/>
              </a:rPr>
              <a:t>dehydrogenase</a:t>
            </a:r>
            <a:r>
              <a:rPr lang="en-US" dirty="0">
                <a:solidFill>
                  <a:schemeClr val="tx2">
                    <a:lumMod val="50000"/>
                  </a:schemeClr>
                </a:solidFill>
                <a:latin typeface="Times New Roman"/>
                <a:ea typeface="Calibri"/>
              </a:rPr>
              <a:t>; β-</a:t>
            </a:r>
            <a:r>
              <a:rPr lang="en-US" dirty="0" err="1">
                <a:solidFill>
                  <a:schemeClr val="tx2">
                    <a:lumMod val="50000"/>
                  </a:schemeClr>
                </a:solidFill>
                <a:latin typeface="Times New Roman"/>
                <a:ea typeface="Calibri"/>
              </a:rPr>
              <a:t>hydroxybutyrate</a:t>
            </a:r>
            <a:r>
              <a:rPr lang="en-US" dirty="0">
                <a:solidFill>
                  <a:schemeClr val="tx2">
                    <a:lumMod val="50000"/>
                  </a:schemeClr>
                </a:solidFill>
                <a:latin typeface="Times New Roman"/>
                <a:ea typeface="Calibri"/>
              </a:rPr>
              <a:t> </a:t>
            </a:r>
            <a:r>
              <a:rPr lang="en-US" dirty="0" err="1">
                <a:solidFill>
                  <a:schemeClr val="tx2">
                    <a:lumMod val="50000"/>
                  </a:schemeClr>
                </a:solidFill>
                <a:latin typeface="Times New Roman"/>
                <a:ea typeface="Calibri"/>
              </a:rPr>
              <a:t>dehydrogenase</a:t>
            </a:r>
            <a:r>
              <a:rPr lang="en-US" dirty="0">
                <a:solidFill>
                  <a:schemeClr val="tx2">
                    <a:lumMod val="50000"/>
                  </a:schemeClr>
                </a:solidFill>
                <a:latin typeface="Times New Roman"/>
                <a:ea typeface="Calibri"/>
              </a:rPr>
              <a:t>; </a:t>
            </a:r>
          </a:p>
          <a:p>
            <a:r>
              <a:rPr lang="en-US" dirty="0" err="1">
                <a:solidFill>
                  <a:schemeClr val="tx2">
                    <a:lumMod val="50000"/>
                  </a:schemeClr>
                </a:solidFill>
                <a:latin typeface="Times New Roman"/>
                <a:ea typeface="Calibri"/>
              </a:rPr>
              <a:t>carnitive</a:t>
            </a:r>
            <a:r>
              <a:rPr lang="en-US" dirty="0">
                <a:solidFill>
                  <a:schemeClr val="tx2">
                    <a:lumMod val="50000"/>
                  </a:schemeClr>
                </a:solidFill>
                <a:latin typeface="Times New Roman"/>
                <a:ea typeface="Calibri"/>
              </a:rPr>
              <a:t> fatty acid </a:t>
            </a:r>
            <a:r>
              <a:rPr lang="en-US" dirty="0" err="1">
                <a:solidFill>
                  <a:schemeClr val="tx2">
                    <a:lumMod val="50000"/>
                  </a:schemeClr>
                </a:solidFill>
                <a:latin typeface="Times New Roman"/>
                <a:ea typeface="Calibri"/>
              </a:rPr>
              <a:t>acyl</a:t>
            </a:r>
            <a:r>
              <a:rPr lang="en-US" dirty="0">
                <a:solidFill>
                  <a:schemeClr val="tx2">
                    <a:lumMod val="50000"/>
                  </a:schemeClr>
                </a:solidFill>
                <a:latin typeface="Times New Roman"/>
                <a:ea typeface="Calibri"/>
              </a:rPr>
              <a:t> </a:t>
            </a:r>
            <a:r>
              <a:rPr lang="en-US" dirty="0" err="1">
                <a:solidFill>
                  <a:schemeClr val="tx2">
                    <a:lumMod val="50000"/>
                  </a:schemeClr>
                </a:solidFill>
                <a:latin typeface="Times New Roman"/>
                <a:ea typeface="Calibri"/>
              </a:rPr>
              <a:t>transferase</a:t>
            </a:r>
            <a:r>
              <a:rPr lang="en-US" dirty="0">
                <a:solidFill>
                  <a:schemeClr val="tx2">
                    <a:lumMod val="50000"/>
                  </a:schemeClr>
                </a:solidFill>
                <a:latin typeface="Times New Roman"/>
                <a:ea typeface="Calibri"/>
              </a:rPr>
              <a:t> </a:t>
            </a:r>
            <a:endParaRPr lang="en-US" dirty="0">
              <a:solidFill>
                <a:schemeClr val="tx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kern="1800" dirty="0">
                <a:solidFill>
                  <a:srgbClr val="000000"/>
                </a:solidFill>
                <a:latin typeface="Times New Roman"/>
                <a:ea typeface="Times New Roman"/>
                <a:cs typeface="Times New Roman"/>
              </a:rPr>
              <a:t>What are mitochondria?</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556793"/>
            <a:ext cx="7632848" cy="4752527"/>
          </a:xfrm>
        </p:spPr>
        <p:txBody>
          <a:bodyPr/>
          <a:lstStyle/>
          <a:p>
            <a:r>
              <a:rPr lang="en-US" sz="3200" dirty="0">
                <a:solidFill>
                  <a:srgbClr val="000000"/>
                </a:solidFill>
                <a:latin typeface="Times New Roman"/>
                <a:ea typeface="Times New Roman"/>
              </a:rPr>
              <a:t>Mitochondria are often referred to as the </a:t>
            </a:r>
            <a:r>
              <a:rPr lang="en-US" sz="3200" b="1" dirty="0">
                <a:solidFill>
                  <a:srgbClr val="002060"/>
                </a:solidFill>
                <a:latin typeface="Times New Roman"/>
                <a:ea typeface="Times New Roman"/>
              </a:rPr>
              <a:t>powerhouses of the cell</a:t>
            </a:r>
          </a:p>
          <a:p>
            <a:r>
              <a:rPr lang="en-US" sz="3200" dirty="0">
                <a:solidFill>
                  <a:srgbClr val="000000"/>
                </a:solidFill>
                <a:latin typeface="Times New Roman"/>
                <a:ea typeface="Times New Roman"/>
              </a:rPr>
              <a:t>Present in nearly all types of human cell</a:t>
            </a:r>
          </a:p>
          <a:p>
            <a:r>
              <a:rPr lang="en-US" sz="3200" dirty="0">
                <a:solidFill>
                  <a:srgbClr val="000000"/>
                </a:solidFill>
                <a:latin typeface="Times New Roman"/>
                <a:ea typeface="Times New Roman"/>
              </a:rPr>
              <a:t>They generate the majority of our adenosine triphosphate (</a:t>
            </a:r>
            <a:r>
              <a:rPr lang="en-US" sz="3200" b="1" dirty="0">
                <a:solidFill>
                  <a:srgbClr val="002060"/>
                </a:solidFill>
                <a:latin typeface="Times New Roman"/>
                <a:ea typeface="Times New Roman"/>
              </a:rPr>
              <a:t>ATP</a:t>
            </a:r>
            <a:r>
              <a:rPr lang="en-US" sz="3200" dirty="0">
                <a:solidFill>
                  <a:srgbClr val="000000"/>
                </a:solidFill>
                <a:latin typeface="Times New Roman"/>
                <a:ea typeface="Times New Roman"/>
              </a:rPr>
              <a:t>), the energy currency of the cell</a:t>
            </a:r>
          </a:p>
          <a:p>
            <a:r>
              <a:rPr lang="en-US" sz="3200" dirty="0">
                <a:solidFill>
                  <a:srgbClr val="000000"/>
                </a:solidFill>
                <a:latin typeface="Times New Roman"/>
                <a:ea typeface="Times New Roman"/>
              </a:rPr>
              <a:t>Mitochondria are also involved in signaling between cells and cell death (</a:t>
            </a:r>
            <a:r>
              <a:rPr lang="en-US" sz="3200" b="1" dirty="0">
                <a:solidFill>
                  <a:srgbClr val="002060"/>
                </a:solidFill>
                <a:latin typeface="Times New Roman"/>
                <a:ea typeface="Times New Roman"/>
              </a:rPr>
              <a:t>apoptosis</a:t>
            </a:r>
            <a:r>
              <a:rPr lang="en-US" sz="3200" dirty="0">
                <a:solidFill>
                  <a:srgbClr val="000000"/>
                </a:solidFill>
                <a:latin typeface="Times New Roman"/>
                <a:ea typeface="Times New Roman"/>
              </a:rPr>
              <a:t>)</a:t>
            </a:r>
            <a:endParaRPr lang="en-US" sz="3200" dirty="0">
              <a:latin typeface="Calibri"/>
              <a:ea typeface="Calibri"/>
              <a:cs typeface="Times New Roman"/>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9" y="764705"/>
            <a:ext cx="7776864" cy="1255363"/>
          </a:xfrm>
        </p:spPr>
        <p:txBody>
          <a:bodyPr>
            <a:normAutofit/>
          </a:bodyPr>
          <a:lstStyle/>
          <a:p>
            <a:r>
              <a:rPr lang="en-US" sz="3600" dirty="0">
                <a:latin typeface="Times New Roman"/>
                <a:ea typeface="Calibri"/>
                <a:cs typeface="Times New Roman"/>
              </a:rPr>
              <a:t> </a:t>
            </a:r>
            <a:r>
              <a:rPr lang="en-US" sz="3600" b="1" dirty="0">
                <a:latin typeface="Times New Roman"/>
                <a:ea typeface="Calibri"/>
                <a:cs typeface="Times New Roman"/>
              </a:rPr>
              <a:t>4. Enzymes of mitochondrial matrix</a:t>
            </a:r>
            <a:r>
              <a:rPr lang="en-US" sz="3600" dirty="0">
                <a:latin typeface="Times New Roman"/>
                <a:ea typeface="Calibri"/>
                <a:cs typeface="Times New Roman"/>
              </a:rPr>
              <a:t>:</a:t>
            </a:r>
            <a:br>
              <a:rPr lang="en-US" sz="3600" dirty="0">
                <a:latin typeface="Calibri"/>
                <a:ea typeface="Calibri"/>
                <a:cs typeface="Times New Roman"/>
              </a:rPr>
            </a:br>
            <a:endParaRPr lang="en-US" sz="3600" dirty="0"/>
          </a:p>
        </p:txBody>
      </p:sp>
      <p:sp>
        <p:nvSpPr>
          <p:cNvPr id="3" name="Content Placeholder 2"/>
          <p:cNvSpPr>
            <a:spLocks noGrp="1"/>
          </p:cNvSpPr>
          <p:nvPr>
            <p:ph idx="1"/>
          </p:nvPr>
        </p:nvSpPr>
        <p:spPr>
          <a:xfrm>
            <a:off x="2279576" y="1700808"/>
            <a:ext cx="7632848" cy="4536504"/>
          </a:xfrm>
        </p:spPr>
        <p:txBody>
          <a:bodyPr>
            <a:normAutofit fontScale="92500" lnSpcReduction="10000"/>
          </a:bodyPr>
          <a:lstStyle/>
          <a:p>
            <a:r>
              <a:rPr lang="en-US" dirty="0">
                <a:latin typeface="Times New Roman"/>
                <a:ea typeface="Calibri"/>
              </a:rPr>
              <a:t>Contains a highly concentrated mixture of hundreds of enzymes</a:t>
            </a:r>
          </a:p>
          <a:p>
            <a:r>
              <a:rPr lang="en-US" dirty="0">
                <a:latin typeface="Times New Roman"/>
                <a:ea typeface="Calibri"/>
              </a:rPr>
              <a:t>Those required for the oxidation of </a:t>
            </a:r>
            <a:r>
              <a:rPr lang="en-US" dirty="0" err="1">
                <a:latin typeface="Times New Roman"/>
                <a:ea typeface="Calibri"/>
              </a:rPr>
              <a:t>pyruvate</a:t>
            </a:r>
            <a:r>
              <a:rPr lang="en-US" dirty="0">
                <a:latin typeface="Times New Roman"/>
                <a:ea typeface="Calibri"/>
              </a:rPr>
              <a:t> and fatty acids and for the </a:t>
            </a:r>
            <a:r>
              <a:rPr lang="en-US" b="1" dirty="0">
                <a:solidFill>
                  <a:schemeClr val="tx2">
                    <a:lumMod val="50000"/>
                  </a:schemeClr>
                </a:solidFill>
                <a:latin typeface="Times New Roman"/>
                <a:ea typeface="Calibri"/>
              </a:rPr>
              <a:t>citric acid cycle </a:t>
            </a:r>
            <a:r>
              <a:rPr lang="en-US" dirty="0">
                <a:latin typeface="Times New Roman"/>
                <a:ea typeface="Calibri"/>
              </a:rPr>
              <a:t>or </a:t>
            </a:r>
            <a:r>
              <a:rPr lang="en-US" b="1" dirty="0">
                <a:solidFill>
                  <a:schemeClr val="tx2">
                    <a:lumMod val="50000"/>
                  </a:schemeClr>
                </a:solidFill>
                <a:latin typeface="Times New Roman"/>
                <a:ea typeface="Calibri"/>
              </a:rPr>
              <a:t>Krebs cycle</a:t>
            </a:r>
          </a:p>
          <a:p>
            <a:r>
              <a:rPr lang="en-US" dirty="0">
                <a:latin typeface="Times New Roman"/>
                <a:ea typeface="Calibri"/>
              </a:rPr>
              <a:t>Thus, the mitochondrial matrix contains the following enzymes </a:t>
            </a:r>
          </a:p>
          <a:p>
            <a:pPr lvl="1">
              <a:buFont typeface="Wingdings" pitchFamily="2" charset="2"/>
              <a:buChar char="v"/>
            </a:pPr>
            <a:r>
              <a:rPr lang="en-US" sz="2600" dirty="0" err="1">
                <a:latin typeface="Times New Roman"/>
                <a:ea typeface="Calibri"/>
              </a:rPr>
              <a:t>malate</a:t>
            </a:r>
            <a:r>
              <a:rPr lang="en-US" sz="2600" dirty="0">
                <a:latin typeface="Times New Roman"/>
                <a:ea typeface="Calibri"/>
              </a:rPr>
              <a:t> </a:t>
            </a:r>
            <a:r>
              <a:rPr lang="en-US" sz="2600" dirty="0" err="1">
                <a:latin typeface="Times New Roman"/>
                <a:ea typeface="Calibri"/>
              </a:rPr>
              <a:t>dehydrogenase</a:t>
            </a:r>
            <a:endParaRPr lang="en-US" sz="2600" dirty="0">
              <a:latin typeface="Times New Roman"/>
              <a:ea typeface="Calibri"/>
            </a:endParaRPr>
          </a:p>
          <a:p>
            <a:pPr lvl="1">
              <a:buFont typeface="Wingdings" pitchFamily="2" charset="2"/>
              <a:buChar char="v"/>
            </a:pPr>
            <a:r>
              <a:rPr lang="en-US" sz="2600" dirty="0" err="1">
                <a:latin typeface="Times New Roman"/>
                <a:ea typeface="Calibri"/>
              </a:rPr>
              <a:t>isocitrate</a:t>
            </a:r>
            <a:r>
              <a:rPr lang="en-US" sz="2600" dirty="0">
                <a:latin typeface="Times New Roman"/>
                <a:ea typeface="Calibri"/>
              </a:rPr>
              <a:t> </a:t>
            </a:r>
            <a:r>
              <a:rPr lang="en-US" sz="2600" dirty="0" err="1">
                <a:latin typeface="Times New Roman"/>
                <a:ea typeface="Calibri"/>
              </a:rPr>
              <a:t>dehydrogenase</a:t>
            </a:r>
            <a:r>
              <a:rPr lang="en-US" sz="2600" dirty="0">
                <a:latin typeface="Times New Roman"/>
                <a:ea typeface="Calibri"/>
              </a:rPr>
              <a:t> </a:t>
            </a:r>
          </a:p>
          <a:p>
            <a:pPr lvl="1">
              <a:buFont typeface="Wingdings" pitchFamily="2" charset="2"/>
              <a:buChar char="v"/>
            </a:pPr>
            <a:r>
              <a:rPr lang="en-US" sz="2600" dirty="0" err="1">
                <a:latin typeface="Times New Roman"/>
                <a:ea typeface="Calibri"/>
              </a:rPr>
              <a:t>fumarase</a:t>
            </a:r>
            <a:r>
              <a:rPr lang="en-US" sz="2600" dirty="0">
                <a:latin typeface="Times New Roman"/>
                <a:ea typeface="Calibri"/>
              </a:rPr>
              <a:t>, </a:t>
            </a:r>
            <a:r>
              <a:rPr lang="en-US" sz="2600" dirty="0" err="1">
                <a:latin typeface="Times New Roman"/>
                <a:ea typeface="Calibri"/>
              </a:rPr>
              <a:t>aconitase</a:t>
            </a:r>
            <a:endParaRPr lang="en-US" sz="2600" dirty="0">
              <a:latin typeface="Times New Roman"/>
              <a:ea typeface="Calibri"/>
            </a:endParaRPr>
          </a:p>
          <a:p>
            <a:pPr lvl="1">
              <a:buFont typeface="Wingdings" pitchFamily="2" charset="2"/>
              <a:buChar char="v"/>
            </a:pPr>
            <a:r>
              <a:rPr lang="en-US" sz="2600" dirty="0">
                <a:latin typeface="Times New Roman"/>
                <a:ea typeface="Calibri"/>
              </a:rPr>
              <a:t>citrate </a:t>
            </a:r>
            <a:r>
              <a:rPr lang="en-US" sz="2600" dirty="0" err="1">
                <a:latin typeface="Times New Roman"/>
                <a:ea typeface="Calibri"/>
              </a:rPr>
              <a:t>synthetase</a:t>
            </a:r>
            <a:r>
              <a:rPr lang="en-US" sz="2600" dirty="0">
                <a:latin typeface="Times New Roman"/>
                <a:ea typeface="Calibri"/>
              </a:rPr>
              <a:t> </a:t>
            </a:r>
          </a:p>
          <a:p>
            <a:pPr lvl="1">
              <a:buFont typeface="Wingdings" pitchFamily="2" charset="2"/>
              <a:buChar char="v"/>
            </a:pPr>
            <a:r>
              <a:rPr lang="en-US" sz="2600" dirty="0">
                <a:latin typeface="Times New Roman"/>
                <a:ea typeface="Calibri"/>
              </a:rPr>
              <a:t>α-</a:t>
            </a:r>
            <a:r>
              <a:rPr lang="en-US" sz="2600" dirty="0" err="1">
                <a:latin typeface="Times New Roman"/>
                <a:ea typeface="Calibri"/>
              </a:rPr>
              <a:t>keto</a:t>
            </a:r>
            <a:r>
              <a:rPr lang="en-US" sz="2600" dirty="0">
                <a:latin typeface="Times New Roman"/>
                <a:ea typeface="Calibri"/>
              </a:rPr>
              <a:t> acid </a:t>
            </a:r>
            <a:r>
              <a:rPr lang="en-US" sz="2600" dirty="0" err="1">
                <a:latin typeface="Times New Roman"/>
                <a:ea typeface="Calibri"/>
              </a:rPr>
              <a:t>dehydrogenase</a:t>
            </a:r>
            <a:endParaRPr lang="en-US" sz="2600" dirty="0">
              <a:latin typeface="Times New Roman"/>
              <a:ea typeface="Calibri"/>
            </a:endParaRPr>
          </a:p>
          <a:p>
            <a:pPr lvl="1">
              <a:buFont typeface="Wingdings" pitchFamily="2" charset="2"/>
              <a:buChar char="v"/>
            </a:pPr>
            <a:r>
              <a:rPr lang="en-US" sz="2600" dirty="0">
                <a:latin typeface="Times New Roman"/>
                <a:ea typeface="Calibri"/>
              </a:rPr>
              <a:t>β-oxidation enzymes</a:t>
            </a:r>
            <a:endParaRPr lang="en-US" sz="2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9" y="817583"/>
            <a:ext cx="7776864" cy="1202485"/>
          </a:xfrm>
        </p:spPr>
        <p:txBody>
          <a:bodyPr>
            <a:normAutofit/>
          </a:bodyPr>
          <a:lstStyle/>
          <a:p>
            <a:r>
              <a:rPr lang="en-GB" sz="4200" b="1" dirty="0"/>
              <a:t>Functions/Role Of Mitochondria </a:t>
            </a:r>
            <a:r>
              <a:rPr lang="en-GB" dirty="0"/>
              <a:t>:</a:t>
            </a:r>
            <a:endParaRPr lang="en-US" dirty="0"/>
          </a:p>
        </p:txBody>
      </p:sp>
      <p:sp>
        <p:nvSpPr>
          <p:cNvPr id="3" name="Content Placeholder 2"/>
          <p:cNvSpPr>
            <a:spLocks noGrp="1"/>
          </p:cNvSpPr>
          <p:nvPr>
            <p:ph idx="1"/>
          </p:nvPr>
        </p:nvSpPr>
        <p:spPr>
          <a:xfrm>
            <a:off x="2207568" y="1772816"/>
            <a:ext cx="7704856" cy="4464496"/>
          </a:xfrm>
        </p:spPr>
        <p:txBody>
          <a:bodyPr>
            <a:normAutofit fontScale="85000" lnSpcReduction="10000"/>
          </a:bodyPr>
          <a:lstStyle/>
          <a:p>
            <a:pPr>
              <a:lnSpc>
                <a:spcPct val="150000"/>
              </a:lnSpc>
              <a:spcBef>
                <a:spcPts val="1730"/>
              </a:spcBef>
              <a:spcAft>
                <a:spcPts val="1730"/>
              </a:spcAft>
            </a:pPr>
            <a:r>
              <a:rPr lang="en-US" dirty="0">
                <a:solidFill>
                  <a:srgbClr val="000000"/>
                </a:solidFill>
                <a:latin typeface="Times New Roman"/>
                <a:ea typeface="Times New Roman"/>
                <a:cs typeface="Times New Roman"/>
              </a:rPr>
              <a:t>Although the best-known role of mitochondria is energy production, they carry out other important tasks as well</a:t>
            </a:r>
            <a:endParaRPr lang="en-US" dirty="0">
              <a:latin typeface="Calibri"/>
              <a:ea typeface="Calibri"/>
              <a:cs typeface="Times New Roman"/>
            </a:endParaRPr>
          </a:p>
          <a:p>
            <a:pPr>
              <a:lnSpc>
                <a:spcPct val="150000"/>
              </a:lnSpc>
              <a:spcBef>
                <a:spcPts val="1730"/>
              </a:spcBef>
              <a:spcAft>
                <a:spcPts val="1730"/>
              </a:spcAft>
            </a:pPr>
            <a:r>
              <a:rPr lang="en-US" dirty="0">
                <a:solidFill>
                  <a:srgbClr val="000000"/>
                </a:solidFill>
                <a:latin typeface="Times New Roman"/>
                <a:ea typeface="Times New Roman"/>
                <a:cs typeface="Times New Roman"/>
              </a:rPr>
              <a:t>In fact, only about</a:t>
            </a:r>
            <a:r>
              <a:rPr lang="en-US" b="1" dirty="0">
                <a:solidFill>
                  <a:srgbClr val="002060"/>
                </a:solidFill>
                <a:latin typeface="Times New Roman"/>
                <a:ea typeface="Times New Roman"/>
                <a:cs typeface="Times New Roman"/>
              </a:rPr>
              <a:t> 3 percent</a:t>
            </a:r>
            <a:r>
              <a:rPr lang="en-US" dirty="0">
                <a:solidFill>
                  <a:srgbClr val="000000"/>
                </a:solidFill>
                <a:latin typeface="Times New Roman"/>
                <a:ea typeface="Times New Roman"/>
                <a:cs typeface="Times New Roman"/>
              </a:rPr>
              <a:t> of the genes needed to make a mitochondrion go into its energy production equipment</a:t>
            </a:r>
          </a:p>
          <a:p>
            <a:pPr>
              <a:lnSpc>
                <a:spcPct val="150000"/>
              </a:lnSpc>
              <a:spcBef>
                <a:spcPts val="1730"/>
              </a:spcBef>
              <a:spcAft>
                <a:spcPts val="1730"/>
              </a:spcAft>
            </a:pPr>
            <a:r>
              <a:rPr lang="en-US" dirty="0">
                <a:solidFill>
                  <a:srgbClr val="000000"/>
                </a:solidFill>
                <a:latin typeface="Times New Roman"/>
                <a:ea typeface="Times New Roman"/>
                <a:cs typeface="Times New Roman"/>
              </a:rPr>
              <a:t> The vast majority are involved in other jobs that are specific to the cell type where they are found</a:t>
            </a:r>
            <a:endParaRPr lang="en-US" dirty="0">
              <a:latin typeface="Calibri"/>
              <a:ea typeface="Calibri"/>
              <a:cs typeface="Times New Roman"/>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548681"/>
            <a:ext cx="6965245" cy="1080121"/>
          </a:xfrm>
        </p:spPr>
        <p:txBody>
          <a:bodyPr>
            <a:normAutofit fontScale="90000"/>
          </a:bodyPr>
          <a:lstStyle/>
          <a:p>
            <a:r>
              <a:rPr lang="en-US" b="1" dirty="0">
                <a:solidFill>
                  <a:srgbClr val="000000"/>
                </a:solidFill>
                <a:latin typeface="Times New Roman"/>
                <a:ea typeface="Times New Roman"/>
                <a:cs typeface="Times New Roman"/>
              </a:rPr>
              <a:t>1:Producing energy</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196752"/>
            <a:ext cx="7704856" cy="5112568"/>
          </a:xfrm>
        </p:spPr>
        <p:txBody>
          <a:bodyPr>
            <a:normAutofit fontScale="92500" lnSpcReduction="10000"/>
          </a:bodyPr>
          <a:lstStyle/>
          <a:p>
            <a:r>
              <a:rPr lang="en-US" dirty="0">
                <a:solidFill>
                  <a:srgbClr val="000000"/>
                </a:solidFill>
                <a:latin typeface="Times New Roman"/>
                <a:ea typeface="Times New Roman"/>
              </a:rPr>
              <a:t>ATP is produced in mitochondria through a series of reactions, known as </a:t>
            </a:r>
            <a:r>
              <a:rPr lang="en-US" b="1" dirty="0">
                <a:solidFill>
                  <a:srgbClr val="002060"/>
                </a:solidFill>
                <a:latin typeface="Times New Roman"/>
                <a:ea typeface="Times New Roman"/>
              </a:rPr>
              <a:t>citric acid cycle </a:t>
            </a:r>
            <a:r>
              <a:rPr lang="en-US" dirty="0">
                <a:solidFill>
                  <a:srgbClr val="000000"/>
                </a:solidFill>
                <a:latin typeface="Times New Roman"/>
                <a:ea typeface="Times New Roman"/>
              </a:rPr>
              <a:t>or </a:t>
            </a:r>
            <a:r>
              <a:rPr lang="en-US" b="1" dirty="0">
                <a:solidFill>
                  <a:srgbClr val="002060"/>
                </a:solidFill>
                <a:latin typeface="Times New Roman"/>
                <a:ea typeface="Times New Roman"/>
              </a:rPr>
              <a:t>Krebs cycle</a:t>
            </a:r>
          </a:p>
          <a:p>
            <a:r>
              <a:rPr lang="en-US" dirty="0">
                <a:solidFill>
                  <a:srgbClr val="000000"/>
                </a:solidFill>
                <a:latin typeface="Times New Roman"/>
                <a:ea typeface="Times New Roman"/>
              </a:rPr>
              <a:t>Energy production mostly takes place on the folds or </a:t>
            </a:r>
            <a:r>
              <a:rPr lang="en-US" b="1" dirty="0">
                <a:solidFill>
                  <a:srgbClr val="002060"/>
                </a:solidFill>
                <a:latin typeface="Times New Roman"/>
                <a:ea typeface="Times New Roman"/>
              </a:rPr>
              <a:t>cristae</a:t>
            </a:r>
            <a:r>
              <a:rPr lang="en-US" dirty="0">
                <a:solidFill>
                  <a:srgbClr val="000000"/>
                </a:solidFill>
                <a:latin typeface="Times New Roman"/>
                <a:ea typeface="Times New Roman"/>
              </a:rPr>
              <a:t> of the inner membrane</a:t>
            </a:r>
          </a:p>
          <a:p>
            <a:r>
              <a:rPr lang="en-US" dirty="0">
                <a:solidFill>
                  <a:srgbClr val="000000"/>
                </a:solidFill>
                <a:latin typeface="Times New Roman"/>
                <a:ea typeface="Times New Roman"/>
              </a:rPr>
              <a:t>Mitochondria convert chemical energy from the food we eat into an energy form that the cell can use</a:t>
            </a:r>
          </a:p>
          <a:p>
            <a:r>
              <a:rPr lang="en-US" dirty="0">
                <a:solidFill>
                  <a:srgbClr val="000000"/>
                </a:solidFill>
                <a:latin typeface="Times New Roman"/>
                <a:ea typeface="Times New Roman"/>
              </a:rPr>
              <a:t>This process is called </a:t>
            </a:r>
            <a:r>
              <a:rPr lang="en-US" b="1" dirty="0">
                <a:solidFill>
                  <a:srgbClr val="FF0000"/>
                </a:solidFill>
                <a:latin typeface="Times New Roman"/>
                <a:ea typeface="Times New Roman"/>
              </a:rPr>
              <a:t>oxidative </a:t>
            </a:r>
            <a:r>
              <a:rPr lang="en-US" b="1" dirty="0" err="1">
                <a:solidFill>
                  <a:srgbClr val="FF0000"/>
                </a:solidFill>
                <a:latin typeface="Times New Roman"/>
                <a:ea typeface="Times New Roman"/>
              </a:rPr>
              <a:t>phosphorylation</a:t>
            </a:r>
            <a:endParaRPr lang="en-US" b="1" dirty="0">
              <a:solidFill>
                <a:srgbClr val="FF0000"/>
              </a:solidFill>
              <a:latin typeface="Times New Roman"/>
              <a:ea typeface="Times New Roman"/>
            </a:endParaRPr>
          </a:p>
          <a:p>
            <a:r>
              <a:rPr lang="en-US" dirty="0">
                <a:solidFill>
                  <a:srgbClr val="000000"/>
                </a:solidFill>
                <a:latin typeface="Times New Roman"/>
                <a:ea typeface="Times New Roman"/>
              </a:rPr>
              <a:t>The Krebs cycle produces a chemical called </a:t>
            </a:r>
            <a:r>
              <a:rPr lang="en-US" b="1" dirty="0">
                <a:solidFill>
                  <a:srgbClr val="002060"/>
                </a:solidFill>
                <a:latin typeface="Times New Roman"/>
                <a:ea typeface="Times New Roman"/>
              </a:rPr>
              <a:t>NADH</a:t>
            </a:r>
          </a:p>
          <a:p>
            <a:r>
              <a:rPr lang="en-US" dirty="0">
                <a:solidFill>
                  <a:srgbClr val="000000"/>
                </a:solidFill>
                <a:latin typeface="Times New Roman"/>
                <a:ea typeface="Times New Roman"/>
              </a:rPr>
              <a:t> NADH is used by enzymes embedded in the cristae to produce ATP</a:t>
            </a:r>
          </a:p>
          <a:p>
            <a:r>
              <a:rPr lang="en-US" dirty="0">
                <a:solidFill>
                  <a:srgbClr val="000000"/>
                </a:solidFill>
                <a:latin typeface="Times New Roman"/>
                <a:ea typeface="Times New Roman"/>
                <a:cs typeface="Times New Roman"/>
              </a:rPr>
              <a:t>Energy is stored in the form of chemical bonds</a:t>
            </a:r>
          </a:p>
          <a:p>
            <a:r>
              <a:rPr lang="en-US" dirty="0">
                <a:solidFill>
                  <a:srgbClr val="000000"/>
                </a:solidFill>
                <a:latin typeface="Times New Roman"/>
                <a:ea typeface="Times New Roman"/>
                <a:cs typeface="Times New Roman"/>
              </a:rPr>
              <a:t> When these chemical bonds are broken, the energy can be used</a:t>
            </a:r>
            <a:endParaRPr lang="en-US" dirty="0">
              <a:latin typeface="Calibri"/>
              <a:ea typeface="Calibri"/>
              <a:cs typeface="Times New Roman"/>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620689"/>
            <a:ext cx="6965245" cy="936105"/>
          </a:xfrm>
        </p:spPr>
        <p:txBody>
          <a:bodyPr>
            <a:normAutofit fontScale="90000"/>
          </a:bodyPr>
          <a:lstStyle/>
          <a:p>
            <a:r>
              <a:rPr lang="en-US" b="1" dirty="0">
                <a:solidFill>
                  <a:srgbClr val="000000"/>
                </a:solidFill>
                <a:latin typeface="Times New Roman"/>
                <a:ea typeface="Times New Roman"/>
                <a:cs typeface="Times New Roman"/>
              </a:rPr>
              <a:t>Storing calcium</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268760"/>
            <a:ext cx="7704856" cy="4968552"/>
          </a:xfrm>
        </p:spPr>
        <p:txBody>
          <a:bodyPr>
            <a:normAutofit/>
          </a:bodyPr>
          <a:lstStyle/>
          <a:p>
            <a:r>
              <a:rPr lang="en-US" sz="2600" dirty="0">
                <a:solidFill>
                  <a:srgbClr val="000000"/>
                </a:solidFill>
                <a:latin typeface="Times New Roman"/>
                <a:ea typeface="Times New Roman"/>
              </a:rPr>
              <a:t>Mitochondria play a role in quickly absorbing </a:t>
            </a:r>
            <a:r>
              <a:rPr lang="en-US" sz="2600" b="1" dirty="0">
                <a:solidFill>
                  <a:srgbClr val="002060"/>
                </a:solidFill>
                <a:latin typeface="Times New Roman"/>
                <a:ea typeface="Times New Roman"/>
              </a:rPr>
              <a:t>calcium ions </a:t>
            </a:r>
          </a:p>
          <a:p>
            <a:r>
              <a:rPr lang="en-US" sz="2600" dirty="0">
                <a:solidFill>
                  <a:srgbClr val="000000"/>
                </a:solidFill>
                <a:latin typeface="Times New Roman"/>
                <a:ea typeface="Times New Roman"/>
              </a:rPr>
              <a:t> Holding them until they are needed</a:t>
            </a:r>
          </a:p>
          <a:p>
            <a:r>
              <a:rPr lang="en-US" sz="2600" dirty="0">
                <a:solidFill>
                  <a:srgbClr val="000000"/>
                </a:solidFill>
                <a:latin typeface="Times New Roman"/>
                <a:ea typeface="Times New Roman"/>
              </a:rPr>
              <a:t> Releasing calcium back into a cell can initiate the release of a neurotransmitter from a nerve cell or hormones from endocrine cells</a:t>
            </a:r>
          </a:p>
          <a:p>
            <a:r>
              <a:rPr lang="en-US" sz="2600" dirty="0">
                <a:solidFill>
                  <a:srgbClr val="000000"/>
                </a:solidFill>
                <a:latin typeface="Times New Roman"/>
                <a:ea typeface="Times New Roman"/>
              </a:rPr>
              <a:t>Calcium is also necessary for muscle function, fertilization, and blood clotting, among other things</a:t>
            </a:r>
          </a:p>
          <a:p>
            <a:r>
              <a:rPr lang="en-US" sz="2600" dirty="0">
                <a:solidFill>
                  <a:srgbClr val="000000"/>
                </a:solidFill>
                <a:latin typeface="Times New Roman"/>
                <a:ea typeface="Times New Roman"/>
              </a:rPr>
              <a:t> Other roles for calcium in the cell include regulating cellular metabolism, </a:t>
            </a:r>
            <a:r>
              <a:rPr lang="en-US" sz="2600" dirty="0">
                <a:solidFill>
                  <a:srgbClr val="000000"/>
                </a:solidFill>
                <a:latin typeface="Times New Roman"/>
                <a:ea typeface="Times New Roman"/>
                <a:cs typeface="Times New Roman"/>
              </a:rPr>
              <a:t>steroid synthesis</a:t>
            </a:r>
            <a:r>
              <a:rPr lang="en-US" sz="2600" dirty="0">
                <a:solidFill>
                  <a:srgbClr val="000000"/>
                </a:solidFill>
                <a:latin typeface="Times New Roman"/>
                <a:ea typeface="Times New Roman"/>
              </a:rPr>
              <a:t>, and </a:t>
            </a:r>
            <a:r>
              <a:rPr lang="en-US" sz="2600" dirty="0">
                <a:solidFill>
                  <a:srgbClr val="000000"/>
                </a:solidFill>
                <a:latin typeface="Times New Roman"/>
                <a:ea typeface="Times New Roman"/>
                <a:cs typeface="Times New Roman"/>
              </a:rPr>
              <a:t>hormone signaling</a:t>
            </a:r>
            <a:endParaRPr lang="en-US" sz="2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817583"/>
            <a:ext cx="6965245" cy="883226"/>
          </a:xfrm>
        </p:spPr>
        <p:txBody>
          <a:bodyPr>
            <a:normAutofit fontScale="90000"/>
          </a:bodyPr>
          <a:lstStyle/>
          <a:p>
            <a:r>
              <a:rPr lang="en-US" b="1" dirty="0">
                <a:solidFill>
                  <a:srgbClr val="000000"/>
                </a:solidFill>
                <a:latin typeface="Times New Roman"/>
                <a:ea typeface="Times New Roman"/>
                <a:cs typeface="Times New Roman"/>
              </a:rPr>
              <a:t>Heat production</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268760"/>
            <a:ext cx="7704856" cy="4968552"/>
          </a:xfrm>
        </p:spPr>
        <p:txBody>
          <a:bodyPr/>
          <a:lstStyle/>
          <a:p>
            <a:r>
              <a:rPr lang="en-US" dirty="0">
                <a:solidFill>
                  <a:srgbClr val="000000"/>
                </a:solidFill>
                <a:latin typeface="Times New Roman"/>
                <a:ea typeface="Times New Roman"/>
              </a:rPr>
              <a:t>During a process called </a:t>
            </a:r>
            <a:r>
              <a:rPr lang="en-US" b="1" dirty="0">
                <a:solidFill>
                  <a:srgbClr val="FF0000"/>
                </a:solidFill>
                <a:latin typeface="Times New Roman"/>
                <a:ea typeface="Times New Roman"/>
                <a:cs typeface="Times New Roman"/>
              </a:rPr>
              <a:t>proton leak </a:t>
            </a:r>
            <a:r>
              <a:rPr lang="en-US" dirty="0">
                <a:solidFill>
                  <a:srgbClr val="000000"/>
                </a:solidFill>
                <a:latin typeface="Times New Roman"/>
                <a:ea typeface="Times New Roman"/>
              </a:rPr>
              <a:t>, mitochondria can generate heat</a:t>
            </a:r>
          </a:p>
          <a:p>
            <a:r>
              <a:rPr lang="en-US" dirty="0">
                <a:solidFill>
                  <a:srgbClr val="000000"/>
                </a:solidFill>
                <a:latin typeface="Times New Roman"/>
                <a:ea typeface="Times New Roman"/>
              </a:rPr>
              <a:t>This is known as </a:t>
            </a:r>
            <a:r>
              <a:rPr lang="en-US" b="1" dirty="0">
                <a:solidFill>
                  <a:srgbClr val="002060"/>
                </a:solidFill>
                <a:latin typeface="Times New Roman"/>
                <a:ea typeface="Times New Roman"/>
              </a:rPr>
              <a:t>non-shivering </a:t>
            </a:r>
            <a:r>
              <a:rPr lang="en-US" b="1" dirty="0" err="1">
                <a:solidFill>
                  <a:srgbClr val="002060"/>
                </a:solidFill>
                <a:latin typeface="Times New Roman"/>
                <a:ea typeface="Times New Roman"/>
              </a:rPr>
              <a:t>thermogenesis</a:t>
            </a:r>
            <a:r>
              <a:rPr lang="en-US" b="1" dirty="0">
                <a:solidFill>
                  <a:srgbClr val="002060"/>
                </a:solidFill>
                <a:latin typeface="Times New Roman"/>
                <a:ea typeface="Times New Roman"/>
              </a:rPr>
              <a:t> </a:t>
            </a:r>
          </a:p>
          <a:p>
            <a:r>
              <a:rPr lang="en-US" dirty="0">
                <a:solidFill>
                  <a:srgbClr val="000000"/>
                </a:solidFill>
                <a:latin typeface="Times New Roman"/>
                <a:ea typeface="Times New Roman"/>
              </a:rPr>
              <a:t>The body can also generate heat in other ways, one of which is by using a tissue called </a:t>
            </a:r>
            <a:r>
              <a:rPr lang="en-US" b="1" dirty="0">
                <a:solidFill>
                  <a:srgbClr val="002060"/>
                </a:solidFill>
                <a:latin typeface="Times New Roman"/>
                <a:ea typeface="Times New Roman"/>
              </a:rPr>
              <a:t>brown fat</a:t>
            </a:r>
          </a:p>
          <a:p>
            <a:r>
              <a:rPr lang="en-US" dirty="0">
                <a:solidFill>
                  <a:srgbClr val="000000"/>
                </a:solidFill>
                <a:latin typeface="Times New Roman"/>
                <a:ea typeface="Times New Roman"/>
                <a:cs typeface="Times New Roman"/>
              </a:rPr>
              <a:t>Brown fat is found at its highest levels in babies, when we are more susceptible to cold, and slowly levels reduce as we age.</a:t>
            </a:r>
            <a:endParaRPr lang="en-US" dirty="0">
              <a:latin typeface="Calibri"/>
              <a:ea typeface="Calibri"/>
              <a:cs typeface="Times New Roman"/>
            </a:endParaRPr>
          </a:p>
          <a:p>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hahzad computer\Desktop\FB_IMG_15871794025255381.jpg"/>
          <p:cNvPicPr>
            <a:picLocks noChangeAspect="1" noChangeArrowheads="1"/>
          </p:cNvPicPr>
          <p:nvPr/>
        </p:nvPicPr>
        <p:blipFill>
          <a:blip r:embed="rId2" cstate="print"/>
          <a:srcRect b="5063"/>
          <a:stretch>
            <a:fillRect/>
          </a:stretch>
        </p:blipFill>
        <p:spPr bwMode="auto">
          <a:xfrm>
            <a:off x="2279576" y="764704"/>
            <a:ext cx="7632848" cy="547260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00"/>
                </a:solidFill>
                <a:latin typeface="Times New Roman"/>
                <a:ea typeface="Times New Roman"/>
                <a:cs typeface="Times New Roman"/>
              </a:rPr>
              <a:t>Mitochondria and aging</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07568" y="1412776"/>
            <a:ext cx="7776864" cy="4824536"/>
          </a:xfrm>
        </p:spPr>
        <p:txBody>
          <a:bodyPr/>
          <a:lstStyle/>
          <a:p>
            <a:r>
              <a:rPr lang="en-US" b="1" dirty="0">
                <a:solidFill>
                  <a:srgbClr val="000000"/>
                </a:solidFill>
                <a:latin typeface="Times New Roman"/>
                <a:ea typeface="Times New Roman"/>
              </a:rPr>
              <a:t>Reactive Oxygen Species </a:t>
            </a:r>
            <a:r>
              <a:rPr lang="en-US" dirty="0">
                <a:solidFill>
                  <a:srgbClr val="000000"/>
                </a:solidFill>
                <a:latin typeface="Times New Roman"/>
                <a:ea typeface="Times New Roman"/>
              </a:rPr>
              <a:t>(</a:t>
            </a:r>
            <a:r>
              <a:rPr lang="en-US" b="1" dirty="0">
                <a:solidFill>
                  <a:srgbClr val="002060"/>
                </a:solidFill>
                <a:latin typeface="Times New Roman"/>
                <a:ea typeface="Times New Roman"/>
              </a:rPr>
              <a:t>ROS</a:t>
            </a:r>
            <a:r>
              <a:rPr lang="en-US" dirty="0">
                <a:solidFill>
                  <a:srgbClr val="000000"/>
                </a:solidFill>
                <a:latin typeface="Times New Roman"/>
                <a:ea typeface="Times New Roman"/>
              </a:rPr>
              <a:t>) are produced in mitochondria, as a byproduct of energy production</a:t>
            </a:r>
          </a:p>
          <a:p>
            <a:r>
              <a:rPr lang="en-US" dirty="0">
                <a:solidFill>
                  <a:srgbClr val="000000"/>
                </a:solidFill>
                <a:latin typeface="Times New Roman"/>
                <a:ea typeface="Times New Roman"/>
              </a:rPr>
              <a:t>These highly charged particles damage DNA, fats, and proteins</a:t>
            </a:r>
          </a:p>
          <a:p>
            <a:r>
              <a:rPr lang="en-US" dirty="0">
                <a:solidFill>
                  <a:srgbClr val="000000"/>
                </a:solidFill>
                <a:latin typeface="Times New Roman"/>
                <a:ea typeface="Times New Roman"/>
              </a:rPr>
              <a:t>Because of the damage caused by </a:t>
            </a:r>
            <a:r>
              <a:rPr lang="en-US" b="1" dirty="0">
                <a:solidFill>
                  <a:srgbClr val="002060"/>
                </a:solidFill>
                <a:latin typeface="Times New Roman"/>
                <a:ea typeface="Times New Roman"/>
              </a:rPr>
              <a:t>ROS</a:t>
            </a:r>
            <a:r>
              <a:rPr lang="en-US" dirty="0">
                <a:solidFill>
                  <a:srgbClr val="000000"/>
                </a:solidFill>
                <a:latin typeface="Times New Roman"/>
                <a:ea typeface="Times New Roman"/>
              </a:rPr>
              <a:t>, the functional parts of mitochondria are damaged</a:t>
            </a:r>
          </a:p>
          <a:p>
            <a:r>
              <a:rPr lang="en-US" dirty="0">
                <a:solidFill>
                  <a:srgbClr val="000000"/>
                </a:solidFill>
                <a:latin typeface="Times New Roman"/>
                <a:ea typeface="Times New Roman"/>
              </a:rPr>
              <a:t>When the mitochondria can no longer function so well, more </a:t>
            </a:r>
            <a:r>
              <a:rPr lang="en-US" b="1" dirty="0">
                <a:solidFill>
                  <a:srgbClr val="002060"/>
                </a:solidFill>
                <a:latin typeface="Times New Roman"/>
                <a:ea typeface="Times New Roman"/>
              </a:rPr>
              <a:t>ROS</a:t>
            </a:r>
            <a:r>
              <a:rPr lang="en-US" dirty="0">
                <a:solidFill>
                  <a:srgbClr val="000000"/>
                </a:solidFill>
                <a:latin typeface="Times New Roman"/>
                <a:ea typeface="Times New Roman"/>
              </a:rPr>
              <a:t> are produced, worsening the damage further</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13889"/>
          <a:stretch>
            <a:fillRect/>
          </a:stretch>
        </p:blipFill>
        <p:spPr bwMode="auto">
          <a:xfrm>
            <a:off x="2207568" y="836712"/>
            <a:ext cx="7704856" cy="561662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1" y="548681"/>
            <a:ext cx="7848872" cy="1152128"/>
          </a:xfrm>
        </p:spPr>
        <p:txBody>
          <a:bodyPr>
            <a:normAutofit/>
          </a:bodyPr>
          <a:lstStyle/>
          <a:p>
            <a:r>
              <a:rPr lang="en-GB" sz="3600" b="1" dirty="0"/>
              <a:t>Symptoms Of Mitochondrial Diseases :</a:t>
            </a:r>
            <a:endParaRPr lang="en-US" sz="3600" b="1" dirty="0"/>
          </a:p>
        </p:txBody>
      </p:sp>
      <p:sp>
        <p:nvSpPr>
          <p:cNvPr id="3" name="Content Placeholder 2"/>
          <p:cNvSpPr>
            <a:spLocks noGrp="1"/>
          </p:cNvSpPr>
          <p:nvPr>
            <p:ph idx="1"/>
          </p:nvPr>
        </p:nvSpPr>
        <p:spPr>
          <a:xfrm>
            <a:off x="2207568" y="1484784"/>
            <a:ext cx="7776864" cy="4752528"/>
          </a:xfrm>
        </p:spPr>
        <p:txBody>
          <a:bodyPr>
            <a:normAutofit fontScale="92500"/>
          </a:bodyPr>
          <a:lstStyle/>
          <a:p>
            <a:pPr marL="342900" indent="-342900">
              <a:lnSpc>
                <a:spcPct val="150000"/>
              </a:lnSpc>
              <a:spcAft>
                <a:spcPts val="555"/>
              </a:spcAft>
              <a:buSzPts val="1000"/>
              <a:tabLst>
                <a:tab pos="457200" algn="l"/>
              </a:tabLst>
            </a:pPr>
            <a:r>
              <a:rPr lang="en-US" dirty="0">
                <a:solidFill>
                  <a:srgbClr val="000000"/>
                </a:solidFill>
                <a:latin typeface="Times New Roman"/>
                <a:ea typeface="Times New Roman"/>
                <a:cs typeface="Times New Roman"/>
              </a:rPr>
              <a:t>Loss of muscle coordination and weakness</a:t>
            </a:r>
            <a:endParaRPr lang="en-US" dirty="0">
              <a:solidFill>
                <a:srgbClr val="000000"/>
              </a:solidFill>
              <a:latin typeface="Calibri"/>
              <a:ea typeface="Calibri"/>
              <a:cs typeface="Times New Roman"/>
            </a:endParaRPr>
          </a:p>
          <a:p>
            <a:pPr marL="342900" indent="-342900">
              <a:lnSpc>
                <a:spcPct val="150000"/>
              </a:lnSpc>
              <a:spcAft>
                <a:spcPts val="555"/>
              </a:spcAft>
              <a:buSzPts val="1000"/>
              <a:tabLst>
                <a:tab pos="457200" algn="l"/>
              </a:tabLst>
            </a:pPr>
            <a:r>
              <a:rPr lang="en-US" dirty="0">
                <a:solidFill>
                  <a:srgbClr val="000000"/>
                </a:solidFill>
                <a:latin typeface="Times New Roman"/>
                <a:ea typeface="Times New Roman"/>
                <a:cs typeface="Times New Roman"/>
              </a:rPr>
              <a:t>Problems with vision or hearing</a:t>
            </a:r>
            <a:endParaRPr lang="en-US" dirty="0">
              <a:solidFill>
                <a:srgbClr val="000000"/>
              </a:solidFill>
              <a:latin typeface="Calibri"/>
              <a:ea typeface="Calibri"/>
              <a:cs typeface="Times New Roman"/>
            </a:endParaRPr>
          </a:p>
          <a:p>
            <a:pPr marL="342900" indent="-342900">
              <a:lnSpc>
                <a:spcPct val="150000"/>
              </a:lnSpc>
              <a:spcAft>
                <a:spcPts val="555"/>
              </a:spcAft>
              <a:buSzPts val="1000"/>
              <a:tabLst>
                <a:tab pos="457200" algn="l"/>
              </a:tabLst>
            </a:pPr>
            <a:r>
              <a:rPr lang="en-US" dirty="0">
                <a:solidFill>
                  <a:srgbClr val="000000"/>
                </a:solidFill>
                <a:latin typeface="Times New Roman"/>
                <a:ea typeface="Times New Roman"/>
                <a:cs typeface="Times New Roman"/>
              </a:rPr>
              <a:t>Learning disabilities</a:t>
            </a:r>
            <a:endParaRPr lang="en-US" dirty="0">
              <a:solidFill>
                <a:srgbClr val="000000"/>
              </a:solidFill>
              <a:latin typeface="Calibri"/>
              <a:ea typeface="Calibri"/>
              <a:cs typeface="Times New Roman"/>
            </a:endParaRPr>
          </a:p>
          <a:p>
            <a:pPr marL="342900" indent="-342900">
              <a:lnSpc>
                <a:spcPct val="150000"/>
              </a:lnSpc>
              <a:spcAft>
                <a:spcPts val="555"/>
              </a:spcAft>
              <a:buSzPts val="1000"/>
              <a:tabLst>
                <a:tab pos="457200" algn="l"/>
              </a:tabLst>
            </a:pPr>
            <a:r>
              <a:rPr lang="en-US" dirty="0">
                <a:solidFill>
                  <a:srgbClr val="000000"/>
                </a:solidFill>
                <a:latin typeface="Times New Roman"/>
                <a:ea typeface="Times New Roman"/>
                <a:cs typeface="Times New Roman"/>
              </a:rPr>
              <a:t>Heart, Liver, or kidney disease</a:t>
            </a:r>
            <a:endParaRPr lang="en-US" dirty="0">
              <a:solidFill>
                <a:srgbClr val="000000"/>
              </a:solidFill>
              <a:latin typeface="Calibri"/>
              <a:ea typeface="Calibri"/>
              <a:cs typeface="Times New Roman"/>
            </a:endParaRPr>
          </a:p>
          <a:p>
            <a:pPr marL="342900" indent="-342900">
              <a:lnSpc>
                <a:spcPct val="150000"/>
              </a:lnSpc>
              <a:spcAft>
                <a:spcPts val="555"/>
              </a:spcAft>
              <a:buSzPts val="1000"/>
              <a:tabLst>
                <a:tab pos="457200" algn="l"/>
              </a:tabLst>
            </a:pPr>
            <a:r>
              <a:rPr lang="en-US" dirty="0">
                <a:solidFill>
                  <a:srgbClr val="000000"/>
                </a:solidFill>
                <a:latin typeface="Times New Roman"/>
                <a:ea typeface="Times New Roman"/>
                <a:cs typeface="Times New Roman"/>
              </a:rPr>
              <a:t>Gastrointestinal problems</a:t>
            </a:r>
            <a:endParaRPr lang="en-US" dirty="0">
              <a:solidFill>
                <a:srgbClr val="000000"/>
              </a:solidFill>
              <a:latin typeface="Calibri"/>
              <a:ea typeface="Calibri"/>
              <a:cs typeface="Times New Roman"/>
            </a:endParaRPr>
          </a:p>
          <a:p>
            <a:pPr marL="342900" indent="-342900">
              <a:lnSpc>
                <a:spcPct val="150000"/>
              </a:lnSpc>
              <a:spcAft>
                <a:spcPts val="555"/>
              </a:spcAft>
              <a:buSzPts val="1000"/>
              <a:tabLst>
                <a:tab pos="457200" algn="l"/>
              </a:tabLst>
            </a:pPr>
            <a:r>
              <a:rPr lang="en-US" dirty="0">
                <a:solidFill>
                  <a:srgbClr val="000000"/>
                </a:solidFill>
                <a:latin typeface="Times New Roman"/>
                <a:ea typeface="Times New Roman"/>
                <a:cs typeface="Times New Roman"/>
              </a:rPr>
              <a:t>Neurological problems, including </a:t>
            </a:r>
            <a:r>
              <a:rPr lang="en-US" b="1" dirty="0">
                <a:solidFill>
                  <a:srgbClr val="FF0000"/>
                </a:solidFill>
                <a:latin typeface="Times New Roman"/>
                <a:ea typeface="Times New Roman"/>
                <a:cs typeface="Times New Roman"/>
              </a:rPr>
              <a:t>Dementia</a:t>
            </a:r>
            <a:endParaRPr lang="en-US" b="1" dirty="0">
              <a:solidFill>
                <a:srgbClr val="FF0000"/>
              </a:solidFill>
              <a:latin typeface="Calibri"/>
              <a:ea typeface="Calibri"/>
              <a:cs typeface="Times New Roman"/>
            </a:endParaRP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1" y="548681"/>
            <a:ext cx="7776864" cy="1471387"/>
          </a:xfrm>
        </p:spPr>
        <p:txBody>
          <a:bodyPr>
            <a:normAutofit/>
          </a:bodyPr>
          <a:lstStyle/>
          <a:p>
            <a:r>
              <a:rPr lang="en-GB" sz="3600" b="1" dirty="0"/>
              <a:t>Conditions Involving Mitochondrial disinfection </a:t>
            </a:r>
            <a:r>
              <a:rPr lang="en-GB" dirty="0"/>
              <a:t>:</a:t>
            </a:r>
            <a:endParaRPr lang="en-US" dirty="0"/>
          </a:p>
        </p:txBody>
      </p:sp>
      <p:sp>
        <p:nvSpPr>
          <p:cNvPr id="3" name="Content Placeholder 2"/>
          <p:cNvSpPr>
            <a:spLocks noGrp="1"/>
          </p:cNvSpPr>
          <p:nvPr>
            <p:ph idx="1"/>
          </p:nvPr>
        </p:nvSpPr>
        <p:spPr>
          <a:xfrm>
            <a:off x="2279576" y="1844824"/>
            <a:ext cx="7704856" cy="4392488"/>
          </a:xfrm>
        </p:spPr>
        <p:txBody>
          <a:bodyPr>
            <a:normAutofit fontScale="55000" lnSpcReduction="20000"/>
          </a:bodyPr>
          <a:lstStyle/>
          <a:p>
            <a:pPr marL="342900" indent="-342900">
              <a:lnSpc>
                <a:spcPct val="150000"/>
              </a:lnSpc>
              <a:spcAft>
                <a:spcPts val="555"/>
              </a:spcAft>
              <a:buSzPts val="1000"/>
              <a:tabLst>
                <a:tab pos="457200" algn="l"/>
              </a:tabLst>
            </a:pPr>
            <a:r>
              <a:rPr lang="en-US" b="1" dirty="0">
                <a:solidFill>
                  <a:srgbClr val="002060"/>
                </a:solidFill>
                <a:latin typeface="Times New Roman"/>
                <a:ea typeface="Times New Roman"/>
                <a:cs typeface="Times New Roman"/>
              </a:rPr>
              <a:t>Parkinson’s disease</a:t>
            </a:r>
            <a:endParaRPr lang="en-US" b="1" dirty="0">
              <a:solidFill>
                <a:srgbClr val="002060"/>
              </a:solidFill>
              <a:latin typeface="Calibri"/>
              <a:ea typeface="Calibri"/>
              <a:cs typeface="Times New Roman"/>
            </a:endParaRPr>
          </a:p>
          <a:p>
            <a:pPr marL="342900" indent="-342900">
              <a:lnSpc>
                <a:spcPct val="150000"/>
              </a:lnSpc>
              <a:spcAft>
                <a:spcPts val="555"/>
              </a:spcAft>
              <a:buSzPts val="1000"/>
              <a:tabLst>
                <a:tab pos="457200" algn="l"/>
              </a:tabLst>
            </a:pPr>
            <a:r>
              <a:rPr lang="en-US" b="1" dirty="0">
                <a:solidFill>
                  <a:srgbClr val="002060"/>
                </a:solidFill>
                <a:latin typeface="Times New Roman"/>
                <a:ea typeface="Times New Roman"/>
                <a:cs typeface="Times New Roman"/>
              </a:rPr>
              <a:t>Alzheimer’s disease</a:t>
            </a:r>
            <a:endParaRPr lang="en-US" b="1" dirty="0">
              <a:solidFill>
                <a:srgbClr val="002060"/>
              </a:solidFill>
              <a:latin typeface="Calibri"/>
              <a:ea typeface="Calibri"/>
              <a:cs typeface="Times New Roman"/>
            </a:endParaRPr>
          </a:p>
          <a:p>
            <a:pPr marL="342900" indent="-342900">
              <a:lnSpc>
                <a:spcPct val="150000"/>
              </a:lnSpc>
              <a:spcAft>
                <a:spcPts val="555"/>
              </a:spcAft>
              <a:buSzPts val="1000"/>
              <a:tabLst>
                <a:tab pos="457200" algn="l"/>
              </a:tabLst>
            </a:pPr>
            <a:r>
              <a:rPr lang="en-US" b="1" dirty="0">
                <a:solidFill>
                  <a:srgbClr val="002060"/>
                </a:solidFill>
                <a:latin typeface="Times New Roman"/>
                <a:ea typeface="Times New Roman"/>
                <a:cs typeface="Times New Roman"/>
              </a:rPr>
              <a:t>Bipolar disorder</a:t>
            </a:r>
            <a:endParaRPr lang="en-US" b="1" dirty="0">
              <a:solidFill>
                <a:srgbClr val="002060"/>
              </a:solidFill>
              <a:latin typeface="Calibri"/>
              <a:ea typeface="Calibri"/>
              <a:cs typeface="Times New Roman"/>
            </a:endParaRPr>
          </a:p>
          <a:p>
            <a:pPr marL="342900" indent="-342900">
              <a:lnSpc>
                <a:spcPct val="150000"/>
              </a:lnSpc>
              <a:spcAft>
                <a:spcPts val="555"/>
              </a:spcAft>
              <a:buSzPts val="1000"/>
              <a:tabLst>
                <a:tab pos="457200" algn="l"/>
              </a:tabLst>
            </a:pPr>
            <a:r>
              <a:rPr lang="en-US" b="1" dirty="0">
                <a:solidFill>
                  <a:srgbClr val="002060"/>
                </a:solidFill>
                <a:latin typeface="Times New Roman"/>
                <a:ea typeface="Times New Roman"/>
                <a:cs typeface="Times New Roman"/>
              </a:rPr>
              <a:t>Schizophrenia</a:t>
            </a:r>
            <a:endParaRPr lang="en-US" b="1" dirty="0">
              <a:solidFill>
                <a:srgbClr val="002060"/>
              </a:solidFill>
              <a:latin typeface="Calibri"/>
              <a:ea typeface="Calibri"/>
              <a:cs typeface="Times New Roman"/>
            </a:endParaRPr>
          </a:p>
          <a:p>
            <a:pPr marL="342900" indent="-342900">
              <a:lnSpc>
                <a:spcPct val="150000"/>
              </a:lnSpc>
              <a:spcAft>
                <a:spcPts val="555"/>
              </a:spcAft>
              <a:buSzPts val="1000"/>
              <a:tabLst>
                <a:tab pos="457200" algn="l"/>
              </a:tabLst>
            </a:pPr>
            <a:r>
              <a:rPr lang="en-US" b="1" dirty="0">
                <a:solidFill>
                  <a:srgbClr val="002060"/>
                </a:solidFill>
                <a:latin typeface="Times New Roman"/>
                <a:ea typeface="Times New Roman"/>
                <a:cs typeface="Times New Roman"/>
              </a:rPr>
              <a:t>Chronic fatigue syndrome</a:t>
            </a:r>
            <a:endParaRPr lang="en-US" b="1" dirty="0">
              <a:solidFill>
                <a:srgbClr val="002060"/>
              </a:solidFill>
              <a:latin typeface="Calibri"/>
              <a:ea typeface="Calibri"/>
              <a:cs typeface="Times New Roman"/>
            </a:endParaRPr>
          </a:p>
          <a:p>
            <a:pPr marL="342900" indent="-342900">
              <a:lnSpc>
                <a:spcPct val="150000"/>
              </a:lnSpc>
              <a:spcAft>
                <a:spcPts val="555"/>
              </a:spcAft>
              <a:buSzPts val="1000"/>
              <a:tabLst>
                <a:tab pos="457200" algn="l"/>
              </a:tabLst>
            </a:pPr>
            <a:r>
              <a:rPr lang="en-US" b="1" dirty="0">
                <a:solidFill>
                  <a:srgbClr val="002060"/>
                </a:solidFill>
                <a:latin typeface="Times New Roman"/>
                <a:ea typeface="Times New Roman"/>
                <a:cs typeface="Times New Roman"/>
              </a:rPr>
              <a:t>Huntington’s disease</a:t>
            </a:r>
            <a:endParaRPr lang="en-US" b="1" dirty="0">
              <a:solidFill>
                <a:srgbClr val="002060"/>
              </a:solidFill>
              <a:latin typeface="Calibri"/>
              <a:ea typeface="Calibri"/>
              <a:cs typeface="Times New Roman"/>
            </a:endParaRPr>
          </a:p>
          <a:p>
            <a:pPr marL="342900" indent="-342900">
              <a:lnSpc>
                <a:spcPct val="150000"/>
              </a:lnSpc>
              <a:spcAft>
                <a:spcPts val="555"/>
              </a:spcAft>
              <a:buSzPts val="1000"/>
              <a:tabLst>
                <a:tab pos="457200" algn="l"/>
              </a:tabLst>
            </a:pPr>
            <a:r>
              <a:rPr lang="en-US" b="1" dirty="0">
                <a:solidFill>
                  <a:srgbClr val="002060"/>
                </a:solidFill>
                <a:latin typeface="Times New Roman"/>
                <a:ea typeface="Times New Roman"/>
                <a:cs typeface="Times New Roman"/>
              </a:rPr>
              <a:t>Diabetes</a:t>
            </a:r>
            <a:endParaRPr lang="en-US" b="1" dirty="0">
              <a:solidFill>
                <a:srgbClr val="002060"/>
              </a:solidFill>
              <a:latin typeface="Calibri"/>
              <a:ea typeface="Calibri"/>
              <a:cs typeface="Times New Roman"/>
            </a:endParaRPr>
          </a:p>
          <a:p>
            <a:pPr marL="342900" indent="-342900">
              <a:lnSpc>
                <a:spcPct val="150000"/>
              </a:lnSpc>
              <a:spcAft>
                <a:spcPts val="555"/>
              </a:spcAft>
              <a:buSzPts val="1000"/>
              <a:tabLst>
                <a:tab pos="457200" algn="l"/>
              </a:tabLst>
            </a:pPr>
            <a:r>
              <a:rPr lang="en-US" b="1" dirty="0">
                <a:solidFill>
                  <a:srgbClr val="002060"/>
                </a:solidFill>
                <a:latin typeface="Times New Roman"/>
                <a:ea typeface="Times New Roman"/>
                <a:cs typeface="Times New Roman"/>
              </a:rPr>
              <a:t>Autism</a:t>
            </a:r>
            <a:endParaRPr lang="en-US" b="1" dirty="0">
              <a:solidFill>
                <a:srgbClr val="002060"/>
              </a:solidFill>
              <a:latin typeface="Calibri"/>
              <a:ea typeface="Calibri"/>
              <a:cs typeface="Times New Roman"/>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ahzad computer\Desktop\FB_IMG_15871795797041925.jpg"/>
          <p:cNvPicPr>
            <a:picLocks noChangeAspect="1" noChangeArrowheads="1"/>
          </p:cNvPicPr>
          <p:nvPr/>
        </p:nvPicPr>
        <p:blipFill>
          <a:blip r:embed="rId2" cstate="print"/>
          <a:srcRect b="5128"/>
          <a:stretch>
            <a:fillRect/>
          </a:stretch>
        </p:blipFill>
        <p:spPr bwMode="auto">
          <a:xfrm>
            <a:off x="2279576" y="692696"/>
            <a:ext cx="7632848" cy="547260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548681"/>
            <a:ext cx="6965245" cy="936104"/>
          </a:xfrm>
        </p:spPr>
        <p:txBody>
          <a:bodyPr>
            <a:normAutofit/>
          </a:bodyPr>
          <a:lstStyle/>
          <a:p>
            <a:r>
              <a:rPr lang="en-GB" sz="4000" b="1" dirty="0"/>
              <a:t>Cell Death :</a:t>
            </a:r>
            <a:endParaRPr lang="en-US" sz="4000" b="1" dirty="0"/>
          </a:p>
        </p:txBody>
      </p:sp>
      <p:sp>
        <p:nvSpPr>
          <p:cNvPr id="3" name="Content Placeholder 2"/>
          <p:cNvSpPr>
            <a:spLocks noGrp="1"/>
          </p:cNvSpPr>
          <p:nvPr>
            <p:ph idx="1"/>
          </p:nvPr>
        </p:nvSpPr>
        <p:spPr>
          <a:xfrm>
            <a:off x="2279576" y="1340768"/>
            <a:ext cx="7632848" cy="4968552"/>
          </a:xfrm>
        </p:spPr>
        <p:txBody>
          <a:bodyPr>
            <a:noAutofit/>
          </a:bodyPr>
          <a:lstStyle/>
          <a:p>
            <a:pPr>
              <a:spcBef>
                <a:spcPts val="2425"/>
              </a:spcBef>
              <a:spcAft>
                <a:spcPts val="1385"/>
              </a:spcAft>
            </a:pPr>
            <a:r>
              <a:rPr lang="en-US" sz="2200" dirty="0">
                <a:solidFill>
                  <a:srgbClr val="000000"/>
                </a:solidFill>
                <a:latin typeface="Times New Roman"/>
                <a:ea typeface="Times New Roman"/>
                <a:cs typeface="Times New Roman"/>
              </a:rPr>
              <a:t>Cell death, also called </a:t>
            </a:r>
            <a:r>
              <a:rPr lang="en-US" sz="2200" b="1" dirty="0">
                <a:solidFill>
                  <a:srgbClr val="002060"/>
                </a:solidFill>
                <a:latin typeface="Times New Roman"/>
                <a:ea typeface="Times New Roman"/>
                <a:cs typeface="Times New Roman"/>
              </a:rPr>
              <a:t>apoptosis</a:t>
            </a:r>
            <a:r>
              <a:rPr lang="en-US" sz="2200" dirty="0">
                <a:solidFill>
                  <a:srgbClr val="000000"/>
                </a:solidFill>
                <a:latin typeface="Times New Roman"/>
                <a:ea typeface="Times New Roman"/>
                <a:cs typeface="Times New Roman"/>
              </a:rPr>
              <a:t>, is an essential part of life</a:t>
            </a:r>
          </a:p>
          <a:p>
            <a:pPr>
              <a:spcBef>
                <a:spcPts val="2425"/>
              </a:spcBef>
              <a:spcAft>
                <a:spcPts val="1385"/>
              </a:spcAft>
            </a:pPr>
            <a:r>
              <a:rPr lang="en-US" sz="2200" dirty="0">
                <a:solidFill>
                  <a:srgbClr val="000000"/>
                </a:solidFill>
                <a:latin typeface="Times New Roman"/>
                <a:ea typeface="Times New Roman"/>
                <a:cs typeface="Times New Roman"/>
              </a:rPr>
              <a:t>As cells become old or broken, they are cleared away and destroyed</a:t>
            </a:r>
          </a:p>
          <a:p>
            <a:pPr>
              <a:spcBef>
                <a:spcPts val="2425"/>
              </a:spcBef>
              <a:spcAft>
                <a:spcPts val="1385"/>
              </a:spcAft>
            </a:pPr>
            <a:r>
              <a:rPr lang="en-US" sz="2200" dirty="0">
                <a:solidFill>
                  <a:srgbClr val="000000"/>
                </a:solidFill>
                <a:latin typeface="Times New Roman"/>
                <a:ea typeface="Times New Roman"/>
                <a:cs typeface="Times New Roman"/>
              </a:rPr>
              <a:t>Mitochondria decides which cells are destroyed</a:t>
            </a:r>
          </a:p>
          <a:p>
            <a:pPr>
              <a:spcBef>
                <a:spcPts val="2425"/>
              </a:spcBef>
              <a:spcAft>
                <a:spcPts val="1385"/>
              </a:spcAft>
            </a:pPr>
            <a:r>
              <a:rPr lang="en-US" sz="2200" dirty="0">
                <a:solidFill>
                  <a:srgbClr val="000000"/>
                </a:solidFill>
                <a:latin typeface="Times New Roman"/>
                <a:ea typeface="Times New Roman"/>
                <a:cs typeface="Times New Roman"/>
              </a:rPr>
              <a:t>Mitochondria release </a:t>
            </a:r>
            <a:r>
              <a:rPr lang="en-US" sz="2200" b="1" dirty="0">
                <a:solidFill>
                  <a:srgbClr val="002060"/>
                </a:solidFill>
                <a:latin typeface="Times New Roman"/>
                <a:ea typeface="Times New Roman"/>
                <a:cs typeface="Times New Roman"/>
              </a:rPr>
              <a:t>cytochrome C</a:t>
            </a:r>
            <a:r>
              <a:rPr lang="en-US" sz="2200" dirty="0">
                <a:solidFill>
                  <a:srgbClr val="000000"/>
                </a:solidFill>
                <a:latin typeface="Times New Roman"/>
                <a:ea typeface="Times New Roman"/>
                <a:cs typeface="Times New Roman"/>
              </a:rPr>
              <a:t>, which activates caspase , one of the chief enzymes involved in destroying cells during apoptosis</a:t>
            </a:r>
            <a:endParaRPr lang="en-US" sz="2200" dirty="0">
              <a:latin typeface="Calibri"/>
              <a:ea typeface="Calibri"/>
              <a:cs typeface="Times New Roman"/>
            </a:endParaRPr>
          </a:p>
          <a:p>
            <a:r>
              <a:rPr lang="en-US" sz="2200" dirty="0">
                <a:solidFill>
                  <a:srgbClr val="000000"/>
                </a:solidFill>
                <a:latin typeface="Times New Roman"/>
                <a:ea typeface="Times New Roman"/>
              </a:rPr>
              <a:t>Because certain diseases, such as </a:t>
            </a:r>
            <a:r>
              <a:rPr lang="en-US" sz="2200" dirty="0">
                <a:solidFill>
                  <a:srgbClr val="000000"/>
                </a:solidFill>
                <a:latin typeface="Times New Roman"/>
                <a:ea typeface="Times New Roman"/>
                <a:cs typeface="Times New Roman"/>
                <a:hlinkClick r:id="rId2" tooltip="What is Cancer?"/>
              </a:rPr>
              <a:t>cancer</a:t>
            </a:r>
            <a:r>
              <a:rPr lang="en-US" sz="2200" dirty="0">
                <a:solidFill>
                  <a:srgbClr val="000000"/>
                </a:solidFill>
                <a:latin typeface="Times New Roman"/>
                <a:ea typeface="Times New Roman"/>
              </a:rPr>
              <a:t>, involve a breakdown in normal apoptosis, mitochondria are thought to play a role in the disease</a:t>
            </a:r>
            <a:endParaRPr lang="en-US" sz="2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620689"/>
            <a:ext cx="7632847" cy="1008112"/>
          </a:xfrm>
        </p:spPr>
        <p:txBody>
          <a:bodyPr/>
          <a:lstStyle/>
          <a:p>
            <a:r>
              <a:rPr lang="en-GB" b="1" dirty="0"/>
              <a:t>Study Of Mitochondria :</a:t>
            </a:r>
            <a:endParaRPr lang="en-US" b="1" dirty="0"/>
          </a:p>
        </p:txBody>
      </p:sp>
      <p:sp>
        <p:nvSpPr>
          <p:cNvPr id="3" name="Content Placeholder 2"/>
          <p:cNvSpPr>
            <a:spLocks noGrp="1"/>
          </p:cNvSpPr>
          <p:nvPr>
            <p:ph idx="1"/>
          </p:nvPr>
        </p:nvSpPr>
        <p:spPr>
          <a:xfrm>
            <a:off x="2279576" y="1556792"/>
            <a:ext cx="7776864" cy="4752528"/>
          </a:xfrm>
        </p:spPr>
        <p:txBody>
          <a:bodyPr/>
          <a:lstStyle/>
          <a:p>
            <a:r>
              <a:rPr lang="en-US" dirty="0">
                <a:latin typeface="Calibri" pitchFamily="34" charset="0"/>
                <a:ea typeface="Calibri"/>
                <a:cs typeface="Calibri" pitchFamily="34" charset="0"/>
              </a:rPr>
              <a:t>Mitochondria have been studied by following three types of methods :</a:t>
            </a:r>
          </a:p>
          <a:p>
            <a:pPr>
              <a:buNone/>
            </a:pPr>
            <a:r>
              <a:rPr lang="en-US" b="1" dirty="0">
                <a:latin typeface="Calibri" pitchFamily="34" charset="0"/>
                <a:ea typeface="Calibri"/>
                <a:cs typeface="Calibri" pitchFamily="34" charset="0"/>
              </a:rPr>
              <a:t>1. Direct Observation of Mitochondria</a:t>
            </a:r>
          </a:p>
          <a:p>
            <a:pPr>
              <a:buNone/>
            </a:pPr>
            <a:r>
              <a:rPr lang="en-US" b="1" dirty="0">
                <a:latin typeface="Calibri" pitchFamily="34" charset="0"/>
                <a:ea typeface="Calibri"/>
                <a:cs typeface="Calibri" pitchFamily="34" charset="0"/>
              </a:rPr>
              <a:t>2. Cytochemical Marking of Mitochondrial Enzymes</a:t>
            </a:r>
            <a:endParaRPr lang="en-US" dirty="0">
              <a:latin typeface="Calibri" pitchFamily="34" charset="0"/>
              <a:ea typeface="Calibri"/>
              <a:cs typeface="Calibri" pitchFamily="34" charset="0"/>
            </a:endParaRPr>
          </a:p>
          <a:p>
            <a:pPr>
              <a:buNone/>
            </a:pPr>
            <a:r>
              <a:rPr lang="en-US" b="1" dirty="0">
                <a:latin typeface="Calibri" pitchFamily="34" charset="0"/>
                <a:ea typeface="Calibri"/>
                <a:cs typeface="Calibri" pitchFamily="34" charset="0"/>
              </a:rPr>
              <a:t>3. Isolation</a:t>
            </a:r>
            <a:endParaRPr lang="en-US" dirty="0">
              <a:latin typeface="Calibri" pitchFamily="34" charset="0"/>
              <a:ea typeface="Calibri"/>
              <a:cs typeface="Calibri" pitchFamily="34" charset="0"/>
            </a:endParaRP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548681"/>
            <a:ext cx="7632848" cy="1471387"/>
          </a:xfrm>
        </p:spPr>
        <p:txBody>
          <a:bodyPr>
            <a:normAutofit fontScale="90000"/>
          </a:bodyPr>
          <a:lstStyle/>
          <a:p>
            <a:r>
              <a:rPr lang="en-US" sz="4000" b="1" dirty="0">
                <a:latin typeface="Times New Roman"/>
                <a:ea typeface="Calibri"/>
                <a:cs typeface="Times New Roman"/>
              </a:rPr>
              <a:t>Prokaryotic Origin or Symbiont Hypothesis:</a:t>
            </a:r>
            <a:br>
              <a:rPr lang="en-US" dirty="0">
                <a:latin typeface="Calibri"/>
                <a:ea typeface="Calibri"/>
                <a:cs typeface="Times New Roman"/>
              </a:rPr>
            </a:br>
            <a:endParaRPr lang="en-US" dirty="0"/>
          </a:p>
        </p:txBody>
      </p:sp>
      <p:sp>
        <p:nvSpPr>
          <p:cNvPr id="3" name="Content Placeholder 2"/>
          <p:cNvSpPr>
            <a:spLocks noGrp="1"/>
          </p:cNvSpPr>
          <p:nvPr>
            <p:ph idx="1"/>
          </p:nvPr>
        </p:nvSpPr>
        <p:spPr>
          <a:xfrm>
            <a:off x="2279576" y="1556792"/>
            <a:ext cx="7704856" cy="4680520"/>
          </a:xfrm>
        </p:spPr>
        <p:txBody>
          <a:bodyPr>
            <a:normAutofit fontScale="92500" lnSpcReduction="10000"/>
          </a:bodyPr>
          <a:lstStyle/>
          <a:p>
            <a:r>
              <a:rPr lang="en-US" dirty="0">
                <a:latin typeface="Times New Roman"/>
                <a:ea typeface="Calibri"/>
              </a:rPr>
              <a:t> Early cytologists , Altmann and Schimber (1890) have suggested the origin of the mitochondria from the prokaryotic cells</a:t>
            </a:r>
          </a:p>
          <a:p>
            <a:r>
              <a:rPr lang="en-US" dirty="0">
                <a:latin typeface="Times New Roman"/>
                <a:ea typeface="Calibri"/>
              </a:rPr>
              <a:t> According to their hypothesis, the mitochondria and chloroplasts may be considered as intra-cellular parasites of the cells</a:t>
            </a:r>
          </a:p>
          <a:p>
            <a:r>
              <a:rPr lang="en-US" dirty="0">
                <a:latin typeface="Times New Roman"/>
                <a:ea typeface="Calibri"/>
              </a:rPr>
              <a:t> Which have entered in the cytoplasm of eukaryotic cells in early evolutionary days, and have maintained the symbiotic relations with the eukaryotic cells</a:t>
            </a:r>
          </a:p>
          <a:p>
            <a:r>
              <a:rPr lang="en-US" dirty="0">
                <a:latin typeface="Times New Roman"/>
                <a:ea typeface="Calibri"/>
              </a:rPr>
              <a:t>The mitochondria are supposed to be derived from the bacterial cells (purple bacteria) while chloroplasts are supposed to be originated from the blue green algae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3896"/>
          <a:stretch>
            <a:fillRect/>
          </a:stretch>
        </p:blipFill>
        <p:spPr bwMode="auto">
          <a:xfrm>
            <a:off x="2279576" y="764704"/>
            <a:ext cx="7632848" cy="547260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548681"/>
            <a:ext cx="7632848" cy="1471387"/>
          </a:xfrm>
        </p:spPr>
        <p:txBody>
          <a:bodyPr>
            <a:normAutofit/>
          </a:bodyPr>
          <a:lstStyle/>
          <a:p>
            <a:r>
              <a:rPr lang="en-GB" sz="3600" b="1" dirty="0"/>
              <a:t>Similarities Between Mitochondria &amp; Bacterial Cell:</a:t>
            </a:r>
            <a:endParaRPr lang="en-US" sz="3600" b="1" dirty="0"/>
          </a:p>
        </p:txBody>
      </p:sp>
      <p:sp>
        <p:nvSpPr>
          <p:cNvPr id="3" name="Content Placeholder 2"/>
          <p:cNvSpPr>
            <a:spLocks noGrp="1"/>
          </p:cNvSpPr>
          <p:nvPr>
            <p:ph idx="1"/>
          </p:nvPr>
        </p:nvSpPr>
        <p:spPr>
          <a:xfrm>
            <a:off x="2279576" y="1988840"/>
            <a:ext cx="7704856" cy="4320480"/>
          </a:xfrm>
        </p:spPr>
        <p:txBody>
          <a:bodyPr/>
          <a:lstStyle/>
          <a:p>
            <a:r>
              <a:rPr lang="en-US" dirty="0">
                <a:latin typeface="Times New Roman"/>
                <a:ea typeface="Calibri"/>
                <a:cs typeface="Times New Roman"/>
              </a:rPr>
              <a:t>1. Similarity in inner mitochondrial membrane and bacterial plasma membrane</a:t>
            </a:r>
          </a:p>
          <a:p>
            <a:r>
              <a:rPr lang="en-US" dirty="0">
                <a:latin typeface="Times New Roman"/>
                <a:ea typeface="Calibri"/>
              </a:rPr>
              <a:t>2. Similarity in DNA molecule</a:t>
            </a:r>
            <a:endParaRPr lang="en-US" dirty="0">
              <a:latin typeface="Calibri"/>
              <a:ea typeface="Calibri"/>
              <a:cs typeface="Times New Roman"/>
            </a:endParaRPr>
          </a:p>
          <a:p>
            <a:r>
              <a:rPr lang="en-US" dirty="0">
                <a:latin typeface="Times New Roman"/>
                <a:ea typeface="Calibri"/>
                <a:cs typeface="Times New Roman"/>
              </a:rPr>
              <a:t> 3. Similarity in Ribosomes</a:t>
            </a:r>
            <a:endParaRPr lang="en-US" dirty="0">
              <a:latin typeface="Calibri"/>
              <a:ea typeface="Calibri"/>
              <a:cs typeface="Times New Roman"/>
            </a:endParaRPr>
          </a:p>
          <a:p>
            <a:r>
              <a:rPr lang="en-US" dirty="0">
                <a:latin typeface="Times New Roman"/>
                <a:ea typeface="Calibri"/>
              </a:rPr>
              <a:t>4. Similarity in the process of protein synthesis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Conclusion :</a:t>
            </a:r>
            <a:endParaRPr lang="en-US" b="1" dirty="0"/>
          </a:p>
        </p:txBody>
      </p:sp>
      <p:sp>
        <p:nvSpPr>
          <p:cNvPr id="3" name="Content Placeholder 2"/>
          <p:cNvSpPr>
            <a:spLocks noGrp="1"/>
          </p:cNvSpPr>
          <p:nvPr>
            <p:ph idx="1"/>
          </p:nvPr>
        </p:nvSpPr>
        <p:spPr>
          <a:xfrm>
            <a:off x="2207568" y="1772816"/>
            <a:ext cx="7704856" cy="4536504"/>
          </a:xfrm>
        </p:spPr>
        <p:txBody>
          <a:bodyPr/>
          <a:lstStyle/>
          <a:p>
            <a:r>
              <a:rPr lang="en-US" dirty="0">
                <a:solidFill>
                  <a:srgbClr val="000000"/>
                </a:solidFill>
                <a:latin typeface="Times New Roman"/>
                <a:ea typeface="Times New Roman"/>
                <a:cs typeface="Times New Roman"/>
              </a:rPr>
              <a:t>Mitochondria are, quite possibly, the best-known organelle</a:t>
            </a:r>
          </a:p>
          <a:p>
            <a:r>
              <a:rPr lang="en-US" dirty="0">
                <a:solidFill>
                  <a:srgbClr val="000000"/>
                </a:solidFill>
                <a:latin typeface="Times New Roman"/>
                <a:ea typeface="Times New Roman"/>
                <a:cs typeface="Times New Roman"/>
              </a:rPr>
              <a:t> And, although they are popularly referred to as the powerhouse of the cell</a:t>
            </a:r>
          </a:p>
          <a:p>
            <a:r>
              <a:rPr lang="en-US" dirty="0">
                <a:solidFill>
                  <a:srgbClr val="000000"/>
                </a:solidFill>
                <a:latin typeface="Times New Roman"/>
                <a:ea typeface="Times New Roman"/>
                <a:cs typeface="Times New Roman"/>
              </a:rPr>
              <a:t>They carry out a wide range of actions that are much less known about</a:t>
            </a:r>
          </a:p>
          <a:p>
            <a:r>
              <a:rPr lang="en-US" dirty="0">
                <a:solidFill>
                  <a:srgbClr val="000000"/>
                </a:solidFill>
                <a:latin typeface="Times New Roman"/>
                <a:ea typeface="Times New Roman"/>
                <a:cs typeface="Times New Roman"/>
              </a:rPr>
              <a:t> From calcium storage to heat generation, mitochondria are hugely important to our cells’ everyday functions</a:t>
            </a:r>
            <a:endParaRPr lang="en-US" dirty="0">
              <a:latin typeface="Calibri"/>
              <a:ea typeface="Calibri"/>
              <a:cs typeface="Times New Roman"/>
            </a:endParaRP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E88575-7BA1-4FD5-96C1-5061762CEB62}"/>
              </a:ext>
            </a:extLst>
          </p:cNvPr>
          <p:cNvSpPr>
            <a:spLocks noGrp="1"/>
          </p:cNvSpPr>
          <p:nvPr>
            <p:ph type="ctrTitle"/>
          </p:nvPr>
        </p:nvSpPr>
        <p:spPr/>
        <p:txBody>
          <a:bodyPr/>
          <a:lstStyle/>
          <a:p>
            <a:r>
              <a:rPr lang="en-US" dirty="0"/>
              <a:t>Lysosomes </a:t>
            </a:r>
          </a:p>
        </p:txBody>
      </p:sp>
      <p:sp>
        <p:nvSpPr>
          <p:cNvPr id="6" name="Subtitle 5">
            <a:extLst>
              <a:ext uri="{FF2B5EF4-FFF2-40B4-BE49-F238E27FC236}">
                <a16:creationId xmlns:a16="http://schemas.microsoft.com/office/drawing/2014/main" id="{8E471607-57BC-4062-8FDE-73B90EDDB8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7413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CONTENTS </a:t>
            </a:r>
          </a:p>
        </p:txBody>
      </p:sp>
      <p:sp>
        <p:nvSpPr>
          <p:cNvPr id="4" name="Content Placeholder 3"/>
          <p:cNvSpPr>
            <a:spLocks noGrp="1"/>
          </p:cNvSpPr>
          <p:nvPr>
            <p:ph sz="half" idx="1"/>
          </p:nvPr>
        </p:nvSpPr>
        <p:spPr/>
        <p:txBody>
          <a:bodyPr>
            <a:normAutofit lnSpcReduction="10000"/>
          </a:bodyPr>
          <a:lstStyle/>
          <a:p>
            <a:pPr lvl="0"/>
            <a:r>
              <a:rPr lang="en-US" sz="1600" dirty="0">
                <a:solidFill>
                  <a:srgbClr val="7030A0"/>
                </a:solidFill>
              </a:rPr>
              <a:t>Origin </a:t>
            </a:r>
          </a:p>
          <a:p>
            <a:pPr lvl="0"/>
            <a:r>
              <a:rPr lang="en-US" sz="1600" dirty="0">
                <a:solidFill>
                  <a:srgbClr val="7030A0"/>
                </a:solidFill>
              </a:rPr>
              <a:t>Functions of Lysosomes </a:t>
            </a:r>
          </a:p>
          <a:p>
            <a:pPr lvl="0"/>
            <a:r>
              <a:rPr lang="en-US" sz="1600" dirty="0">
                <a:solidFill>
                  <a:srgbClr val="7030A0"/>
                </a:solidFill>
              </a:rPr>
              <a:t>Digestion of large extracellular particles </a:t>
            </a:r>
          </a:p>
          <a:p>
            <a:pPr lvl="0"/>
            <a:r>
              <a:rPr lang="en-US" sz="1600" dirty="0">
                <a:solidFill>
                  <a:srgbClr val="7030A0"/>
                </a:solidFill>
              </a:rPr>
              <a:t>Digestion of intracellular substance </a:t>
            </a:r>
          </a:p>
          <a:p>
            <a:pPr lvl="0"/>
            <a:r>
              <a:rPr lang="en-US" sz="1600" dirty="0">
                <a:solidFill>
                  <a:srgbClr val="7030A0"/>
                </a:solidFill>
              </a:rPr>
              <a:t>Autolysis </a:t>
            </a:r>
          </a:p>
          <a:p>
            <a:pPr lvl="0"/>
            <a:r>
              <a:rPr lang="en-US" sz="1600" dirty="0">
                <a:solidFill>
                  <a:srgbClr val="7030A0"/>
                </a:solidFill>
              </a:rPr>
              <a:t>Extracellular digestion </a:t>
            </a:r>
          </a:p>
          <a:p>
            <a:pPr lvl="0"/>
            <a:r>
              <a:rPr lang="en-US" sz="1600" dirty="0">
                <a:solidFill>
                  <a:srgbClr val="7030A0"/>
                </a:solidFill>
              </a:rPr>
              <a:t>Lysosomes and diseases </a:t>
            </a:r>
          </a:p>
          <a:p>
            <a:pPr lvl="0"/>
            <a:r>
              <a:rPr lang="en-US" sz="1600" dirty="0">
                <a:solidFill>
                  <a:srgbClr val="7030A0"/>
                </a:solidFill>
              </a:rPr>
              <a:t>Lysosomes in plants </a:t>
            </a:r>
          </a:p>
          <a:p>
            <a:pPr lvl="0"/>
            <a:r>
              <a:rPr lang="en-US" sz="1600" dirty="0">
                <a:solidFill>
                  <a:srgbClr val="7030A0"/>
                </a:solidFill>
              </a:rPr>
              <a:t>Vacuole </a:t>
            </a:r>
          </a:p>
          <a:p>
            <a:pPr lvl="0"/>
            <a:r>
              <a:rPr lang="en-US" sz="1600" dirty="0">
                <a:solidFill>
                  <a:srgbClr val="7030A0"/>
                </a:solidFill>
              </a:rPr>
              <a:t>Spherosomes </a:t>
            </a:r>
          </a:p>
          <a:p>
            <a:pPr lvl="0"/>
            <a:r>
              <a:rPr lang="en-US" sz="1600" dirty="0">
                <a:solidFill>
                  <a:srgbClr val="7030A0"/>
                </a:solidFill>
              </a:rPr>
              <a:t>Aleurone grain </a:t>
            </a:r>
          </a:p>
          <a:p>
            <a:pPr lvl="0"/>
            <a:r>
              <a:rPr lang="en-US" sz="1600" dirty="0">
                <a:solidFill>
                  <a:srgbClr val="7030A0"/>
                </a:solidFill>
              </a:rPr>
              <a:t>Extracellular digestion it </a:t>
            </a:r>
          </a:p>
          <a:p>
            <a:r>
              <a:rPr lang="en-US" sz="1600" dirty="0">
                <a:solidFill>
                  <a:srgbClr val="7030A0"/>
                </a:solidFill>
              </a:rPr>
              <a:t>Contrary in botany </a:t>
            </a:r>
          </a:p>
        </p:txBody>
      </p:sp>
      <p:sp>
        <p:nvSpPr>
          <p:cNvPr id="3" name="Content Placeholder 2"/>
          <p:cNvSpPr>
            <a:spLocks noGrp="1"/>
          </p:cNvSpPr>
          <p:nvPr>
            <p:ph sz="half" idx="2"/>
          </p:nvPr>
        </p:nvSpPr>
        <p:spPr/>
        <p:txBody>
          <a:bodyPr>
            <a:normAutofit lnSpcReduction="10000"/>
          </a:bodyPr>
          <a:lstStyle/>
          <a:p>
            <a:pPr lvl="0"/>
            <a:r>
              <a:rPr lang="en-US" sz="1600" dirty="0">
                <a:solidFill>
                  <a:srgbClr val="7030A0"/>
                </a:solidFill>
                <a:latin typeface="Times New Roman" pitchFamily="18" charset="0"/>
                <a:cs typeface="Times New Roman" pitchFamily="18" charset="0"/>
              </a:rPr>
              <a:t>Introduction </a:t>
            </a:r>
          </a:p>
          <a:p>
            <a:pPr lvl="0"/>
            <a:r>
              <a:rPr lang="en-US" sz="1600" dirty="0">
                <a:solidFill>
                  <a:srgbClr val="7030A0"/>
                </a:solidFill>
                <a:latin typeface="Times New Roman" pitchFamily="18" charset="0"/>
                <a:cs typeface="Times New Roman" pitchFamily="18" charset="0"/>
              </a:rPr>
              <a:t>Historical </a:t>
            </a:r>
          </a:p>
          <a:p>
            <a:pPr lvl="0"/>
            <a:r>
              <a:rPr lang="en-US" sz="1600" dirty="0">
                <a:solidFill>
                  <a:srgbClr val="7030A0"/>
                </a:solidFill>
                <a:latin typeface="Times New Roman" pitchFamily="18" charset="0"/>
                <a:cs typeface="Times New Roman" pitchFamily="18" charset="0"/>
              </a:rPr>
              <a:t>Occurrence</a:t>
            </a:r>
          </a:p>
          <a:p>
            <a:pPr lvl="0"/>
            <a:r>
              <a:rPr lang="en-US" sz="1600" dirty="0">
                <a:solidFill>
                  <a:srgbClr val="7030A0"/>
                </a:solidFill>
                <a:latin typeface="Times New Roman" pitchFamily="18" charset="0"/>
                <a:cs typeface="Times New Roman" pitchFamily="18" charset="0"/>
              </a:rPr>
              <a:t>Definition </a:t>
            </a:r>
          </a:p>
          <a:p>
            <a:pPr lvl="0"/>
            <a:r>
              <a:rPr lang="en-US" sz="1600" dirty="0">
                <a:solidFill>
                  <a:srgbClr val="7030A0"/>
                </a:solidFill>
                <a:latin typeface="Times New Roman" pitchFamily="18" charset="0"/>
                <a:cs typeface="Times New Roman" pitchFamily="18" charset="0"/>
              </a:rPr>
              <a:t>Explanation</a:t>
            </a:r>
          </a:p>
          <a:p>
            <a:pPr lvl="0"/>
            <a:r>
              <a:rPr lang="en-US" sz="1600" dirty="0">
                <a:solidFill>
                  <a:srgbClr val="7030A0"/>
                </a:solidFill>
                <a:latin typeface="Times New Roman" pitchFamily="18" charset="0"/>
                <a:cs typeface="Times New Roman" pitchFamily="18" charset="0"/>
              </a:rPr>
              <a:t>Structure</a:t>
            </a:r>
          </a:p>
          <a:p>
            <a:pPr lvl="0"/>
            <a:r>
              <a:rPr lang="en-US" sz="1600" dirty="0">
                <a:solidFill>
                  <a:srgbClr val="7030A0"/>
                </a:solidFill>
                <a:latin typeface="Times New Roman" pitchFamily="18" charset="0"/>
                <a:cs typeface="Times New Roman" pitchFamily="18" charset="0"/>
              </a:rPr>
              <a:t>Lysosomal Enzymes </a:t>
            </a:r>
          </a:p>
          <a:p>
            <a:pPr lvl="0"/>
            <a:r>
              <a:rPr lang="en-US" sz="1600" dirty="0">
                <a:solidFill>
                  <a:srgbClr val="7030A0"/>
                </a:solidFill>
                <a:latin typeface="Times New Roman" pitchFamily="18" charset="0"/>
                <a:cs typeface="Times New Roman" pitchFamily="18" charset="0"/>
              </a:rPr>
              <a:t>Lysosomal Membrane </a:t>
            </a:r>
          </a:p>
          <a:p>
            <a:pPr lvl="0"/>
            <a:r>
              <a:rPr lang="en-US" sz="1600" dirty="0">
                <a:solidFill>
                  <a:srgbClr val="7030A0"/>
                </a:solidFill>
                <a:latin typeface="Times New Roman" pitchFamily="18" charset="0"/>
                <a:cs typeface="Times New Roman" pitchFamily="18" charset="0"/>
              </a:rPr>
              <a:t>Kinds of Lysosomes </a:t>
            </a:r>
          </a:p>
          <a:p>
            <a:pPr lvl="0"/>
            <a:r>
              <a:rPr lang="en-US" sz="1600" dirty="0">
                <a:solidFill>
                  <a:srgbClr val="7030A0"/>
                </a:solidFill>
                <a:latin typeface="Times New Roman" pitchFamily="18" charset="0"/>
                <a:cs typeface="Times New Roman" pitchFamily="18" charset="0"/>
              </a:rPr>
              <a:t>Primary Lysosomes </a:t>
            </a:r>
          </a:p>
          <a:p>
            <a:pPr lvl="0"/>
            <a:r>
              <a:rPr lang="en-US" sz="1600" dirty="0">
                <a:solidFill>
                  <a:srgbClr val="7030A0"/>
                </a:solidFill>
                <a:latin typeface="Times New Roman" pitchFamily="18" charset="0"/>
                <a:cs typeface="Times New Roman" pitchFamily="18" charset="0"/>
              </a:rPr>
              <a:t>Hetrophagosomes </a:t>
            </a:r>
          </a:p>
          <a:p>
            <a:pPr lvl="0"/>
            <a:r>
              <a:rPr lang="en-US" sz="1600" dirty="0">
                <a:solidFill>
                  <a:srgbClr val="7030A0"/>
                </a:solidFill>
                <a:latin typeface="Times New Roman" pitchFamily="18" charset="0"/>
                <a:cs typeface="Times New Roman" pitchFamily="18" charset="0"/>
              </a:rPr>
              <a:t>Autophagosomes </a:t>
            </a:r>
          </a:p>
          <a:p>
            <a:pPr lvl="0"/>
            <a:r>
              <a:rPr lang="en-US" sz="1600" dirty="0">
                <a:solidFill>
                  <a:srgbClr val="7030A0"/>
                </a:solidFill>
                <a:latin typeface="Times New Roman" pitchFamily="18" charset="0"/>
                <a:cs typeface="Times New Roman" pitchFamily="18" charset="0"/>
              </a:rPr>
              <a:t>Residual bodies </a:t>
            </a:r>
          </a:p>
          <a:p>
            <a:endParaRPr lang="en-US" sz="16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2"/>
            <a:ext cx="7239000" cy="1219199"/>
          </a:xfrm>
        </p:spPr>
        <p:txBody>
          <a:bodyPr>
            <a:normAutofit/>
          </a:bodyPr>
          <a:lstStyle/>
          <a:p>
            <a:r>
              <a:rPr lang="en-US" sz="3200" dirty="0">
                <a:solidFill>
                  <a:srgbClr val="C00000"/>
                </a:solidFill>
              </a:rPr>
              <a:t>INTRODUCTION </a:t>
            </a:r>
          </a:p>
        </p:txBody>
      </p:sp>
      <p:sp>
        <p:nvSpPr>
          <p:cNvPr id="3" name="Subtitle 2"/>
          <p:cNvSpPr>
            <a:spLocks noGrp="1"/>
          </p:cNvSpPr>
          <p:nvPr>
            <p:ph type="subTitle" idx="1"/>
          </p:nvPr>
        </p:nvSpPr>
        <p:spPr>
          <a:xfrm>
            <a:off x="1828800" y="2057400"/>
            <a:ext cx="8534400" cy="4191000"/>
          </a:xfrm>
        </p:spPr>
        <p:txBody>
          <a:bodyPr>
            <a:normAutofit/>
          </a:bodyPr>
          <a:lstStyle/>
          <a:p>
            <a:endParaRPr lang="en-US" sz="2000" dirty="0"/>
          </a:p>
          <a:p>
            <a:pPr>
              <a:buFont typeface="Wingdings" pitchFamily="2" charset="2"/>
              <a:buChar char="Ø"/>
            </a:pPr>
            <a:r>
              <a:rPr lang="en-US" sz="2000" dirty="0">
                <a:latin typeface="Times New Roman" pitchFamily="18" charset="0"/>
                <a:cs typeface="Times New Roman" pitchFamily="18" charset="0"/>
              </a:rPr>
              <a:t>The Lysosomes Greek word meaning  </a:t>
            </a:r>
            <a:r>
              <a:rPr lang="en-US" sz="2000" dirty="0">
                <a:solidFill>
                  <a:srgbClr val="CC0000"/>
                </a:solidFill>
                <a:latin typeface="Times New Roman" pitchFamily="18" charset="0"/>
                <a:cs typeface="Times New Roman" pitchFamily="18" charset="0"/>
              </a:rPr>
              <a:t>lyso = digestive +soma =body </a:t>
            </a:r>
            <a:r>
              <a:rPr lang="en-US" sz="2000" dirty="0">
                <a:latin typeface="Times New Roman" pitchFamily="18" charset="0"/>
                <a:cs typeface="Times New Roman" pitchFamily="18" charset="0"/>
              </a:rPr>
              <a:t>are tiny membrane bound vesicles involved in intracellular digestion .They contain a variety of hydrolytic enzymes that remain active under acidic conditions.</a:t>
            </a:r>
          </a:p>
          <a:p>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The lysosomal lumen is maintained at an acidic PH about 5 by an ATP driven proton pump in the membrane .Thus these remarkable organelles are primarily meant for digestion of a variety of biological materials and secondarily cause aging and death of animal cells and also a variety of human diseases such as cancer ,gout, pompe’s disease, silicosis and I-cell disease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2"/>
            <a:ext cx="7772400" cy="990599"/>
          </a:xfrm>
        </p:spPr>
        <p:txBody>
          <a:bodyPr>
            <a:normAutofit/>
          </a:bodyPr>
          <a:lstStyle/>
          <a:p>
            <a:r>
              <a:rPr lang="en-US" sz="3200" dirty="0"/>
              <a:t>HISTORICAL </a:t>
            </a:r>
          </a:p>
        </p:txBody>
      </p:sp>
      <p:sp>
        <p:nvSpPr>
          <p:cNvPr id="3" name="Subtitle 2"/>
          <p:cNvSpPr>
            <a:spLocks noGrp="1"/>
          </p:cNvSpPr>
          <p:nvPr>
            <p:ph type="subTitle" idx="1"/>
          </p:nvPr>
        </p:nvSpPr>
        <p:spPr>
          <a:xfrm>
            <a:off x="1981200" y="1828800"/>
            <a:ext cx="8153400" cy="4800600"/>
          </a:xfrm>
        </p:spPr>
        <p:txBody>
          <a:bodyPr>
            <a:normAutofit/>
          </a:bodyPr>
          <a:lstStyle/>
          <a:p>
            <a:endParaRPr lang="en-US" dirty="0"/>
          </a:p>
          <a:p>
            <a:endParaRPr lang="en-US" dirty="0"/>
          </a:p>
          <a:p>
            <a:pPr>
              <a:buFont typeface="Wingdings" pitchFamily="2" charset="2"/>
              <a:buChar char="Ø"/>
            </a:pPr>
            <a:r>
              <a:rPr lang="en-US" sz="2000" dirty="0">
                <a:latin typeface="Times New Roman" pitchFamily="18" charset="0"/>
                <a:cs typeface="Times New Roman" pitchFamily="18" charset="0"/>
              </a:rPr>
              <a:t>During  early electron microscopic studies, rounded dense bodies were observed in rat liver cells . These bodies were initially described as </a:t>
            </a:r>
            <a:r>
              <a:rPr lang="en-US" sz="2000" dirty="0" err="1">
                <a:latin typeface="Times New Roman" pitchFamily="18" charset="0"/>
                <a:cs typeface="Times New Roman" pitchFamily="18" charset="0"/>
              </a:rPr>
              <a:t>perminuclear</a:t>
            </a:r>
            <a:r>
              <a:rPr lang="en-US" sz="2000" dirty="0">
                <a:latin typeface="Times New Roman" pitchFamily="18" charset="0"/>
                <a:cs typeface="Times New Roman" pitchFamily="18" charset="0"/>
              </a:rPr>
              <a:t> dense bodies .</a:t>
            </a:r>
          </a:p>
          <a:p>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 C de Duve   in 1955 renamed these organelles as Lysosomes to indicate that the internal digestive enzymes only became apparent when the membrane of these organelles  was </a:t>
            </a:r>
            <a:r>
              <a:rPr lang="en-US" sz="2000" dirty="0" err="1">
                <a:latin typeface="Times New Roman" pitchFamily="18" charset="0"/>
                <a:cs typeface="Times New Roman" pitchFamily="18" charset="0"/>
              </a:rPr>
              <a:t>lysed</a:t>
            </a:r>
            <a:r>
              <a:rPr lang="en-US" sz="2000" dirty="0">
                <a:latin typeface="Times New Roman" pitchFamily="18" charset="0"/>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9" y="548681"/>
            <a:ext cx="7776864" cy="1080120"/>
          </a:xfrm>
        </p:spPr>
        <p:txBody>
          <a:bodyPr>
            <a:normAutofit/>
          </a:bodyPr>
          <a:lstStyle/>
          <a:p>
            <a:r>
              <a:rPr lang="en-GB" b="1" dirty="0"/>
              <a:t>Orientation Of Mitochondria :</a:t>
            </a:r>
            <a:endParaRPr lang="en-US" b="1" dirty="0"/>
          </a:p>
        </p:txBody>
      </p:sp>
      <p:sp>
        <p:nvSpPr>
          <p:cNvPr id="3" name="Content Placeholder 2"/>
          <p:cNvSpPr>
            <a:spLocks noGrp="1"/>
          </p:cNvSpPr>
          <p:nvPr>
            <p:ph idx="1"/>
          </p:nvPr>
        </p:nvSpPr>
        <p:spPr>
          <a:xfrm>
            <a:off x="2207568" y="1484784"/>
            <a:ext cx="7776864" cy="4824536"/>
          </a:xfrm>
        </p:spPr>
        <p:txBody>
          <a:bodyPr>
            <a:noAutofit/>
          </a:bodyPr>
          <a:lstStyle/>
          <a:p>
            <a:r>
              <a:rPr lang="en-US" sz="2700" dirty="0"/>
              <a:t>The mitochondria have definite orientation</a:t>
            </a:r>
          </a:p>
          <a:p>
            <a:r>
              <a:rPr lang="en-US" sz="2700" dirty="0"/>
              <a:t> In cylindrical cells the mitochondria usually remain orientated in basal apical direction and lie parallel to the main axis </a:t>
            </a:r>
          </a:p>
          <a:p>
            <a:r>
              <a:rPr lang="en-US" sz="2700" dirty="0"/>
              <a:t>As they move about in the cytoplasm, mitochondria often appear to be associated with microtubules which may determine the unique orientation and distribution of mitochondria in different types of cells</a:t>
            </a:r>
          </a:p>
          <a:p>
            <a:r>
              <a:rPr lang="en-US" sz="2700" dirty="0"/>
              <a:t> For example, in some cells, mitochondria form long moving </a:t>
            </a:r>
            <a:r>
              <a:rPr lang="en-US" sz="2700" b="1" dirty="0">
                <a:solidFill>
                  <a:schemeClr val="tx2">
                    <a:lumMod val="50000"/>
                  </a:schemeClr>
                </a:solidFill>
              </a:rPr>
              <a:t>filaments</a:t>
            </a:r>
            <a:r>
              <a:rPr lang="en-US" sz="2700" dirty="0"/>
              <a:t> or </a:t>
            </a:r>
            <a:r>
              <a:rPr lang="en-US" sz="2700" b="1" dirty="0">
                <a:solidFill>
                  <a:schemeClr val="tx2">
                    <a:lumMod val="50000"/>
                  </a:schemeClr>
                </a:solidFill>
              </a:rPr>
              <a:t>chains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CONTINUE……..</a:t>
            </a:r>
          </a:p>
        </p:txBody>
      </p:sp>
      <p:sp>
        <p:nvSpPr>
          <p:cNvPr id="3" name="Content Placeholder 2"/>
          <p:cNvSpPr>
            <a:spLocks noGrp="1"/>
          </p:cNvSpPr>
          <p:nvPr>
            <p:ph idx="1"/>
          </p:nvPr>
        </p:nvSpPr>
        <p:spPr/>
        <p:txBody>
          <a:bodyPr>
            <a:normAutofit/>
          </a:bodyPr>
          <a:lstStyle/>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However the term Lysosomes means </a:t>
            </a:r>
            <a:r>
              <a:rPr lang="en-US" sz="2000" dirty="0" err="1">
                <a:latin typeface="Times New Roman" pitchFamily="18" charset="0"/>
                <a:cs typeface="Times New Roman" pitchFamily="18" charset="0"/>
              </a:rPr>
              <a:t>lytic</a:t>
            </a:r>
            <a:r>
              <a:rPr lang="en-US" sz="2000" dirty="0">
                <a:latin typeface="Times New Roman" pitchFamily="18" charset="0"/>
                <a:cs typeface="Times New Roman" pitchFamily="18" charset="0"/>
              </a:rPr>
              <a:t> body having digestive enzymes capable of </a:t>
            </a:r>
            <a:r>
              <a:rPr lang="en-US" sz="2000" dirty="0" err="1">
                <a:latin typeface="Times New Roman" pitchFamily="18" charset="0"/>
                <a:cs typeface="Times New Roman" pitchFamily="18" charset="0"/>
              </a:rPr>
              <a:t>lysis</a:t>
            </a:r>
            <a:r>
              <a:rPr lang="en-US" sz="2000" dirty="0">
                <a:latin typeface="Times New Roman" pitchFamily="18" charset="0"/>
                <a:cs typeface="Times New Roman" pitchFamily="18" charset="0"/>
              </a:rPr>
              <a:t> .Lysosomes were investing according to following C.de Duve and his coworkers .There approach was biochemical one.</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Alex Novi </a:t>
            </a:r>
            <a:r>
              <a:rPr lang="en-US" sz="2000" dirty="0" err="1">
                <a:latin typeface="Times New Roman" pitchFamily="18" charset="0"/>
                <a:cs typeface="Times New Roman" pitchFamily="18" charset="0"/>
              </a:rPr>
              <a:t>koff</a:t>
            </a:r>
            <a:r>
              <a:rPr lang="en-US" sz="2000" dirty="0">
                <a:latin typeface="Times New Roman" pitchFamily="18" charset="0"/>
                <a:cs typeface="Times New Roman" pitchFamily="18" charset="0"/>
              </a:rPr>
              <a:t> and his research group worked in united states and their approach was morphological and   </a:t>
            </a:r>
            <a:r>
              <a:rPr lang="en-US" sz="2000" dirty="0" err="1">
                <a:latin typeface="Times New Roman" pitchFamily="18" charset="0"/>
                <a:cs typeface="Times New Roman" pitchFamily="18" charset="0"/>
              </a:rPr>
              <a:t>cytochemical</a:t>
            </a:r>
            <a:r>
              <a:rPr lang="en-US" sz="2000" dirty="0">
                <a:latin typeface="Times New Roman" pitchFamily="18" charset="0"/>
                <a:cs typeface="Times New Roman" pitchFamily="18" charset="0"/>
              </a:rPr>
              <a:t> .For the discovery of Lysosomes and a brilliant series of experiments on them ,de Duve shared in 1974  Nobel prize Palade and Claude both were pioneer cell biologists. </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371600"/>
          </a:xfrm>
        </p:spPr>
        <p:txBody>
          <a:bodyPr/>
          <a:lstStyle/>
          <a:p>
            <a:r>
              <a:rPr lang="en-US" sz="2400" dirty="0"/>
              <a:t>DEFINITION </a:t>
            </a:r>
          </a:p>
        </p:txBody>
      </p:sp>
      <p:sp>
        <p:nvSpPr>
          <p:cNvPr id="3" name="Content Placeholder 2"/>
          <p:cNvSpPr>
            <a:spLocks noGrp="1"/>
          </p:cNvSpPr>
          <p:nvPr>
            <p:ph idx="1"/>
          </p:nvPr>
        </p:nvSpPr>
        <p:spPr/>
        <p:txBody>
          <a:bodyPr/>
          <a:lstStyle/>
          <a:p>
            <a:endParaRPr lang="en-US" dirty="0"/>
          </a:p>
          <a:p>
            <a:pPr>
              <a:buNone/>
            </a:pPr>
            <a:endParaRPr lang="en-US" dirty="0"/>
          </a:p>
          <a:p>
            <a:r>
              <a:rPr lang="en-US" sz="2400" dirty="0">
                <a:latin typeface="Times New Roman" pitchFamily="18" charset="0"/>
                <a:cs typeface="Times New Roman" pitchFamily="18" charset="0"/>
              </a:rPr>
              <a:t>Lysosomes   are   main digestive compartment of the cell. As such, they contains   variety   of enzymes capable of degrading different types of biological material including nucleic acids, lipids and proteins among others.</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ysosomes (Structure, Definition, Function &amp; Diagram)"/>
          <p:cNvPicPr/>
          <p:nvPr/>
        </p:nvPicPr>
        <p:blipFill>
          <a:blip r:embed="rId2"/>
          <a:srcRect/>
          <a:stretch>
            <a:fillRect/>
          </a:stretch>
        </p:blipFill>
        <p:spPr bwMode="auto">
          <a:xfrm>
            <a:off x="1828800" y="304800"/>
            <a:ext cx="7620000" cy="5943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STRUCTURE </a:t>
            </a:r>
          </a:p>
        </p:txBody>
      </p:sp>
      <p:sp>
        <p:nvSpPr>
          <p:cNvPr id="3" name="Content Placeholder 2"/>
          <p:cNvSpPr>
            <a:spLocks noGrp="1"/>
          </p:cNvSpPr>
          <p:nvPr>
            <p:ph idx="1"/>
          </p:nvPr>
        </p:nvSpPr>
        <p:spPr/>
        <p:txBody>
          <a:bodyPr>
            <a:normAutofit/>
          </a:bodyPr>
          <a:lstStyle/>
          <a:p>
            <a:r>
              <a:rPr lang="en-US" sz="2200" dirty="0">
                <a:latin typeface="Times New Roman" pitchFamily="18" charset="0"/>
                <a:cs typeface="Times New Roman" pitchFamily="18" charset="0"/>
              </a:rPr>
              <a:t>Lysosomes are surrounded by a membrane composed of </a:t>
            </a:r>
            <a:r>
              <a:rPr lang="en-US" sz="2200" b="1" dirty="0">
                <a:latin typeface="Times New Roman" pitchFamily="18" charset="0"/>
                <a:cs typeface="Times New Roman" pitchFamily="18" charset="0"/>
              </a:rPr>
              <a:t>phospholipids</a:t>
            </a:r>
            <a:r>
              <a:rPr lang="en-US" sz="2200" dirty="0">
                <a:latin typeface="Times New Roman" pitchFamily="18" charset="0"/>
                <a:cs typeface="Times New Roman" pitchFamily="18" charset="0"/>
              </a:rPr>
              <a:t> that separate the inside of  the  Lysosomes from the membrane  external environment.</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Phospholipids are the same cellular molecules that make up the cell membrane surrounding the entire cell. Lysosomes range in size from 0.1 to 1.2 micrometers.</a:t>
            </a:r>
          </a:p>
          <a:p>
            <a:endParaRPr lang="en-US" sz="2200" dirty="0">
              <a:latin typeface="Times New Roman" pitchFamily="18" charset="0"/>
              <a:cs typeface="Times New Roman" pitchFamily="18" charset="0"/>
            </a:endParaRPr>
          </a:p>
          <a:p>
            <a:pPr>
              <a:buNone/>
            </a:pPr>
            <a:r>
              <a:rPr lang="en-US" sz="2200" dirty="0">
                <a:latin typeface="Times New Roman" pitchFamily="18" charset="0"/>
                <a:cs typeface="Times New Roman" pitchFamily="18" charset="0"/>
              </a:rPr>
              <a:t> Structurally, Lysosomes are like a floating garbage bag that contains enzymes capable of digesting molecules.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ISOLATION AND CHEMICAL COMPOSITION</a:t>
            </a:r>
          </a:p>
        </p:txBody>
      </p:sp>
      <p:sp>
        <p:nvSpPr>
          <p:cNvPr id="3" name="Content Placeholder 2"/>
          <p:cNvSpPr>
            <a:spLocks noGrp="1"/>
          </p:cNvSpPr>
          <p:nvPr>
            <p:ph idx="1"/>
          </p:nvPr>
        </p:nvSpPr>
        <p:spPr/>
        <p:txBody>
          <a:bodyPr>
            <a:normAutofit/>
          </a:bodyPr>
          <a:lstStyle/>
          <a:p>
            <a:endParaRPr lang="en-US" sz="2400" dirty="0"/>
          </a:p>
          <a:p>
            <a:endParaRPr lang="en-US" sz="2400" dirty="0"/>
          </a:p>
          <a:p>
            <a:r>
              <a:rPr lang="en-US" sz="2400" dirty="0">
                <a:latin typeface="Times New Roman" pitchFamily="18" charset="0"/>
                <a:cs typeface="Times New Roman" pitchFamily="18" charset="0"/>
              </a:rPr>
              <a:t>Lysosomes are very delicate and fragile organelles </a:t>
            </a:r>
          </a:p>
          <a:p>
            <a:pPr>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Lysosomes tends to accumulates certain dyes and drugs such as anti-malarial drug </a:t>
            </a:r>
            <a:r>
              <a:rPr lang="en-US" sz="2400" dirty="0" err="1">
                <a:latin typeface="Times New Roman" pitchFamily="18" charset="0"/>
                <a:cs typeface="Times New Roman" pitchFamily="18" charset="0"/>
              </a:rPr>
              <a:t>chloroquine</a:t>
            </a:r>
            <a:r>
              <a:rPr lang="en-US" sz="2400" dirty="0">
                <a:latin typeface="Times New Roman" pitchFamily="18" charset="0"/>
                <a:cs typeface="Times New Roman" pitchFamily="18" charset="0"/>
              </a:rPr>
              <a:t> .Such loaded Lysosomes can be demonstrated by fluorescence microscopy .The location of the Lysosomes in the cell can also be pinpointed by various </a:t>
            </a:r>
            <a:r>
              <a:rPr lang="en-US" sz="2400" dirty="0" err="1">
                <a:latin typeface="Times New Roman" pitchFamily="18" charset="0"/>
                <a:cs typeface="Times New Roman" pitchFamily="18" charset="0"/>
              </a:rPr>
              <a:t>histochemical</a:t>
            </a:r>
            <a:r>
              <a:rPr lang="en-US" sz="2400" dirty="0">
                <a:latin typeface="Times New Roman" pitchFamily="18" charset="0"/>
                <a:cs typeface="Times New Roman" pitchFamily="18" charset="0"/>
              </a:rPr>
              <a:t> methods .</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ysosomes as dynamic regulators of cell and organismal homeostasis ..."/>
          <p:cNvPicPr/>
          <p:nvPr/>
        </p:nvPicPr>
        <p:blipFill>
          <a:blip r:embed="rId2"/>
          <a:srcRect/>
          <a:stretch>
            <a:fillRect/>
          </a:stretch>
        </p:blipFill>
        <p:spPr bwMode="auto">
          <a:xfrm>
            <a:off x="2209800" y="685800"/>
            <a:ext cx="7543800" cy="55626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LYSOSOMAL ENZYMES</a:t>
            </a:r>
          </a:p>
        </p:txBody>
      </p:sp>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According to a recent estimate a Lysosomes may contain up to 40 types of hydrolytic enzymes .They include protease , nucleases, glycocidases ,lipase </a:t>
            </a:r>
            <a:r>
              <a:rPr lang="en-US" dirty="0" err="1">
                <a:latin typeface="Times New Roman" pitchFamily="18" charset="0"/>
                <a:cs typeface="Times New Roman" pitchFamily="18" charset="0"/>
              </a:rPr>
              <a:t>phospholipases</a:t>
            </a:r>
            <a:r>
              <a:rPr lang="en-US" dirty="0">
                <a:latin typeface="Times New Roman" pitchFamily="18" charset="0"/>
                <a:cs typeface="Times New Roman" pitchFamily="18" charset="0"/>
              </a:rPr>
              <a:t>, phosphate and sulphates.</a:t>
            </a:r>
          </a:p>
          <a:p>
            <a:r>
              <a:rPr lang="en-US" dirty="0">
                <a:latin typeface="Times New Roman" pitchFamily="18" charset="0"/>
                <a:cs typeface="Times New Roman" pitchFamily="18" charset="0"/>
              </a:rPr>
              <a:t> All  lysosomal enzyme are acid hydrolyses optimally active at the PH maintained cytosol, but the acid dependency of lysosomal enzyme should occur .</a:t>
            </a:r>
          </a:p>
          <a:p>
            <a:endParaRPr lang="en-US"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LYSOSOMAL MEMBRANE</a:t>
            </a:r>
          </a:p>
        </p:txBody>
      </p:sp>
      <p:sp>
        <p:nvSpPr>
          <p:cNvPr id="3" name="Content Placeholder 2"/>
          <p:cNvSpPr>
            <a:spLocks noGrp="1"/>
          </p:cNvSpPr>
          <p:nvPr>
            <p:ph idx="1"/>
          </p:nvPr>
        </p:nvSpPr>
        <p:spPr/>
        <p:txBody>
          <a:bodyPr/>
          <a:lstStyle/>
          <a:p>
            <a:endParaRPr lang="en-US" sz="2400" dirty="0"/>
          </a:p>
          <a:p>
            <a:pPr>
              <a:buNone/>
            </a:pPr>
            <a:endParaRPr lang="en-US" sz="2400" dirty="0"/>
          </a:p>
          <a:p>
            <a:r>
              <a:rPr lang="en-US" sz="2400" dirty="0">
                <a:latin typeface="Times New Roman" pitchFamily="18" charset="0"/>
                <a:cs typeface="Times New Roman" pitchFamily="18" charset="0"/>
              </a:rPr>
              <a:t>The lysosomal membrane is slightly   thicker than of mitochondria. It contains substantial amounts of carbohydrate material , particularly </a:t>
            </a:r>
            <a:r>
              <a:rPr lang="en-US" sz="2400" dirty="0" err="1">
                <a:latin typeface="Times New Roman" pitchFamily="18" charset="0"/>
                <a:cs typeface="Times New Roman" pitchFamily="18" charset="0"/>
              </a:rPr>
              <a:t>Sialic</a:t>
            </a:r>
            <a:r>
              <a:rPr lang="en-US" sz="2400" dirty="0">
                <a:latin typeface="Times New Roman" pitchFamily="18" charset="0"/>
                <a:cs typeface="Times New Roman" pitchFamily="18" charset="0"/>
              </a:rPr>
              <a:t> Acid.</a:t>
            </a:r>
          </a:p>
          <a:p>
            <a:r>
              <a:rPr lang="en-US" sz="2400" dirty="0">
                <a:latin typeface="Times New Roman" pitchFamily="18" charset="0"/>
                <a:cs typeface="Times New Roman" pitchFamily="18" charset="0"/>
              </a:rPr>
              <a:t> In fact, most   lysosomal   membrane proteins are usually highly  </a:t>
            </a:r>
            <a:r>
              <a:rPr lang="en-US" sz="2400" dirty="0" err="1">
                <a:latin typeface="Times New Roman" pitchFamily="18" charset="0"/>
                <a:cs typeface="Times New Roman" pitchFamily="18" charset="0"/>
              </a:rPr>
              <a:t>glycosylated</a:t>
            </a:r>
            <a:r>
              <a:rPr lang="en-US" sz="2400" dirty="0">
                <a:latin typeface="Times New Roman" pitchFamily="18" charset="0"/>
                <a:cs typeface="Times New Roman" pitchFamily="18" charset="0"/>
              </a:rPr>
              <a:t>, which may help protect them from lysosomal proteases in the lumen.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ysosomes"/>
          <p:cNvPicPr/>
          <p:nvPr/>
        </p:nvPicPr>
        <p:blipFill>
          <a:blip r:embed="rId2"/>
          <a:srcRect/>
          <a:stretch>
            <a:fillRect/>
          </a:stretch>
        </p:blipFill>
        <p:spPr bwMode="auto">
          <a:xfrm>
            <a:off x="1676400" y="381001"/>
            <a:ext cx="7924800" cy="5943599"/>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TYPES OF LYSOSOMES</a:t>
            </a:r>
          </a:p>
        </p:txBody>
      </p:sp>
      <p:sp>
        <p:nvSpPr>
          <p:cNvPr id="3" name="Text Placeholder 2"/>
          <p:cNvSpPr>
            <a:spLocks noGrp="1"/>
          </p:cNvSpPr>
          <p:nvPr>
            <p:ph type="body" idx="1"/>
          </p:nvPr>
        </p:nvSpPr>
        <p:spPr>
          <a:xfrm>
            <a:off x="1981200" y="1600200"/>
            <a:ext cx="3657600" cy="762000"/>
          </a:xfrm>
        </p:spPr>
        <p:txBody>
          <a:bodyPr>
            <a:normAutofit/>
          </a:bodyPr>
          <a:lstStyle/>
          <a:p>
            <a:r>
              <a:rPr lang="en-US" dirty="0">
                <a:latin typeface="Times New Roman" pitchFamily="18" charset="0"/>
                <a:cs typeface="Times New Roman" pitchFamily="18" charset="0"/>
              </a:rPr>
              <a:t>Primary  lysosomes</a:t>
            </a:r>
          </a:p>
        </p:txBody>
      </p:sp>
      <p:sp>
        <p:nvSpPr>
          <p:cNvPr id="5" name="Text Placeholder 4"/>
          <p:cNvSpPr>
            <a:spLocks noGrp="1"/>
          </p:cNvSpPr>
          <p:nvPr>
            <p:ph type="body" sz="half" idx="3"/>
          </p:nvPr>
        </p:nvSpPr>
        <p:spPr>
          <a:xfrm>
            <a:off x="5702808" y="1600200"/>
            <a:ext cx="3593592" cy="762000"/>
          </a:xfrm>
        </p:spPr>
        <p:txBody>
          <a:bodyPr>
            <a:normAutofit/>
          </a:bodyPr>
          <a:lstStyle/>
          <a:p>
            <a:r>
              <a:rPr lang="en-US" dirty="0">
                <a:latin typeface="Times New Roman" pitchFamily="18" charset="0"/>
                <a:cs typeface="Times New Roman" pitchFamily="18" charset="0"/>
              </a:rPr>
              <a:t>Secondary  Lysosomes </a:t>
            </a:r>
          </a:p>
        </p:txBody>
      </p:sp>
      <p:sp>
        <p:nvSpPr>
          <p:cNvPr id="4" name="Content Placeholder 3"/>
          <p:cNvSpPr>
            <a:spLocks noGrp="1"/>
          </p:cNvSpPr>
          <p:nvPr>
            <p:ph sz="quarter" idx="2"/>
          </p:nvPr>
        </p:nvSpPr>
        <p:spPr/>
        <p:txBody>
          <a:bodyPr>
            <a:normAutofit/>
          </a:bodyPr>
          <a:lstStyle/>
          <a:p>
            <a:endParaRPr lang="en-US" dirty="0"/>
          </a:p>
          <a:p>
            <a:endParaRPr lang="en-US" dirty="0"/>
          </a:p>
          <a:p>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primary lysosomes are the small vesicles formed from the Golgi apparatus. </a:t>
            </a:r>
          </a:p>
          <a:p>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 primary lysosomes contain inactive digestive enzymes</a:t>
            </a:r>
            <a:r>
              <a:rPr lang="en-US" b="1" dirty="0"/>
              <a:t>,</a:t>
            </a:r>
          </a:p>
        </p:txBody>
      </p:sp>
      <p:sp>
        <p:nvSpPr>
          <p:cNvPr id="6" name="Content Placeholder 5"/>
          <p:cNvSpPr>
            <a:spLocks noGrp="1"/>
          </p:cNvSpPr>
          <p:nvPr>
            <p:ph sz="quarter" idx="4"/>
          </p:nvPr>
        </p:nvSpPr>
        <p:spPr/>
        <p:txBody>
          <a:bodyPr>
            <a:normAutofit/>
          </a:bodyPr>
          <a:lstStyle/>
          <a:p>
            <a:endParaRPr lang="en-US" b="1" dirty="0"/>
          </a:p>
          <a:p>
            <a:endParaRPr lang="en-US" b="1" dirty="0"/>
          </a:p>
          <a:p>
            <a:r>
              <a:rPr lang="en-US" sz="2000" b="1" dirty="0"/>
              <a:t> </a:t>
            </a:r>
            <a:r>
              <a:rPr lang="en-US" sz="2000" b="1" dirty="0">
                <a:latin typeface="Times New Roman" pitchFamily="18" charset="0"/>
                <a:cs typeface="Times New Roman" pitchFamily="18" charset="0"/>
              </a:rPr>
              <a:t>secondary lysosomes are the primary lysosomes fused with phagosomes or pinosomes</a:t>
            </a:r>
            <a:r>
              <a:rPr lang="en-US" b="1" dirty="0">
                <a:latin typeface="Times New Roman" pitchFamily="18" charset="0"/>
                <a:cs typeface="Times New Roman" pitchFamily="18" charset="0"/>
              </a:rPr>
              <a:t>.</a:t>
            </a:r>
          </a:p>
          <a:p>
            <a:r>
              <a:rPr lang="en-US" sz="2000" b="1" dirty="0">
                <a:latin typeface="Times New Roman" pitchFamily="18" charset="0"/>
                <a:cs typeface="Times New Roman" pitchFamily="18" charset="0"/>
              </a:rPr>
              <a:t>secondary lysosomes contain active digestive enzymes.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ahzad computer\Desktop\FB_IMG_15871796750601000.jpg"/>
          <p:cNvPicPr>
            <a:picLocks noChangeAspect="1" noChangeArrowheads="1"/>
          </p:cNvPicPr>
          <p:nvPr/>
        </p:nvPicPr>
        <p:blipFill>
          <a:blip r:embed="rId2" cstate="print"/>
          <a:srcRect t="2751"/>
          <a:stretch>
            <a:fillRect/>
          </a:stretch>
        </p:blipFill>
        <p:spPr bwMode="auto">
          <a:xfrm>
            <a:off x="2279576" y="764704"/>
            <a:ext cx="7704856" cy="5544616"/>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CONTINUE…</a:t>
            </a:r>
          </a:p>
        </p:txBody>
      </p:sp>
      <p:sp>
        <p:nvSpPr>
          <p:cNvPr id="3" name="Text Placeholder 2"/>
          <p:cNvSpPr>
            <a:spLocks noGrp="1"/>
          </p:cNvSpPr>
          <p:nvPr>
            <p:ph type="body" idx="1"/>
          </p:nvPr>
        </p:nvSpPr>
        <p:spPr>
          <a:xfrm>
            <a:off x="1981200" y="1600200"/>
            <a:ext cx="3520440" cy="457200"/>
          </a:xfrm>
        </p:spPr>
        <p:txBody>
          <a:bodyPr/>
          <a:lstStyle/>
          <a:p>
            <a:r>
              <a:rPr lang="en-US" dirty="0">
                <a:latin typeface="Times New Roman" pitchFamily="18" charset="0"/>
                <a:cs typeface="Times New Roman" pitchFamily="18" charset="0"/>
              </a:rPr>
              <a:t>HETROPHAGOMES</a:t>
            </a:r>
          </a:p>
        </p:txBody>
      </p:sp>
      <p:sp>
        <p:nvSpPr>
          <p:cNvPr id="5" name="Text Placeholder 4"/>
          <p:cNvSpPr>
            <a:spLocks noGrp="1"/>
          </p:cNvSpPr>
          <p:nvPr>
            <p:ph type="body" sz="half" idx="3"/>
          </p:nvPr>
        </p:nvSpPr>
        <p:spPr>
          <a:xfrm>
            <a:off x="5702808" y="1524000"/>
            <a:ext cx="3669792" cy="533400"/>
          </a:xfrm>
        </p:spPr>
        <p:txBody>
          <a:bodyPr/>
          <a:lstStyle/>
          <a:p>
            <a:r>
              <a:rPr lang="en-US" dirty="0">
                <a:latin typeface="Times New Roman" pitchFamily="18" charset="0"/>
                <a:cs typeface="Times New Roman" pitchFamily="18" charset="0"/>
              </a:rPr>
              <a:t>AUTOPHAGOMES</a:t>
            </a:r>
          </a:p>
        </p:txBody>
      </p:sp>
      <p:sp>
        <p:nvSpPr>
          <p:cNvPr id="4" name="Content Placeholder 3"/>
          <p:cNvSpPr>
            <a:spLocks noGrp="1"/>
          </p:cNvSpPr>
          <p:nvPr>
            <p:ph sz="quarter" idx="2"/>
          </p:nvPr>
        </p:nvSpPr>
        <p:spPr/>
        <p:txBody>
          <a:bodyPr>
            <a:normAutofit/>
          </a:bodyPr>
          <a:lstStyle/>
          <a:p>
            <a:endParaRPr lang="en-US" dirty="0"/>
          </a:p>
          <a:p>
            <a:r>
              <a:rPr lang="en-US" sz="2000" dirty="0">
                <a:latin typeface="Times New Roman" pitchFamily="18" charset="0"/>
                <a:cs typeface="Times New Roman" pitchFamily="18" charset="0"/>
              </a:rPr>
              <a:t> Hetrophagosomes are formed by the fusion of primary Lysosomes with cytoplasmic vacuoles containing extracellular substances brought into the cell by any of a variety of </a:t>
            </a:r>
            <a:r>
              <a:rPr lang="en-US" sz="2000" dirty="0" err="1">
                <a:latin typeface="Times New Roman" pitchFamily="18" charset="0"/>
                <a:cs typeface="Times New Roman" pitchFamily="18" charset="0"/>
              </a:rPr>
              <a:t>endocytic</a:t>
            </a:r>
            <a:r>
              <a:rPr lang="en-US" sz="2000" dirty="0">
                <a:latin typeface="Times New Roman" pitchFamily="18" charset="0"/>
                <a:cs typeface="Times New Roman" pitchFamily="18" charset="0"/>
              </a:rPr>
              <a:t>  process .</a:t>
            </a:r>
          </a:p>
        </p:txBody>
      </p:sp>
      <p:sp>
        <p:nvSpPr>
          <p:cNvPr id="6" name="Content Placeholder 5"/>
          <p:cNvSpPr>
            <a:spLocks noGrp="1"/>
          </p:cNvSpPr>
          <p:nvPr>
            <p:ph sz="quarter" idx="4"/>
          </p:nvPr>
        </p:nvSpPr>
        <p:spPr>
          <a:xfrm>
            <a:off x="5715000" y="1752600"/>
            <a:ext cx="3520440" cy="4114800"/>
          </a:xfrm>
        </p:spPr>
        <p:txBody>
          <a:bodyPr>
            <a:normAutofit/>
          </a:bodyPr>
          <a:lstStyle/>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An </a:t>
            </a:r>
            <a:r>
              <a:rPr lang="en-US" sz="2000" b="1" dirty="0">
                <a:latin typeface="Times New Roman" pitchFamily="18" charset="0"/>
                <a:cs typeface="Times New Roman" pitchFamily="18" charset="0"/>
              </a:rPr>
              <a:t>Autophagosomes</a:t>
            </a:r>
            <a:r>
              <a:rPr lang="en-US" sz="2000" dirty="0">
                <a:latin typeface="Times New Roman" pitchFamily="18" charset="0"/>
                <a:cs typeface="Times New Roman" pitchFamily="18" charset="0"/>
              </a:rPr>
              <a:t> is a spherical structure with double layer membranes. It is the key structure in macroautophagy</a:t>
            </a:r>
          </a:p>
          <a:p>
            <a:r>
              <a:rPr lang="en-US" sz="2000" dirty="0">
                <a:latin typeface="Times New Roman" pitchFamily="18" charset="0"/>
                <a:cs typeface="Times New Roman" pitchFamily="18" charset="0"/>
              </a:rPr>
              <a:t> After formation, Autophagosomes deliver cytoplasmic components to the Lysosomes.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RESIDUAL BODIES </a:t>
            </a:r>
          </a:p>
        </p:txBody>
      </p:sp>
      <p:sp>
        <p:nvSpPr>
          <p:cNvPr id="3" name="Content Placeholder 2"/>
          <p:cNvSpPr>
            <a:spLocks noGrp="1"/>
          </p:cNvSpPr>
          <p:nvPr>
            <p:ph idx="1"/>
          </p:nvPr>
        </p:nvSpPr>
        <p:spPr/>
        <p:txBody>
          <a:bodyPr/>
          <a:lstStyle/>
          <a:p>
            <a:endParaRPr lang="en-US" dirty="0"/>
          </a:p>
          <a:p>
            <a:pPr>
              <a:buNone/>
            </a:pPr>
            <a:r>
              <a:rPr lang="en-US" sz="2000" dirty="0">
                <a:latin typeface="Times New Roman" pitchFamily="18" charset="0"/>
                <a:cs typeface="Times New Roman" pitchFamily="18" charset="0"/>
              </a:rPr>
              <a:t> </a:t>
            </a:r>
          </a:p>
          <a:p>
            <a:pPr>
              <a:buNone/>
            </a:pPr>
            <a:r>
              <a:rPr lang="en-US" sz="2000" dirty="0">
                <a:latin typeface="Times New Roman" pitchFamily="18" charset="0"/>
                <a:cs typeface="Times New Roman" pitchFamily="18" charset="0"/>
              </a:rPr>
              <a:t>       They are also called telolysosomes .</a:t>
            </a:r>
          </a:p>
          <a:p>
            <a:pPr>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Residual bodies are formed if the digestion inside the food vacuole is incomplete</a:t>
            </a:r>
          </a:p>
          <a:p>
            <a:r>
              <a:rPr lang="en-US" sz="2000" dirty="0">
                <a:latin typeface="Times New Roman" pitchFamily="18" charset="0"/>
                <a:cs typeface="Times New Roman" pitchFamily="18" charset="0"/>
              </a:rPr>
              <a:t>Incomplete digestion may be due to absence of some  lysosomal enzymes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ORIGIN </a:t>
            </a:r>
          </a:p>
        </p:txBody>
      </p:sp>
      <p:sp>
        <p:nvSpPr>
          <p:cNvPr id="3" name="Content Placeholder 2"/>
          <p:cNvSpPr>
            <a:spLocks noGrp="1"/>
          </p:cNvSpPr>
          <p:nvPr>
            <p:ph idx="1"/>
          </p:nvPr>
        </p:nvSpPr>
        <p:spPr/>
        <p:txBody>
          <a:bodyPr>
            <a:normAutofit/>
          </a:bodyPr>
          <a:lstStyle/>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biogenesis of the Lysosomes requires the synthesis of specialized lysosomal hydrolyses and membrane proteins .</a:t>
            </a:r>
          </a:p>
          <a:p>
            <a:r>
              <a:rPr lang="en-US" sz="2400" dirty="0">
                <a:latin typeface="Times New Roman" pitchFamily="18" charset="0"/>
                <a:cs typeface="Times New Roman" pitchFamily="18" charset="0"/>
              </a:rPr>
              <a:t>Both classes of proteins are synthesized in the ER and transported through the Golgi apparatus , then transported from the trans Golgi network to an intermediate compartment by means of transport vesicle.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LYSOSOMES</a:t>
            </a:r>
          </a:p>
        </p:txBody>
      </p:sp>
      <p:sp>
        <p:nvSpPr>
          <p:cNvPr id="3" name="Content Placeholder 2"/>
          <p:cNvSpPr>
            <a:spLocks noGrp="1"/>
          </p:cNvSpPr>
          <p:nvPr>
            <p:ph idx="1"/>
          </p:nvPr>
        </p:nvSpPr>
        <p:spPr/>
        <p:txBody>
          <a:bodyPr/>
          <a:lstStyle/>
          <a:p>
            <a:pPr lvl="0"/>
            <a:endParaRPr lang="en-US" dirty="0"/>
          </a:p>
          <a:p>
            <a:pPr lvl="0"/>
            <a:endParaRPr lang="en-US" dirty="0"/>
          </a:p>
          <a:p>
            <a:pPr lvl="0"/>
            <a:r>
              <a:rPr lang="en-US" dirty="0"/>
              <a:t>Digestion of large extracellular particles </a:t>
            </a:r>
          </a:p>
          <a:p>
            <a:pPr lvl="0"/>
            <a:r>
              <a:rPr lang="en-US" dirty="0"/>
              <a:t>Digestion of intracellular substances </a:t>
            </a:r>
          </a:p>
          <a:p>
            <a:pPr lvl="0"/>
            <a:r>
              <a:rPr lang="en-US" dirty="0"/>
              <a:t>Autolysis</a:t>
            </a:r>
          </a:p>
          <a:p>
            <a:pPr lvl="0"/>
            <a:r>
              <a:rPr lang="en-US" dirty="0"/>
              <a:t>Extracellular digestion</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DIGESTION OF LARGE EXTRACELLULAR PARTICLES</a:t>
            </a:r>
          </a:p>
        </p:txBody>
      </p:sp>
      <p:sp>
        <p:nvSpPr>
          <p:cNvPr id="3" name="Content Placeholder 2"/>
          <p:cNvSpPr>
            <a:spLocks noGrp="1"/>
          </p:cNvSpPr>
          <p:nvPr>
            <p:ph idx="1"/>
          </p:nvPr>
        </p:nvSpPr>
        <p:spPr/>
        <p:txBody>
          <a:bodyPr/>
          <a:lstStyle/>
          <a:p>
            <a:pPr>
              <a:buNone/>
            </a:pPr>
            <a:endParaRPr lang="en-US" dirty="0"/>
          </a:p>
          <a:p>
            <a:pPr>
              <a:buNone/>
            </a:pPr>
            <a:endParaRPr lang="en-US" dirty="0"/>
          </a:p>
          <a:p>
            <a:r>
              <a:rPr lang="en-US" dirty="0">
                <a:latin typeface="Times New Roman" pitchFamily="18" charset="0"/>
                <a:cs typeface="Times New Roman" pitchFamily="18" charset="0"/>
              </a:rPr>
              <a:t>The Lysosomes digest the food contents of the phagosomes or pinosomes .</a:t>
            </a:r>
          </a:p>
          <a:p>
            <a:r>
              <a:rPr lang="en-US" dirty="0">
                <a:latin typeface="Times New Roman" pitchFamily="18" charset="0"/>
                <a:cs typeface="Times New Roman" pitchFamily="18" charset="0"/>
              </a:rPr>
              <a:t>The Lysosomes of leucocytes enable the latter to the devour the foreign proteins bacteria and viruses.</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AUTOLYSIS</a:t>
            </a:r>
          </a:p>
        </p:txBody>
      </p:sp>
      <p:sp>
        <p:nvSpPr>
          <p:cNvPr id="3" name="Content Placeholder 2"/>
          <p:cNvSpPr>
            <a:spLocks noGrp="1"/>
          </p:cNvSpPr>
          <p:nvPr>
            <p:ph idx="1"/>
          </p:nvPr>
        </p:nvSpPr>
        <p:spPr/>
        <p:txBody>
          <a:bodyPr/>
          <a:lstStyle/>
          <a:p>
            <a:pPr>
              <a:buNone/>
            </a:pPr>
            <a:endParaRPr lang="en-US" dirty="0"/>
          </a:p>
          <a:p>
            <a:r>
              <a:rPr lang="en-US" sz="2400" dirty="0">
                <a:latin typeface="Times New Roman" pitchFamily="18" charset="0"/>
                <a:cs typeface="Times New Roman" pitchFamily="18" charset="0"/>
              </a:rPr>
              <a:t>In certain pathological conditions the Lysosomes start to digest the various organelles of the cells and this process is known as autolysis.</a:t>
            </a:r>
          </a:p>
          <a:p>
            <a:r>
              <a:rPr lang="en-US" sz="2400" dirty="0">
                <a:latin typeface="Times New Roman" pitchFamily="18" charset="0"/>
                <a:cs typeface="Times New Roman" pitchFamily="18" charset="0"/>
              </a:rPr>
              <a:t> When a cell dies the Lysosomes membrane rupture and enzymes are liberated .</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EXTRACELLULAR  DIGESTION</a:t>
            </a:r>
          </a:p>
        </p:txBody>
      </p:sp>
      <p:sp>
        <p:nvSpPr>
          <p:cNvPr id="3" name="Content Placeholder 2"/>
          <p:cNvSpPr>
            <a:spLocks noGrp="1"/>
          </p:cNvSpPr>
          <p:nvPr>
            <p:ph idx="1"/>
          </p:nvPr>
        </p:nvSpPr>
        <p:spPr/>
        <p:txBody>
          <a:bodyPr/>
          <a:lstStyle/>
          <a:p>
            <a:pPr>
              <a:buNone/>
            </a:pPr>
            <a:endParaRPr lang="en-US" dirty="0"/>
          </a:p>
          <a:p>
            <a:pPr>
              <a:buNone/>
            </a:pPr>
            <a:endParaRPr lang="en-US" dirty="0"/>
          </a:p>
          <a:p>
            <a:r>
              <a:rPr lang="en-US" sz="2400" dirty="0">
                <a:latin typeface="Times New Roman" pitchFamily="18" charset="0"/>
                <a:cs typeface="Times New Roman" pitchFamily="18" charset="0"/>
              </a:rPr>
              <a:t>The Lysosomes of  certain cells such as sperms discharge their enzymes outside the cell during the  fertilization.</a:t>
            </a:r>
          </a:p>
          <a:p>
            <a:pPr>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The Lysosomes enzymes digest the limiting membranes of the ovum and form penetration path in ovum for the sperm</a:t>
            </a:r>
            <a:r>
              <a:rPr lang="en-US" dirty="0">
                <a:latin typeface="Times New Roman" pitchFamily="18" charset="0"/>
                <a:cs typeface="Times New Roman" pitchFamily="18" charset="0"/>
              </a:rPr>
              <a:t>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a:latin typeface="Times New Roman" pitchFamily="18" charset="0"/>
                <a:cs typeface="Times New Roman" pitchFamily="18" charset="0"/>
              </a:rPr>
              <a:t>Lysosomes and Diseases:</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dirty="0"/>
              <a:t> </a:t>
            </a:r>
          </a:p>
          <a:p>
            <a:r>
              <a:rPr lang="en-US" sz="2400" dirty="0">
                <a:latin typeface="Times New Roman" pitchFamily="18" charset="0"/>
                <a:cs typeface="Times New Roman" pitchFamily="18" charset="0"/>
              </a:rPr>
              <a:t>Malfunctioning of Lysosomes often results in the various pathological disorders affecting the life of the cell or an individual .</a:t>
            </a:r>
          </a:p>
          <a:p>
            <a:r>
              <a:rPr lang="en-US" sz="2400" dirty="0">
                <a:latin typeface="Times New Roman" pitchFamily="18" charset="0"/>
                <a:cs typeface="Times New Roman" pitchFamily="18" charset="0"/>
              </a:rPr>
              <a:t>Typically the accumulated materials may cause malignant transformation of cells by bringing about leakage of lysosomal enzymes that attack the genetic materials in the DNA.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a:t>LYSOSOMES IN PLANTS </a:t>
            </a:r>
            <a:br>
              <a:rPr lang="en-US" sz="2800" dirty="0"/>
            </a:br>
            <a:endParaRPr lang="en-US" sz="2800" dirty="0"/>
          </a:p>
        </p:txBody>
      </p:sp>
      <p:sp>
        <p:nvSpPr>
          <p:cNvPr id="3" name="Content Placeholder 2"/>
          <p:cNvSpPr>
            <a:spLocks noGrp="1"/>
          </p:cNvSpPr>
          <p:nvPr>
            <p:ph idx="1"/>
          </p:nvPr>
        </p:nvSpPr>
        <p:spPr/>
        <p:txBody>
          <a:bodyPr>
            <a:normAutofit/>
          </a:bodyPr>
          <a:lstStyle/>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Plants contain several hydrolyses, but they are not always as nearly compartmentalized  as they are in animal cells .</a:t>
            </a:r>
          </a:p>
          <a:p>
            <a:pPr>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Many of these hydrolyses are found bound to functioning within the vicinity of the cell wall and are not necessarily contained in membrane bound organelle at these site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524000"/>
          </a:xfrm>
        </p:spPr>
        <p:txBody>
          <a:bodyPr>
            <a:normAutofit/>
          </a:bodyPr>
          <a:lstStyle/>
          <a:p>
            <a:r>
              <a:rPr lang="en-US" sz="2800" dirty="0">
                <a:latin typeface="Times New Roman" pitchFamily="18" charset="0"/>
                <a:cs typeface="Times New Roman" pitchFamily="18" charset="0"/>
              </a:rPr>
              <a:t>VACUOLE </a:t>
            </a:r>
          </a:p>
        </p:txBody>
      </p:sp>
      <p:sp>
        <p:nvSpPr>
          <p:cNvPr id="3" name="Content Placeholder 2"/>
          <p:cNvSpPr>
            <a:spLocks noGrp="1"/>
          </p:cNvSpPr>
          <p:nvPr>
            <p:ph idx="1"/>
          </p:nvPr>
        </p:nvSpPr>
        <p:spPr/>
        <p:txBody>
          <a:bodyPr>
            <a:normAutofit/>
          </a:bodyPr>
          <a:lstStyle/>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vacuole of a mature plant cell is formed from the enlargement and fusion of smaller vacuoles present in </a:t>
            </a:r>
            <a:r>
              <a:rPr lang="en-US" sz="2400" dirty="0" err="1">
                <a:latin typeface="Times New Roman" pitchFamily="18" charset="0"/>
                <a:cs typeface="Times New Roman" pitchFamily="18" charset="0"/>
              </a:rPr>
              <a:t>meristematic</a:t>
            </a:r>
            <a:r>
              <a:rPr lang="en-US" sz="2400" dirty="0">
                <a:latin typeface="Times New Roman" pitchFamily="18" charset="0"/>
                <a:cs typeface="Times New Roman" pitchFamily="18" charset="0"/>
              </a:rPr>
              <a:t> cell, these pro vacoules which are believed to be derived from the ER and possibly Golgi and contain acid hydrolyses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7" y="548681"/>
            <a:ext cx="6965245" cy="1202485"/>
          </a:xfrm>
        </p:spPr>
        <p:txBody>
          <a:bodyPr/>
          <a:lstStyle/>
          <a:p>
            <a:r>
              <a:rPr lang="en-GB" b="1" dirty="0"/>
              <a:t>Conti...</a:t>
            </a:r>
            <a:endParaRPr lang="en-US" b="1" dirty="0"/>
          </a:p>
        </p:txBody>
      </p:sp>
      <p:sp>
        <p:nvSpPr>
          <p:cNvPr id="3" name="Content Placeholder 2"/>
          <p:cNvSpPr>
            <a:spLocks noGrp="1"/>
          </p:cNvSpPr>
          <p:nvPr>
            <p:ph idx="1"/>
          </p:nvPr>
        </p:nvSpPr>
        <p:spPr>
          <a:xfrm>
            <a:off x="2207568" y="1556792"/>
            <a:ext cx="7704856" cy="4752528"/>
          </a:xfrm>
        </p:spPr>
        <p:txBody>
          <a:bodyPr/>
          <a:lstStyle/>
          <a:p>
            <a:r>
              <a:rPr lang="en-US" dirty="0"/>
              <a:t>In others they remain fixed in one position where they provide ATP directly to a site of high ATP utilization,</a:t>
            </a:r>
          </a:p>
          <a:p>
            <a:r>
              <a:rPr lang="en-US" dirty="0"/>
              <a:t> e.g., they are packed between adjacent myofibrils in a cardiac muscle cell or wrapped tightly around the flagellum of sperm</a:t>
            </a:r>
          </a:p>
          <a:p>
            <a:r>
              <a:rPr lang="en-US" dirty="0"/>
              <a:t>In leucocytes, the mitochondria remain arranged </a:t>
            </a:r>
            <a:r>
              <a:rPr lang="en-US" dirty="0" err="1"/>
              <a:t>radially</a:t>
            </a:r>
            <a:r>
              <a:rPr lang="en-US" dirty="0"/>
              <a:t> with respect to the </a:t>
            </a:r>
            <a:r>
              <a:rPr lang="en-US" dirty="0" err="1"/>
              <a:t>centrioles</a:t>
            </a:r>
            <a:endParaRPr lang="en-US" dirty="0"/>
          </a:p>
          <a:p>
            <a:endParaRPr lang="en-US" dirty="0"/>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cuoles and Lysosomes"/>
          <p:cNvPicPr/>
          <p:nvPr/>
        </p:nvPicPr>
        <p:blipFill>
          <a:blip r:embed="rId2"/>
          <a:srcRect/>
          <a:stretch>
            <a:fillRect/>
          </a:stretch>
        </p:blipFill>
        <p:spPr bwMode="auto">
          <a:xfrm>
            <a:off x="1981200" y="609600"/>
            <a:ext cx="7467600" cy="55626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a:latin typeface="Times New Roman" pitchFamily="18" charset="0"/>
                <a:cs typeface="Times New Roman" pitchFamily="18" charset="0"/>
              </a:rPr>
              <a:t>SPHEROSOMES</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en-US" dirty="0"/>
          </a:p>
          <a:p>
            <a:pPr>
              <a:buNone/>
            </a:pPr>
            <a:endParaRPr lang="en-US" dirty="0"/>
          </a:p>
          <a:p>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spherosomes</a:t>
            </a:r>
            <a:r>
              <a:rPr lang="en-US" sz="2400" dirty="0">
                <a:latin typeface="Times New Roman" pitchFamily="18" charset="0"/>
                <a:cs typeface="Times New Roman" pitchFamily="18" charset="0"/>
              </a:rPr>
              <a:t> are membrane bounded spherical particles of 0.5 to 2.5 diameter occurring in most plants cell.</a:t>
            </a:r>
          </a:p>
          <a:p>
            <a:r>
              <a:rPr lang="en-US" sz="2400" dirty="0">
                <a:latin typeface="Times New Roman" pitchFamily="18" charset="0"/>
                <a:cs typeface="Times New Roman" pitchFamily="18" charset="0"/>
              </a:rPr>
              <a:t> They have a fine granules structure internally which is rich in lipids and proteins .</a:t>
            </a:r>
          </a:p>
          <a:p>
            <a:r>
              <a:rPr lang="en-US" sz="2400" dirty="0">
                <a:latin typeface="Times New Roman" pitchFamily="18" charset="0"/>
                <a:cs typeface="Times New Roman" pitchFamily="18" charset="0"/>
              </a:rPr>
              <a:t>They originate from the ER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752600"/>
          </a:xfrm>
        </p:spPr>
        <p:txBody>
          <a:bodyPr>
            <a:normAutofit/>
          </a:bodyPr>
          <a:lstStyle/>
          <a:p>
            <a:pPr lvl="0"/>
            <a:r>
              <a:rPr lang="en-US" sz="2800" dirty="0"/>
              <a:t>ALEURONE GRAIN</a:t>
            </a:r>
            <a:br>
              <a:rPr lang="en-US" sz="2800" dirty="0"/>
            </a:br>
            <a:endParaRPr lang="en-US" sz="2800" dirty="0"/>
          </a:p>
        </p:txBody>
      </p:sp>
      <p:sp>
        <p:nvSpPr>
          <p:cNvPr id="3" name="Content Placeholder 2"/>
          <p:cNvSpPr>
            <a:spLocks noGrp="1"/>
          </p:cNvSpPr>
          <p:nvPr>
            <p:ph idx="1"/>
          </p:nvPr>
        </p:nvSpPr>
        <p:spPr/>
        <p:txBody>
          <a:bodyPr>
            <a:normAutofit/>
          </a:bodyPr>
          <a:lstStyle/>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aleurone</a:t>
            </a:r>
            <a:r>
              <a:rPr lang="en-US" sz="2400" dirty="0">
                <a:latin typeface="Times New Roman" pitchFamily="18" charset="0"/>
                <a:cs typeface="Times New Roman" pitchFamily="18" charset="0"/>
              </a:rPr>
              <a:t> grains or proteins bodies are spherical membrane bounded storage particles occurring in the cells of endosperm and </a:t>
            </a:r>
            <a:r>
              <a:rPr lang="en-US" sz="2400" dirty="0" err="1">
                <a:latin typeface="Times New Roman" pitchFamily="18" charset="0"/>
                <a:cs typeface="Times New Roman" pitchFamily="18" charset="0"/>
              </a:rPr>
              <a:t>cotyledonds</a:t>
            </a:r>
            <a:r>
              <a:rPr lang="en-US" sz="2400" dirty="0">
                <a:latin typeface="Times New Roman" pitchFamily="18" charset="0"/>
                <a:cs typeface="Times New Roman" pitchFamily="18" charset="0"/>
              </a:rPr>
              <a:t> of seeds .</a:t>
            </a:r>
          </a:p>
          <a:p>
            <a:pPr>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They are formed during the later stages of seed ripening and disappear in the early stages of germination.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8229600" cy="1371600"/>
          </a:xfrm>
        </p:spPr>
        <p:txBody>
          <a:bodyPr>
            <a:noAutofit/>
          </a:bodyPr>
          <a:lstStyle/>
          <a:p>
            <a:pPr lvl="0"/>
            <a:r>
              <a:rPr lang="en-US" sz="2800" dirty="0">
                <a:latin typeface="Times New Roman" pitchFamily="18" charset="0"/>
                <a:cs typeface="Times New Roman" pitchFamily="18" charset="0"/>
              </a:rPr>
              <a:t>EXTRA CELLULAR DIGESTION BY PLANTS</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1981200" y="2362201"/>
            <a:ext cx="8229600" cy="3763963"/>
          </a:xfrm>
        </p:spPr>
        <p:txBody>
          <a:bodyPr/>
          <a:lstStyle/>
          <a:p>
            <a:pPr>
              <a:buNone/>
            </a:pPr>
            <a:endParaRPr lang="en-US" dirty="0"/>
          </a:p>
          <a:p>
            <a:pPr>
              <a:buNone/>
            </a:pPr>
            <a:endParaRPr lang="en-US" dirty="0"/>
          </a:p>
          <a:p>
            <a:r>
              <a:rPr lang="en-US" dirty="0">
                <a:latin typeface="Times New Roman" pitchFamily="18" charset="0"/>
                <a:cs typeface="Times New Roman" pitchFamily="18" charset="0"/>
              </a:rPr>
              <a:t>Plants cells are generally enable to engulf large particles presumably because of the restrictions imposed on the cell by cell wall .</a:t>
            </a:r>
          </a:p>
          <a:p>
            <a:r>
              <a:rPr lang="en-US" dirty="0">
                <a:latin typeface="Times New Roman" pitchFamily="18" charset="0"/>
                <a:cs typeface="Times New Roman" pitchFamily="18" charset="0"/>
              </a:rPr>
              <a:t>The secretion of hydrolyses to carry out extracellular digestion therefore becomes an important process.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981200"/>
          </a:xfrm>
        </p:spPr>
        <p:txBody>
          <a:bodyPr>
            <a:normAutofit/>
          </a:bodyPr>
          <a:lstStyle/>
          <a:p>
            <a:r>
              <a:rPr lang="en-US" sz="3200" dirty="0">
                <a:latin typeface="Times New Roman" pitchFamily="18" charset="0"/>
                <a:cs typeface="Times New Roman" pitchFamily="18" charset="0"/>
              </a:rPr>
              <a:t>CONTRARY OF BOTANY </a:t>
            </a:r>
          </a:p>
        </p:txBody>
      </p:sp>
      <p:sp>
        <p:nvSpPr>
          <p:cNvPr id="3" name="Content Placeholder 2"/>
          <p:cNvSpPr>
            <a:spLocks noGrp="1"/>
          </p:cNvSpPr>
          <p:nvPr>
            <p:ph idx="1"/>
          </p:nvPr>
        </p:nvSpPr>
        <p:spPr>
          <a:xfrm>
            <a:off x="1981200" y="2362201"/>
            <a:ext cx="8229600" cy="3763963"/>
          </a:xfrm>
        </p:spPr>
        <p:txBody>
          <a:bodyPr/>
          <a:lstStyle/>
          <a:p>
            <a:pPr>
              <a:buNone/>
            </a:pPr>
            <a:endParaRPr lang="en-US" dirty="0"/>
          </a:p>
          <a:p>
            <a:pPr>
              <a:buNone/>
            </a:pPr>
            <a:endParaRPr lang="en-US" dirty="0"/>
          </a:p>
          <a:p>
            <a:r>
              <a:rPr lang="en-US" dirty="0">
                <a:latin typeface="Times New Roman" pitchFamily="18" charset="0"/>
                <a:cs typeface="Times New Roman" pitchFamily="18" charset="0"/>
              </a:rPr>
              <a:t>Pitcher plant which produce a </a:t>
            </a:r>
            <a:r>
              <a:rPr lang="en-US" dirty="0" err="1">
                <a:latin typeface="Times New Roman" pitchFamily="18" charset="0"/>
                <a:cs typeface="Times New Roman" pitchFamily="18" charset="0"/>
              </a:rPr>
              <a:t>protenase</a:t>
            </a:r>
            <a:r>
              <a:rPr lang="en-US" dirty="0">
                <a:latin typeface="Times New Roman" pitchFamily="18" charset="0"/>
                <a:cs typeface="Times New Roman" pitchFamily="18" charset="0"/>
              </a:rPr>
              <a:t> containing liquid in which victims are trapped and digested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By   scientific convention the term lysosome is applied to these vesicular organelles only in animals and the term vacuole is applied to those in plants, fungi and algae some animal cells also have vacuoles.</a:t>
            </a:r>
          </a:p>
          <a:p>
            <a:pPr>
              <a:buNone/>
            </a:pPr>
            <a:r>
              <a:rPr lang="en-US" dirty="0"/>
              <a:t> </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a:latin typeface="Times New Roman" pitchFamily="18" charset="0"/>
                <a:cs typeface="Times New Roman" pitchFamily="18" charset="0"/>
              </a:rPr>
              <a:t> Discoveries in plant cells since the   started to challenge  this definition. Plant vacuoles are found to be much more diverse in structure and function than previously thought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PEROXISOMES</a:t>
            </a:r>
          </a:p>
        </p:txBody>
      </p:sp>
      <p:sp>
        <p:nvSpPr>
          <p:cNvPr id="3" name="Subtitle 2"/>
          <p:cNvSpPr>
            <a:spLocks noGrp="1"/>
          </p:cNvSpPr>
          <p:nvPr>
            <p:ph type="subTitle" idx="1"/>
          </p:nvPr>
        </p:nvSpPr>
        <p:spPr/>
        <p:txBody>
          <a:bodyPr>
            <a:normAutofit/>
          </a:bodyPr>
          <a:lstStyle/>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t>Introduction of content</a:t>
            </a:r>
          </a:p>
          <a:p>
            <a:pPr marL="514350" indent="-514350">
              <a:buFont typeface="+mj-lt"/>
              <a:buAutoNum type="arabicPeriod"/>
            </a:pPr>
            <a:r>
              <a:rPr lang="en-US" dirty="0"/>
              <a:t>History</a:t>
            </a:r>
          </a:p>
          <a:p>
            <a:pPr marL="514350" indent="-514350">
              <a:buFont typeface="+mj-lt"/>
              <a:buAutoNum type="arabicPeriod"/>
            </a:pPr>
            <a:r>
              <a:rPr lang="en-US" dirty="0"/>
              <a:t>Structure</a:t>
            </a:r>
          </a:p>
          <a:p>
            <a:pPr marL="514350" indent="-514350">
              <a:buFont typeface="+mj-lt"/>
              <a:buAutoNum type="arabicPeriod"/>
            </a:pPr>
            <a:r>
              <a:rPr lang="en-US" dirty="0"/>
              <a:t>Formation</a:t>
            </a:r>
          </a:p>
          <a:p>
            <a:pPr marL="514350" indent="-514350">
              <a:buFont typeface="+mj-lt"/>
              <a:buAutoNum type="arabicPeriod"/>
            </a:pPr>
            <a:r>
              <a:rPr lang="en-US" dirty="0"/>
              <a:t>pH</a:t>
            </a:r>
          </a:p>
          <a:p>
            <a:pPr marL="514350" indent="-514350">
              <a:buFont typeface="+mj-lt"/>
              <a:buAutoNum type="arabicPeriod"/>
            </a:pPr>
            <a:r>
              <a:rPr lang="en-US" dirty="0"/>
              <a:t>Inside the </a:t>
            </a:r>
            <a:r>
              <a:rPr lang="en-US" dirty="0" err="1"/>
              <a:t>peroxisomes</a:t>
            </a:r>
            <a:endParaRPr lang="en-US" dirty="0"/>
          </a:p>
          <a:p>
            <a:pPr marL="514350" indent="-514350">
              <a:buFont typeface="+mj-lt"/>
              <a:buAutoNum type="arabicPeriod"/>
            </a:pPr>
            <a:r>
              <a:rPr lang="en-US" dirty="0"/>
              <a:t>Disorders</a:t>
            </a:r>
          </a:p>
          <a:p>
            <a:pPr marL="514350" indent="-514350">
              <a:buFont typeface="+mj-lt"/>
              <a:buAutoNum type="arabicPeriod"/>
            </a:pP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948381" y="2096514"/>
            <a:ext cx="6295239" cy="353333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7" y="548681"/>
            <a:ext cx="7704856" cy="1008112"/>
          </a:xfrm>
        </p:spPr>
        <p:txBody>
          <a:bodyPr>
            <a:normAutofit/>
          </a:bodyPr>
          <a:lstStyle/>
          <a:p>
            <a:r>
              <a:rPr lang="en-GB" b="1" dirty="0"/>
              <a:t>Size Of Mitochondria </a:t>
            </a:r>
            <a:r>
              <a:rPr lang="en-GB" dirty="0"/>
              <a:t>:</a:t>
            </a:r>
            <a:endParaRPr lang="en-US" dirty="0"/>
          </a:p>
        </p:txBody>
      </p:sp>
      <p:sp>
        <p:nvSpPr>
          <p:cNvPr id="3" name="Content Placeholder 2"/>
          <p:cNvSpPr>
            <a:spLocks noGrp="1"/>
          </p:cNvSpPr>
          <p:nvPr>
            <p:ph idx="1"/>
          </p:nvPr>
        </p:nvSpPr>
        <p:spPr>
          <a:xfrm>
            <a:off x="2207568" y="1484784"/>
            <a:ext cx="7776864" cy="4824536"/>
          </a:xfrm>
        </p:spPr>
        <p:txBody>
          <a:bodyPr/>
          <a:lstStyle/>
          <a:p>
            <a:r>
              <a:rPr lang="en-US" dirty="0">
                <a:solidFill>
                  <a:schemeClr val="tx1">
                    <a:lumMod val="95000"/>
                    <a:lumOff val="5000"/>
                  </a:schemeClr>
                </a:solidFill>
                <a:latin typeface="Calibri" pitchFamily="34" charset="0"/>
                <a:ea typeface="Times New Roman"/>
                <a:cs typeface="Calibri" pitchFamily="34" charset="0"/>
              </a:rPr>
              <a:t>Mitochondria are small, often between </a:t>
            </a:r>
            <a:r>
              <a:rPr lang="en-US" b="1" dirty="0">
                <a:solidFill>
                  <a:schemeClr val="tx1">
                    <a:lumMod val="95000"/>
                    <a:lumOff val="5000"/>
                  </a:schemeClr>
                </a:solidFill>
                <a:latin typeface="Calibri" pitchFamily="34" charset="0"/>
                <a:ea typeface="Times New Roman"/>
                <a:cs typeface="Calibri" pitchFamily="34" charset="0"/>
              </a:rPr>
              <a:t>0.75 </a:t>
            </a:r>
            <a:r>
              <a:rPr lang="en-US" dirty="0">
                <a:solidFill>
                  <a:schemeClr val="tx1">
                    <a:lumMod val="95000"/>
                    <a:lumOff val="5000"/>
                  </a:schemeClr>
                </a:solidFill>
                <a:latin typeface="Calibri" pitchFamily="34" charset="0"/>
                <a:ea typeface="Times New Roman"/>
                <a:cs typeface="Calibri" pitchFamily="34" charset="0"/>
              </a:rPr>
              <a:t>and </a:t>
            </a:r>
            <a:r>
              <a:rPr lang="en-US" b="1" dirty="0">
                <a:solidFill>
                  <a:schemeClr val="tx1">
                    <a:lumMod val="95000"/>
                    <a:lumOff val="5000"/>
                  </a:schemeClr>
                </a:solidFill>
                <a:latin typeface="Calibri" pitchFamily="34" charset="0"/>
                <a:ea typeface="Times New Roman"/>
                <a:cs typeface="Calibri" pitchFamily="34" charset="0"/>
              </a:rPr>
              <a:t>3 micrometers</a:t>
            </a:r>
          </a:p>
          <a:p>
            <a:r>
              <a:rPr lang="en-US" b="1" dirty="0">
                <a:solidFill>
                  <a:schemeClr val="tx1">
                    <a:lumMod val="95000"/>
                    <a:lumOff val="5000"/>
                  </a:schemeClr>
                </a:solidFill>
                <a:latin typeface="Calibri" pitchFamily="34" charset="0"/>
                <a:ea typeface="Times New Roman"/>
                <a:cs typeface="Calibri" pitchFamily="34" charset="0"/>
              </a:rPr>
              <a:t> </a:t>
            </a:r>
            <a:r>
              <a:rPr lang="en-US" dirty="0">
                <a:solidFill>
                  <a:schemeClr val="tx1">
                    <a:lumMod val="95000"/>
                    <a:lumOff val="5000"/>
                  </a:schemeClr>
                </a:solidFill>
                <a:latin typeface="Calibri" pitchFamily="34" charset="0"/>
                <a:ea typeface="Times New Roman"/>
                <a:cs typeface="Calibri" pitchFamily="34" charset="0"/>
              </a:rPr>
              <a:t>They are not visible under the microscope unless they are stained</a:t>
            </a:r>
            <a:endParaRPr lang="en-US" dirty="0">
              <a:solidFill>
                <a:schemeClr val="tx1">
                  <a:lumMod val="95000"/>
                  <a:lumOff val="5000"/>
                </a:schemeClr>
              </a:solidFill>
              <a:latin typeface="Calibri" pitchFamily="34" charset="0"/>
              <a:cs typeface="Calibri" pitchFamily="34" charset="0"/>
            </a:endParaRPr>
          </a:p>
          <a:p>
            <a:r>
              <a:rPr lang="en-US" dirty="0">
                <a:solidFill>
                  <a:schemeClr val="tx1">
                    <a:lumMod val="95000"/>
                    <a:lumOff val="5000"/>
                  </a:schemeClr>
                </a:solidFill>
                <a:latin typeface="Calibri" pitchFamily="34" charset="0"/>
                <a:cs typeface="Calibri" pitchFamily="34" charset="0"/>
              </a:rPr>
              <a:t> Sometimes their length may reach up to </a:t>
            </a:r>
            <a:r>
              <a:rPr lang="en-US" b="1" dirty="0">
                <a:solidFill>
                  <a:schemeClr val="tx1">
                    <a:lumMod val="95000"/>
                    <a:lumOff val="5000"/>
                  </a:schemeClr>
                </a:solidFill>
                <a:latin typeface="Calibri" pitchFamily="34" charset="0"/>
                <a:cs typeface="Calibri" pitchFamily="34" charset="0"/>
              </a:rPr>
              <a:t>7 µm</a:t>
            </a:r>
            <a:endParaRPr lang="en-US" b="1" dirty="0">
              <a:solidFill>
                <a:schemeClr val="tx1">
                  <a:lumMod val="95000"/>
                  <a:lumOff val="5000"/>
                </a:schemeClr>
              </a:solidFill>
              <a:latin typeface="Calibri" pitchFamily="34" charset="0"/>
              <a:ea typeface="Calibri"/>
              <a:cs typeface="Calibri" pitchFamily="34" charset="0"/>
            </a:endParaRP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dirty="0"/>
              <a:t>PEROXISOMES or MICROBODIES</a:t>
            </a:r>
          </a:p>
          <a:p>
            <a:r>
              <a:rPr lang="en-US" dirty="0"/>
              <a:t> Produce and degrade hydrogen peroxide, a toxic compound that can be produced during metabolism</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PEROXISOMES</a:t>
            </a:r>
          </a:p>
        </p:txBody>
      </p:sp>
      <p:sp>
        <p:nvSpPr>
          <p:cNvPr id="3" name="Content Placeholder 2"/>
          <p:cNvSpPr>
            <a:spLocks noGrp="1"/>
          </p:cNvSpPr>
          <p:nvPr>
            <p:ph idx="1"/>
          </p:nvPr>
        </p:nvSpPr>
        <p:spPr/>
        <p:txBody>
          <a:bodyPr/>
          <a:lstStyle/>
          <a:p>
            <a:r>
              <a:rPr lang="en-US" dirty="0"/>
              <a:t>First observed by electron microscopy in animal cells (1950), then in plant cells(1960)</a:t>
            </a:r>
          </a:p>
          <a:p>
            <a:endParaRPr lang="en-US" dirty="0"/>
          </a:p>
          <a:p>
            <a:r>
              <a:rPr lang="en-US" dirty="0"/>
              <a:t>Christian </a:t>
            </a:r>
            <a:r>
              <a:rPr lang="en-US" dirty="0" err="1"/>
              <a:t>deDuve</a:t>
            </a:r>
            <a:r>
              <a:rPr lang="en-US" dirty="0"/>
              <a:t>(1965)</a:t>
            </a:r>
          </a:p>
          <a:p>
            <a:r>
              <a:rPr lang="en-US" dirty="0"/>
              <a:t>Isolated from liver cells by centrifugation </a:t>
            </a:r>
          </a:p>
          <a:p>
            <a:r>
              <a:rPr lang="en-US" dirty="0"/>
              <a:t>Called them </a:t>
            </a:r>
            <a:r>
              <a:rPr lang="en-US" dirty="0" err="1"/>
              <a:t>peroxisomes</a:t>
            </a:r>
            <a:r>
              <a:rPr lang="en-US" dirty="0"/>
              <a:t> because they generate and destroy H2O2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PEROXISOMES</a:t>
            </a:r>
          </a:p>
        </p:txBody>
      </p:sp>
      <p:sp>
        <p:nvSpPr>
          <p:cNvPr id="3" name="Content Placeholder 2"/>
          <p:cNvSpPr>
            <a:spLocks noGrp="1"/>
          </p:cNvSpPr>
          <p:nvPr>
            <p:ph idx="1"/>
          </p:nvPr>
        </p:nvSpPr>
        <p:spPr/>
        <p:txBody>
          <a:bodyPr>
            <a:normAutofit/>
          </a:bodyPr>
          <a:lstStyle/>
          <a:p>
            <a:r>
              <a:rPr lang="en-US" dirty="0"/>
              <a:t>A type of organelle found in  both animal cells and plant cells ,a </a:t>
            </a:r>
            <a:r>
              <a:rPr lang="en-US" dirty="0" err="1"/>
              <a:t>peroxisome</a:t>
            </a:r>
            <a:r>
              <a:rPr lang="en-US" dirty="0"/>
              <a:t> is a membrane bound cellular organelle that contains mostly enzymes</a:t>
            </a:r>
          </a:p>
          <a:p>
            <a:r>
              <a:rPr lang="en-US" dirty="0" err="1"/>
              <a:t>Peroxisomes</a:t>
            </a:r>
            <a:r>
              <a:rPr lang="en-US" dirty="0"/>
              <a:t> perform important functions ,including lipid metabolism and chemical detoxification</a:t>
            </a:r>
          </a:p>
          <a:p>
            <a:pPr>
              <a:buNone/>
            </a:pPr>
            <a:endParaRPr lang="en-US" dirty="0"/>
          </a:p>
          <a:p>
            <a:r>
              <a:rPr lang="en-US" dirty="0"/>
              <a:t>Roughly </a:t>
            </a:r>
            <a:r>
              <a:rPr lang="en-US" dirty="0" err="1"/>
              <a:t>sphereical</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Content Placeholder 2"/>
          <p:cNvSpPr>
            <a:spLocks noGrp="1"/>
          </p:cNvSpPr>
          <p:nvPr>
            <p:ph idx="1"/>
          </p:nvPr>
        </p:nvSpPr>
        <p:spPr/>
        <p:txBody>
          <a:bodyPr/>
          <a:lstStyle/>
          <a:p>
            <a:r>
              <a:rPr lang="en-US" dirty="0"/>
              <a:t>These  are single membrane bound organelle that contain enzymes</a:t>
            </a:r>
          </a:p>
          <a:p>
            <a:r>
              <a:rPr lang="en-US" dirty="0"/>
              <a:t>They are generally small about 0.1-1 micrometer in diameter</a:t>
            </a:r>
          </a:p>
          <a:p>
            <a:r>
              <a:rPr lang="en-US" dirty="0"/>
              <a:t>Human cells may contain up to 100 </a:t>
            </a:r>
            <a:r>
              <a:rPr lang="en-US" dirty="0" err="1"/>
              <a:t>peroxisomes</a:t>
            </a:r>
            <a:r>
              <a:rPr lang="en-US" dirty="0"/>
              <a:t> depending upon the cell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072621" y="1600201"/>
            <a:ext cx="6046759" cy="4525963"/>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PEROXISOMES</a:t>
            </a:r>
          </a:p>
        </p:txBody>
      </p:sp>
      <p:sp>
        <p:nvSpPr>
          <p:cNvPr id="3" name="Content Placeholder 2"/>
          <p:cNvSpPr>
            <a:spLocks noGrp="1"/>
          </p:cNvSpPr>
          <p:nvPr>
            <p:ph sz="half" idx="1"/>
          </p:nvPr>
        </p:nvSpPr>
        <p:spPr/>
        <p:txBody>
          <a:bodyPr/>
          <a:lstStyle/>
          <a:p>
            <a:r>
              <a:rPr lang="en-US" dirty="0" err="1"/>
              <a:t>Peroxisomes</a:t>
            </a:r>
            <a:r>
              <a:rPr lang="en-US" dirty="0"/>
              <a:t> are formed by  fission</a:t>
            </a:r>
          </a:p>
          <a:p>
            <a:r>
              <a:rPr lang="en-US" dirty="0"/>
              <a:t>They are believed to be formed by self replication as they </a:t>
            </a:r>
            <a:r>
              <a:rPr lang="en-US" dirty="0" err="1"/>
              <a:t>don,t</a:t>
            </a:r>
            <a:r>
              <a:rPr lang="en-US" dirty="0"/>
              <a:t>  have DNA or </a:t>
            </a:r>
            <a:r>
              <a:rPr lang="en-US" dirty="0" err="1"/>
              <a:t>ribosomes</a:t>
            </a:r>
            <a:endParaRPr lang="en-US" dirty="0"/>
          </a:p>
          <a:p>
            <a:r>
              <a:rPr lang="en-US" dirty="0"/>
              <a:t>Their life  span is 1 day and they are self assembling </a:t>
            </a:r>
          </a:p>
          <a:p>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6781800" y="1752601"/>
            <a:ext cx="3048000" cy="3443915"/>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dirty="0" err="1"/>
              <a:t>Peroxisomes</a:t>
            </a:r>
            <a:r>
              <a:rPr lang="en-US" dirty="0"/>
              <a:t> have the thickest membrane of all the organelles</a:t>
            </a:r>
          </a:p>
          <a:p>
            <a:r>
              <a:rPr lang="en-US" dirty="0"/>
              <a:t>It used to be thought that </a:t>
            </a:r>
            <a:r>
              <a:rPr lang="en-US" dirty="0" err="1"/>
              <a:t>peroxisomes</a:t>
            </a:r>
            <a:r>
              <a:rPr lang="en-US" dirty="0"/>
              <a:t> are formed by the budding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PEROXISOMES</a:t>
            </a:r>
          </a:p>
        </p:txBody>
      </p:sp>
      <p:sp>
        <p:nvSpPr>
          <p:cNvPr id="3" name="Content Placeholder 2"/>
          <p:cNvSpPr>
            <a:spLocks noGrp="1"/>
          </p:cNvSpPr>
          <p:nvPr>
            <p:ph idx="1"/>
          </p:nvPr>
        </p:nvSpPr>
        <p:spPr/>
        <p:txBody>
          <a:bodyPr/>
          <a:lstStyle/>
          <a:p>
            <a:r>
              <a:rPr lang="en-US" dirty="0" err="1"/>
              <a:t>Peroxisomes</a:t>
            </a:r>
            <a:r>
              <a:rPr lang="en-US" dirty="0"/>
              <a:t> is the name because they all produce hydrogen peroxide</a:t>
            </a:r>
          </a:p>
          <a:p>
            <a:r>
              <a:rPr lang="en-US" dirty="0"/>
              <a:t>It contains a variety of enzymes which help in different biochemical processes</a:t>
            </a:r>
          </a:p>
          <a:p>
            <a:r>
              <a:rPr lang="en-US" dirty="0"/>
              <a:t>The enzymes oxidize certain molecules like fatty acids which leads to production of H2O2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PEROXISOMES</a:t>
            </a:r>
          </a:p>
        </p:txBody>
      </p:sp>
      <p:sp>
        <p:nvSpPr>
          <p:cNvPr id="3" name="Content Placeholder 2"/>
          <p:cNvSpPr>
            <a:spLocks noGrp="1"/>
          </p:cNvSpPr>
          <p:nvPr>
            <p:ph idx="1"/>
          </p:nvPr>
        </p:nvSpPr>
        <p:spPr/>
        <p:txBody>
          <a:bodyPr/>
          <a:lstStyle/>
          <a:p>
            <a:r>
              <a:rPr lang="en-US" dirty="0"/>
              <a:t>Synthesis of </a:t>
            </a:r>
            <a:r>
              <a:rPr lang="en-US" dirty="0" err="1"/>
              <a:t>phospholipid</a:t>
            </a:r>
            <a:r>
              <a:rPr lang="en-US" dirty="0"/>
              <a:t> , cholesterol and bile acids </a:t>
            </a:r>
          </a:p>
          <a:p>
            <a:r>
              <a:rPr lang="en-US" dirty="0"/>
              <a:t>Helps in detoxifying alcohol and other harmful substances in liver through oxidation</a:t>
            </a:r>
          </a:p>
          <a:p>
            <a:r>
              <a:rPr lang="en-US" dirty="0" err="1"/>
              <a:t>Peroxisomes</a:t>
            </a:r>
            <a:r>
              <a:rPr lang="en-US" dirty="0"/>
              <a:t> are mostly found in liver and kidneys because they have to carry out a lot of detoxification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FUNCTION</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00"/>
                </a:solidFill>
                <a:latin typeface="Times New Roman"/>
                <a:ea typeface="Times New Roman"/>
                <a:cs typeface="Times New Roman"/>
              </a:rPr>
              <a:t>The structure of mitochondria</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2279576" y="1772817"/>
            <a:ext cx="7632848" cy="4535909"/>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OF THE PEROXISOME</a:t>
            </a:r>
          </a:p>
        </p:txBody>
      </p:sp>
      <p:sp>
        <p:nvSpPr>
          <p:cNvPr id="3" name="Content Placeholder 2"/>
          <p:cNvSpPr>
            <a:spLocks noGrp="1"/>
          </p:cNvSpPr>
          <p:nvPr>
            <p:ph idx="1"/>
          </p:nvPr>
        </p:nvSpPr>
        <p:spPr/>
        <p:txBody>
          <a:bodyPr/>
          <a:lstStyle/>
          <a:p>
            <a:r>
              <a:rPr lang="en-US" dirty="0"/>
              <a:t>The optimal pH of the </a:t>
            </a:r>
            <a:r>
              <a:rPr lang="en-US" dirty="0" err="1"/>
              <a:t>peroxisome</a:t>
            </a:r>
            <a:r>
              <a:rPr lang="en-US" dirty="0"/>
              <a:t> is 6.9-7.1</a:t>
            </a:r>
          </a:p>
          <a:p>
            <a:r>
              <a:rPr lang="en-US" dirty="0"/>
              <a:t>In other species the optimal pH varies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ENZYMES IN PEROXISOMES</a:t>
            </a:r>
          </a:p>
        </p:txBody>
      </p:sp>
      <p:sp>
        <p:nvSpPr>
          <p:cNvPr id="3" name="Content Placeholder 2"/>
          <p:cNvSpPr>
            <a:spLocks noGrp="1"/>
          </p:cNvSpPr>
          <p:nvPr>
            <p:ph idx="1"/>
          </p:nvPr>
        </p:nvSpPr>
        <p:spPr/>
        <p:txBody>
          <a:bodyPr/>
          <a:lstStyle/>
          <a:p>
            <a:r>
              <a:rPr lang="en-US" dirty="0" err="1"/>
              <a:t>Urate</a:t>
            </a:r>
            <a:r>
              <a:rPr lang="en-US" dirty="0"/>
              <a:t> </a:t>
            </a:r>
            <a:r>
              <a:rPr lang="en-US" dirty="0" err="1"/>
              <a:t>oxidase</a:t>
            </a:r>
            <a:r>
              <a:rPr lang="en-US" dirty="0"/>
              <a:t> is mainly localized in the liver , where it forms a large electron = dense Para crystalline core in many </a:t>
            </a:r>
            <a:r>
              <a:rPr lang="en-US" dirty="0" err="1"/>
              <a:t>peroxisome.It</a:t>
            </a:r>
            <a:r>
              <a:rPr lang="en-US" dirty="0"/>
              <a:t> produces </a:t>
            </a:r>
            <a:r>
              <a:rPr lang="en-US" dirty="0" err="1"/>
              <a:t>allantoin</a:t>
            </a:r>
            <a:endParaRPr lang="en-US" dirty="0"/>
          </a:p>
          <a:p>
            <a:r>
              <a:rPr lang="en-US" dirty="0" err="1"/>
              <a:t>Urate</a:t>
            </a:r>
            <a:r>
              <a:rPr lang="en-US" dirty="0"/>
              <a:t> </a:t>
            </a:r>
            <a:r>
              <a:rPr lang="en-US" dirty="0" err="1"/>
              <a:t>oxidase</a:t>
            </a:r>
            <a:r>
              <a:rPr lang="en-US" dirty="0"/>
              <a:t> is found in nearly all organisms ,from bacteria to mammals but is inactive in humans and  several other great apes ,having been lost in early primate evolution</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dirty="0"/>
              <a:t>This means that instead of producing </a:t>
            </a:r>
            <a:r>
              <a:rPr lang="en-US" dirty="0" err="1"/>
              <a:t>allantoin</a:t>
            </a:r>
            <a:r>
              <a:rPr lang="en-US" dirty="0"/>
              <a:t> as the end product of </a:t>
            </a:r>
            <a:r>
              <a:rPr lang="en-US" dirty="0" err="1"/>
              <a:t>purine</a:t>
            </a:r>
            <a:r>
              <a:rPr lang="en-US" dirty="0"/>
              <a:t> oxidation , the pathway ends with uric  acid. This leads to human having much higher and more highly variable levels of </a:t>
            </a:r>
            <a:r>
              <a:rPr lang="en-US" dirty="0" err="1"/>
              <a:t>urate</a:t>
            </a:r>
            <a:r>
              <a:rPr lang="en-US" dirty="0"/>
              <a:t> in the blood than most other mammals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Content Placeholder 2"/>
          <p:cNvSpPr>
            <a:spLocks noGrp="1"/>
          </p:cNvSpPr>
          <p:nvPr>
            <p:ph idx="1"/>
          </p:nvPr>
        </p:nvSpPr>
        <p:spPr/>
        <p:txBody>
          <a:bodyPr/>
          <a:lstStyle/>
          <a:p>
            <a:r>
              <a:rPr lang="en-US" dirty="0"/>
              <a:t>D-amino acid </a:t>
            </a:r>
            <a:r>
              <a:rPr lang="en-US" dirty="0" err="1"/>
              <a:t>oxidase</a:t>
            </a:r>
            <a:r>
              <a:rPr lang="en-US" dirty="0"/>
              <a:t> is an enzyme with the function on a molecular level to oxidize D-amino acids to the corresponding amino acids , producing ammonia and hydrogen peroxide</a:t>
            </a:r>
          </a:p>
          <a:p>
            <a:r>
              <a:rPr lang="en-US" dirty="0"/>
              <a:t>This results in a number of physiological effects in various systems , most notably the brain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THE PEROXISOME</a:t>
            </a:r>
          </a:p>
        </p:txBody>
      </p:sp>
      <p:sp>
        <p:nvSpPr>
          <p:cNvPr id="3" name="Content Placeholder 2"/>
          <p:cNvSpPr>
            <a:spLocks noGrp="1"/>
          </p:cNvSpPr>
          <p:nvPr>
            <p:ph idx="1"/>
          </p:nvPr>
        </p:nvSpPr>
        <p:spPr/>
        <p:txBody>
          <a:bodyPr>
            <a:normAutofit/>
          </a:bodyPr>
          <a:lstStyle/>
          <a:p>
            <a:r>
              <a:rPr lang="en-US" dirty="0"/>
              <a:t>Enzymes in  it uses oxygen to remove Hydrogen atoms from organic substrates in an Oxidative reaction that produces H2O2</a:t>
            </a:r>
          </a:p>
          <a:p>
            <a:pPr>
              <a:buNone/>
            </a:pPr>
            <a:r>
              <a:rPr lang="en-US" dirty="0"/>
              <a:t>         RH2+O2=H2O2 </a:t>
            </a:r>
          </a:p>
          <a:p>
            <a:r>
              <a:rPr lang="en-US" dirty="0"/>
              <a:t>Now this H2O2 is utilized by CATALASE to oxidize a variety of substrates by </a:t>
            </a:r>
            <a:r>
              <a:rPr lang="en-US" dirty="0" err="1"/>
              <a:t>Peroxidative</a:t>
            </a:r>
            <a:r>
              <a:rPr lang="en-US" dirty="0"/>
              <a:t> reaction</a:t>
            </a:r>
          </a:p>
          <a:p>
            <a:pPr>
              <a:buNone/>
            </a:pPr>
            <a:r>
              <a:rPr lang="en-US" dirty="0"/>
              <a:t>         2H2O2= 2H2O+O2</a:t>
            </a:r>
          </a:p>
          <a:p>
            <a:pPr>
              <a:buNone/>
            </a:pPr>
            <a:r>
              <a:rPr lang="en-US" dirty="0"/>
              <a:t>                  </a:t>
            </a:r>
            <a:r>
              <a:rPr lang="en-US" dirty="0" err="1"/>
              <a:t>catalase</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PEROXISOMAL BETA –OXIDATION SYSTEMS</a:t>
            </a:r>
          </a:p>
        </p:txBody>
      </p:sp>
      <p:pic>
        <p:nvPicPr>
          <p:cNvPr id="4098" name="Picture 2"/>
          <p:cNvPicPr>
            <a:picLocks noGrp="1" noChangeAspect="1" noChangeArrowheads="1"/>
          </p:cNvPicPr>
          <p:nvPr>
            <p:ph idx="1"/>
          </p:nvPr>
        </p:nvPicPr>
        <p:blipFill>
          <a:blip r:embed="rId2"/>
          <a:srcRect/>
          <a:stretch>
            <a:fillRect/>
          </a:stretch>
        </p:blipFill>
        <p:spPr bwMode="auto">
          <a:xfrm>
            <a:off x="2438401" y="1447800"/>
            <a:ext cx="6857999" cy="4800600"/>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PEROXISOMES  DISORDERS</a:t>
            </a:r>
          </a:p>
        </p:txBody>
      </p:sp>
      <p:sp>
        <p:nvSpPr>
          <p:cNvPr id="3" name="Content Placeholder 2"/>
          <p:cNvSpPr>
            <a:spLocks noGrp="1"/>
          </p:cNvSpPr>
          <p:nvPr>
            <p:ph idx="1"/>
          </p:nvPr>
        </p:nvSpPr>
        <p:spPr/>
        <p:txBody>
          <a:bodyPr/>
          <a:lstStyle/>
          <a:p>
            <a:r>
              <a:rPr lang="en-US" dirty="0"/>
              <a:t>This  disorders are as  a result of abnormal functions of enzymes in the </a:t>
            </a:r>
            <a:r>
              <a:rPr lang="en-US" dirty="0" err="1"/>
              <a:t>peroxisome</a:t>
            </a:r>
            <a:r>
              <a:rPr lang="en-US" dirty="0"/>
              <a:t> and that include:</a:t>
            </a:r>
          </a:p>
          <a:p>
            <a:r>
              <a:rPr lang="en-US" dirty="0"/>
              <a:t>ACATALASIA:  This is caused by the absence or low level of the enzyme </a:t>
            </a:r>
            <a:r>
              <a:rPr lang="en-US" dirty="0" err="1"/>
              <a:t>catalase</a:t>
            </a:r>
            <a:r>
              <a:rPr lang="en-US" dirty="0"/>
              <a:t> which can lead to oral ulcers and sometimes may lead to gangrene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ZELLWEGER SYNDROME</a:t>
            </a:r>
          </a:p>
        </p:txBody>
      </p:sp>
      <p:sp>
        <p:nvSpPr>
          <p:cNvPr id="4" name="Text Placeholder 3"/>
          <p:cNvSpPr>
            <a:spLocks noGrp="1"/>
          </p:cNvSpPr>
          <p:nvPr>
            <p:ph type="body" sz="half" idx="2"/>
          </p:nvPr>
        </p:nvSpPr>
        <p:spPr>
          <a:xfrm>
            <a:off x="1981200" y="1435101"/>
            <a:ext cx="3657600" cy="4691063"/>
          </a:xfrm>
        </p:spPr>
        <p:txBody>
          <a:bodyPr/>
          <a:lstStyle/>
          <a:p>
            <a:r>
              <a:rPr lang="en-US" dirty="0"/>
              <a:t>This    is  a congenital  disorder   caused    by   the   reduction   or    absence    of   functional   </a:t>
            </a:r>
            <a:r>
              <a:rPr lang="en-US" dirty="0" err="1"/>
              <a:t>peroxisomes</a:t>
            </a:r>
            <a:r>
              <a:rPr lang="en-US" dirty="0"/>
              <a:t>  in   the   cell .    </a:t>
            </a:r>
          </a:p>
          <a:p>
            <a:r>
              <a:rPr lang="en-US" dirty="0"/>
              <a:t>This   leads    central   nervous   system   issues  ,affect   brain  development   </a:t>
            </a:r>
          </a:p>
        </p:txBody>
      </p:sp>
      <p:pic>
        <p:nvPicPr>
          <p:cNvPr id="5122" name="Picture 2"/>
          <p:cNvPicPr>
            <a:picLocks noGrp="1" noChangeAspect="1" noChangeArrowheads="1"/>
          </p:cNvPicPr>
          <p:nvPr>
            <p:ph idx="1"/>
          </p:nvPr>
        </p:nvPicPr>
        <p:blipFill>
          <a:blip r:embed="rId2"/>
          <a:srcRect/>
          <a:stretch>
            <a:fillRect/>
          </a:stretch>
        </p:blipFill>
        <p:spPr bwMode="auto">
          <a:xfrm>
            <a:off x="6269210" y="609600"/>
            <a:ext cx="3865390" cy="5257800"/>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Heimier</a:t>
            </a:r>
            <a:r>
              <a:rPr lang="en-US" dirty="0"/>
              <a:t>  syndrome</a:t>
            </a:r>
          </a:p>
        </p:txBody>
      </p:sp>
      <p:sp>
        <p:nvSpPr>
          <p:cNvPr id="3" name="Content Placeholder 2"/>
          <p:cNvSpPr>
            <a:spLocks noGrp="1"/>
          </p:cNvSpPr>
          <p:nvPr>
            <p:ph sz="half" idx="1"/>
          </p:nvPr>
        </p:nvSpPr>
        <p:spPr/>
        <p:txBody>
          <a:bodyPr/>
          <a:lstStyle/>
          <a:p>
            <a:r>
              <a:rPr lang="en-US" dirty="0"/>
              <a:t>This is a </a:t>
            </a:r>
            <a:r>
              <a:rPr lang="en-US" dirty="0" err="1"/>
              <a:t>autosomal</a:t>
            </a:r>
            <a:r>
              <a:rPr lang="en-US" dirty="0"/>
              <a:t> recessive disorder which  leads to </a:t>
            </a:r>
            <a:r>
              <a:rPr lang="en-US" dirty="0" err="1"/>
              <a:t>sensorineural</a:t>
            </a:r>
            <a:r>
              <a:rPr lang="en-US" dirty="0"/>
              <a:t> and   hearing nail abnormality </a:t>
            </a:r>
          </a:p>
        </p:txBody>
      </p:sp>
      <p:pic>
        <p:nvPicPr>
          <p:cNvPr id="6146" name="Picture 2"/>
          <p:cNvPicPr>
            <a:picLocks noGrp="1" noChangeAspect="1" noChangeArrowheads="1"/>
          </p:cNvPicPr>
          <p:nvPr>
            <p:ph sz="half" idx="2"/>
          </p:nvPr>
        </p:nvPicPr>
        <p:blipFill>
          <a:blip r:embed="rId2"/>
          <a:srcRect/>
          <a:stretch>
            <a:fillRect/>
          </a:stretch>
        </p:blipFill>
        <p:spPr bwMode="auto">
          <a:xfrm>
            <a:off x="5715000" y="1447800"/>
            <a:ext cx="4267200" cy="4572000"/>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Peroxisomes</a:t>
            </a:r>
            <a:r>
              <a:rPr lang="en-US" dirty="0"/>
              <a:t> role in photosynthesis</a:t>
            </a:r>
          </a:p>
        </p:txBody>
      </p:sp>
      <p:sp>
        <p:nvSpPr>
          <p:cNvPr id="3" name="Content Placeholder 2"/>
          <p:cNvSpPr>
            <a:spLocks noGrp="1"/>
          </p:cNvSpPr>
          <p:nvPr>
            <p:ph idx="1"/>
          </p:nvPr>
        </p:nvSpPr>
        <p:spPr/>
        <p:txBody>
          <a:bodyPr/>
          <a:lstStyle/>
          <a:p>
            <a:r>
              <a:rPr lang="en-US" dirty="0"/>
              <a:t>Takes part in photorespiration where carbon is recovered </a:t>
            </a:r>
          </a:p>
          <a:p>
            <a:r>
              <a:rPr lang="en-US" dirty="0" err="1"/>
              <a:t>Glycolate</a:t>
            </a:r>
            <a:r>
              <a:rPr lang="en-US" dirty="0"/>
              <a:t> , a chemical which is received by the </a:t>
            </a:r>
            <a:r>
              <a:rPr lang="en-US" dirty="0" err="1"/>
              <a:t>peroxisomes</a:t>
            </a:r>
            <a:endParaRPr lang="en-US" dirty="0"/>
          </a:p>
          <a:p>
            <a:r>
              <a:rPr lang="en-US" dirty="0" err="1"/>
              <a:t>Glycolate</a:t>
            </a:r>
            <a:r>
              <a:rPr lang="en-US" dirty="0"/>
              <a:t> is turned to another enzyme called </a:t>
            </a:r>
            <a:r>
              <a:rPr lang="en-US" dirty="0" err="1"/>
              <a:t>glycine</a:t>
            </a:r>
            <a:r>
              <a:rPr lang="en-US" dirty="0"/>
              <a:t> and sent to the mitochondria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5183</Words>
  <Application>Microsoft Office PowerPoint</Application>
  <PresentationFormat>Widescreen</PresentationFormat>
  <Paragraphs>606</Paragraphs>
  <Slides>144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144</vt:i4>
      </vt:variant>
    </vt:vector>
  </HeadingPairs>
  <TitlesOfParts>
    <vt:vector size="150" baseType="lpstr">
      <vt:lpstr>Arial</vt:lpstr>
      <vt:lpstr>Calibri</vt:lpstr>
      <vt:lpstr>Calibri Light</vt:lpstr>
      <vt:lpstr>Times New Roman</vt:lpstr>
      <vt:lpstr>Wingdings</vt:lpstr>
      <vt:lpstr>Office Theme</vt:lpstr>
      <vt:lpstr>Plant cell organelles and their structure</vt:lpstr>
      <vt:lpstr>Topic : Mitochondria</vt:lpstr>
      <vt:lpstr>What are mitochondria? </vt:lpstr>
      <vt:lpstr>PowerPoint Presentation</vt:lpstr>
      <vt:lpstr>Orientation Of Mitochondria :</vt:lpstr>
      <vt:lpstr>PowerPoint Presentation</vt:lpstr>
      <vt:lpstr>Conti...</vt:lpstr>
      <vt:lpstr>Size Of Mitochondria :</vt:lpstr>
      <vt:lpstr>The structure of mitochondria</vt:lpstr>
      <vt:lpstr> Structure Of Mitochondria :</vt:lpstr>
      <vt:lpstr> Some of the major regions include; </vt:lpstr>
      <vt:lpstr> </vt:lpstr>
      <vt:lpstr> </vt:lpstr>
      <vt:lpstr>PowerPoint Presentation</vt:lpstr>
      <vt:lpstr>Shape Of Mitochondria :</vt:lpstr>
      <vt:lpstr>Conti....</vt:lpstr>
      <vt:lpstr>Number Of Mitochondria :</vt:lpstr>
      <vt:lpstr>Chemical Composition Of Mitochondria</vt:lpstr>
      <vt:lpstr>Conti...</vt:lpstr>
      <vt:lpstr>Mitochondrial DNA </vt:lpstr>
      <vt:lpstr>PowerPoint Presentation</vt:lpstr>
      <vt:lpstr>Conti...</vt:lpstr>
      <vt:lpstr>Mitochondrial ribosomes </vt:lpstr>
      <vt:lpstr> </vt:lpstr>
      <vt:lpstr>Mitochondrial protein synthesis:</vt:lpstr>
      <vt:lpstr>Mitochondrial lipid biosynthesis  </vt:lpstr>
      <vt:lpstr>1. Enzymes of outer membrane: </vt:lpstr>
      <vt:lpstr> 2. Enzymes of Intermembrane space:  </vt:lpstr>
      <vt:lpstr>3. Enzymes of inner membrane: </vt:lpstr>
      <vt:lpstr> 4. Enzymes of mitochondrial matrix: </vt:lpstr>
      <vt:lpstr>Functions/Role Of Mitochondria :</vt:lpstr>
      <vt:lpstr>1:Producing energy </vt:lpstr>
      <vt:lpstr>Storing calcium </vt:lpstr>
      <vt:lpstr>Heat production </vt:lpstr>
      <vt:lpstr>PowerPoint Presentation</vt:lpstr>
      <vt:lpstr>Mitochondria and aging </vt:lpstr>
      <vt:lpstr>PowerPoint Presentation</vt:lpstr>
      <vt:lpstr>Symptoms Of Mitochondrial Diseases :</vt:lpstr>
      <vt:lpstr>Conditions Involving Mitochondrial disinfection :</vt:lpstr>
      <vt:lpstr>Cell Death :</vt:lpstr>
      <vt:lpstr>Study Of Mitochondria :</vt:lpstr>
      <vt:lpstr>Prokaryotic Origin or Symbiont Hypothesis: </vt:lpstr>
      <vt:lpstr>PowerPoint Presentation</vt:lpstr>
      <vt:lpstr>Similarities Between Mitochondria &amp; Bacterial Cell:</vt:lpstr>
      <vt:lpstr>Conclusion :</vt:lpstr>
      <vt:lpstr>Lysosomes </vt:lpstr>
      <vt:lpstr>CONTENTS </vt:lpstr>
      <vt:lpstr>INTRODUCTION </vt:lpstr>
      <vt:lpstr>HISTORICAL </vt:lpstr>
      <vt:lpstr>CONTINUE……..</vt:lpstr>
      <vt:lpstr>DEFINITION </vt:lpstr>
      <vt:lpstr>PowerPoint Presentation</vt:lpstr>
      <vt:lpstr>STRUCTURE </vt:lpstr>
      <vt:lpstr>ISOLATION AND CHEMICAL COMPOSITION</vt:lpstr>
      <vt:lpstr>PowerPoint Presentation</vt:lpstr>
      <vt:lpstr>LYSOSOMAL ENZYMES</vt:lpstr>
      <vt:lpstr>LYSOSOMAL MEMBRANE</vt:lpstr>
      <vt:lpstr>PowerPoint Presentation</vt:lpstr>
      <vt:lpstr>TYPES OF LYSOSOMES</vt:lpstr>
      <vt:lpstr>CONTINUE…</vt:lpstr>
      <vt:lpstr>RESIDUAL BODIES </vt:lpstr>
      <vt:lpstr>ORIGIN </vt:lpstr>
      <vt:lpstr>FUNCTIONS OF LYSOSOMES</vt:lpstr>
      <vt:lpstr>DIGESTION OF LARGE EXTRACELLULAR PARTICLES</vt:lpstr>
      <vt:lpstr>AUTOLYSIS</vt:lpstr>
      <vt:lpstr>EXTRACELLULAR  DIGESTION</vt:lpstr>
      <vt:lpstr>Lysosomes and Diseases: </vt:lpstr>
      <vt:lpstr>LYSOSOMES IN PLANTS  </vt:lpstr>
      <vt:lpstr>VACUOLE </vt:lpstr>
      <vt:lpstr>PowerPoint Presentation</vt:lpstr>
      <vt:lpstr>SPHEROSOMES </vt:lpstr>
      <vt:lpstr>ALEURONE GRAIN </vt:lpstr>
      <vt:lpstr>EXTRA CELLULAR DIGESTION BY PLANTS </vt:lpstr>
      <vt:lpstr>CONTRARY OF BOTANY </vt:lpstr>
      <vt:lpstr>PowerPoint Presentation</vt:lpstr>
      <vt:lpstr>PowerPoint Presentation</vt:lpstr>
      <vt:lpstr>PEROXISOMES</vt:lpstr>
      <vt:lpstr>TABLE OF CONTENT</vt:lpstr>
      <vt:lpstr>PowerPoint Presentation</vt:lpstr>
      <vt:lpstr>INTRODUCTION</vt:lpstr>
      <vt:lpstr>HISTORY OF PEROXISOMES</vt:lpstr>
      <vt:lpstr>THE PEROXISOMES</vt:lpstr>
      <vt:lpstr>STRUCTURE</vt:lpstr>
      <vt:lpstr>PowerPoint Presentation</vt:lpstr>
      <vt:lpstr>FORMATION OF PEROXISOMES</vt:lpstr>
      <vt:lpstr>Continue…</vt:lpstr>
      <vt:lpstr>FUNCTIONS OF PEROXISOMES</vt:lpstr>
      <vt:lpstr>FUNCTIONS OF PEROXISOMES</vt:lpstr>
      <vt:lpstr>MAIN FUNCTION</vt:lpstr>
      <vt:lpstr>PH OF THE PEROXISOME</vt:lpstr>
      <vt:lpstr>ENZYMES IN PEROXISOMES</vt:lpstr>
      <vt:lpstr>Continue…</vt:lpstr>
      <vt:lpstr>CONTINUE…</vt:lpstr>
      <vt:lpstr>INSIDE THE PEROXISOME</vt:lpstr>
      <vt:lpstr>PEROXISOMAL BETA –OXIDATION SYSTEMS</vt:lpstr>
      <vt:lpstr>PEROXISOMES  DISORDERS</vt:lpstr>
      <vt:lpstr>ZELLWEGER SYNDROME</vt:lpstr>
      <vt:lpstr>Heimier  syndrome</vt:lpstr>
      <vt:lpstr>Peroxisomes role in photosynthesis</vt:lpstr>
      <vt:lpstr>Continue…</vt:lpstr>
      <vt:lpstr>PowerPoint Presentation</vt:lpstr>
      <vt:lpstr>PEROXISOMES AID IN THE PRODUCTION AND DEGENRATION OF H2O2 WITH ENZYMES CATALASE AND D-AMINO OXIDASE</vt:lpstr>
      <vt:lpstr>STEP  1</vt:lpstr>
      <vt:lpstr>STEP 2</vt:lpstr>
      <vt:lpstr>DID YOU KNOW?</vt:lpstr>
      <vt:lpstr>BETA OXIDATION</vt:lpstr>
      <vt:lpstr>Importance of peroxisomes in cells</vt:lpstr>
      <vt:lpstr>PowerPoint Presentation</vt:lpstr>
      <vt:lpstr> Vacuole </vt:lpstr>
      <vt:lpstr>PowerPoint Presentation</vt:lpstr>
      <vt:lpstr>Occurrence </vt:lpstr>
      <vt:lpstr>                      Vacuole in algae               Vacuole in protists</vt:lpstr>
      <vt:lpstr>Nature of vacuole </vt:lpstr>
      <vt:lpstr>Discovery of vacuole</vt:lpstr>
      <vt:lpstr>Structure of vacuole </vt:lpstr>
      <vt:lpstr>Continue…..</vt:lpstr>
      <vt:lpstr>PowerPoint Presentation</vt:lpstr>
      <vt:lpstr>Difference b/w animal &amp; plant vacuole </vt:lpstr>
      <vt:lpstr>Continue….</vt:lpstr>
      <vt:lpstr>Plant vacuole </vt:lpstr>
      <vt:lpstr>Animal vacuole </vt:lpstr>
      <vt:lpstr>Animal vacuole </vt:lpstr>
      <vt:lpstr>Types of vacuole </vt:lpstr>
      <vt:lpstr>Lytic vacuole </vt:lpstr>
      <vt:lpstr>Enzymes of lytic vacuole</vt:lpstr>
      <vt:lpstr>PowerPoint Presentation</vt:lpstr>
      <vt:lpstr>Function of lytic vacuole </vt:lpstr>
      <vt:lpstr>Autophagy </vt:lpstr>
      <vt:lpstr>Cell defense and cell death</vt:lpstr>
      <vt:lpstr>Protein storage vacuole </vt:lpstr>
      <vt:lpstr>Gas vacuole </vt:lpstr>
      <vt:lpstr>Contractile vacuole </vt:lpstr>
      <vt:lpstr>Continue….</vt:lpstr>
      <vt:lpstr>Continue…..</vt:lpstr>
      <vt:lpstr>PowerPoint Presentation</vt:lpstr>
      <vt:lpstr>Sap vacuole </vt:lpstr>
      <vt:lpstr>PowerPoint Presentation</vt:lpstr>
      <vt:lpstr>Function of vacuole </vt:lpstr>
      <vt:lpstr>Water storage </vt:lpstr>
      <vt:lpstr>Continue….</vt:lpstr>
      <vt:lpstr>PowerPoint Presentation</vt:lpstr>
      <vt:lpstr>Turgor pressure </vt:lpstr>
      <vt:lpstr>Cell growth </vt:lpstr>
      <vt:lpstr>Pigment deposition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hafsa saeed</dc:creator>
  <cp:lastModifiedBy>hafsa saeed</cp:lastModifiedBy>
  <cp:revision>6</cp:revision>
  <dcterms:created xsi:type="dcterms:W3CDTF">2020-04-26T11:05:55Z</dcterms:created>
  <dcterms:modified xsi:type="dcterms:W3CDTF">2020-04-26T11:14:34Z</dcterms:modified>
</cp:coreProperties>
</file>