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496" r:id="rId2"/>
    <p:sldId id="464" r:id="rId3"/>
    <p:sldId id="467" r:id="rId4"/>
    <p:sldId id="470" r:id="rId5"/>
    <p:sldId id="472" r:id="rId6"/>
    <p:sldId id="473" r:id="rId7"/>
    <p:sldId id="489" r:id="rId8"/>
    <p:sldId id="474" r:id="rId9"/>
    <p:sldId id="475" r:id="rId10"/>
    <p:sldId id="476" r:id="rId11"/>
    <p:sldId id="477" r:id="rId12"/>
    <p:sldId id="481" r:id="rId13"/>
    <p:sldId id="482" r:id="rId14"/>
    <p:sldId id="483"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547" r:id="rId64"/>
    <p:sldId id="548" r:id="rId65"/>
  </p:sldIdLst>
  <p:sldSz cx="9144000" cy="6858000" type="screen4x3"/>
  <p:notesSz cx="9601200" cy="73152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1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008000"/>
    <a:srgbClr val="CCFF99"/>
    <a:srgbClr val="66FFFF"/>
    <a:srgbClr val="99FF66"/>
    <a:srgbClr val="B2B2B2"/>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5" autoAdjust="0"/>
    <p:restoredTop sz="98469" autoAdjust="0"/>
  </p:normalViewPr>
  <p:slideViewPr>
    <p:cSldViewPr snapToGrid="0">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5440681" y="0"/>
            <a:ext cx="4160520" cy="365760"/>
          </a:xfrm>
          <a:prstGeom prst="rect">
            <a:avLst/>
          </a:prstGeom>
          <a:noFill/>
          <a:ln w="9525">
            <a:noFill/>
            <a:miter lim="800000"/>
            <a:headEnd/>
            <a:tailEnd/>
          </a:ln>
          <a:effectLst/>
        </p:spPr>
        <p:txBody>
          <a:bodyPr vert="horz" wrap="square" lIns="96451" tIns="48225" rIns="96451" bIns="48225" numCol="1" anchor="t" anchorCtr="0" compatLnSpc="1">
            <a:prstTxWarp prst="textNoShape">
              <a:avLst/>
            </a:prstTxWarp>
          </a:bodyPr>
          <a:lstStyle>
            <a:lvl1pPr algn="r" rtl="0" eaLnBrk="0" hangingPunct="0">
              <a:defRPr sz="1300"/>
            </a:lvl1pPr>
          </a:lstStyle>
          <a:p>
            <a:pPr>
              <a:defRPr/>
            </a:pPr>
            <a:endParaRPr lang="en-US"/>
          </a:p>
        </p:txBody>
      </p:sp>
      <p:sp>
        <p:nvSpPr>
          <p:cNvPr id="105475" name="Rectangle 3"/>
          <p:cNvSpPr>
            <a:spLocks noGrp="1" noChangeArrowheads="1"/>
          </p:cNvSpPr>
          <p:nvPr>
            <p:ph type="dt" sz="quarter" idx="1"/>
          </p:nvPr>
        </p:nvSpPr>
        <p:spPr bwMode="auto">
          <a:xfrm>
            <a:off x="2223" y="0"/>
            <a:ext cx="4160520" cy="365760"/>
          </a:xfrm>
          <a:prstGeom prst="rect">
            <a:avLst/>
          </a:prstGeom>
          <a:noFill/>
          <a:ln w="9525">
            <a:noFill/>
            <a:miter lim="800000"/>
            <a:headEnd/>
            <a:tailEnd/>
          </a:ln>
          <a:effectLst/>
        </p:spPr>
        <p:txBody>
          <a:bodyPr vert="horz" wrap="square" lIns="96451" tIns="48225" rIns="96451" bIns="48225" numCol="1" anchor="t" anchorCtr="0" compatLnSpc="1">
            <a:prstTxWarp prst="textNoShape">
              <a:avLst/>
            </a:prstTxWarp>
          </a:bodyPr>
          <a:lstStyle>
            <a:lvl1pPr algn="l" rtl="0" eaLnBrk="0" hangingPunct="0">
              <a:defRPr sz="1300"/>
            </a:lvl1pPr>
          </a:lstStyle>
          <a:p>
            <a:pPr>
              <a:defRPr/>
            </a:pPr>
            <a:fld id="{022D8CEE-5A81-4CD2-B74C-054FAD94479D}" type="datetimeFigureOut">
              <a:rPr lang="ar-SA"/>
              <a:pPr>
                <a:defRPr/>
              </a:pPr>
              <a:t>24/03/1442</a:t>
            </a:fld>
            <a:endParaRPr lang="en-US"/>
          </a:p>
        </p:txBody>
      </p:sp>
      <p:sp>
        <p:nvSpPr>
          <p:cNvPr id="105476" name="Rectangle 4"/>
          <p:cNvSpPr>
            <a:spLocks noGrp="1" noChangeArrowheads="1"/>
          </p:cNvSpPr>
          <p:nvPr>
            <p:ph type="ftr" sz="quarter" idx="2"/>
          </p:nvPr>
        </p:nvSpPr>
        <p:spPr bwMode="auto">
          <a:xfrm>
            <a:off x="5440681" y="6948171"/>
            <a:ext cx="4160520" cy="365760"/>
          </a:xfrm>
          <a:prstGeom prst="rect">
            <a:avLst/>
          </a:prstGeom>
          <a:noFill/>
          <a:ln w="9525">
            <a:noFill/>
            <a:miter lim="800000"/>
            <a:headEnd/>
            <a:tailEnd/>
          </a:ln>
          <a:effectLst/>
        </p:spPr>
        <p:txBody>
          <a:bodyPr vert="horz" wrap="square" lIns="96451" tIns="48225" rIns="96451" bIns="48225" numCol="1" anchor="b" anchorCtr="0" compatLnSpc="1">
            <a:prstTxWarp prst="textNoShape">
              <a:avLst/>
            </a:prstTxWarp>
          </a:bodyPr>
          <a:lstStyle>
            <a:lvl1pPr algn="r" rtl="0" eaLnBrk="0" hangingPunct="0">
              <a:defRPr sz="1300"/>
            </a:lvl1pPr>
          </a:lstStyle>
          <a:p>
            <a:pPr>
              <a:defRPr/>
            </a:pPr>
            <a:endParaRPr lang="en-US"/>
          </a:p>
        </p:txBody>
      </p:sp>
      <p:sp>
        <p:nvSpPr>
          <p:cNvPr id="105477" name="Rectangle 5"/>
          <p:cNvSpPr>
            <a:spLocks noGrp="1" noChangeArrowheads="1"/>
          </p:cNvSpPr>
          <p:nvPr>
            <p:ph type="sldNum" sz="quarter" idx="3"/>
          </p:nvPr>
        </p:nvSpPr>
        <p:spPr bwMode="auto">
          <a:xfrm>
            <a:off x="2223" y="6948171"/>
            <a:ext cx="4160520" cy="365760"/>
          </a:xfrm>
          <a:prstGeom prst="rect">
            <a:avLst/>
          </a:prstGeom>
          <a:noFill/>
          <a:ln w="9525">
            <a:noFill/>
            <a:miter lim="800000"/>
            <a:headEnd/>
            <a:tailEnd/>
          </a:ln>
          <a:effectLst/>
        </p:spPr>
        <p:txBody>
          <a:bodyPr vert="horz" wrap="square" lIns="96451" tIns="48225" rIns="96451" bIns="48225" numCol="1" anchor="b" anchorCtr="0" compatLnSpc="1">
            <a:prstTxWarp prst="textNoShape">
              <a:avLst/>
            </a:prstTxWarp>
          </a:bodyPr>
          <a:lstStyle>
            <a:lvl1pPr algn="l" rtl="0" eaLnBrk="0" hangingPunct="0">
              <a:defRPr sz="1300"/>
            </a:lvl1pPr>
          </a:lstStyle>
          <a:p>
            <a:pPr>
              <a:defRPr/>
            </a:pPr>
            <a:fld id="{E888371E-4B2A-485C-B682-41046AEF1376}" type="slidenum">
              <a:rPr lang="ar-SA"/>
              <a:pPr>
                <a:defRPr/>
              </a:pPr>
              <a:t>‹#›</a:t>
            </a:fld>
            <a:endParaRPr lang="en-US"/>
          </a:p>
        </p:txBody>
      </p:sp>
    </p:spTree>
    <p:extLst>
      <p:ext uri="{BB962C8B-B14F-4D97-AF65-F5344CB8AC3E}">
        <p14:creationId xmlns:p14="http://schemas.microsoft.com/office/powerpoint/2010/main" val="2470910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4160520" cy="365760"/>
          </a:xfrm>
          <a:prstGeom prst="rect">
            <a:avLst/>
          </a:prstGeom>
          <a:noFill/>
          <a:ln w="9525">
            <a:noFill/>
            <a:miter lim="800000"/>
            <a:headEnd/>
            <a:tailEnd/>
          </a:ln>
          <a:effectLst/>
        </p:spPr>
        <p:txBody>
          <a:bodyPr vert="horz" wrap="square" lIns="96451" tIns="48225" rIns="96451" bIns="48225" numCol="1" anchor="t" anchorCtr="0" compatLnSpc="1">
            <a:prstTxWarp prst="textNoShape">
              <a:avLst/>
            </a:prstTxWarp>
          </a:bodyPr>
          <a:lstStyle>
            <a:lvl1pPr algn="l" rtl="0">
              <a:defRPr sz="1300"/>
            </a:lvl1pPr>
          </a:lstStyle>
          <a:p>
            <a:pPr>
              <a:defRPr/>
            </a:pPr>
            <a:endParaRPr lang="en-US"/>
          </a:p>
        </p:txBody>
      </p:sp>
      <p:sp>
        <p:nvSpPr>
          <p:cNvPr id="37891" name="Rectangle 3"/>
          <p:cNvSpPr>
            <a:spLocks noGrp="1" noChangeArrowheads="1"/>
          </p:cNvSpPr>
          <p:nvPr>
            <p:ph type="dt" idx="1"/>
          </p:nvPr>
        </p:nvSpPr>
        <p:spPr bwMode="auto">
          <a:xfrm>
            <a:off x="5438459" y="0"/>
            <a:ext cx="4160520" cy="365760"/>
          </a:xfrm>
          <a:prstGeom prst="rect">
            <a:avLst/>
          </a:prstGeom>
          <a:noFill/>
          <a:ln w="9525">
            <a:noFill/>
            <a:miter lim="800000"/>
            <a:headEnd/>
            <a:tailEnd/>
          </a:ln>
          <a:effectLst/>
        </p:spPr>
        <p:txBody>
          <a:bodyPr vert="horz" wrap="square" lIns="96451" tIns="48225" rIns="96451" bIns="48225" numCol="1" anchor="t" anchorCtr="0" compatLnSpc="1">
            <a:prstTxWarp prst="textNoShape">
              <a:avLst/>
            </a:prstTxWarp>
          </a:bodyPr>
          <a:lstStyle>
            <a:lvl1pPr algn="r" rtl="0">
              <a:defRPr sz="1300"/>
            </a:lvl1pPr>
          </a:lstStyle>
          <a:p>
            <a:pPr>
              <a:defRPr/>
            </a:pPr>
            <a:endParaRPr lang="en-US"/>
          </a:p>
        </p:txBody>
      </p:sp>
      <p:sp>
        <p:nvSpPr>
          <p:cNvPr id="77828" name="Rectangle 4"/>
          <p:cNvSpPr>
            <a:spLocks noGrp="1" noRot="1" noChangeAspect="1" noChangeArrowheads="1" noTextEdit="1"/>
          </p:cNvSpPr>
          <p:nvPr>
            <p:ph type="sldImg" idx="2"/>
          </p:nvPr>
        </p:nvSpPr>
        <p:spPr bwMode="auto">
          <a:xfrm>
            <a:off x="2973388" y="549275"/>
            <a:ext cx="3654425" cy="2741613"/>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60120" y="3474720"/>
            <a:ext cx="7680960" cy="3291840"/>
          </a:xfrm>
          <a:prstGeom prst="rect">
            <a:avLst/>
          </a:prstGeom>
          <a:noFill/>
          <a:ln w="9525">
            <a:noFill/>
            <a:miter lim="800000"/>
            <a:headEnd/>
            <a:tailEnd/>
          </a:ln>
          <a:effectLst/>
        </p:spPr>
        <p:txBody>
          <a:bodyPr vert="horz" wrap="square" lIns="96451" tIns="48225" rIns="96451" bIns="482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1" y="6948171"/>
            <a:ext cx="4160520" cy="365760"/>
          </a:xfrm>
          <a:prstGeom prst="rect">
            <a:avLst/>
          </a:prstGeom>
          <a:noFill/>
          <a:ln w="9525">
            <a:noFill/>
            <a:miter lim="800000"/>
            <a:headEnd/>
            <a:tailEnd/>
          </a:ln>
          <a:effectLst/>
        </p:spPr>
        <p:txBody>
          <a:bodyPr vert="horz" wrap="square" lIns="96451" tIns="48225" rIns="96451" bIns="48225" numCol="1" anchor="b" anchorCtr="0" compatLnSpc="1">
            <a:prstTxWarp prst="textNoShape">
              <a:avLst/>
            </a:prstTxWarp>
          </a:bodyPr>
          <a:lstStyle>
            <a:lvl1pPr algn="l" rtl="0">
              <a:defRPr sz="1300"/>
            </a:lvl1pPr>
          </a:lstStyle>
          <a:p>
            <a:pPr>
              <a:defRPr/>
            </a:pPr>
            <a:endParaRPr lang="en-US"/>
          </a:p>
        </p:txBody>
      </p:sp>
      <p:sp>
        <p:nvSpPr>
          <p:cNvPr id="37895" name="Rectangle 7"/>
          <p:cNvSpPr>
            <a:spLocks noGrp="1" noChangeArrowheads="1"/>
          </p:cNvSpPr>
          <p:nvPr>
            <p:ph type="sldNum" sz="quarter" idx="5"/>
          </p:nvPr>
        </p:nvSpPr>
        <p:spPr bwMode="auto">
          <a:xfrm>
            <a:off x="5438459" y="6948171"/>
            <a:ext cx="4160520" cy="365760"/>
          </a:xfrm>
          <a:prstGeom prst="rect">
            <a:avLst/>
          </a:prstGeom>
          <a:noFill/>
          <a:ln w="9525">
            <a:noFill/>
            <a:miter lim="800000"/>
            <a:headEnd/>
            <a:tailEnd/>
          </a:ln>
          <a:effectLst/>
        </p:spPr>
        <p:txBody>
          <a:bodyPr vert="horz" wrap="square" lIns="96451" tIns="48225" rIns="96451" bIns="48225" numCol="1" anchor="b" anchorCtr="0" compatLnSpc="1">
            <a:prstTxWarp prst="textNoShape">
              <a:avLst/>
            </a:prstTxWarp>
          </a:bodyPr>
          <a:lstStyle>
            <a:lvl1pPr algn="r" rtl="0">
              <a:defRPr sz="1300"/>
            </a:lvl1pPr>
          </a:lstStyle>
          <a:p>
            <a:pPr>
              <a:defRPr/>
            </a:pPr>
            <a:fld id="{AE64412B-B8E1-47E3-BE3E-ADA3F5A40148}" type="slidenum">
              <a:rPr lang="ar-SA"/>
              <a:pPr>
                <a:defRPr/>
              </a:pPr>
              <a:t>‹#›</a:t>
            </a:fld>
            <a:endParaRPr lang="en-US"/>
          </a:p>
        </p:txBody>
      </p:sp>
    </p:spTree>
    <p:extLst>
      <p:ext uri="{BB962C8B-B14F-4D97-AF65-F5344CB8AC3E}">
        <p14:creationId xmlns:p14="http://schemas.microsoft.com/office/powerpoint/2010/main" val="2681696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A4D881F-0A33-4BF8-96D5-F195723F2174}" type="slidenum">
              <a:rPr lang="ar-SA" smtClean="0"/>
              <a:pPr/>
              <a:t>3</a:t>
            </a:fld>
            <a:endParaRPr lang="en-US" smtClean="0"/>
          </a:p>
        </p:txBody>
      </p:sp>
      <p:sp>
        <p:nvSpPr>
          <p:cNvPr id="80899" name="Rectangle 2"/>
          <p:cNvSpPr>
            <a:spLocks noGrp="1" noRot="1" noChangeAspect="1" noChangeArrowheads="1" noTextEdit="1"/>
          </p:cNvSpPr>
          <p:nvPr>
            <p:ph type="sldImg"/>
          </p:nvPr>
        </p:nvSpPr>
        <p:spPr>
          <a:xfrm>
            <a:off x="2974975" y="549275"/>
            <a:ext cx="3656013" cy="2741613"/>
          </a:xfrm>
          <a:ln/>
        </p:spPr>
      </p:sp>
      <p:sp>
        <p:nvSpPr>
          <p:cNvPr id="80900" name="Rectangle 3"/>
          <p:cNvSpPr>
            <a:spLocks noGrp="1" noChangeArrowheads="1"/>
          </p:cNvSpPr>
          <p:nvPr>
            <p:ph type="body" idx="1"/>
          </p:nvPr>
        </p:nvSpPr>
        <p:spPr>
          <a:noFill/>
          <a:ln/>
        </p:spPr>
        <p:txBody>
          <a:bodyPr/>
          <a:lstStyle/>
          <a:p>
            <a:pPr eaLnBrk="1" hangingPunct="1">
              <a:lnSpc>
                <a:spcPct val="80000"/>
              </a:lnSpc>
            </a:pPr>
            <a:r>
              <a:rPr lang="en-US" sz="900" b="1" dirty="0" smtClean="0"/>
              <a:t>Remote Sensing</a:t>
            </a:r>
            <a:r>
              <a:rPr lang="en-US" sz="900" dirty="0" smtClean="0"/>
              <a:t> is both an art and a science</a:t>
            </a:r>
          </a:p>
          <a:p>
            <a:pPr eaLnBrk="1" hangingPunct="1">
              <a:lnSpc>
                <a:spcPct val="80000"/>
              </a:lnSpc>
            </a:pPr>
            <a:endParaRPr lang="en-US" sz="900" dirty="0" smtClean="0"/>
          </a:p>
          <a:p>
            <a:pPr eaLnBrk="1" hangingPunct="1">
              <a:lnSpc>
                <a:spcPct val="80000"/>
              </a:lnSpc>
            </a:pPr>
            <a:r>
              <a:rPr lang="en-US" sz="900" dirty="0" smtClean="0"/>
              <a:t>Science: Using sophisticated sensors to measure the amount of </a:t>
            </a:r>
            <a:r>
              <a:rPr lang="en-US" sz="900" dirty="0" err="1" smtClean="0"/>
              <a:t>em</a:t>
            </a:r>
            <a:r>
              <a:rPr lang="en-US" sz="900" dirty="0" smtClean="0"/>
              <a:t> energy exiting an object or geographic area from a distance and then extracting valuable information from the data using mathematically and statistically based algorithms – is a scientific activity</a:t>
            </a:r>
          </a:p>
          <a:p>
            <a:pPr eaLnBrk="1" hangingPunct="1">
              <a:lnSpc>
                <a:spcPct val="80000"/>
              </a:lnSpc>
            </a:pPr>
            <a:endParaRPr lang="en-US" sz="900" dirty="0" smtClean="0"/>
          </a:p>
          <a:p>
            <a:pPr eaLnBrk="1" hangingPunct="1">
              <a:lnSpc>
                <a:spcPct val="80000"/>
              </a:lnSpc>
            </a:pPr>
            <a:r>
              <a:rPr lang="en-US" sz="900" dirty="0" smtClean="0"/>
              <a:t>Art: Process of visual photo or image interpretation brings to bear not only scientific knowledge but all of the background that a person has obtained through a lifetime.  Such learning cannot be measured, programmed, or completely understood.</a:t>
            </a:r>
          </a:p>
          <a:p>
            <a:pPr eaLnBrk="1" hangingPunct="1">
              <a:lnSpc>
                <a:spcPct val="80000"/>
              </a:lnSpc>
            </a:pPr>
            <a:endParaRPr lang="en-US" sz="900" dirty="0" smtClean="0"/>
          </a:p>
          <a:p>
            <a:pPr lvl="1" eaLnBrk="1" hangingPunct="1">
              <a:lnSpc>
                <a:spcPct val="80000"/>
              </a:lnSpc>
              <a:buFontTx/>
              <a:buChar char="•"/>
            </a:pPr>
            <a:r>
              <a:rPr lang="en-US" sz="900" dirty="0" smtClean="0"/>
              <a:t>Information about an object or area </a:t>
            </a:r>
          </a:p>
          <a:p>
            <a:pPr lvl="2" eaLnBrk="1" hangingPunct="1">
              <a:lnSpc>
                <a:spcPct val="80000"/>
              </a:lnSpc>
            </a:pPr>
            <a:r>
              <a:rPr lang="en-US" sz="900" dirty="0" smtClean="0"/>
              <a:t>Electromagnetic energy emitted or reflected from an object or geographic area turned into information using visual and/or digital image processing techniques</a:t>
            </a:r>
          </a:p>
          <a:p>
            <a:pPr lvl="2" eaLnBrk="1" hangingPunct="1">
              <a:lnSpc>
                <a:spcPct val="80000"/>
              </a:lnSpc>
            </a:pPr>
            <a:endParaRPr lang="en-US" sz="900" dirty="0" smtClean="0"/>
          </a:p>
          <a:p>
            <a:pPr lvl="1" eaLnBrk="1" hangingPunct="1">
              <a:lnSpc>
                <a:spcPct val="80000"/>
              </a:lnSpc>
              <a:buFontTx/>
              <a:buChar char="•"/>
            </a:pPr>
            <a:r>
              <a:rPr lang="en-US" sz="900" dirty="0" smtClean="0"/>
              <a:t>Instrument (Sensor) </a:t>
            </a:r>
          </a:p>
          <a:p>
            <a:pPr lvl="2" eaLnBrk="1" hangingPunct="1">
              <a:lnSpc>
                <a:spcPct val="80000"/>
              </a:lnSpc>
            </a:pPr>
            <a:r>
              <a:rPr lang="en-US" sz="900" dirty="0" smtClean="0"/>
              <a:t>Remote sensing is performed using an instrument, often referred to as a </a:t>
            </a:r>
            <a:r>
              <a:rPr lang="en-US" sz="900" i="1" dirty="0" smtClean="0"/>
              <a:t>sensor</a:t>
            </a:r>
            <a:r>
              <a:rPr lang="en-US" sz="900" dirty="0" smtClean="0"/>
              <a:t>.</a:t>
            </a:r>
          </a:p>
          <a:p>
            <a:pPr lvl="2" eaLnBrk="1" hangingPunct="1">
              <a:lnSpc>
                <a:spcPct val="80000"/>
              </a:lnSpc>
            </a:pPr>
            <a:r>
              <a:rPr lang="en-US" sz="900" i="1" dirty="0" smtClean="0"/>
              <a:t>Our emphasis</a:t>
            </a:r>
            <a:r>
              <a:rPr lang="en-US" sz="900" dirty="0" smtClean="0"/>
              <a:t> is on instruments that record electromagnetic radiation (</a:t>
            </a:r>
            <a:r>
              <a:rPr lang="en-US" sz="900" dirty="0" err="1" smtClean="0"/>
              <a:t>emr</a:t>
            </a:r>
            <a:r>
              <a:rPr lang="en-US" sz="900" dirty="0" smtClean="0"/>
              <a:t>) that travels at 3x108 m/s</a:t>
            </a:r>
          </a:p>
          <a:p>
            <a:pPr lvl="2" eaLnBrk="1" hangingPunct="1">
              <a:lnSpc>
                <a:spcPct val="80000"/>
              </a:lnSpc>
            </a:pPr>
            <a:r>
              <a:rPr lang="en-US" sz="900" dirty="0" smtClean="0"/>
              <a:t>EMR represents an </a:t>
            </a:r>
            <a:r>
              <a:rPr lang="en-US" sz="900" i="1" dirty="0" smtClean="0"/>
              <a:t>extremely efficient high-speed communications</a:t>
            </a:r>
            <a:r>
              <a:rPr lang="en-US" sz="900" dirty="0" smtClean="0"/>
              <a:t> link between the sensor and the remotely located phenomenon</a:t>
            </a:r>
          </a:p>
          <a:p>
            <a:pPr lvl="2" eaLnBrk="1" hangingPunct="1">
              <a:lnSpc>
                <a:spcPct val="80000"/>
              </a:lnSpc>
            </a:pPr>
            <a:r>
              <a:rPr lang="en-US" sz="900" dirty="0" smtClean="0"/>
              <a:t>Changes in the </a:t>
            </a:r>
            <a:r>
              <a:rPr lang="en-US" sz="900" i="1" dirty="0" smtClean="0"/>
              <a:t>amount </a:t>
            </a:r>
            <a:r>
              <a:rPr lang="en-US" sz="900" dirty="0" smtClean="0"/>
              <a:t>and </a:t>
            </a:r>
            <a:r>
              <a:rPr lang="en-US" sz="900" i="1" dirty="0" smtClean="0"/>
              <a:t>properties</a:t>
            </a:r>
            <a:r>
              <a:rPr lang="en-US" sz="900" dirty="0" smtClean="0"/>
              <a:t> of </a:t>
            </a:r>
            <a:r>
              <a:rPr lang="en-US" sz="900" dirty="0" err="1" smtClean="0"/>
              <a:t>emr</a:t>
            </a:r>
            <a:r>
              <a:rPr lang="en-US" sz="900" dirty="0" smtClean="0"/>
              <a:t> become, upon detection by the sensor, a valuable source of data for interpreting important properties of the phenomenon</a:t>
            </a:r>
          </a:p>
          <a:p>
            <a:pPr lvl="2" eaLnBrk="1" hangingPunct="1">
              <a:lnSpc>
                <a:spcPct val="80000"/>
              </a:lnSpc>
            </a:pPr>
            <a:endParaRPr lang="en-US" sz="900" dirty="0" smtClean="0"/>
          </a:p>
          <a:p>
            <a:pPr lvl="1" eaLnBrk="1" hangingPunct="1">
              <a:lnSpc>
                <a:spcPct val="80000"/>
              </a:lnSpc>
              <a:buFontTx/>
              <a:buChar char="•"/>
            </a:pPr>
            <a:r>
              <a:rPr lang="en-US" sz="900" dirty="0" smtClean="0"/>
              <a:t>Distance (How far is remote?)</a:t>
            </a:r>
          </a:p>
          <a:p>
            <a:pPr lvl="2" eaLnBrk="1" hangingPunct="1">
              <a:lnSpc>
                <a:spcPct val="80000"/>
              </a:lnSpc>
            </a:pPr>
            <a:r>
              <a:rPr lang="en-US" sz="900" dirty="0" smtClean="0"/>
              <a:t>No clear distinction about how great this distance should be.  </a:t>
            </a:r>
          </a:p>
          <a:p>
            <a:pPr lvl="2" eaLnBrk="1" hangingPunct="1">
              <a:lnSpc>
                <a:spcPct val="80000"/>
              </a:lnSpc>
            </a:pPr>
            <a:r>
              <a:rPr lang="en-US" sz="900" dirty="0" smtClean="0"/>
              <a:t>Our emphasis this semester is on orbital satellite platforms placed in the vacuum of space</a:t>
            </a:r>
          </a:p>
          <a:p>
            <a:pPr lvl="2" eaLnBrk="1" hangingPunct="1">
              <a:lnSpc>
                <a:spcPct val="80000"/>
              </a:lnSpc>
            </a:pPr>
            <a:endParaRPr lang="en-US" sz="900" dirty="0" smtClean="0"/>
          </a:p>
          <a:p>
            <a:pPr eaLnBrk="1" hangingPunct="1">
              <a:lnSpc>
                <a:spcPct val="80000"/>
              </a:lnSpc>
            </a:pPr>
            <a:r>
              <a:rPr lang="en-US" sz="900" dirty="0" smtClean="0"/>
              <a:t>Other sensors use other mediums such as magnetic fields, sound waves, etc. (E.g., gravity anomalies)</a:t>
            </a:r>
          </a:p>
          <a:p>
            <a:pPr eaLnBrk="1" hangingPunct="1">
              <a:lnSpc>
                <a:spcPct val="80000"/>
              </a:lnSpc>
            </a:pPr>
            <a:endParaRPr lang="en-US" sz="900" dirty="0" smtClean="0"/>
          </a:p>
          <a:p>
            <a:pPr lvl="2" eaLnBrk="1" hangingPunct="1">
              <a:lnSpc>
                <a:spcPct val="80000"/>
              </a:lnSpc>
            </a:pPr>
            <a:endParaRPr lang="en-US" sz="900" dirty="0" smtClean="0"/>
          </a:p>
          <a:p>
            <a:pPr eaLnBrk="1" hangingPunct="1">
              <a:lnSpc>
                <a:spcPct val="80000"/>
              </a:lnSpc>
            </a:pPr>
            <a:endParaRPr lang="en-US" sz="900" dirty="0" smtClean="0"/>
          </a:p>
        </p:txBody>
      </p:sp>
    </p:spTree>
    <p:extLst>
      <p:ext uri="{BB962C8B-B14F-4D97-AF65-F5344CB8AC3E}">
        <p14:creationId xmlns:p14="http://schemas.microsoft.com/office/powerpoint/2010/main" val="151253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16A99AD-A463-4399-8200-C18E60C22D83}" type="slidenum">
              <a:rPr lang="ar-SA" smtClean="0"/>
              <a:pPr/>
              <a:t>59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8033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0C55DC7-67C6-4F27-A7AE-5685F3D9987A}" type="slidenum">
              <a:rPr lang="ar-SA" smtClean="0"/>
              <a:pPr/>
              <a:t>4</a:t>
            </a:fld>
            <a:endParaRPr lang="en-US" smtClean="0"/>
          </a:p>
        </p:txBody>
      </p:sp>
      <p:sp>
        <p:nvSpPr>
          <p:cNvPr id="81923" name="Rectangle 2"/>
          <p:cNvSpPr>
            <a:spLocks noGrp="1" noRot="1" noChangeAspect="1" noChangeArrowheads="1" noTextEdit="1"/>
          </p:cNvSpPr>
          <p:nvPr>
            <p:ph type="sldImg"/>
          </p:nvPr>
        </p:nvSpPr>
        <p:spPr>
          <a:xfrm>
            <a:off x="2974975" y="549275"/>
            <a:ext cx="3656013" cy="2741613"/>
          </a:xfrm>
          <a:ln/>
        </p:spPr>
      </p:sp>
      <p:sp>
        <p:nvSpPr>
          <p:cNvPr id="81924" name="Rectangle 3"/>
          <p:cNvSpPr>
            <a:spLocks noGrp="1" noChangeArrowheads="1"/>
          </p:cNvSpPr>
          <p:nvPr>
            <p:ph type="body" idx="1"/>
          </p:nvPr>
        </p:nvSpPr>
        <p:spPr>
          <a:xfrm>
            <a:off x="1280160" y="3474720"/>
            <a:ext cx="7040880" cy="3291840"/>
          </a:xfrm>
          <a:noFill/>
          <a:ln/>
        </p:spPr>
        <p:txBody>
          <a:bodyPr/>
          <a:lstStyle/>
          <a:p>
            <a:pPr eaLnBrk="1" hangingPunct="1"/>
            <a:r>
              <a:rPr lang="en-US" sz="1700" dirty="0" smtClean="0">
                <a:solidFill>
                  <a:srgbClr val="000000"/>
                </a:solidFill>
              </a:rPr>
              <a:t>With this oblique view, we can visualize Southern California's dramatic topography. This image of Southern California, from the desert at Mojave to the ocean at Ventura, shows a variety of landscapes and environments. This perspective view was generated by draping a </a:t>
            </a:r>
            <a:r>
              <a:rPr lang="en-US" sz="1700" dirty="0" err="1" smtClean="0">
                <a:solidFill>
                  <a:srgbClr val="000000"/>
                </a:solidFill>
              </a:rPr>
              <a:t>Landsat</a:t>
            </a:r>
            <a:r>
              <a:rPr lang="en-US" sz="1700" dirty="0" smtClean="0">
                <a:solidFill>
                  <a:srgbClr val="000000"/>
                </a:solidFill>
              </a:rPr>
              <a:t> satellite image over a preliminary topographic map from the Shuttle Radar Topography Mission. It shows the Tehachapi Mountains in the right foreground, the city of Ventura on the coast at the distant left, and the easternmost Santa </a:t>
            </a:r>
            <a:r>
              <a:rPr lang="en-US" sz="1700" dirty="0" err="1" smtClean="0">
                <a:solidFill>
                  <a:srgbClr val="000000"/>
                </a:solidFill>
              </a:rPr>
              <a:t>Ynez</a:t>
            </a:r>
            <a:r>
              <a:rPr lang="en-US" sz="1700" dirty="0" smtClean="0">
                <a:solidFill>
                  <a:srgbClr val="000000"/>
                </a:solidFill>
              </a:rPr>
              <a:t> Mountains forming the skyline at the distant right. </a:t>
            </a:r>
          </a:p>
        </p:txBody>
      </p:sp>
    </p:spTree>
    <p:extLst>
      <p:ext uri="{BB962C8B-B14F-4D97-AF65-F5344CB8AC3E}">
        <p14:creationId xmlns:p14="http://schemas.microsoft.com/office/powerpoint/2010/main" val="359235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311232B-1700-4099-BE49-BDD1E1E0DABC}" type="slidenum">
              <a:rPr lang="ar-SA" smtClean="0"/>
              <a:pPr/>
              <a:t>5</a:t>
            </a:fld>
            <a:endParaRPr lang="en-US" smtClean="0"/>
          </a:p>
        </p:txBody>
      </p:sp>
      <p:sp>
        <p:nvSpPr>
          <p:cNvPr id="82947" name="Rectangle 2"/>
          <p:cNvSpPr>
            <a:spLocks noGrp="1" noRot="1" noChangeAspect="1" noChangeArrowheads="1" noTextEdit="1"/>
          </p:cNvSpPr>
          <p:nvPr>
            <p:ph type="sldImg"/>
          </p:nvPr>
        </p:nvSpPr>
        <p:spPr>
          <a:xfrm>
            <a:off x="2974975" y="549275"/>
            <a:ext cx="3656013" cy="2741613"/>
          </a:xfrm>
          <a:ln/>
        </p:spPr>
      </p:sp>
      <p:sp>
        <p:nvSpPr>
          <p:cNvPr id="82948" name="Rectangle 3"/>
          <p:cNvSpPr>
            <a:spLocks noGrp="1" noChangeArrowheads="1"/>
          </p:cNvSpPr>
          <p:nvPr>
            <p:ph type="body" idx="1"/>
          </p:nvPr>
        </p:nvSpPr>
        <p:spPr>
          <a:xfrm>
            <a:off x="1280160" y="3474720"/>
            <a:ext cx="7040880" cy="3291840"/>
          </a:xfrm>
          <a:noFill/>
          <a:ln/>
        </p:spPr>
        <p:txBody>
          <a:bodyPr/>
          <a:lstStyle/>
          <a:p>
            <a:pPr eaLnBrk="1" hangingPunct="1"/>
            <a:r>
              <a:rPr lang="en-US" sz="1700" dirty="0" err="1" smtClean="0">
                <a:solidFill>
                  <a:srgbClr val="000000"/>
                </a:solidFill>
              </a:rPr>
              <a:t>Gaspard</a:t>
            </a:r>
            <a:r>
              <a:rPr lang="en-US" sz="1700" dirty="0" smtClean="0">
                <a:solidFill>
                  <a:srgbClr val="000000"/>
                </a:solidFill>
              </a:rPr>
              <a:t> Felix </a:t>
            </a:r>
            <a:r>
              <a:rPr lang="en-US" sz="1700" dirty="0" err="1" smtClean="0">
                <a:solidFill>
                  <a:srgbClr val="000000"/>
                </a:solidFill>
              </a:rPr>
              <a:t>Tournachon</a:t>
            </a:r>
            <a:r>
              <a:rPr lang="en-US" sz="1700" dirty="0" smtClean="0">
                <a:solidFill>
                  <a:srgbClr val="000000"/>
                </a:solidFill>
              </a:rPr>
              <a:t>, also known as </a:t>
            </a:r>
            <a:r>
              <a:rPr lang="en-US" sz="1700" dirty="0" err="1" smtClean="0">
                <a:solidFill>
                  <a:srgbClr val="000000"/>
                </a:solidFill>
              </a:rPr>
              <a:t>Nadar</a:t>
            </a:r>
            <a:r>
              <a:rPr lang="en-US" sz="1700" dirty="0" smtClean="0">
                <a:solidFill>
                  <a:srgbClr val="000000"/>
                </a:solidFill>
              </a:rPr>
              <a:t>, was a famous French photographer and balloonist who carried his bulky cameras aloft. His goal was to make land surveys from aerial photographs. Although </a:t>
            </a:r>
            <a:r>
              <a:rPr lang="en-US" sz="1700" dirty="0" err="1" smtClean="0">
                <a:solidFill>
                  <a:srgbClr val="000000"/>
                </a:solidFill>
              </a:rPr>
              <a:t>Nadar</a:t>
            </a:r>
            <a:r>
              <a:rPr lang="en-US" sz="1700" dirty="0" smtClean="0">
                <a:solidFill>
                  <a:srgbClr val="000000"/>
                </a:solidFill>
              </a:rPr>
              <a:t> set the stage for the future of remote sensing as we know it, he was not a success at aerial surveying. His photographic observations did, however, catch the attention of the military. </a:t>
            </a:r>
          </a:p>
          <a:p>
            <a:pPr eaLnBrk="1" hangingPunct="1"/>
            <a:endParaRPr lang="en-US" dirty="0" smtClean="0"/>
          </a:p>
        </p:txBody>
      </p:sp>
    </p:spTree>
    <p:extLst>
      <p:ext uri="{BB962C8B-B14F-4D97-AF65-F5344CB8AC3E}">
        <p14:creationId xmlns:p14="http://schemas.microsoft.com/office/powerpoint/2010/main" val="300682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F46B4A0-1A3C-4726-9517-A32669051291}" type="slidenum">
              <a:rPr lang="ar-SA" smtClean="0"/>
              <a:pPr/>
              <a:t>6</a:t>
            </a:fld>
            <a:endParaRPr lang="en-US" smtClean="0"/>
          </a:p>
        </p:txBody>
      </p:sp>
      <p:sp>
        <p:nvSpPr>
          <p:cNvPr id="83971" name="Rectangle 2"/>
          <p:cNvSpPr>
            <a:spLocks noGrp="1" noRot="1" noChangeAspect="1" noChangeArrowheads="1" noTextEdit="1"/>
          </p:cNvSpPr>
          <p:nvPr>
            <p:ph type="sldImg"/>
          </p:nvPr>
        </p:nvSpPr>
        <p:spPr>
          <a:xfrm>
            <a:off x="2974975" y="549275"/>
            <a:ext cx="3656013" cy="2741613"/>
          </a:xfrm>
          <a:ln/>
        </p:spPr>
      </p:sp>
      <p:sp>
        <p:nvSpPr>
          <p:cNvPr id="83972" name="Rectangle 3"/>
          <p:cNvSpPr>
            <a:spLocks noGrp="1" noChangeArrowheads="1"/>
          </p:cNvSpPr>
          <p:nvPr>
            <p:ph type="body" idx="1"/>
          </p:nvPr>
        </p:nvSpPr>
        <p:spPr>
          <a:xfrm>
            <a:off x="1280160" y="3474720"/>
            <a:ext cx="7040880" cy="3291840"/>
          </a:xfrm>
          <a:noFill/>
          <a:ln/>
        </p:spPr>
        <p:txBody>
          <a:bodyPr/>
          <a:lstStyle/>
          <a:p>
            <a:pPr eaLnBrk="1" hangingPunct="1"/>
            <a:r>
              <a:rPr lang="en-US" sz="1700" dirty="0" smtClean="0">
                <a:solidFill>
                  <a:srgbClr val="000000"/>
                </a:solidFill>
              </a:rPr>
              <a:t>In April 1861 Professor Thaddeus Lowe went up in a balloon near Cincinnati, Ohio, to make a weather observation. Unfortunately, strong winds carried him all the way to South Carolina, where he was arrested as a Union spy. Eventually released, he believed that tethered balloons could be useful for reconnaissance. After viewing a demonstration, President Lincoln agreed and authorized the US Army Balloon Corps, with Lowe in charge. Despite its advantage to the North during the American Civil War, the unit was deactivated in 1863. Balloons had a not-surprising tendency to draw enemy fire. </a:t>
            </a:r>
          </a:p>
          <a:p>
            <a:pPr eaLnBrk="1" hangingPunct="1"/>
            <a:r>
              <a:rPr lang="en-US" dirty="0" smtClean="0">
                <a:solidFill>
                  <a:srgbClr val="000000"/>
                </a:solidFill>
              </a:rPr>
              <a:t>One of the most famous of the Civil War balloons was made by the Confederacy of donated undergarments of the ladies of the South.  These were all silk and the only source of silk the South had at the time. It was hoped that it would counter the shocking success of Union balloons which were providing airborne intelligence of opposing troop movements that was proving devastating. The southern patchwork balloon only flew once before it was captured by the Union, a disappointment and an </a:t>
            </a:r>
            <a:r>
              <a:rPr lang="en-US" dirty="0" err="1" smtClean="0">
                <a:solidFill>
                  <a:srgbClr val="000000"/>
                </a:solidFill>
              </a:rPr>
              <a:t>afront</a:t>
            </a:r>
            <a:r>
              <a:rPr lang="en-US" dirty="0" smtClean="0">
                <a:solidFill>
                  <a:srgbClr val="000000"/>
                </a:solidFill>
              </a:rPr>
              <a:t> for which General Longstreet claimed he never found it in his heart to forgive the Union.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55113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193B1AD-C58C-4740-B83D-8D6FB3A46229}" type="slidenum">
              <a:rPr lang="ar-SA" smtClean="0"/>
              <a:pPr/>
              <a:t>8</a:t>
            </a:fld>
            <a:endParaRPr lang="en-US" smtClean="0"/>
          </a:p>
        </p:txBody>
      </p:sp>
      <p:sp>
        <p:nvSpPr>
          <p:cNvPr id="84995" name="Rectangle 2"/>
          <p:cNvSpPr>
            <a:spLocks noGrp="1" noRot="1" noChangeAspect="1" noChangeArrowheads="1" noTextEdit="1"/>
          </p:cNvSpPr>
          <p:nvPr>
            <p:ph type="sldImg"/>
          </p:nvPr>
        </p:nvSpPr>
        <p:spPr>
          <a:xfrm>
            <a:off x="2974975" y="549275"/>
            <a:ext cx="3656013" cy="2741613"/>
          </a:xfrm>
          <a:ln/>
        </p:spPr>
      </p:sp>
      <p:sp>
        <p:nvSpPr>
          <p:cNvPr id="84996" name="Rectangle 3"/>
          <p:cNvSpPr>
            <a:spLocks noGrp="1" noChangeArrowheads="1"/>
          </p:cNvSpPr>
          <p:nvPr>
            <p:ph type="body" idx="1"/>
          </p:nvPr>
        </p:nvSpPr>
        <p:spPr>
          <a:xfrm>
            <a:off x="1280160" y="3474720"/>
            <a:ext cx="7040880" cy="3291840"/>
          </a:xfrm>
          <a:noFill/>
          <a:ln/>
        </p:spPr>
        <p:txBody>
          <a:bodyPr/>
          <a:lstStyle/>
          <a:p>
            <a:pPr eaLnBrk="1" hangingPunct="1"/>
            <a:r>
              <a:rPr lang="en-US" sz="3400" b="1" dirty="0" smtClean="0">
                <a:solidFill>
                  <a:srgbClr val="008000"/>
                </a:solidFill>
              </a:rPr>
              <a:t>The Bavarian Pigeon Corps: 1903  </a:t>
            </a:r>
            <a:r>
              <a:rPr lang="en-US" sz="1700" dirty="0" smtClean="0">
                <a:solidFill>
                  <a:srgbClr val="000000"/>
                </a:solidFill>
              </a:rPr>
              <a:t>An innovative attempt to avoid dangerous balloons or uncertain kites was to attach a very light camera to a carrier pigeon. These cameras took a picture every thirty seconds as the pigeon winged its way along a straight course to its home shelter. Releasing the birds behind enemy lines presented no small problem. In addition, the pigeons were rather tasty to hungry troops who shot them down.</a:t>
            </a:r>
          </a:p>
          <a:p>
            <a:pPr eaLnBrk="1" hangingPunct="1"/>
            <a:endParaRPr lang="en-US" sz="3400" b="1" dirty="0" smtClean="0">
              <a:solidFill>
                <a:srgbClr val="008000"/>
              </a:solidFill>
            </a:endParaRPr>
          </a:p>
        </p:txBody>
      </p:sp>
    </p:spTree>
    <p:extLst>
      <p:ext uri="{BB962C8B-B14F-4D97-AF65-F5344CB8AC3E}">
        <p14:creationId xmlns:p14="http://schemas.microsoft.com/office/powerpoint/2010/main" val="28415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6271AE9-02E4-435A-8381-F91FFDB79794}" type="slidenum">
              <a:rPr lang="ar-SA" smtClean="0"/>
              <a:pPr/>
              <a:t>10</a:t>
            </a:fld>
            <a:endParaRPr lang="en-US" smtClean="0"/>
          </a:p>
        </p:txBody>
      </p:sp>
      <p:sp>
        <p:nvSpPr>
          <p:cNvPr id="86019" name="Rectangle 2"/>
          <p:cNvSpPr>
            <a:spLocks noGrp="1" noRot="1" noChangeAspect="1" noChangeArrowheads="1" noTextEdit="1"/>
          </p:cNvSpPr>
          <p:nvPr>
            <p:ph type="sldImg"/>
          </p:nvPr>
        </p:nvSpPr>
        <p:spPr>
          <a:xfrm>
            <a:off x="2974975" y="549275"/>
            <a:ext cx="3656013" cy="2741613"/>
          </a:xfrm>
          <a:ln/>
        </p:spPr>
      </p:sp>
      <p:sp>
        <p:nvSpPr>
          <p:cNvPr id="86020" name="Rectangle 3"/>
          <p:cNvSpPr>
            <a:spLocks noGrp="1" noChangeArrowheads="1"/>
          </p:cNvSpPr>
          <p:nvPr>
            <p:ph type="body" idx="1"/>
          </p:nvPr>
        </p:nvSpPr>
        <p:spPr>
          <a:xfrm>
            <a:off x="1280160" y="3474720"/>
            <a:ext cx="7040880" cy="3291840"/>
          </a:xfrm>
          <a:noFill/>
          <a:ln/>
        </p:spPr>
        <p:txBody>
          <a:bodyPr/>
          <a:lstStyle/>
          <a:p>
            <a:pPr eaLnBrk="1" hangingPunct="1"/>
            <a:r>
              <a:rPr lang="en-US" smtClean="0"/>
              <a:t>These photographs, taken from a balloon, were taken after the earthquake of 1906.  It illustrates the synoptic view and the historical record factor of remote sensing.</a:t>
            </a:r>
          </a:p>
        </p:txBody>
      </p:sp>
    </p:spTree>
    <p:extLst>
      <p:ext uri="{BB962C8B-B14F-4D97-AF65-F5344CB8AC3E}">
        <p14:creationId xmlns:p14="http://schemas.microsoft.com/office/powerpoint/2010/main" val="52897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995D530-F39F-4F9B-8590-FBE872A0F555}" type="slidenum">
              <a:rPr lang="ar-SA" smtClean="0"/>
              <a:pPr/>
              <a:t>11</a:t>
            </a:fld>
            <a:endParaRPr lang="en-US" smtClean="0"/>
          </a:p>
        </p:txBody>
      </p:sp>
      <p:sp>
        <p:nvSpPr>
          <p:cNvPr id="87043" name="Rectangle 2"/>
          <p:cNvSpPr>
            <a:spLocks noGrp="1" noRot="1" noChangeAspect="1" noChangeArrowheads="1" noTextEdit="1"/>
          </p:cNvSpPr>
          <p:nvPr>
            <p:ph type="sldImg"/>
          </p:nvPr>
        </p:nvSpPr>
        <p:spPr>
          <a:xfrm>
            <a:off x="2974975" y="549275"/>
            <a:ext cx="3656013" cy="2741613"/>
          </a:xfrm>
          <a:ln/>
        </p:spPr>
      </p:sp>
      <p:sp>
        <p:nvSpPr>
          <p:cNvPr id="87044" name="Rectangle 3"/>
          <p:cNvSpPr>
            <a:spLocks noGrp="1" noChangeArrowheads="1"/>
          </p:cNvSpPr>
          <p:nvPr>
            <p:ph type="body" idx="1"/>
          </p:nvPr>
        </p:nvSpPr>
        <p:spPr>
          <a:xfrm>
            <a:off x="1280160" y="3474720"/>
            <a:ext cx="7040880" cy="3291840"/>
          </a:xfrm>
          <a:noFill/>
          <a:ln/>
        </p:spPr>
        <p:txBody>
          <a:bodyPr/>
          <a:lstStyle/>
          <a:p>
            <a:pPr eaLnBrk="1" hangingPunct="1"/>
            <a:r>
              <a:rPr lang="en-US" sz="1700" dirty="0" smtClean="0">
                <a:solidFill>
                  <a:srgbClr val="000000"/>
                </a:solidFill>
              </a:rPr>
              <a:t>Wilbur Wright was the pilot for two notable events in remote sensing history. The first photographs from an aircraft were taken by Wilbur's passenger, L. P. </a:t>
            </a:r>
            <a:r>
              <a:rPr lang="en-US" sz="1700" dirty="0" err="1" smtClean="0">
                <a:solidFill>
                  <a:srgbClr val="000000"/>
                </a:solidFill>
              </a:rPr>
              <a:t>Bonvillain</a:t>
            </a:r>
            <a:r>
              <a:rPr lang="en-US" sz="1700" dirty="0" smtClean="0">
                <a:solidFill>
                  <a:srgbClr val="000000"/>
                </a:solidFill>
              </a:rPr>
              <a:t>, on a demonstration flight in France in 1908. The next year, the first aerial motion pictures were taken in Italy when another photographer accompanied Wright. Soon everyone was enjoying pictures of peaceful countryside scenes from the air.</a:t>
            </a:r>
          </a:p>
          <a:p>
            <a:pPr eaLnBrk="1" hangingPunct="1"/>
            <a:endParaRPr lang="en-US" dirty="0" smtClean="0"/>
          </a:p>
        </p:txBody>
      </p:sp>
    </p:spTree>
    <p:extLst>
      <p:ext uri="{BB962C8B-B14F-4D97-AF65-F5344CB8AC3E}">
        <p14:creationId xmlns:p14="http://schemas.microsoft.com/office/powerpoint/2010/main" val="497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4412B-B8E1-47E3-BE3E-ADA3F5A40148}" type="slidenum">
              <a:rPr lang="ar-SA" smtClean="0"/>
              <a:pPr>
                <a:defRPr/>
              </a:pPr>
              <a:t>49</a:t>
            </a:fld>
            <a:endParaRPr lang="en-US"/>
          </a:p>
        </p:txBody>
      </p:sp>
    </p:spTree>
    <p:extLst>
      <p:ext uri="{BB962C8B-B14F-4D97-AF65-F5344CB8AC3E}">
        <p14:creationId xmlns:p14="http://schemas.microsoft.com/office/powerpoint/2010/main" val="232341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4412B-B8E1-47E3-BE3E-ADA3F5A40148}" type="slidenum">
              <a:rPr lang="ar-SA" smtClean="0"/>
              <a:pPr>
                <a:defRPr/>
              </a:pPr>
              <a:t>58</a:t>
            </a:fld>
            <a:endParaRPr lang="en-US"/>
          </a:p>
        </p:txBody>
      </p:sp>
    </p:spTree>
    <p:extLst>
      <p:ext uri="{BB962C8B-B14F-4D97-AF65-F5344CB8AC3E}">
        <p14:creationId xmlns:p14="http://schemas.microsoft.com/office/powerpoint/2010/main" val="82356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AE933D5B-3014-4B01-9293-6B80F29A9A51}" type="datetime1">
              <a:rPr lang="en-US"/>
              <a:pPr>
                <a:defRPr/>
              </a:pPr>
              <a:t>11/9/2020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6" name="Rectangle 6"/>
          <p:cNvSpPr>
            <a:spLocks noGrp="1" noChangeArrowheads="1"/>
          </p:cNvSpPr>
          <p:nvPr>
            <p:ph type="sldNum" sz="quarter" idx="12"/>
          </p:nvPr>
        </p:nvSpPr>
        <p:spPr>
          <a:ln/>
        </p:spPr>
        <p:txBody>
          <a:bodyPr/>
          <a:lstStyle>
            <a:lvl1pPr>
              <a:defRPr/>
            </a:lvl1pPr>
          </a:lstStyle>
          <a:p>
            <a:pPr>
              <a:defRPr/>
            </a:pPr>
            <a:fld id="{CE525568-CFC8-440B-9A33-D1F5E93EA502}" type="slidenum">
              <a:rPr lang="ar-SA"/>
              <a:pPr>
                <a:defRPr/>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08A26C3C-D4E9-40C5-B352-A24ACBC33057}" type="datetime1">
              <a:rPr lang="en-US"/>
              <a:pPr>
                <a:defRPr/>
              </a:pPr>
              <a:t>11/9/2020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6" name="Rectangle 6"/>
          <p:cNvSpPr>
            <a:spLocks noGrp="1" noChangeArrowheads="1"/>
          </p:cNvSpPr>
          <p:nvPr>
            <p:ph type="sldNum" sz="quarter" idx="12"/>
          </p:nvPr>
        </p:nvSpPr>
        <p:spPr>
          <a:ln/>
        </p:spPr>
        <p:txBody>
          <a:bodyPr/>
          <a:lstStyle>
            <a:lvl1pPr>
              <a:defRPr/>
            </a:lvl1pPr>
          </a:lstStyle>
          <a:p>
            <a:pPr>
              <a:defRPr/>
            </a:pPr>
            <a:fld id="{FCD73A68-2AD7-45E6-983E-674FA4E2FC04}"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BBB311CA-F3F0-4466-A6BE-04A3DD903F76}" type="datetime1">
              <a:rPr lang="en-US"/>
              <a:pPr>
                <a:defRPr/>
              </a:pPr>
              <a:t>11/9/2020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6" name="Rectangle 6"/>
          <p:cNvSpPr>
            <a:spLocks noGrp="1" noChangeArrowheads="1"/>
          </p:cNvSpPr>
          <p:nvPr>
            <p:ph type="sldNum" sz="quarter" idx="12"/>
          </p:nvPr>
        </p:nvSpPr>
        <p:spPr>
          <a:ln/>
        </p:spPr>
        <p:txBody>
          <a:bodyPr/>
          <a:lstStyle>
            <a:lvl1pPr>
              <a:defRPr/>
            </a:lvl1pPr>
          </a:lstStyle>
          <a:p>
            <a:pPr>
              <a:defRPr/>
            </a:pPr>
            <a:fld id="{DF03B2AC-C542-4D82-9A1C-2044947AE4A1}"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19C77B30-8F89-41F3-A3BC-BD9506BFD5E8}" type="datetime1">
              <a:rPr lang="en-US"/>
              <a:pPr>
                <a:defRPr/>
              </a:pPr>
              <a:t>11/9/2020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5" name="Rectangle 6"/>
          <p:cNvSpPr>
            <a:spLocks noGrp="1" noChangeArrowheads="1"/>
          </p:cNvSpPr>
          <p:nvPr>
            <p:ph type="sldNum" sz="quarter" idx="12"/>
          </p:nvPr>
        </p:nvSpPr>
        <p:spPr>
          <a:ln/>
        </p:spPr>
        <p:txBody>
          <a:bodyPr/>
          <a:lstStyle>
            <a:lvl1pPr>
              <a:defRPr/>
            </a:lvl1pPr>
          </a:lstStyle>
          <a:p>
            <a:pPr>
              <a:defRPr/>
            </a:pPr>
            <a:fld id="{D48234BA-A2B8-423A-B8CA-FC885A082E88}" type="slidenum">
              <a:rPr lang="ar-SA"/>
              <a:pPr>
                <a:defRPr/>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E0E0D2FB-980E-4242-8BC3-DB36F383944D}" type="datetime1">
              <a:rPr lang="en-US"/>
              <a:pPr>
                <a:defRPr/>
              </a:pPr>
              <a:t>11/9/2020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7" name="Rectangle 6"/>
          <p:cNvSpPr>
            <a:spLocks noGrp="1" noChangeArrowheads="1"/>
          </p:cNvSpPr>
          <p:nvPr>
            <p:ph type="sldNum" sz="quarter" idx="12"/>
          </p:nvPr>
        </p:nvSpPr>
        <p:spPr>
          <a:ln/>
        </p:spPr>
        <p:txBody>
          <a:bodyPr/>
          <a:lstStyle>
            <a:lvl1pPr>
              <a:defRPr/>
            </a:lvl1pPr>
          </a:lstStyle>
          <a:p>
            <a:pPr>
              <a:defRPr/>
            </a:pPr>
            <a:fld id="{00F8D88E-5FFF-41BF-9EE8-B093BC665F92}" type="slidenum">
              <a:rPr lang="ar-SA"/>
              <a:pPr>
                <a:defRPr/>
              </a:pPr>
              <a:t>‹#›</a:t>
            </a:fld>
            <a:endParaRPr lang="en-US"/>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fld id="{7C177471-A398-4D9D-B911-EE1CCC771F72}" type="datetime1">
              <a:rPr lang="en-US"/>
              <a:pPr>
                <a:defRPr/>
              </a:pPr>
              <a:t>11/9/2020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8" name="Rectangle 6"/>
          <p:cNvSpPr>
            <a:spLocks noGrp="1" noChangeArrowheads="1"/>
          </p:cNvSpPr>
          <p:nvPr>
            <p:ph type="sldNum" sz="quarter" idx="12"/>
          </p:nvPr>
        </p:nvSpPr>
        <p:spPr>
          <a:ln/>
        </p:spPr>
        <p:txBody>
          <a:bodyPr/>
          <a:lstStyle>
            <a:lvl1pPr>
              <a:defRPr/>
            </a:lvl1pPr>
          </a:lstStyle>
          <a:p>
            <a:pPr>
              <a:defRPr/>
            </a:pPr>
            <a:fld id="{BB2E3683-DBAD-4D95-95EC-399F56B97AA9}" type="slidenum">
              <a:rPr lang="ar-SA"/>
              <a:pPr>
                <a:defRPr/>
              </a:pPr>
              <a:t>‹#›</a:t>
            </a:fld>
            <a:endParaRPr lang="en-US"/>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095FC4BB-8F31-4A96-97C0-A8EC3EFBE8BC}" type="datetime1">
              <a:rPr lang="en-US"/>
              <a:pPr>
                <a:defRPr/>
              </a:pPr>
              <a:t>11/9/2020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6" name="Rectangle 6"/>
          <p:cNvSpPr>
            <a:spLocks noGrp="1" noChangeArrowheads="1"/>
          </p:cNvSpPr>
          <p:nvPr>
            <p:ph type="sldNum" sz="quarter" idx="12"/>
          </p:nvPr>
        </p:nvSpPr>
        <p:spPr>
          <a:ln/>
        </p:spPr>
        <p:txBody>
          <a:bodyPr/>
          <a:lstStyle>
            <a:lvl1pPr>
              <a:defRPr/>
            </a:lvl1pPr>
          </a:lstStyle>
          <a:p>
            <a:pPr>
              <a:defRPr/>
            </a:pPr>
            <a:fld id="{84904453-934E-4E75-9432-C99E7B2EEAF4}" type="slidenum">
              <a:rPr lang="ar-SA"/>
              <a:pPr>
                <a:defRPr/>
              </a:pPr>
              <a:t>‹#›</a:t>
            </a:fld>
            <a:endParaRPr lang="en-US"/>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B7917E37-E0E6-4C00-B4D0-10FC74D4D397}" type="datetime1">
              <a:rPr lang="en-US"/>
              <a:pPr>
                <a:defRPr/>
              </a:pPr>
              <a:t>11/9/2020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9" name="Rectangle 6"/>
          <p:cNvSpPr>
            <a:spLocks noGrp="1" noChangeArrowheads="1"/>
          </p:cNvSpPr>
          <p:nvPr>
            <p:ph type="sldNum" sz="quarter" idx="12"/>
          </p:nvPr>
        </p:nvSpPr>
        <p:spPr>
          <a:ln/>
        </p:spPr>
        <p:txBody>
          <a:bodyPr/>
          <a:lstStyle>
            <a:lvl1pPr>
              <a:defRPr/>
            </a:lvl1pPr>
          </a:lstStyle>
          <a:p>
            <a:pPr>
              <a:defRPr/>
            </a:pPr>
            <a:fld id="{E3025BFC-3108-44A3-A35E-55CB182B7DF6}" type="slidenum">
              <a:rPr lang="ar-SA"/>
              <a:pPr>
                <a:defRPr/>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34575940-E35B-4C42-9826-B62F1D68E2C9}" type="datetime1">
              <a:rPr lang="en-US"/>
              <a:pPr>
                <a:defRPr/>
              </a:pPr>
              <a:t>11/9/2020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6" name="Rectangle 6"/>
          <p:cNvSpPr>
            <a:spLocks noGrp="1" noChangeArrowheads="1"/>
          </p:cNvSpPr>
          <p:nvPr>
            <p:ph type="sldNum" sz="quarter" idx="12"/>
          </p:nvPr>
        </p:nvSpPr>
        <p:spPr>
          <a:ln/>
        </p:spPr>
        <p:txBody>
          <a:bodyPr/>
          <a:lstStyle>
            <a:lvl1pPr>
              <a:defRPr/>
            </a:lvl1pPr>
          </a:lstStyle>
          <a:p>
            <a:pPr>
              <a:defRPr/>
            </a:pPr>
            <a:fld id="{E5187875-8E09-474C-8688-5332B9C00FC3}"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500E41-8157-435D-A29A-FD3008DAA9BA}" type="datetime1">
              <a:rPr lang="en-US"/>
              <a:pPr>
                <a:defRPr/>
              </a:pPr>
              <a:t>11/9/2020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6" name="Rectangle 6"/>
          <p:cNvSpPr>
            <a:spLocks noGrp="1" noChangeArrowheads="1"/>
          </p:cNvSpPr>
          <p:nvPr>
            <p:ph type="sldNum" sz="quarter" idx="12"/>
          </p:nvPr>
        </p:nvSpPr>
        <p:spPr>
          <a:ln/>
        </p:spPr>
        <p:txBody>
          <a:bodyPr/>
          <a:lstStyle>
            <a:lvl1pPr>
              <a:defRPr/>
            </a:lvl1pPr>
          </a:lstStyle>
          <a:p>
            <a:pPr>
              <a:defRPr/>
            </a:pPr>
            <a:fld id="{62066B8B-9995-48D2-A656-4BA8A51AFBFC}" type="slidenum">
              <a:rPr lang="ar-SA"/>
              <a:pPr>
                <a:defRPr/>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FF197006-0F77-4BCD-95A4-6D75A20AA8C4}" type="datetime1">
              <a:rPr lang="en-US"/>
              <a:pPr>
                <a:defRPr/>
              </a:pPr>
              <a:t>11/9/2020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7" name="Rectangle 6"/>
          <p:cNvSpPr>
            <a:spLocks noGrp="1" noChangeArrowheads="1"/>
          </p:cNvSpPr>
          <p:nvPr>
            <p:ph type="sldNum" sz="quarter" idx="12"/>
          </p:nvPr>
        </p:nvSpPr>
        <p:spPr>
          <a:ln/>
        </p:spPr>
        <p:txBody>
          <a:bodyPr/>
          <a:lstStyle>
            <a:lvl1pPr>
              <a:defRPr/>
            </a:lvl1pPr>
          </a:lstStyle>
          <a:p>
            <a:pPr>
              <a:defRPr/>
            </a:pPr>
            <a:fld id="{6C5D4AA4-884D-4081-9AC7-BADB33A9BD6F}"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31C3758C-1E4D-4355-94FB-1D4DB90938EB}" type="datetime1">
              <a:rPr lang="en-US"/>
              <a:pPr>
                <a:defRPr/>
              </a:pPr>
              <a:t>11/9/2020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9" name="Rectangle 6"/>
          <p:cNvSpPr>
            <a:spLocks noGrp="1" noChangeArrowheads="1"/>
          </p:cNvSpPr>
          <p:nvPr>
            <p:ph type="sldNum" sz="quarter" idx="12"/>
          </p:nvPr>
        </p:nvSpPr>
        <p:spPr>
          <a:ln/>
        </p:spPr>
        <p:txBody>
          <a:bodyPr/>
          <a:lstStyle>
            <a:lvl1pPr>
              <a:defRPr/>
            </a:lvl1pPr>
          </a:lstStyle>
          <a:p>
            <a:pPr>
              <a:defRPr/>
            </a:pPr>
            <a:fld id="{C94EB2BC-9E83-4BE1-A9BE-74E2BB5A9F1A}"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B233948E-7F4E-4C94-89ED-A8826027A733}" type="datetime1">
              <a:rPr lang="en-US"/>
              <a:pPr>
                <a:defRPr/>
              </a:pPr>
              <a:t>11/9/2020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5" name="Rectangle 6"/>
          <p:cNvSpPr>
            <a:spLocks noGrp="1" noChangeArrowheads="1"/>
          </p:cNvSpPr>
          <p:nvPr>
            <p:ph type="sldNum" sz="quarter" idx="12"/>
          </p:nvPr>
        </p:nvSpPr>
        <p:spPr>
          <a:ln/>
        </p:spPr>
        <p:txBody>
          <a:bodyPr/>
          <a:lstStyle>
            <a:lvl1pPr>
              <a:defRPr/>
            </a:lvl1pPr>
          </a:lstStyle>
          <a:p>
            <a:pPr>
              <a:defRPr/>
            </a:pPr>
            <a:fld id="{CE383E69-7E8F-4D03-A7AA-47B2358F6E17}"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A6028FE-0308-48E4-8856-1E85125197ED}" type="datetime1">
              <a:rPr lang="en-US"/>
              <a:pPr>
                <a:defRPr/>
              </a:pPr>
              <a:t>11/9/2020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4" name="Rectangle 6"/>
          <p:cNvSpPr>
            <a:spLocks noGrp="1" noChangeArrowheads="1"/>
          </p:cNvSpPr>
          <p:nvPr>
            <p:ph type="sldNum" sz="quarter" idx="12"/>
          </p:nvPr>
        </p:nvSpPr>
        <p:spPr>
          <a:ln/>
        </p:spPr>
        <p:txBody>
          <a:bodyPr/>
          <a:lstStyle>
            <a:lvl1pPr>
              <a:defRPr/>
            </a:lvl1pPr>
          </a:lstStyle>
          <a:p>
            <a:pPr>
              <a:defRPr/>
            </a:pPr>
            <a:fld id="{AB9FC4EA-961E-491B-B238-5CA1CDBDE578}"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7AC537A-4160-46E5-B871-47B6DB8AC8A1}" type="datetime1">
              <a:rPr lang="en-US"/>
              <a:pPr>
                <a:defRPr/>
              </a:pPr>
              <a:t>11/9/2020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7" name="Rectangle 6"/>
          <p:cNvSpPr>
            <a:spLocks noGrp="1" noChangeArrowheads="1"/>
          </p:cNvSpPr>
          <p:nvPr>
            <p:ph type="sldNum" sz="quarter" idx="12"/>
          </p:nvPr>
        </p:nvSpPr>
        <p:spPr>
          <a:ln/>
        </p:spPr>
        <p:txBody>
          <a:bodyPr/>
          <a:lstStyle>
            <a:lvl1pPr>
              <a:defRPr/>
            </a:lvl1pPr>
          </a:lstStyle>
          <a:p>
            <a:pPr>
              <a:defRPr/>
            </a:pPr>
            <a:fld id="{198548C9-2505-489C-B6CC-3F6B7C6A83D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EB6590C-D386-474D-9CAB-9CA29EC3DCD9}" type="datetime1">
              <a:rPr lang="en-US"/>
              <a:pPr>
                <a:defRPr/>
              </a:pPr>
              <a:t>11/9/2020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ESR 421 Principles of Remote Sensing</a:t>
            </a:r>
          </a:p>
        </p:txBody>
      </p:sp>
      <p:sp>
        <p:nvSpPr>
          <p:cNvPr id="7" name="Rectangle 6"/>
          <p:cNvSpPr>
            <a:spLocks noGrp="1" noChangeArrowheads="1"/>
          </p:cNvSpPr>
          <p:nvPr>
            <p:ph type="sldNum" sz="quarter" idx="12"/>
          </p:nvPr>
        </p:nvSpPr>
        <p:spPr>
          <a:ln/>
        </p:spPr>
        <p:txBody>
          <a:bodyPr/>
          <a:lstStyle>
            <a:lvl1pPr>
              <a:defRPr/>
            </a:lvl1pPr>
          </a:lstStyle>
          <a:p>
            <a:pPr>
              <a:defRPr/>
            </a:pPr>
            <a:fld id="{2F1369DC-8A23-4DED-BAA7-185CF5CC4998}"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a:lvl1pPr>
          </a:lstStyle>
          <a:p>
            <a:pPr>
              <a:defRPr/>
            </a:pPr>
            <a:fld id="{9A55C96C-D147-4427-88C6-4469481AB5E4}" type="datetime1">
              <a:rPr lang="en-US"/>
              <a:pPr>
                <a:defRPr/>
              </a:pPr>
              <a:t>11/9/2020</a:t>
            </a:fld>
            <a:endParaRPr lang="en-US"/>
          </a:p>
        </p:txBody>
      </p:sp>
      <p:sp>
        <p:nvSpPr>
          <p:cNvPr id="1029" name="Rectangle 5"/>
          <p:cNvSpPr>
            <a:spLocks noGrp="1" noChangeArrowheads="1"/>
          </p:cNvSpPr>
          <p:nvPr>
            <p:ph type="ftr" sz="quarter" idx="3"/>
          </p:nvPr>
        </p:nvSpPr>
        <p:spPr bwMode="auto">
          <a:xfrm>
            <a:off x="3124200" y="6400800"/>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200"/>
            </a:lvl1pPr>
          </a:lstStyle>
          <a:p>
            <a:pPr>
              <a:defRPr/>
            </a:pPr>
            <a:r>
              <a:rPr lang="en-US"/>
              <a:t>ESR 421 Principles of Remote Sensing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a:lvl1pPr>
          </a:lstStyle>
          <a:p>
            <a:pPr>
              <a:defRPr/>
            </a:pPr>
            <a:fld id="{0EA54509-9497-48BE-9B7E-E7C7E0EF1241}"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27">
                                            <p:txEl>
                                              <p:pRg st="0" end="0"/>
                                            </p:txEl>
                                          </p:spTgt>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027">
                                            <p:txEl>
                                              <p:pRg st="1" end="1"/>
                                            </p:txEl>
                                          </p:spTgt>
                                        </p:tgtEl>
                                        <p:attrNameLst>
                                          <p:attrName>style.visibility</p:attrName>
                                        </p:attrNameLst>
                                      </p:cBhvr>
                                      <p:to>
                                        <p:strVal val="visible"/>
                                      </p:to>
                                    </p:set>
                                    <p:anim calcmode="lin" valueType="num">
                                      <p:cBhvr>
                                        <p:cTn id="20"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027">
                                            <p:txEl>
                                              <p:pRg st="1" end="1"/>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027">
                                            <p:txEl>
                                              <p:pRg st="2" end="2"/>
                                            </p:txEl>
                                          </p:spTgt>
                                        </p:tgtEl>
                                        <p:attrNameLst>
                                          <p:attrName>style.visibility</p:attrName>
                                        </p:attrNameLst>
                                      </p:cBhvr>
                                      <p:to>
                                        <p:strVal val="visible"/>
                                      </p:to>
                                    </p:set>
                                    <p:anim calcmode="lin" valueType="num">
                                      <p:cBhvr>
                                        <p:cTn id="25"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027">
                                            <p:txEl>
                                              <p:pRg st="2" end="2"/>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027">
                                            <p:txEl>
                                              <p:pRg st="3" end="3"/>
                                            </p:txEl>
                                          </p:spTgt>
                                        </p:tgtEl>
                                        <p:attrNameLst>
                                          <p:attrName>style.visibility</p:attrName>
                                        </p:attrNameLst>
                                      </p:cBhvr>
                                      <p:to>
                                        <p:strVal val="visible"/>
                                      </p:to>
                                    </p:set>
                                    <p:anim calcmode="lin" valueType="num">
                                      <p:cBhvr>
                                        <p:cTn id="30"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1027">
                                            <p:txEl>
                                              <p:pRg st="3" end="3"/>
                                            </p:tx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027">
                                            <p:txEl>
                                              <p:pRg st="4" end="4"/>
                                            </p:txEl>
                                          </p:spTgt>
                                        </p:tgtEl>
                                        <p:attrNameLst>
                                          <p:attrName>style.visibility</p:attrName>
                                        </p:attrNameLst>
                                      </p:cBhvr>
                                      <p:to>
                                        <p:strVal val="visible"/>
                                      </p:to>
                                    </p:set>
                                    <p:anim calcmode="lin" valueType="num">
                                      <p:cBhvr>
                                        <p:cTn id="35"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809541"/>
            <a:ext cx="7772400" cy="1470025"/>
          </a:xfrm>
        </p:spPr>
        <p:txBody>
          <a:bodyPr/>
          <a:lstStyle/>
          <a:p>
            <a:r>
              <a:rPr lang="en-US" dirty="0" smtClean="0"/>
              <a:t>Introduction to Remote Sensing</a:t>
            </a:r>
          </a:p>
        </p:txBody>
      </p:sp>
      <p:pic>
        <p:nvPicPr>
          <p:cNvPr id="1027" name="Picture 3"/>
          <p:cNvPicPr>
            <a:picLocks noChangeAspect="1" noChangeArrowheads="1"/>
          </p:cNvPicPr>
          <p:nvPr/>
        </p:nvPicPr>
        <p:blipFill>
          <a:blip r:embed="rId2" cstate="print"/>
          <a:srcRect/>
          <a:stretch>
            <a:fillRect/>
          </a:stretch>
        </p:blipFill>
        <p:spPr bwMode="auto">
          <a:xfrm>
            <a:off x="1685925" y="708290"/>
            <a:ext cx="5772150" cy="18002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p>
            <a:fld id="{0446741F-26ED-4F25-A850-D25BEF4C7FFE}" type="datetime1">
              <a:rPr lang="en-US" smtClean="0"/>
              <a:pPr/>
              <a:t>11/9/2020</a:t>
            </a:fld>
            <a:endParaRPr lang="en-US" smtClean="0"/>
          </a:p>
        </p:txBody>
      </p:sp>
      <p:sp>
        <p:nvSpPr>
          <p:cNvPr id="21507" name="Footer Placeholder 2"/>
          <p:cNvSpPr>
            <a:spLocks noGrp="1"/>
          </p:cNvSpPr>
          <p:nvPr>
            <p:ph type="ftr" sz="quarter" idx="11"/>
          </p:nvPr>
        </p:nvSpPr>
        <p:spPr>
          <a:noFill/>
        </p:spPr>
        <p:txBody>
          <a:bodyPr/>
          <a:lstStyle/>
          <a:p>
            <a:r>
              <a:rPr lang="en-US" smtClean="0"/>
              <a:t>ESR 421 Principles of Remote Sensing</a:t>
            </a:r>
          </a:p>
        </p:txBody>
      </p:sp>
      <p:sp>
        <p:nvSpPr>
          <p:cNvPr id="21508" name="Slide Number Placeholder 3"/>
          <p:cNvSpPr>
            <a:spLocks noGrp="1"/>
          </p:cNvSpPr>
          <p:nvPr>
            <p:ph type="sldNum" sz="quarter" idx="12"/>
          </p:nvPr>
        </p:nvSpPr>
        <p:spPr>
          <a:noFill/>
        </p:spPr>
        <p:txBody>
          <a:bodyPr/>
          <a:lstStyle/>
          <a:p>
            <a:fld id="{B9F004FF-5E61-46FD-B78F-395241201C9E}" type="slidenum">
              <a:rPr lang="ar-SA" smtClean="0"/>
              <a:pPr/>
              <a:t>10</a:t>
            </a:fld>
            <a:endParaRPr lang="en-US" smtClean="0"/>
          </a:p>
        </p:txBody>
      </p:sp>
      <p:pic>
        <p:nvPicPr>
          <p:cNvPr id="21509" name="Picture 2"/>
          <p:cNvPicPr>
            <a:picLocks noChangeAspect="1" noChangeArrowheads="1"/>
          </p:cNvPicPr>
          <p:nvPr/>
        </p:nvPicPr>
        <p:blipFill>
          <a:blip r:embed="rId3" cstate="print">
            <a:lum bright="70000" contrast="-70000"/>
          </a:blip>
          <a:srcRect/>
          <a:stretch>
            <a:fillRect/>
          </a:stretch>
        </p:blipFill>
        <p:spPr bwMode="auto">
          <a:xfrm>
            <a:off x="0" y="28575"/>
            <a:ext cx="9144000" cy="6770688"/>
          </a:xfrm>
          <a:prstGeom prst="rect">
            <a:avLst/>
          </a:prstGeom>
          <a:noFill/>
          <a:ln w="9525">
            <a:noFill/>
            <a:miter lim="800000"/>
            <a:headEnd/>
            <a:tailEnd/>
          </a:ln>
        </p:spPr>
      </p:pic>
      <p:pic>
        <p:nvPicPr>
          <p:cNvPr id="400387" name="Picture 3"/>
          <p:cNvPicPr>
            <a:picLocks noChangeAspect="1" noChangeArrowheads="1"/>
          </p:cNvPicPr>
          <p:nvPr/>
        </p:nvPicPr>
        <p:blipFill>
          <a:blip r:embed="rId4" cstate="print"/>
          <a:srcRect/>
          <a:stretch>
            <a:fillRect/>
          </a:stretch>
        </p:blipFill>
        <p:spPr bwMode="auto">
          <a:xfrm>
            <a:off x="300038" y="109538"/>
            <a:ext cx="5410200" cy="3905250"/>
          </a:xfrm>
          <a:prstGeom prst="rect">
            <a:avLst/>
          </a:prstGeom>
          <a:noFill/>
          <a:ln w="9525">
            <a:noFill/>
            <a:miter lim="800000"/>
            <a:headEnd/>
            <a:tailEnd/>
          </a:ln>
        </p:spPr>
      </p:pic>
      <p:pic>
        <p:nvPicPr>
          <p:cNvPr id="400388" name="Picture 4"/>
          <p:cNvPicPr>
            <a:picLocks noChangeAspect="1" noChangeArrowheads="1"/>
          </p:cNvPicPr>
          <p:nvPr/>
        </p:nvPicPr>
        <p:blipFill>
          <a:blip r:embed="rId5" cstate="print"/>
          <a:srcRect/>
          <a:stretch>
            <a:fillRect/>
          </a:stretch>
        </p:blipFill>
        <p:spPr bwMode="auto">
          <a:xfrm>
            <a:off x="3034665" y="3768090"/>
            <a:ext cx="6019800" cy="3009900"/>
          </a:xfrm>
          <a:prstGeom prst="rect">
            <a:avLst/>
          </a:prstGeom>
          <a:noFill/>
          <a:ln w="9525">
            <a:noFill/>
            <a:miter lim="800000"/>
            <a:headEnd/>
            <a:tailEnd/>
          </a:ln>
        </p:spPr>
      </p:pic>
      <p:sp>
        <p:nvSpPr>
          <p:cNvPr id="400389" name="Text Box 5"/>
          <p:cNvSpPr txBox="1">
            <a:spLocks noChangeArrowheads="1"/>
          </p:cNvSpPr>
          <p:nvPr/>
        </p:nvSpPr>
        <p:spPr bwMode="auto">
          <a:xfrm>
            <a:off x="5374958" y="872490"/>
            <a:ext cx="3654742" cy="1015663"/>
          </a:xfrm>
          <a:prstGeom prst="rect">
            <a:avLst/>
          </a:prstGeom>
          <a:noFill/>
          <a:ln w="9525">
            <a:noFill/>
            <a:miter lim="800000"/>
            <a:headEnd/>
            <a:tailEnd/>
          </a:ln>
        </p:spPr>
        <p:txBody>
          <a:bodyPr wrap="square">
            <a:spAutoFit/>
          </a:bodyPr>
          <a:lstStyle/>
          <a:p>
            <a:pPr eaLnBrk="0" hangingPunct="0">
              <a:spcBef>
                <a:spcPct val="50000"/>
              </a:spcBef>
            </a:pPr>
            <a:r>
              <a:rPr lang="en-US" sz="2400" b="1" dirty="0">
                <a:solidFill>
                  <a:srgbClr val="C00000"/>
                </a:solidFill>
                <a:effectLst>
                  <a:outerShdw blurRad="38100" dist="38100" dir="2700000" algn="tl">
                    <a:srgbClr val="000000">
                      <a:alpha val="43137"/>
                    </a:srgbClr>
                  </a:outerShdw>
                </a:effectLst>
                <a:latin typeface="Times" pitchFamily="18" charset="0"/>
              </a:rPr>
              <a:t>Post-quake San Francisco,          </a:t>
            </a:r>
          </a:p>
          <a:p>
            <a:pPr eaLnBrk="0" hangingPunct="0">
              <a:spcBef>
                <a:spcPct val="50000"/>
              </a:spcBef>
            </a:pPr>
            <a:r>
              <a:rPr lang="en-US" sz="2400" b="1" dirty="0">
                <a:solidFill>
                  <a:srgbClr val="C00000"/>
                </a:solidFill>
                <a:effectLst>
                  <a:outerShdw blurRad="38100" dist="38100" dir="2700000" algn="tl">
                    <a:srgbClr val="000000">
                      <a:alpha val="43137"/>
                    </a:srgbClr>
                  </a:outerShdw>
                </a:effectLst>
                <a:latin typeface="Times" pitchFamily="18" charset="0"/>
              </a:rPr>
              <a:t>              1906</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0387"/>
                                        </p:tgtEl>
                                        <p:attrNameLst>
                                          <p:attrName>style.visibility</p:attrName>
                                        </p:attrNameLst>
                                      </p:cBhvr>
                                      <p:to>
                                        <p:strVal val="visible"/>
                                      </p:to>
                                    </p:set>
                                    <p:anim calcmode="lin" valueType="num">
                                      <p:cBhvr>
                                        <p:cTn id="7" dur="500" fill="hold"/>
                                        <p:tgtEl>
                                          <p:spTgt spid="400387"/>
                                        </p:tgtEl>
                                        <p:attrNameLst>
                                          <p:attrName>ppt_w</p:attrName>
                                        </p:attrNameLst>
                                      </p:cBhvr>
                                      <p:tavLst>
                                        <p:tav tm="0">
                                          <p:val>
                                            <p:fltVal val="0"/>
                                          </p:val>
                                        </p:tav>
                                        <p:tav tm="100000">
                                          <p:val>
                                            <p:strVal val="#ppt_w"/>
                                          </p:val>
                                        </p:tav>
                                      </p:tavLst>
                                    </p:anim>
                                    <p:anim calcmode="lin" valueType="num">
                                      <p:cBhvr>
                                        <p:cTn id="8" dur="500" fill="hold"/>
                                        <p:tgtEl>
                                          <p:spTgt spid="40038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0388"/>
                                        </p:tgtEl>
                                        <p:attrNameLst>
                                          <p:attrName>style.visibility</p:attrName>
                                        </p:attrNameLst>
                                      </p:cBhvr>
                                      <p:to>
                                        <p:strVal val="visible"/>
                                      </p:to>
                                    </p:set>
                                    <p:anim calcmode="lin" valueType="num">
                                      <p:cBhvr>
                                        <p:cTn id="11" dur="500" fill="hold"/>
                                        <p:tgtEl>
                                          <p:spTgt spid="400388"/>
                                        </p:tgtEl>
                                        <p:attrNameLst>
                                          <p:attrName>ppt_w</p:attrName>
                                        </p:attrNameLst>
                                      </p:cBhvr>
                                      <p:tavLst>
                                        <p:tav tm="0">
                                          <p:val>
                                            <p:fltVal val="0"/>
                                          </p:val>
                                        </p:tav>
                                        <p:tav tm="100000">
                                          <p:val>
                                            <p:strVal val="#ppt_w"/>
                                          </p:val>
                                        </p:tav>
                                      </p:tavLst>
                                    </p:anim>
                                    <p:anim calcmode="lin" valueType="num">
                                      <p:cBhvr>
                                        <p:cTn id="12" dur="500" fill="hold"/>
                                        <p:tgtEl>
                                          <p:spTgt spid="400388"/>
                                        </p:tgtEl>
                                        <p:attrNameLst>
                                          <p:attrName>ppt_h</p:attrName>
                                        </p:attrNameLst>
                                      </p:cBhvr>
                                      <p:tavLst>
                                        <p:tav tm="0">
                                          <p:val>
                                            <p:fltVal val="0"/>
                                          </p:val>
                                        </p:tav>
                                        <p:tav tm="100000">
                                          <p:val>
                                            <p:strVal val="#ppt_h"/>
                                          </p:val>
                                        </p:tav>
                                      </p:tavLst>
                                    </p:anim>
                                  </p:childTnLst>
                                </p:cTn>
                              </p:par>
                              <p:par>
                                <p:cTn id="13" presetID="53" presetClass="entr" presetSubtype="0" fill="hold" grpId="0" nodeType="withEffect">
                                  <p:stCondLst>
                                    <p:cond delay="0"/>
                                  </p:stCondLst>
                                  <p:childTnLst>
                                    <p:set>
                                      <p:cBhvr>
                                        <p:cTn id="14" dur="1" fill="hold">
                                          <p:stCondLst>
                                            <p:cond delay="0"/>
                                          </p:stCondLst>
                                        </p:cTn>
                                        <p:tgtEl>
                                          <p:spTgt spid="400389"/>
                                        </p:tgtEl>
                                        <p:attrNameLst>
                                          <p:attrName>style.visibility</p:attrName>
                                        </p:attrNameLst>
                                      </p:cBhvr>
                                      <p:to>
                                        <p:strVal val="visible"/>
                                      </p:to>
                                    </p:set>
                                    <p:anim calcmode="lin" valueType="num">
                                      <p:cBhvr>
                                        <p:cTn id="15" dur="500" fill="hold"/>
                                        <p:tgtEl>
                                          <p:spTgt spid="400389"/>
                                        </p:tgtEl>
                                        <p:attrNameLst>
                                          <p:attrName>ppt_w</p:attrName>
                                        </p:attrNameLst>
                                      </p:cBhvr>
                                      <p:tavLst>
                                        <p:tav tm="0">
                                          <p:val>
                                            <p:fltVal val="0"/>
                                          </p:val>
                                        </p:tav>
                                        <p:tav tm="100000">
                                          <p:val>
                                            <p:strVal val="#ppt_w"/>
                                          </p:val>
                                        </p:tav>
                                      </p:tavLst>
                                    </p:anim>
                                    <p:anim calcmode="lin" valueType="num">
                                      <p:cBhvr>
                                        <p:cTn id="16" dur="500" fill="hold"/>
                                        <p:tgtEl>
                                          <p:spTgt spid="400389"/>
                                        </p:tgtEl>
                                        <p:attrNameLst>
                                          <p:attrName>ppt_h</p:attrName>
                                        </p:attrNameLst>
                                      </p:cBhvr>
                                      <p:tavLst>
                                        <p:tav tm="0">
                                          <p:val>
                                            <p:fltVal val="0"/>
                                          </p:val>
                                        </p:tav>
                                        <p:tav tm="100000">
                                          <p:val>
                                            <p:strVal val="#ppt_h"/>
                                          </p:val>
                                        </p:tav>
                                      </p:tavLst>
                                    </p:anim>
                                    <p:animEffect transition="in" filter="fade">
                                      <p:cBhvr>
                                        <p:cTn id="17"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2B1BDC5A-59C1-405B-AAF6-4E011CB3C5B1}" type="datetime1">
              <a:rPr lang="en-US" smtClean="0"/>
              <a:pPr/>
              <a:t>11/9/2020</a:t>
            </a:fld>
            <a:endParaRPr lang="en-US" smtClean="0"/>
          </a:p>
        </p:txBody>
      </p:sp>
      <p:sp>
        <p:nvSpPr>
          <p:cNvPr id="22531" name="Footer Placeholder 2"/>
          <p:cNvSpPr>
            <a:spLocks noGrp="1"/>
          </p:cNvSpPr>
          <p:nvPr>
            <p:ph type="ftr" sz="quarter" idx="11"/>
          </p:nvPr>
        </p:nvSpPr>
        <p:spPr>
          <a:noFill/>
        </p:spPr>
        <p:txBody>
          <a:bodyPr/>
          <a:lstStyle/>
          <a:p>
            <a:r>
              <a:rPr lang="en-US" smtClean="0"/>
              <a:t>ESR 421 Principles of Remote Sensing</a:t>
            </a:r>
          </a:p>
        </p:txBody>
      </p:sp>
      <p:sp>
        <p:nvSpPr>
          <p:cNvPr id="22532" name="Slide Number Placeholder 3"/>
          <p:cNvSpPr>
            <a:spLocks noGrp="1"/>
          </p:cNvSpPr>
          <p:nvPr>
            <p:ph type="sldNum" sz="quarter" idx="12"/>
          </p:nvPr>
        </p:nvSpPr>
        <p:spPr>
          <a:noFill/>
        </p:spPr>
        <p:txBody>
          <a:bodyPr/>
          <a:lstStyle/>
          <a:p>
            <a:fld id="{42CE07A0-A0C9-4A4F-B3F0-3F5201D5787B}" type="slidenum">
              <a:rPr lang="ar-SA" smtClean="0"/>
              <a:pPr/>
              <a:t>11</a:t>
            </a:fld>
            <a:endParaRPr lang="en-US" smtClean="0"/>
          </a:p>
        </p:txBody>
      </p:sp>
      <p:pic>
        <p:nvPicPr>
          <p:cNvPr id="22533" name="Picture 2"/>
          <p:cNvPicPr>
            <a:picLocks noChangeAspect="1" noChangeArrowheads="1"/>
          </p:cNvPicPr>
          <p:nvPr/>
        </p:nvPicPr>
        <p:blipFill>
          <a:blip r:embed="rId3" cstate="print">
            <a:lum bright="70000" contrast="-70000"/>
          </a:blip>
          <a:srcRect/>
          <a:stretch>
            <a:fillRect/>
          </a:stretch>
        </p:blipFill>
        <p:spPr bwMode="auto">
          <a:xfrm>
            <a:off x="0" y="42863"/>
            <a:ext cx="9144000" cy="6770687"/>
          </a:xfrm>
          <a:prstGeom prst="rect">
            <a:avLst/>
          </a:prstGeom>
          <a:noFill/>
          <a:ln w="9525">
            <a:noFill/>
            <a:miter lim="800000"/>
            <a:headEnd/>
            <a:tailEnd/>
          </a:ln>
        </p:spPr>
      </p:pic>
      <p:pic>
        <p:nvPicPr>
          <p:cNvPr id="402435" name="Picture 3"/>
          <p:cNvPicPr>
            <a:picLocks noChangeAspect="1" noChangeArrowheads="1"/>
          </p:cNvPicPr>
          <p:nvPr/>
        </p:nvPicPr>
        <p:blipFill>
          <a:blip r:embed="rId4" cstate="print">
            <a:lum bright="-10000" contrast="20000"/>
          </a:blip>
          <a:srcRect b="7491"/>
          <a:stretch>
            <a:fillRect/>
          </a:stretch>
        </p:blipFill>
        <p:spPr bwMode="auto">
          <a:xfrm>
            <a:off x="3276600" y="836613"/>
            <a:ext cx="5800725" cy="5921375"/>
          </a:xfrm>
          <a:prstGeom prst="rect">
            <a:avLst/>
          </a:prstGeom>
          <a:noFill/>
          <a:ln w="9525">
            <a:noFill/>
            <a:miter lim="800000"/>
            <a:headEnd/>
            <a:tailEnd/>
          </a:ln>
        </p:spPr>
      </p:pic>
      <p:sp>
        <p:nvSpPr>
          <p:cNvPr id="402436" name="Text Box 4"/>
          <p:cNvSpPr txBox="1">
            <a:spLocks noChangeArrowheads="1"/>
          </p:cNvSpPr>
          <p:nvPr/>
        </p:nvSpPr>
        <p:spPr bwMode="auto">
          <a:xfrm>
            <a:off x="42863" y="4402138"/>
            <a:ext cx="3226118" cy="1200329"/>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a:solidFill>
                  <a:srgbClr val="C00000"/>
                </a:solidFill>
                <a:effectLst>
                  <a:outerShdw blurRad="38100" dist="38100" dir="2700000" algn="tl">
                    <a:srgbClr val="000000">
                      <a:alpha val="43137"/>
                    </a:srgbClr>
                  </a:outerShdw>
                </a:effectLst>
                <a:latin typeface="Times" pitchFamily="18" charset="0"/>
              </a:rPr>
              <a:t>Wilbur Wright and his first aerial photograph of France.</a:t>
            </a:r>
          </a:p>
        </p:txBody>
      </p:sp>
      <p:pic>
        <p:nvPicPr>
          <p:cNvPr id="402437" name="Picture 5"/>
          <p:cNvPicPr>
            <a:picLocks noChangeAspect="1" noChangeArrowheads="1"/>
          </p:cNvPicPr>
          <p:nvPr/>
        </p:nvPicPr>
        <p:blipFill>
          <a:blip r:embed="rId5" cstate="print">
            <a:lum contrast="30000"/>
          </a:blip>
          <a:srcRect/>
          <a:stretch>
            <a:fillRect/>
          </a:stretch>
        </p:blipFill>
        <p:spPr bwMode="auto">
          <a:xfrm>
            <a:off x="171449" y="176213"/>
            <a:ext cx="4666735" cy="321849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2435"/>
                                        </p:tgtEl>
                                        <p:attrNameLst>
                                          <p:attrName>style.visibility</p:attrName>
                                        </p:attrNameLst>
                                      </p:cBhvr>
                                      <p:to>
                                        <p:strVal val="visible"/>
                                      </p:to>
                                    </p:set>
                                    <p:anim calcmode="lin" valueType="num">
                                      <p:cBhvr>
                                        <p:cTn id="7" dur="500" fill="hold"/>
                                        <p:tgtEl>
                                          <p:spTgt spid="402435"/>
                                        </p:tgtEl>
                                        <p:attrNameLst>
                                          <p:attrName>ppt_w</p:attrName>
                                        </p:attrNameLst>
                                      </p:cBhvr>
                                      <p:tavLst>
                                        <p:tav tm="0">
                                          <p:val>
                                            <p:fltVal val="0"/>
                                          </p:val>
                                        </p:tav>
                                        <p:tav tm="100000">
                                          <p:val>
                                            <p:strVal val="#ppt_w"/>
                                          </p:val>
                                        </p:tav>
                                      </p:tavLst>
                                    </p:anim>
                                    <p:anim calcmode="lin" valueType="num">
                                      <p:cBhvr>
                                        <p:cTn id="8" dur="500" fill="hold"/>
                                        <p:tgtEl>
                                          <p:spTgt spid="402435"/>
                                        </p:tgtEl>
                                        <p:attrNameLst>
                                          <p:attrName>ppt_h</p:attrName>
                                        </p:attrNameLst>
                                      </p:cBhvr>
                                      <p:tavLst>
                                        <p:tav tm="0">
                                          <p:val>
                                            <p:fltVal val="0"/>
                                          </p:val>
                                        </p:tav>
                                        <p:tav tm="100000">
                                          <p:val>
                                            <p:strVal val="#ppt_h"/>
                                          </p:val>
                                        </p:tav>
                                      </p:tavLst>
                                    </p:anim>
                                    <p:animEffect transition="in" filter="fade">
                                      <p:cBhvr>
                                        <p:cTn id="9" dur="500"/>
                                        <p:tgtEl>
                                          <p:spTgt spid="402435"/>
                                        </p:tgtEl>
                                      </p:cBhvr>
                                    </p:animEffect>
                                  </p:childTnLst>
                                </p:cTn>
                              </p:par>
                              <p:par>
                                <p:cTn id="10" presetID="29" presetClass="entr" presetSubtype="0" fill="hold" nodeType="withEffect">
                                  <p:stCondLst>
                                    <p:cond delay="0"/>
                                  </p:stCondLst>
                                  <p:childTnLst>
                                    <p:set>
                                      <p:cBhvr>
                                        <p:cTn id="11" dur="1" fill="hold">
                                          <p:stCondLst>
                                            <p:cond delay="0"/>
                                          </p:stCondLst>
                                        </p:cTn>
                                        <p:tgtEl>
                                          <p:spTgt spid="402437"/>
                                        </p:tgtEl>
                                        <p:attrNameLst>
                                          <p:attrName>style.visibility</p:attrName>
                                        </p:attrNameLst>
                                      </p:cBhvr>
                                      <p:to>
                                        <p:strVal val="visible"/>
                                      </p:to>
                                    </p:set>
                                    <p:anim calcmode="lin" valueType="num">
                                      <p:cBhvr>
                                        <p:cTn id="12" dur="1000" fill="hold"/>
                                        <p:tgtEl>
                                          <p:spTgt spid="402437"/>
                                        </p:tgtEl>
                                        <p:attrNameLst>
                                          <p:attrName>ppt_x</p:attrName>
                                        </p:attrNameLst>
                                      </p:cBhvr>
                                      <p:tavLst>
                                        <p:tav tm="0">
                                          <p:val>
                                            <p:strVal val="#ppt_x-.2"/>
                                          </p:val>
                                        </p:tav>
                                        <p:tav tm="100000">
                                          <p:val>
                                            <p:strVal val="#ppt_x"/>
                                          </p:val>
                                        </p:tav>
                                      </p:tavLst>
                                    </p:anim>
                                    <p:anim calcmode="lin" valueType="num">
                                      <p:cBhvr>
                                        <p:cTn id="13" dur="1000" fill="hold"/>
                                        <p:tgtEl>
                                          <p:spTgt spid="40243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243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02436"/>
                                        </p:tgtEl>
                                        <p:attrNameLst>
                                          <p:attrName>style.visibility</p:attrName>
                                        </p:attrNameLst>
                                      </p:cBhvr>
                                      <p:to>
                                        <p:strVal val="visible"/>
                                      </p:to>
                                    </p:set>
                                    <p:anim calcmode="lin" valueType="num">
                                      <p:cBhvr>
                                        <p:cTn id="17" dur="1000" fill="hold"/>
                                        <p:tgtEl>
                                          <p:spTgt spid="402436"/>
                                        </p:tgtEl>
                                        <p:attrNameLst>
                                          <p:attrName>ppt_w</p:attrName>
                                        </p:attrNameLst>
                                      </p:cBhvr>
                                      <p:tavLst>
                                        <p:tav tm="0">
                                          <p:val>
                                            <p:strVal val="#ppt_w*0.70"/>
                                          </p:val>
                                        </p:tav>
                                        <p:tav tm="100000">
                                          <p:val>
                                            <p:strVal val="#ppt_w"/>
                                          </p:val>
                                        </p:tav>
                                      </p:tavLst>
                                    </p:anim>
                                    <p:anim calcmode="lin" valueType="num">
                                      <p:cBhvr>
                                        <p:cTn id="18" dur="1000" fill="hold"/>
                                        <p:tgtEl>
                                          <p:spTgt spid="402436"/>
                                        </p:tgtEl>
                                        <p:attrNameLst>
                                          <p:attrName>ppt_h</p:attrName>
                                        </p:attrNameLst>
                                      </p:cBhvr>
                                      <p:tavLst>
                                        <p:tav tm="0">
                                          <p:val>
                                            <p:strVal val="#ppt_h"/>
                                          </p:val>
                                        </p:tav>
                                        <p:tav tm="100000">
                                          <p:val>
                                            <p:strVal val="#ppt_h"/>
                                          </p:val>
                                        </p:tav>
                                      </p:tavLst>
                                    </p:anim>
                                    <p:animEffect transition="in" filter="fade">
                                      <p:cBhvr>
                                        <p:cTn id="19" dur="1000"/>
                                        <p:tgtEl>
                                          <p:spTgt spid="402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AFDAB062-4971-42FF-91C0-2E4451CC7EEB}" type="datetime1">
              <a:rPr lang="en-US" smtClean="0"/>
              <a:pPr/>
              <a:t>11/9/2020</a:t>
            </a:fld>
            <a:endParaRPr lang="en-US" smtClean="0"/>
          </a:p>
        </p:txBody>
      </p:sp>
      <p:sp>
        <p:nvSpPr>
          <p:cNvPr id="27651" name="Footer Placeholder 4"/>
          <p:cNvSpPr>
            <a:spLocks noGrp="1"/>
          </p:cNvSpPr>
          <p:nvPr>
            <p:ph type="ftr" sz="quarter" idx="11"/>
          </p:nvPr>
        </p:nvSpPr>
        <p:spPr>
          <a:noFill/>
        </p:spPr>
        <p:txBody>
          <a:bodyPr/>
          <a:lstStyle/>
          <a:p>
            <a:r>
              <a:rPr lang="en-US" smtClean="0"/>
              <a:t>ESR 421 Principles of Remote Sensing</a:t>
            </a:r>
          </a:p>
        </p:txBody>
      </p:sp>
      <p:sp>
        <p:nvSpPr>
          <p:cNvPr id="27652" name="Slide Number Placeholder 5"/>
          <p:cNvSpPr>
            <a:spLocks noGrp="1"/>
          </p:cNvSpPr>
          <p:nvPr>
            <p:ph type="sldNum" sz="quarter" idx="12"/>
          </p:nvPr>
        </p:nvSpPr>
        <p:spPr>
          <a:noFill/>
        </p:spPr>
        <p:txBody>
          <a:bodyPr/>
          <a:lstStyle/>
          <a:p>
            <a:fld id="{CE8DE8BE-359B-42E6-9A41-3B9B8ABD3DFD}" type="slidenum">
              <a:rPr lang="ar-SA" smtClean="0"/>
              <a:pPr/>
              <a:t>12</a:t>
            </a:fld>
            <a:endParaRPr lang="en-US" smtClean="0"/>
          </a:p>
        </p:txBody>
      </p:sp>
      <p:pic>
        <p:nvPicPr>
          <p:cNvPr id="27653" name="Picture 2"/>
          <p:cNvPicPr>
            <a:picLocks noChangeAspect="1" noChangeArrowheads="1"/>
          </p:cNvPicPr>
          <p:nvPr/>
        </p:nvPicPr>
        <p:blipFill>
          <a:blip r:embed="rId2" cstate="print">
            <a:lum bright="70000" contrast="-70000"/>
          </a:blip>
          <a:srcRect/>
          <a:stretch>
            <a:fillRect/>
          </a:stretch>
        </p:blipFill>
        <p:spPr bwMode="auto">
          <a:xfrm>
            <a:off x="0" y="53008"/>
            <a:ext cx="9144000" cy="6813550"/>
          </a:xfrm>
          <a:prstGeom prst="rect">
            <a:avLst/>
          </a:prstGeom>
          <a:noFill/>
          <a:ln w="9525">
            <a:noFill/>
            <a:miter lim="800000"/>
            <a:headEnd/>
            <a:tailEnd/>
          </a:ln>
        </p:spPr>
      </p:pic>
      <p:sp>
        <p:nvSpPr>
          <p:cNvPr id="407555" name="Rectangle 3"/>
          <p:cNvSpPr>
            <a:spLocks noChangeArrowheads="1"/>
          </p:cNvSpPr>
          <p:nvPr/>
        </p:nvSpPr>
        <p:spPr bwMode="auto">
          <a:xfrm>
            <a:off x="255373" y="321838"/>
            <a:ext cx="8789773"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CA" sz="3600" b="1" i="1" dirty="0">
                <a:solidFill>
                  <a:srgbClr val="CC0000"/>
                </a:solidFill>
                <a:effectLst>
                  <a:outerShdw blurRad="38100" dist="38100" dir="2700000" algn="tl">
                    <a:srgbClr val="C0C0C0"/>
                  </a:outerShdw>
                </a:effectLst>
                <a:latin typeface="Times New Roman" pitchFamily="18" charset="0"/>
              </a:rPr>
              <a:t>The remote Sensing </a:t>
            </a:r>
            <a:r>
              <a:rPr lang="en-CA" sz="3600" b="1" i="1" dirty="0" smtClean="0">
                <a:solidFill>
                  <a:srgbClr val="CC0000"/>
                </a:solidFill>
                <a:effectLst>
                  <a:outerShdw blurRad="38100" dist="38100" dir="2700000" algn="tl">
                    <a:srgbClr val="C0C0C0"/>
                  </a:outerShdw>
                </a:effectLst>
                <a:latin typeface="Times New Roman" pitchFamily="18" charset="0"/>
              </a:rPr>
              <a:t>System </a:t>
            </a:r>
            <a:r>
              <a:rPr lang="en-US" sz="3600" b="1" i="1" dirty="0" smtClean="0">
                <a:solidFill>
                  <a:srgbClr val="CC0000"/>
                </a:solidFill>
                <a:effectLst>
                  <a:outerShdw blurRad="38100" dist="38100" dir="2700000" algn="tl">
                    <a:srgbClr val="C0C0C0"/>
                  </a:outerShdw>
                </a:effectLst>
                <a:latin typeface="Times New Roman" pitchFamily="18" charset="0"/>
              </a:rPr>
              <a:t>Requirements</a:t>
            </a:r>
            <a:endParaRPr lang="en-CA" sz="3600" b="1" i="1" dirty="0">
              <a:solidFill>
                <a:srgbClr val="CC0000"/>
              </a:solidFill>
              <a:effectLst>
                <a:outerShdw blurRad="38100" dist="38100" dir="2700000" algn="tl">
                  <a:srgbClr val="C0C0C0"/>
                </a:outerShdw>
              </a:effectLst>
              <a:latin typeface="Times New Roman" pitchFamily="18" charset="0"/>
            </a:endParaRPr>
          </a:p>
        </p:txBody>
      </p:sp>
      <p:sp>
        <p:nvSpPr>
          <p:cNvPr id="407556" name="Rectangle 4"/>
          <p:cNvSpPr>
            <a:spLocks noChangeArrowheads="1"/>
          </p:cNvSpPr>
          <p:nvPr/>
        </p:nvSpPr>
        <p:spPr bwMode="auto">
          <a:xfrm>
            <a:off x="76200" y="1400175"/>
            <a:ext cx="9067800" cy="3785652"/>
          </a:xfrm>
          <a:prstGeom prst="rect">
            <a:avLst/>
          </a:prstGeom>
          <a:noFill/>
          <a:ln w="9525">
            <a:noFill/>
            <a:miter lim="800000"/>
            <a:headEnd/>
            <a:tailEnd/>
          </a:ln>
          <a:effectLst/>
        </p:spPr>
        <p:txBody>
          <a:bodyPr wrap="square">
            <a:spAutoFit/>
          </a:bodyPr>
          <a:lstStyle/>
          <a:p>
            <a:pPr marL="169863" indent="-169863" eaLnBrk="0" hangingPunct="0">
              <a:defRPr/>
            </a:pPr>
            <a:r>
              <a:rPr lang="en-CA" sz="2400" b="1" dirty="0">
                <a:solidFill>
                  <a:srgbClr val="0033CC"/>
                </a:solidFill>
                <a:latin typeface="Times New Roman" pitchFamily="18" charset="0"/>
              </a:rPr>
              <a:t>1. </a:t>
            </a:r>
            <a:r>
              <a:rPr lang="en-CA" sz="2400" b="1" u="sng" dirty="0">
                <a:solidFill>
                  <a:srgbClr val="0033CC"/>
                </a:solidFill>
                <a:latin typeface="Times New Roman" pitchFamily="18" charset="0"/>
              </a:rPr>
              <a:t>Energy Source or Illumination</a:t>
            </a:r>
            <a:r>
              <a:rPr lang="en-CA" sz="2400" b="1" dirty="0">
                <a:solidFill>
                  <a:srgbClr val="0033CC"/>
                </a:solidFill>
                <a:latin typeface="Times New Roman" pitchFamily="18" charset="0"/>
              </a:rPr>
              <a:t> </a:t>
            </a:r>
            <a:r>
              <a:rPr lang="en-CA" sz="2400" b="1" dirty="0">
                <a:solidFill>
                  <a:srgbClr val="0033CC"/>
                </a:solidFill>
                <a:effectLst>
                  <a:outerShdw blurRad="38100" dist="38100" dir="2700000" algn="tl">
                    <a:srgbClr val="C0C0C0"/>
                  </a:outerShdw>
                </a:effectLst>
                <a:latin typeface="Times New Roman" pitchFamily="18" charset="0"/>
              </a:rPr>
              <a:t>(A)</a:t>
            </a:r>
            <a:r>
              <a:rPr lang="en-CA" sz="2400" b="1" dirty="0">
                <a:solidFill>
                  <a:srgbClr val="0033CC"/>
                </a:solidFill>
                <a:latin typeface="Times New Roman" pitchFamily="18" charset="0"/>
              </a:rPr>
              <a:t> - which </a:t>
            </a:r>
            <a:r>
              <a:rPr lang="en-CA" sz="2400" b="1" dirty="0">
                <a:solidFill>
                  <a:srgbClr val="CC0000"/>
                </a:solidFill>
                <a:latin typeface="Times New Roman" pitchFamily="18" charset="0"/>
              </a:rPr>
              <a:t>illuminates </a:t>
            </a:r>
            <a:r>
              <a:rPr lang="en-CA" sz="2400" b="1" dirty="0">
                <a:solidFill>
                  <a:srgbClr val="0033CC"/>
                </a:solidFill>
                <a:latin typeface="Times New Roman" pitchFamily="18" charset="0"/>
              </a:rPr>
              <a:t>or provides </a:t>
            </a:r>
            <a:r>
              <a:rPr lang="en-CA" sz="2400" b="1" dirty="0">
                <a:solidFill>
                  <a:srgbClr val="CC0000"/>
                </a:solidFill>
                <a:latin typeface="Times New Roman" pitchFamily="18" charset="0"/>
              </a:rPr>
              <a:t>electromagnetic</a:t>
            </a:r>
            <a:r>
              <a:rPr lang="en-CA" sz="2400" b="1" dirty="0">
                <a:solidFill>
                  <a:srgbClr val="0033CC"/>
                </a:solidFill>
                <a:latin typeface="Times New Roman" pitchFamily="18" charset="0"/>
              </a:rPr>
              <a:t> </a:t>
            </a:r>
            <a:r>
              <a:rPr lang="en-CA" sz="2400" b="1" dirty="0">
                <a:solidFill>
                  <a:srgbClr val="CC0000"/>
                </a:solidFill>
                <a:latin typeface="Times New Roman" pitchFamily="18" charset="0"/>
              </a:rPr>
              <a:t>energy</a:t>
            </a:r>
            <a:r>
              <a:rPr lang="en-CA" sz="2400" b="1" dirty="0">
                <a:solidFill>
                  <a:srgbClr val="0033CC"/>
                </a:solidFill>
                <a:latin typeface="Times New Roman" pitchFamily="18" charset="0"/>
              </a:rPr>
              <a:t> to the target of interest. </a:t>
            </a:r>
          </a:p>
          <a:p>
            <a:pPr marL="169863" indent="-169863" eaLnBrk="0" hangingPunct="0">
              <a:defRPr/>
            </a:pPr>
            <a:r>
              <a:rPr lang="en-CA" sz="2400" b="1" dirty="0">
                <a:solidFill>
                  <a:srgbClr val="FF3300"/>
                </a:solidFill>
                <a:latin typeface="Times New Roman" pitchFamily="18" charset="0"/>
              </a:rPr>
              <a:t>2. </a:t>
            </a:r>
            <a:r>
              <a:rPr lang="en-CA" sz="2400" b="1" u="sng" dirty="0">
                <a:solidFill>
                  <a:srgbClr val="FF3300"/>
                </a:solidFill>
                <a:latin typeface="Times New Roman" pitchFamily="18" charset="0"/>
              </a:rPr>
              <a:t>Radiation and the Atmosphere</a:t>
            </a:r>
            <a:r>
              <a:rPr lang="en-CA" sz="2400" b="1" dirty="0">
                <a:solidFill>
                  <a:srgbClr val="FF3300"/>
                </a:solidFill>
                <a:latin typeface="Times New Roman" pitchFamily="18" charset="0"/>
              </a:rPr>
              <a:t> </a:t>
            </a:r>
            <a:r>
              <a:rPr lang="en-CA" sz="2400" b="1" dirty="0">
                <a:solidFill>
                  <a:srgbClr val="FF3300"/>
                </a:solidFill>
                <a:effectLst>
                  <a:outerShdw blurRad="38100" dist="38100" dir="2700000" algn="tl">
                    <a:srgbClr val="C0C0C0"/>
                  </a:outerShdw>
                </a:effectLst>
                <a:latin typeface="Times New Roman" pitchFamily="18" charset="0"/>
              </a:rPr>
              <a:t>(B)</a:t>
            </a:r>
            <a:r>
              <a:rPr lang="en-CA" sz="2400" b="1" dirty="0">
                <a:solidFill>
                  <a:srgbClr val="FF3300"/>
                </a:solidFill>
                <a:latin typeface="Times New Roman" pitchFamily="18" charset="0"/>
              </a:rPr>
              <a:t> - as the energy travels from its source to the target, it will come in contact with and interact with the atmosphere it passes through. </a:t>
            </a:r>
            <a:endParaRPr lang="en-CA" sz="2400" b="1" dirty="0">
              <a:solidFill>
                <a:srgbClr val="FF9933"/>
              </a:solidFill>
              <a:latin typeface="Times New Roman" pitchFamily="18" charset="0"/>
            </a:endParaRPr>
          </a:p>
          <a:p>
            <a:pPr marL="169863" indent="-169863" eaLnBrk="0" hangingPunct="0">
              <a:defRPr/>
            </a:pPr>
            <a:r>
              <a:rPr lang="en-CA" sz="2400" b="1" dirty="0">
                <a:solidFill>
                  <a:srgbClr val="0033CC"/>
                </a:solidFill>
                <a:latin typeface="Times New Roman" pitchFamily="18" charset="0"/>
              </a:rPr>
              <a:t>3. </a:t>
            </a:r>
            <a:r>
              <a:rPr lang="en-CA" sz="2400" b="1" u="sng" dirty="0">
                <a:solidFill>
                  <a:srgbClr val="0033CC"/>
                </a:solidFill>
                <a:latin typeface="Times New Roman" pitchFamily="18" charset="0"/>
              </a:rPr>
              <a:t>Interaction with the Target</a:t>
            </a:r>
            <a:r>
              <a:rPr lang="en-CA" sz="2400" b="1" dirty="0">
                <a:solidFill>
                  <a:srgbClr val="0033CC"/>
                </a:solidFill>
                <a:latin typeface="Times New Roman" pitchFamily="18" charset="0"/>
              </a:rPr>
              <a:t> </a:t>
            </a:r>
            <a:r>
              <a:rPr lang="en-CA" sz="2400" b="1" dirty="0">
                <a:solidFill>
                  <a:srgbClr val="0033CC"/>
                </a:solidFill>
                <a:effectLst>
                  <a:outerShdw blurRad="38100" dist="38100" dir="2700000" algn="tl">
                    <a:srgbClr val="C0C0C0"/>
                  </a:outerShdw>
                </a:effectLst>
                <a:latin typeface="Times New Roman" pitchFamily="18" charset="0"/>
              </a:rPr>
              <a:t>(C)</a:t>
            </a:r>
            <a:r>
              <a:rPr lang="en-CA" sz="2400" b="1" dirty="0">
                <a:solidFill>
                  <a:srgbClr val="0033CC"/>
                </a:solidFill>
                <a:latin typeface="Times New Roman" pitchFamily="18" charset="0"/>
              </a:rPr>
              <a:t> - once the energy through the atmosphere, it interacts with the target depending on the properties of both the target and the radiation.</a:t>
            </a:r>
          </a:p>
          <a:p>
            <a:pPr marL="169863" indent="-169863" eaLnBrk="0" hangingPunct="0">
              <a:defRPr/>
            </a:pPr>
            <a:endParaRPr lang="en-CA" sz="2400" b="1" dirty="0">
              <a:solidFill>
                <a:srgbClr val="FFFF00"/>
              </a:solidFill>
              <a:latin typeface="Times New Roman" pitchFamily="18" charset="0"/>
            </a:endParaRPr>
          </a:p>
          <a:p>
            <a:pPr marL="169863" indent="-169863" eaLnBrk="0" hangingPunct="0">
              <a:defRPr/>
            </a:pPr>
            <a:endParaRPr lang="en-CA" sz="2400" b="1" dirty="0">
              <a:latin typeface="Times New Roman" pitchFamily="18" charset="0"/>
            </a:endParaRPr>
          </a:p>
        </p:txBody>
      </p:sp>
      <p:sp>
        <p:nvSpPr>
          <p:cNvPr id="27656" name="Text Box 5"/>
          <p:cNvSpPr txBox="1">
            <a:spLocks noChangeArrowheads="1"/>
          </p:cNvSpPr>
          <p:nvPr/>
        </p:nvSpPr>
        <p:spPr bwMode="auto">
          <a:xfrm>
            <a:off x="5364163" y="1484313"/>
            <a:ext cx="3455987" cy="457200"/>
          </a:xfrm>
          <a:prstGeom prst="rect">
            <a:avLst/>
          </a:prstGeom>
          <a:noFill/>
          <a:ln w="9525">
            <a:noFill/>
            <a:miter lim="800000"/>
            <a:headEnd/>
            <a:tailEnd/>
          </a:ln>
        </p:spPr>
        <p:txBody>
          <a:bodyPr>
            <a:spAutoFit/>
          </a:bodyPr>
          <a:lstStyle/>
          <a:p>
            <a:pPr algn="r" rtl="1" eaLnBrk="0" hangingPunct="0">
              <a:spcBef>
                <a:spcPct val="50000"/>
              </a:spcBef>
            </a:pPr>
            <a:endParaRPr lang="ar-SA" sz="24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7555"/>
                                        </p:tgtEl>
                                        <p:attrNameLst>
                                          <p:attrName>style.visibility</p:attrName>
                                        </p:attrNameLst>
                                      </p:cBhvr>
                                      <p:to>
                                        <p:strVal val="visible"/>
                                      </p:to>
                                    </p:set>
                                    <p:anim calcmode="lin" valueType="num">
                                      <p:cBhvr>
                                        <p:cTn id="7" dur="500" fill="hold"/>
                                        <p:tgtEl>
                                          <p:spTgt spid="407555"/>
                                        </p:tgtEl>
                                        <p:attrNameLst>
                                          <p:attrName>ppt_w</p:attrName>
                                        </p:attrNameLst>
                                      </p:cBhvr>
                                      <p:tavLst>
                                        <p:tav tm="0">
                                          <p:val>
                                            <p:fltVal val="0"/>
                                          </p:val>
                                        </p:tav>
                                        <p:tav tm="100000">
                                          <p:val>
                                            <p:strVal val="#ppt_w"/>
                                          </p:val>
                                        </p:tav>
                                      </p:tavLst>
                                    </p:anim>
                                    <p:anim calcmode="lin" valueType="num">
                                      <p:cBhvr>
                                        <p:cTn id="8" dur="500" fill="hold"/>
                                        <p:tgtEl>
                                          <p:spTgt spid="40755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07556">
                                            <p:txEl>
                                              <p:pRg st="0" end="0"/>
                                            </p:txEl>
                                          </p:spTgt>
                                        </p:tgtEl>
                                        <p:attrNameLst>
                                          <p:attrName>style.visibility</p:attrName>
                                        </p:attrNameLst>
                                      </p:cBhvr>
                                      <p:to>
                                        <p:strVal val="visible"/>
                                      </p:to>
                                    </p:set>
                                    <p:animEffect transition="in" filter="blinds(horizontal)">
                                      <p:cBhvr>
                                        <p:cTn id="13" dur="500"/>
                                        <p:tgtEl>
                                          <p:spTgt spid="40755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7556">
                                            <p:txEl>
                                              <p:pRg st="1" end="1"/>
                                            </p:txEl>
                                          </p:spTgt>
                                        </p:tgtEl>
                                        <p:attrNameLst>
                                          <p:attrName>style.visibility</p:attrName>
                                        </p:attrNameLst>
                                      </p:cBhvr>
                                      <p:to>
                                        <p:strVal val="visible"/>
                                      </p:to>
                                    </p:set>
                                    <p:animEffect transition="in" filter="blinds(horizontal)">
                                      <p:cBhvr>
                                        <p:cTn id="18" dur="500"/>
                                        <p:tgtEl>
                                          <p:spTgt spid="40755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07556">
                                            <p:txEl>
                                              <p:pRg st="2" end="2"/>
                                            </p:txEl>
                                          </p:spTgt>
                                        </p:tgtEl>
                                        <p:attrNameLst>
                                          <p:attrName>style.visibility</p:attrName>
                                        </p:attrNameLst>
                                      </p:cBhvr>
                                      <p:to>
                                        <p:strVal val="visible"/>
                                      </p:to>
                                    </p:set>
                                    <p:animEffect transition="in" filter="blinds(horizontal)">
                                      <p:cBhvr>
                                        <p:cTn id="23" dur="500"/>
                                        <p:tgtEl>
                                          <p:spTgt spid="407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CD5F51C1-8818-4AEC-B273-D0D86CED1694}" type="datetime1">
              <a:rPr lang="en-US" smtClean="0"/>
              <a:pPr/>
              <a:t>11/9/2020</a:t>
            </a:fld>
            <a:endParaRPr lang="en-US" smtClean="0"/>
          </a:p>
        </p:txBody>
      </p:sp>
      <p:sp>
        <p:nvSpPr>
          <p:cNvPr id="28675" name="Footer Placeholder 4"/>
          <p:cNvSpPr>
            <a:spLocks noGrp="1"/>
          </p:cNvSpPr>
          <p:nvPr>
            <p:ph type="ftr" sz="quarter" idx="11"/>
          </p:nvPr>
        </p:nvSpPr>
        <p:spPr>
          <a:noFill/>
        </p:spPr>
        <p:txBody>
          <a:bodyPr/>
          <a:lstStyle/>
          <a:p>
            <a:r>
              <a:rPr lang="en-US" smtClean="0"/>
              <a:t>ESR 421 Principles of Remote Sensing</a:t>
            </a:r>
          </a:p>
        </p:txBody>
      </p:sp>
      <p:sp>
        <p:nvSpPr>
          <p:cNvPr id="28676" name="Slide Number Placeholder 5"/>
          <p:cNvSpPr>
            <a:spLocks noGrp="1"/>
          </p:cNvSpPr>
          <p:nvPr>
            <p:ph type="sldNum" sz="quarter" idx="12"/>
          </p:nvPr>
        </p:nvSpPr>
        <p:spPr>
          <a:noFill/>
        </p:spPr>
        <p:txBody>
          <a:bodyPr/>
          <a:lstStyle/>
          <a:p>
            <a:fld id="{E5584562-FFD4-4E31-88F8-6697372A89CE}" type="slidenum">
              <a:rPr lang="ar-SA" smtClean="0"/>
              <a:pPr/>
              <a:t>13</a:t>
            </a:fld>
            <a:endParaRPr lang="en-US" smtClean="0"/>
          </a:p>
        </p:txBody>
      </p:sp>
      <p:pic>
        <p:nvPicPr>
          <p:cNvPr id="28677" name="Picture 2"/>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408579" name="Rectangle 3"/>
          <p:cNvSpPr>
            <a:spLocks noChangeArrowheads="1"/>
          </p:cNvSpPr>
          <p:nvPr/>
        </p:nvSpPr>
        <p:spPr bwMode="auto">
          <a:xfrm>
            <a:off x="133349" y="1217613"/>
            <a:ext cx="8772111" cy="3139321"/>
          </a:xfrm>
          <a:prstGeom prst="rect">
            <a:avLst/>
          </a:prstGeom>
          <a:noFill/>
          <a:ln w="9525">
            <a:noFill/>
            <a:miter lim="800000"/>
            <a:headEnd/>
            <a:tailEnd/>
          </a:ln>
          <a:effectLst/>
        </p:spPr>
        <p:txBody>
          <a:bodyPr wrap="square">
            <a:spAutoFit/>
          </a:bodyPr>
          <a:lstStyle/>
          <a:p>
            <a:pPr marL="169863" indent="-169863" eaLnBrk="0" hangingPunct="0">
              <a:defRPr/>
            </a:pPr>
            <a:r>
              <a:rPr lang="en-CA" sz="2200" b="1" dirty="0">
                <a:solidFill>
                  <a:srgbClr val="FF3300"/>
                </a:solidFill>
                <a:latin typeface="Times New Roman" pitchFamily="18" charset="0"/>
              </a:rPr>
              <a:t>4. </a:t>
            </a:r>
            <a:r>
              <a:rPr lang="en-CA" sz="2200" b="1" u="sng" dirty="0">
                <a:solidFill>
                  <a:srgbClr val="FF3300"/>
                </a:solidFill>
                <a:latin typeface="Times New Roman" pitchFamily="18" charset="0"/>
              </a:rPr>
              <a:t>Recording of Energy by the Sensor</a:t>
            </a:r>
            <a:r>
              <a:rPr lang="en-CA" sz="2200" dirty="0">
                <a:solidFill>
                  <a:srgbClr val="FF3300"/>
                </a:solidFill>
                <a:latin typeface="Times New Roman" pitchFamily="18" charset="0"/>
              </a:rPr>
              <a:t> </a:t>
            </a:r>
            <a:r>
              <a:rPr lang="en-CA" sz="2200" b="1" dirty="0">
                <a:solidFill>
                  <a:srgbClr val="FF3300"/>
                </a:solidFill>
                <a:effectLst>
                  <a:outerShdw blurRad="38100" dist="38100" dir="2700000" algn="tl">
                    <a:srgbClr val="C0C0C0"/>
                  </a:outerShdw>
                </a:effectLst>
                <a:latin typeface="Times New Roman" pitchFamily="18" charset="0"/>
              </a:rPr>
              <a:t>(D)</a:t>
            </a:r>
            <a:r>
              <a:rPr lang="en-CA" sz="2200" dirty="0">
                <a:solidFill>
                  <a:srgbClr val="FF3300"/>
                </a:solidFill>
                <a:latin typeface="Times New Roman" pitchFamily="18" charset="0"/>
              </a:rPr>
              <a:t> - </a:t>
            </a:r>
            <a:r>
              <a:rPr lang="en-CA" sz="2200" b="1" dirty="0">
                <a:solidFill>
                  <a:srgbClr val="FF3300"/>
                </a:solidFill>
                <a:latin typeface="Times New Roman" pitchFamily="18" charset="0"/>
              </a:rPr>
              <a:t>after the energy has been scattered by, or emitted from the target, we require a sensor (remote - not in contact with the target) to collect and record the electromagnetic radiation.</a:t>
            </a:r>
            <a:r>
              <a:rPr lang="en-CA" sz="2200" dirty="0">
                <a:solidFill>
                  <a:srgbClr val="FF3300"/>
                </a:solidFill>
                <a:latin typeface="Times New Roman" pitchFamily="18" charset="0"/>
              </a:rPr>
              <a:t> </a:t>
            </a:r>
          </a:p>
          <a:p>
            <a:pPr marL="169863" indent="-169863" eaLnBrk="0" hangingPunct="0">
              <a:defRPr/>
            </a:pPr>
            <a:endParaRPr lang="en-CA" sz="2200" dirty="0">
              <a:latin typeface="Times New Roman" pitchFamily="18" charset="0"/>
            </a:endParaRPr>
          </a:p>
          <a:p>
            <a:pPr marL="169863" indent="-169863" eaLnBrk="0" hangingPunct="0">
              <a:defRPr/>
            </a:pPr>
            <a:r>
              <a:rPr lang="en-CA" sz="2200" b="1" dirty="0">
                <a:solidFill>
                  <a:srgbClr val="0033CC"/>
                </a:solidFill>
                <a:latin typeface="Times New Roman" pitchFamily="18" charset="0"/>
              </a:rPr>
              <a:t>5. </a:t>
            </a:r>
            <a:r>
              <a:rPr lang="en-CA" sz="2200" b="1" u="sng" dirty="0">
                <a:solidFill>
                  <a:srgbClr val="0033CC"/>
                </a:solidFill>
                <a:latin typeface="Times New Roman" pitchFamily="18" charset="0"/>
              </a:rPr>
              <a:t>Transmission, Reception, and Processing</a:t>
            </a:r>
            <a:r>
              <a:rPr lang="en-CA" sz="2200" dirty="0">
                <a:solidFill>
                  <a:srgbClr val="0033CC"/>
                </a:solidFill>
                <a:latin typeface="Times New Roman" pitchFamily="18" charset="0"/>
              </a:rPr>
              <a:t> </a:t>
            </a:r>
            <a:r>
              <a:rPr lang="en-CA" sz="2200" b="1" dirty="0">
                <a:solidFill>
                  <a:srgbClr val="0033CC"/>
                </a:solidFill>
                <a:effectLst>
                  <a:outerShdw blurRad="38100" dist="38100" dir="2700000" algn="tl">
                    <a:srgbClr val="C0C0C0"/>
                  </a:outerShdw>
                </a:effectLst>
                <a:latin typeface="Times New Roman" pitchFamily="18" charset="0"/>
              </a:rPr>
              <a:t>(E)</a:t>
            </a:r>
            <a:r>
              <a:rPr lang="en-CA" sz="2200" dirty="0">
                <a:solidFill>
                  <a:srgbClr val="0033CC"/>
                </a:solidFill>
                <a:latin typeface="Times New Roman" pitchFamily="18" charset="0"/>
              </a:rPr>
              <a:t> - </a:t>
            </a:r>
            <a:r>
              <a:rPr lang="en-CA" sz="2200" b="1" dirty="0">
                <a:solidFill>
                  <a:srgbClr val="0033CC"/>
                </a:solidFill>
                <a:latin typeface="Times New Roman" pitchFamily="18" charset="0"/>
              </a:rPr>
              <a:t>the energy recorded by the sensor has to be transmitted, often in electronic form, to a receiving and processing station where the data are processed into an image (hardcopy and/or digital). </a:t>
            </a:r>
          </a:p>
        </p:txBody>
      </p:sp>
      <p:sp>
        <p:nvSpPr>
          <p:cNvPr id="408580" name="Rectangle 4"/>
          <p:cNvSpPr>
            <a:spLocks noChangeArrowheads="1"/>
          </p:cNvSpPr>
          <p:nvPr/>
        </p:nvSpPr>
        <p:spPr bwMode="auto">
          <a:xfrm>
            <a:off x="250825" y="44450"/>
            <a:ext cx="8569325"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CA" sz="3600" b="1" i="1" dirty="0">
                <a:solidFill>
                  <a:srgbClr val="CC0000"/>
                </a:solidFill>
                <a:effectLst>
                  <a:outerShdw blurRad="38100" dist="38100" dir="2700000" algn="tl">
                    <a:srgbClr val="C0C0C0"/>
                  </a:outerShdw>
                </a:effectLst>
                <a:latin typeface="Times New Roman" pitchFamily="18" charset="0"/>
              </a:rPr>
              <a:t>The remote Sensing System</a:t>
            </a:r>
            <a:r>
              <a:rPr lang="en-US" sz="3600" b="1" i="1" dirty="0">
                <a:solidFill>
                  <a:srgbClr val="CC0000"/>
                </a:solidFill>
                <a:effectLst>
                  <a:outerShdw blurRad="38100" dist="38100" dir="2700000" algn="tl">
                    <a:srgbClr val="C0C0C0"/>
                  </a:outerShdw>
                </a:effectLst>
                <a:latin typeface="Times New Roman" pitchFamily="18" charset="0"/>
              </a:rPr>
              <a:t> Requirements (continued)</a:t>
            </a:r>
            <a:endParaRPr lang="en-CA" sz="3600" b="1" i="1" dirty="0">
              <a:solidFill>
                <a:srgbClr val="CC0000"/>
              </a:solidFill>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additive="base">
                                        <p:cTn id="7" dur="500" fill="hold"/>
                                        <p:tgtEl>
                                          <p:spTgt spid="408580"/>
                                        </p:tgtEl>
                                        <p:attrNameLst>
                                          <p:attrName>ppt_x</p:attrName>
                                        </p:attrNameLst>
                                      </p:cBhvr>
                                      <p:tavLst>
                                        <p:tav tm="0">
                                          <p:val>
                                            <p:strVal val="0-#ppt_w/2"/>
                                          </p:val>
                                        </p:tav>
                                        <p:tav tm="100000">
                                          <p:val>
                                            <p:strVal val="#ppt_x"/>
                                          </p:val>
                                        </p:tav>
                                      </p:tavLst>
                                    </p:anim>
                                    <p:anim calcmode="lin" valueType="num">
                                      <p:cBhvr additive="base">
                                        <p:cTn id="8" dur="500" fill="hold"/>
                                        <p:tgtEl>
                                          <p:spTgt spid="4085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08579">
                                            <p:txEl>
                                              <p:pRg st="0" end="0"/>
                                            </p:txEl>
                                          </p:spTgt>
                                        </p:tgtEl>
                                        <p:attrNameLst>
                                          <p:attrName>style.visibility</p:attrName>
                                        </p:attrNameLst>
                                      </p:cBhvr>
                                      <p:to>
                                        <p:strVal val="visible"/>
                                      </p:to>
                                    </p:set>
                                    <p:anim calcmode="lin" valueType="num">
                                      <p:cBhvr>
                                        <p:cTn id="13" dur="500" fill="hold"/>
                                        <p:tgtEl>
                                          <p:spTgt spid="4085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857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0857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08579">
                                            <p:txEl>
                                              <p:pRg st="2" end="2"/>
                                            </p:txEl>
                                          </p:spTgt>
                                        </p:tgtEl>
                                        <p:attrNameLst>
                                          <p:attrName>style.visibility</p:attrName>
                                        </p:attrNameLst>
                                      </p:cBhvr>
                                      <p:to>
                                        <p:strVal val="visible"/>
                                      </p:to>
                                    </p:set>
                                    <p:anim calcmode="lin" valueType="num">
                                      <p:cBhvr>
                                        <p:cTn id="20" dur="500" fill="hold"/>
                                        <p:tgtEl>
                                          <p:spTgt spid="40857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0857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08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CAA90F3B-9857-4A86-BA19-1E829B0F4690}" type="datetime1">
              <a:rPr lang="en-US" smtClean="0"/>
              <a:pPr/>
              <a:t>11/9/2020</a:t>
            </a:fld>
            <a:endParaRPr lang="en-US" smtClean="0"/>
          </a:p>
        </p:txBody>
      </p:sp>
      <p:sp>
        <p:nvSpPr>
          <p:cNvPr id="29699" name="Footer Placeholder 4"/>
          <p:cNvSpPr>
            <a:spLocks noGrp="1"/>
          </p:cNvSpPr>
          <p:nvPr>
            <p:ph type="ftr" sz="quarter" idx="11"/>
          </p:nvPr>
        </p:nvSpPr>
        <p:spPr>
          <a:noFill/>
        </p:spPr>
        <p:txBody>
          <a:bodyPr/>
          <a:lstStyle/>
          <a:p>
            <a:r>
              <a:rPr lang="en-US" smtClean="0"/>
              <a:t>ESR 421 Principles of Remote Sensing</a:t>
            </a:r>
          </a:p>
        </p:txBody>
      </p:sp>
      <p:sp>
        <p:nvSpPr>
          <p:cNvPr id="29700" name="Slide Number Placeholder 5"/>
          <p:cNvSpPr>
            <a:spLocks noGrp="1"/>
          </p:cNvSpPr>
          <p:nvPr>
            <p:ph type="sldNum" sz="quarter" idx="12"/>
          </p:nvPr>
        </p:nvSpPr>
        <p:spPr>
          <a:noFill/>
        </p:spPr>
        <p:txBody>
          <a:bodyPr/>
          <a:lstStyle/>
          <a:p>
            <a:fld id="{CCC14622-1EFD-4767-BDE2-D6387489F786}" type="slidenum">
              <a:rPr lang="ar-SA" smtClean="0"/>
              <a:pPr/>
              <a:t>14</a:t>
            </a:fld>
            <a:endParaRPr lang="en-US" smtClean="0"/>
          </a:p>
        </p:txBody>
      </p:sp>
      <p:pic>
        <p:nvPicPr>
          <p:cNvPr id="29701" name="Picture 2"/>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409603" name="Rectangle 3"/>
          <p:cNvSpPr>
            <a:spLocks noGrp="1" noChangeArrowheads="1"/>
          </p:cNvSpPr>
          <p:nvPr>
            <p:ph type="body" idx="1"/>
          </p:nvPr>
        </p:nvSpPr>
        <p:spPr>
          <a:xfrm>
            <a:off x="107950" y="1268413"/>
            <a:ext cx="9036050" cy="5329237"/>
          </a:xfrm>
        </p:spPr>
        <p:txBody>
          <a:bodyPr/>
          <a:lstStyle/>
          <a:p>
            <a:pPr eaLnBrk="1" hangingPunct="1">
              <a:lnSpc>
                <a:spcPct val="80000"/>
              </a:lnSpc>
              <a:defRPr/>
            </a:pPr>
            <a:r>
              <a:rPr lang="en-CA" sz="2400" b="1" dirty="0">
                <a:solidFill>
                  <a:srgbClr val="FF3300"/>
                </a:solidFill>
              </a:rPr>
              <a:t>6. </a:t>
            </a:r>
            <a:r>
              <a:rPr lang="en-CA" sz="2400" b="1" u="sng" dirty="0">
                <a:solidFill>
                  <a:srgbClr val="FF3300"/>
                </a:solidFill>
              </a:rPr>
              <a:t>Interpretation and Analysis</a:t>
            </a:r>
            <a:r>
              <a:rPr lang="en-CA" sz="2400" dirty="0">
                <a:solidFill>
                  <a:srgbClr val="FF3300"/>
                </a:solidFill>
              </a:rPr>
              <a:t> </a:t>
            </a:r>
            <a:r>
              <a:rPr lang="en-CA" sz="2400" b="1" dirty="0">
                <a:solidFill>
                  <a:srgbClr val="FF3300"/>
                </a:solidFill>
                <a:effectLst>
                  <a:outerShdw blurRad="38100" dist="38100" dir="2700000" algn="tl">
                    <a:srgbClr val="C0C0C0"/>
                  </a:outerShdw>
                </a:effectLst>
              </a:rPr>
              <a:t>(F)</a:t>
            </a:r>
            <a:r>
              <a:rPr lang="en-CA" sz="2400" dirty="0">
                <a:solidFill>
                  <a:srgbClr val="FF3300"/>
                </a:solidFill>
              </a:rPr>
              <a:t> - the processed image is interpreted, visually and/or digitally or electronically, to extract information about the target which was illuminated.</a:t>
            </a:r>
          </a:p>
          <a:p>
            <a:pPr eaLnBrk="1" hangingPunct="1">
              <a:lnSpc>
                <a:spcPct val="80000"/>
              </a:lnSpc>
              <a:defRPr/>
            </a:pPr>
            <a:endParaRPr lang="en-CA" sz="2400" dirty="0"/>
          </a:p>
          <a:p>
            <a:pPr eaLnBrk="1" hangingPunct="1">
              <a:lnSpc>
                <a:spcPct val="80000"/>
              </a:lnSpc>
              <a:defRPr/>
            </a:pPr>
            <a:r>
              <a:rPr lang="en-CA" sz="2400" b="1" dirty="0">
                <a:solidFill>
                  <a:srgbClr val="0033CC"/>
                </a:solidFill>
              </a:rPr>
              <a:t>7. </a:t>
            </a:r>
            <a:r>
              <a:rPr lang="en-CA" sz="2400" b="1" u="sng" dirty="0">
                <a:solidFill>
                  <a:srgbClr val="0033CC"/>
                </a:solidFill>
              </a:rPr>
              <a:t>Application</a:t>
            </a:r>
            <a:r>
              <a:rPr lang="en-CA" sz="2400" u="sng" dirty="0">
                <a:solidFill>
                  <a:srgbClr val="0033CC"/>
                </a:solidFill>
              </a:rPr>
              <a:t> </a:t>
            </a:r>
            <a:r>
              <a:rPr lang="en-CA" sz="2400" b="1" dirty="0">
                <a:solidFill>
                  <a:srgbClr val="0033CC"/>
                </a:solidFill>
                <a:effectLst>
                  <a:outerShdw blurRad="38100" dist="38100" dir="2700000" algn="tl">
                    <a:srgbClr val="C0C0C0"/>
                  </a:outerShdw>
                </a:effectLst>
              </a:rPr>
              <a:t>(G)</a:t>
            </a:r>
            <a:r>
              <a:rPr lang="en-CA" sz="2400" dirty="0">
                <a:solidFill>
                  <a:srgbClr val="0033CC"/>
                </a:solidFill>
              </a:rPr>
              <a:t> - the final element of the remote sensing process is achieved when we apply the information we have been able to extract from the imagery about the target in order to better understand it, reveal some new information, or assist in solving a particular problem.</a:t>
            </a:r>
            <a:endParaRPr lang="en-US" sz="2400" dirty="0">
              <a:solidFill>
                <a:srgbClr val="0033CC"/>
              </a:solidFill>
            </a:endParaRPr>
          </a:p>
        </p:txBody>
      </p:sp>
      <p:sp>
        <p:nvSpPr>
          <p:cNvPr id="409604" name="Rectangle 4"/>
          <p:cNvSpPr>
            <a:spLocks noChangeArrowheads="1"/>
          </p:cNvSpPr>
          <p:nvPr/>
        </p:nvSpPr>
        <p:spPr bwMode="auto">
          <a:xfrm>
            <a:off x="250825" y="44450"/>
            <a:ext cx="8569325"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CA" sz="3600" b="1" i="1" dirty="0">
                <a:solidFill>
                  <a:srgbClr val="CC0000"/>
                </a:solidFill>
                <a:effectLst>
                  <a:outerShdw blurRad="38100" dist="38100" dir="2700000" algn="tl">
                    <a:srgbClr val="C0C0C0"/>
                  </a:outerShdw>
                </a:effectLst>
                <a:latin typeface="Times New Roman" pitchFamily="18" charset="0"/>
              </a:rPr>
              <a:t>The remote Sensing System</a:t>
            </a:r>
            <a:r>
              <a:rPr lang="en-US" sz="3600" b="1" i="1" dirty="0">
                <a:solidFill>
                  <a:srgbClr val="CC0000"/>
                </a:solidFill>
                <a:effectLst>
                  <a:outerShdw blurRad="38100" dist="38100" dir="2700000" algn="tl">
                    <a:srgbClr val="C0C0C0"/>
                  </a:outerShdw>
                </a:effectLst>
                <a:latin typeface="Times New Roman" pitchFamily="18" charset="0"/>
              </a:rPr>
              <a:t> Requirements (continued)</a:t>
            </a:r>
            <a:endParaRPr lang="en-CA" sz="3600" b="1" i="1" dirty="0">
              <a:solidFill>
                <a:srgbClr val="CC0000"/>
              </a:solidFill>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04"/>
                                        </p:tgtEl>
                                        <p:attrNameLst>
                                          <p:attrName>style.visibility</p:attrName>
                                        </p:attrNameLst>
                                      </p:cBhvr>
                                      <p:to>
                                        <p:strVal val="visible"/>
                                      </p:to>
                                    </p:set>
                                    <p:anim calcmode="lin" valueType="num">
                                      <p:cBhvr additive="base">
                                        <p:cTn id="7" dur="500" fill="hold"/>
                                        <p:tgtEl>
                                          <p:spTgt spid="409604"/>
                                        </p:tgtEl>
                                        <p:attrNameLst>
                                          <p:attrName>ppt_x</p:attrName>
                                        </p:attrNameLst>
                                      </p:cBhvr>
                                      <p:tavLst>
                                        <p:tav tm="0">
                                          <p:val>
                                            <p:strVal val="0-#ppt_w/2"/>
                                          </p:val>
                                        </p:tav>
                                        <p:tav tm="100000">
                                          <p:val>
                                            <p:strVal val="#ppt_x"/>
                                          </p:val>
                                        </p:tav>
                                      </p:tavLst>
                                    </p:anim>
                                    <p:anim calcmode="lin" valueType="num">
                                      <p:cBhvr additive="base">
                                        <p:cTn id="8" dur="500" fill="hold"/>
                                        <p:tgtEl>
                                          <p:spTgt spid="409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09603">
                                            <p:txEl>
                                              <p:pRg st="0" end="0"/>
                                            </p:txEl>
                                          </p:spTgt>
                                        </p:tgtEl>
                                        <p:attrNameLst>
                                          <p:attrName>style.visibility</p:attrName>
                                        </p:attrNameLst>
                                      </p:cBhvr>
                                      <p:to>
                                        <p:strVal val="visible"/>
                                      </p:to>
                                    </p:set>
                                    <p:anim calcmode="lin" valueType="num">
                                      <p:cBhvr>
                                        <p:cTn id="13" dur="500" fill="hold"/>
                                        <p:tgtEl>
                                          <p:spTgt spid="4096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0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0960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09603">
                                            <p:txEl>
                                              <p:pRg st="2" end="2"/>
                                            </p:txEl>
                                          </p:spTgt>
                                        </p:tgtEl>
                                        <p:attrNameLst>
                                          <p:attrName>style.visibility</p:attrName>
                                        </p:attrNameLst>
                                      </p:cBhvr>
                                      <p:to>
                                        <p:strVal val="visible"/>
                                      </p:to>
                                    </p:set>
                                    <p:anim calcmode="lin" valueType="num">
                                      <p:cBhvr>
                                        <p:cTn id="20" dur="500" fill="hold"/>
                                        <p:tgtEl>
                                          <p:spTgt spid="40960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0960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09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79"/>
          <a:stretch>
            <a:fillRect/>
          </a:stretch>
        </p:blipFill>
        <p:spPr bwMode="auto">
          <a:xfrm>
            <a:off x="-2" y="738834"/>
            <a:ext cx="7852706" cy="56769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34575940-E35B-4C42-9826-B62F1D68E2C9}" type="datetime1">
              <a:rPr lang="en-US" smtClean="0"/>
              <a:pPr>
                <a:defRPr/>
              </a:pPr>
              <a:t>11/9/2020</a:t>
            </a:fld>
            <a:endParaRPr lang="en-US"/>
          </a:p>
        </p:txBody>
      </p:sp>
      <p:sp>
        <p:nvSpPr>
          <p:cNvPr id="5" name="Footer Placeholder 4"/>
          <p:cNvSpPr>
            <a:spLocks noGrp="1"/>
          </p:cNvSpPr>
          <p:nvPr>
            <p:ph type="ftr" sz="quarter" idx="11"/>
          </p:nvPr>
        </p:nvSpPr>
        <p:spPr/>
        <p:txBody>
          <a:bodyPr/>
          <a:lstStyle/>
          <a:p>
            <a:pPr>
              <a:defRPr/>
            </a:pPr>
            <a:r>
              <a:rPr lang="en-US" smtClean="0"/>
              <a:t>ESR 421 Principles of Remote Sensing</a:t>
            </a:r>
            <a:endParaRPr lang="en-US"/>
          </a:p>
        </p:txBody>
      </p:sp>
      <p:sp>
        <p:nvSpPr>
          <p:cNvPr id="6" name="Slide Number Placeholder 5"/>
          <p:cNvSpPr>
            <a:spLocks noGrp="1"/>
          </p:cNvSpPr>
          <p:nvPr>
            <p:ph type="sldNum" sz="quarter" idx="12"/>
          </p:nvPr>
        </p:nvSpPr>
        <p:spPr/>
        <p:txBody>
          <a:bodyPr/>
          <a:lstStyle/>
          <a:p>
            <a:pPr>
              <a:defRPr/>
            </a:pPr>
            <a:fld id="{E5187875-8E09-474C-8688-5332B9C00FC3}" type="slidenum">
              <a:rPr lang="ar-SA" smtClean="0"/>
              <a:pPr>
                <a:defRPr/>
              </a:pPr>
              <a:t>15</a:t>
            </a:fld>
            <a:endParaRPr lang="en-US"/>
          </a:p>
        </p:txBody>
      </p:sp>
      <p:grpSp>
        <p:nvGrpSpPr>
          <p:cNvPr id="11" name="Group 10"/>
          <p:cNvGrpSpPr/>
          <p:nvPr/>
        </p:nvGrpSpPr>
        <p:grpSpPr>
          <a:xfrm>
            <a:off x="3805881" y="3995352"/>
            <a:ext cx="1433383" cy="2240692"/>
            <a:chOff x="5502876" y="2454876"/>
            <a:chExt cx="1433383" cy="2240692"/>
          </a:xfrm>
        </p:grpSpPr>
        <p:sp>
          <p:nvSpPr>
            <p:cNvPr id="10" name="Rectangle 9"/>
            <p:cNvSpPr/>
            <p:nvPr/>
          </p:nvSpPr>
          <p:spPr bwMode="auto">
            <a:xfrm>
              <a:off x="5502876" y="2454876"/>
              <a:ext cx="1433383" cy="2240692"/>
            </a:xfrm>
            <a:prstGeom prst="rect">
              <a:avLst/>
            </a:prstGeom>
            <a:ln w="381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photo1631.jpg"/>
            <p:cNvPicPr>
              <a:picLocks noChangeAspect="1"/>
            </p:cNvPicPr>
            <p:nvPr/>
          </p:nvPicPr>
          <p:blipFill>
            <a:blip r:embed="rId3" cstate="print"/>
            <a:srcRect t="6674" b="19303"/>
            <a:stretch>
              <a:fillRect/>
            </a:stretch>
          </p:blipFill>
          <p:spPr>
            <a:xfrm>
              <a:off x="5554706" y="2586681"/>
              <a:ext cx="1290937" cy="955589"/>
            </a:xfrm>
            <a:prstGeom prst="rect">
              <a:avLst/>
            </a:prstGeom>
            <a:ln>
              <a:noFill/>
            </a:ln>
            <a:effectLst>
              <a:outerShdw blurRad="292100" dist="139700" dir="2700000" algn="tl" rotWithShape="0">
                <a:srgbClr val="333333">
                  <a:alpha val="65000"/>
                </a:srgbClr>
              </a:outerShdw>
            </a:effectLst>
          </p:spPr>
        </p:pic>
        <p:pic>
          <p:nvPicPr>
            <p:cNvPr id="9" name="Picture 8" descr="1342833820_417395579_1-p4-24-ghz-computers-only-5400-only-sai-computers-9372-312-504-Prabhat-Road.jpg"/>
            <p:cNvPicPr>
              <a:picLocks noChangeAspect="1"/>
            </p:cNvPicPr>
            <p:nvPr/>
          </p:nvPicPr>
          <p:blipFill>
            <a:blip r:embed="rId4" cstate="print"/>
            <a:srcRect t="16066" b="15706"/>
            <a:stretch>
              <a:fillRect/>
            </a:stretch>
          </p:blipFill>
          <p:spPr>
            <a:xfrm>
              <a:off x="5625415" y="3723503"/>
              <a:ext cx="1183248" cy="807309"/>
            </a:xfrm>
            <a:prstGeom prst="rect">
              <a:avLst/>
            </a:prstGeom>
            <a:ln>
              <a:noFill/>
            </a:ln>
            <a:effectLst>
              <a:outerShdw blurRad="292100" dist="139700" dir="2700000" algn="tl" rotWithShape="0">
                <a:srgbClr val="333333">
                  <a:alpha val="65000"/>
                </a:srgbClr>
              </a:outerShdw>
            </a:effectLst>
          </p:spPr>
        </p:pic>
      </p:grpSp>
      <p:grpSp>
        <p:nvGrpSpPr>
          <p:cNvPr id="16" name="Group 15"/>
          <p:cNvGrpSpPr/>
          <p:nvPr/>
        </p:nvGrpSpPr>
        <p:grpSpPr>
          <a:xfrm>
            <a:off x="5675873" y="2117125"/>
            <a:ext cx="1524000" cy="4407243"/>
            <a:chOff x="6853881" y="1367481"/>
            <a:chExt cx="1524000" cy="4407243"/>
          </a:xfrm>
        </p:grpSpPr>
        <p:sp>
          <p:nvSpPr>
            <p:cNvPr id="15" name="Rectangle 14"/>
            <p:cNvSpPr/>
            <p:nvPr/>
          </p:nvSpPr>
          <p:spPr bwMode="auto">
            <a:xfrm>
              <a:off x="6853881" y="1367481"/>
              <a:ext cx="1524000" cy="440724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descr="plate-tectonics-map.jpg"/>
            <p:cNvPicPr>
              <a:picLocks noChangeAspect="1"/>
            </p:cNvPicPr>
            <p:nvPr/>
          </p:nvPicPr>
          <p:blipFill>
            <a:blip r:embed="rId5" cstate="print"/>
            <a:stretch>
              <a:fillRect/>
            </a:stretch>
          </p:blipFill>
          <p:spPr>
            <a:xfrm>
              <a:off x="6947242" y="1497570"/>
              <a:ext cx="1318845" cy="899641"/>
            </a:xfrm>
            <a:prstGeom prst="rect">
              <a:avLst/>
            </a:prstGeom>
            <a:ln>
              <a:noFill/>
            </a:ln>
            <a:effectLst>
              <a:outerShdw blurRad="292100" dist="139700" dir="2700000" algn="tl" rotWithShape="0">
                <a:srgbClr val="333333">
                  <a:alpha val="65000"/>
                </a:srgbClr>
              </a:outerShdw>
            </a:effectLst>
          </p:spPr>
        </p:pic>
        <p:pic>
          <p:nvPicPr>
            <p:cNvPr id="13" name="Picture 12" descr="layers.jpg"/>
            <p:cNvPicPr>
              <a:picLocks noChangeAspect="1"/>
            </p:cNvPicPr>
            <p:nvPr/>
          </p:nvPicPr>
          <p:blipFill>
            <a:blip r:embed="rId6" cstate="print"/>
            <a:stretch>
              <a:fillRect/>
            </a:stretch>
          </p:blipFill>
          <p:spPr>
            <a:xfrm>
              <a:off x="6942439" y="2560422"/>
              <a:ext cx="1336588" cy="1002441"/>
            </a:xfrm>
            <a:prstGeom prst="rect">
              <a:avLst/>
            </a:prstGeom>
            <a:ln>
              <a:noFill/>
            </a:ln>
            <a:effectLst>
              <a:outerShdw blurRad="292100" dist="139700" dir="2700000" algn="tl" rotWithShape="0">
                <a:srgbClr val="333333">
                  <a:alpha val="65000"/>
                </a:srgbClr>
              </a:outerShdw>
            </a:effectLst>
          </p:spPr>
        </p:pic>
        <p:pic>
          <p:nvPicPr>
            <p:cNvPr id="14" name="Picture 3"/>
            <p:cNvPicPr>
              <a:picLocks noChangeAspect="1" noChangeArrowheads="1"/>
            </p:cNvPicPr>
            <p:nvPr/>
          </p:nvPicPr>
          <p:blipFill>
            <a:blip r:embed="rId7" cstate="print"/>
            <a:srcRect r="6178" b="3911"/>
            <a:stretch>
              <a:fillRect/>
            </a:stretch>
          </p:blipFill>
          <p:spPr bwMode="auto">
            <a:xfrm>
              <a:off x="7042836" y="3660303"/>
              <a:ext cx="1120861" cy="2023805"/>
            </a:xfrm>
            <a:prstGeom prst="rect">
              <a:avLst/>
            </a:prstGeom>
            <a:ln>
              <a:noFill/>
            </a:ln>
            <a:effectLst>
              <a:outerShdw blurRad="292100" dist="139700" dir="2700000" algn="tl" rotWithShape="0">
                <a:srgbClr val="333333">
                  <a:alpha val="65000"/>
                </a:srgbClr>
              </a:outerShdw>
            </a:effectLst>
          </p:spPr>
        </p:pic>
      </p:grpSp>
      <p:pic>
        <p:nvPicPr>
          <p:cNvPr id="17" name="Picture 16" descr="0eabed113f3daebb8df212051db32cd0.jpg"/>
          <p:cNvPicPr>
            <a:picLocks noChangeAspect="1"/>
          </p:cNvPicPr>
          <p:nvPr/>
        </p:nvPicPr>
        <p:blipFill>
          <a:blip r:embed="rId8" cstate="print"/>
          <a:srcRect l="4950" t="9957" r="5941"/>
          <a:stretch>
            <a:fillRect/>
          </a:stretch>
        </p:blipFill>
        <p:spPr>
          <a:xfrm>
            <a:off x="7448505" y="3122143"/>
            <a:ext cx="1637832" cy="2001793"/>
          </a:xfrm>
          <a:prstGeom prst="rect">
            <a:avLst/>
          </a:prstGeom>
          <a:ln>
            <a:noFill/>
          </a:ln>
          <a:effectLst>
            <a:outerShdw blurRad="292100" dist="139700" dir="2700000" algn="tl" rotWithShape="0">
              <a:srgbClr val="333333">
                <a:alpha val="65000"/>
              </a:srgbClr>
            </a:outerShdw>
          </a:effectLst>
        </p:spPr>
      </p:pic>
      <p:sp>
        <p:nvSpPr>
          <p:cNvPr id="18" name="Right Arrow 17"/>
          <p:cNvSpPr/>
          <p:nvPr/>
        </p:nvSpPr>
        <p:spPr bwMode="auto">
          <a:xfrm>
            <a:off x="3542270" y="4860324"/>
            <a:ext cx="354227" cy="659027"/>
          </a:xfrm>
          <a:prstGeom prst="rightArrow">
            <a:avLst>
              <a:gd name="adj1" fmla="val 50000"/>
              <a:gd name="adj2" fmla="val 66279"/>
            </a:avLst>
          </a:prstGeom>
          <a:solidFill>
            <a:srgbClr val="33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 name="Right Arrow 20"/>
          <p:cNvSpPr/>
          <p:nvPr/>
        </p:nvSpPr>
        <p:spPr bwMode="auto">
          <a:xfrm>
            <a:off x="5198077" y="4283676"/>
            <a:ext cx="469556" cy="1474573"/>
          </a:xfrm>
          <a:prstGeom prst="rightArrow">
            <a:avLst>
              <a:gd name="adj1" fmla="val 50000"/>
              <a:gd name="adj2" fmla="val 57017"/>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2" name="Right Arrow 21"/>
          <p:cNvSpPr/>
          <p:nvPr/>
        </p:nvSpPr>
        <p:spPr bwMode="auto">
          <a:xfrm>
            <a:off x="7113376" y="3431060"/>
            <a:ext cx="469556" cy="1474573"/>
          </a:xfrm>
          <a:prstGeom prst="rightArrow">
            <a:avLst>
              <a:gd name="adj1" fmla="val 50000"/>
              <a:gd name="adj2" fmla="val 57017"/>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5898292" y="2397211"/>
            <a:ext cx="906162" cy="338554"/>
          </a:xfrm>
          <a:prstGeom prst="rect">
            <a:avLst/>
          </a:prstGeom>
          <a:noFill/>
        </p:spPr>
        <p:txBody>
          <a:bodyPr wrap="square" rtlCol="0">
            <a:spAutoFit/>
          </a:bodyPr>
          <a:lstStyle/>
          <a:p>
            <a:pPr algn="ctr"/>
            <a:r>
              <a:rPr lang="en-US" sz="1600" b="1" dirty="0" smtClean="0">
                <a:solidFill>
                  <a:srgbClr val="FFFF00"/>
                </a:solidFill>
                <a:effectLst>
                  <a:outerShdw blurRad="38100" dist="38100" dir="2700000" algn="tl">
                    <a:srgbClr val="000000">
                      <a:alpha val="43137"/>
                    </a:srgbClr>
                  </a:outerShdw>
                </a:effectLst>
              </a:rPr>
              <a:t>Maps</a:t>
            </a:r>
            <a:endParaRPr lang="en-US" sz="1600" b="1" dirty="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5811795" y="3406346"/>
            <a:ext cx="906162" cy="584775"/>
          </a:xfrm>
          <a:prstGeom prst="rect">
            <a:avLst/>
          </a:prstGeom>
          <a:noFill/>
        </p:spPr>
        <p:txBody>
          <a:bodyPr wrap="square" rtlCol="0">
            <a:spAutoFit/>
          </a:bodyPr>
          <a:lstStyle/>
          <a:p>
            <a:pPr algn="ctr"/>
            <a:r>
              <a:rPr lang="en-US" sz="1600" b="1" dirty="0" smtClean="0">
                <a:solidFill>
                  <a:srgbClr val="FFFF00"/>
                </a:solidFill>
                <a:effectLst>
                  <a:outerShdw blurRad="38100" dist="38100" dir="2700000" algn="tl">
                    <a:srgbClr val="000000">
                      <a:alpha val="43137"/>
                    </a:srgbClr>
                  </a:outerShdw>
                </a:effectLst>
              </a:rPr>
              <a:t>GIS</a:t>
            </a:r>
          </a:p>
          <a:p>
            <a:pPr algn="ctr"/>
            <a:r>
              <a:rPr lang="en-US" sz="1600" b="1" dirty="0" smtClean="0">
                <a:solidFill>
                  <a:srgbClr val="FFFF00"/>
                </a:solidFill>
                <a:effectLst>
                  <a:outerShdw blurRad="38100" dist="38100" dir="2700000" algn="tl">
                    <a:srgbClr val="000000">
                      <a:alpha val="43137"/>
                    </a:srgbClr>
                  </a:outerShdw>
                </a:effectLst>
              </a:rPr>
              <a:t>Layers</a:t>
            </a:r>
            <a:endParaRPr lang="en-US" sz="1600" b="1" dirty="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5605846" y="5169244"/>
            <a:ext cx="1388077" cy="830997"/>
          </a:xfrm>
          <a:prstGeom prst="rect">
            <a:avLst/>
          </a:prstGeom>
          <a:noFill/>
        </p:spPr>
        <p:txBody>
          <a:bodyPr wrap="square" rtlCol="0">
            <a:spAutoFit/>
          </a:bodyPr>
          <a:lstStyle/>
          <a:p>
            <a:pPr algn="ctr"/>
            <a:r>
              <a:rPr lang="en-US" sz="1600" b="1" dirty="0" smtClean="0">
                <a:solidFill>
                  <a:srgbClr val="FF0000"/>
                </a:solidFill>
                <a:effectLst>
                  <a:outerShdw blurRad="38100" dist="38100" dir="2700000" algn="tl">
                    <a:srgbClr val="000000">
                      <a:alpha val="43137"/>
                    </a:srgbClr>
                  </a:outerShdw>
                </a:effectLst>
              </a:rPr>
              <a:t>Information</a:t>
            </a:r>
          </a:p>
          <a:p>
            <a:pPr algn="ctr"/>
            <a:r>
              <a:rPr lang="en-US" sz="1600" b="1" dirty="0" smtClean="0">
                <a:solidFill>
                  <a:srgbClr val="FFFF00"/>
                </a:solidFill>
                <a:effectLst>
                  <a:outerShdw blurRad="38100" dist="38100" dir="2700000" algn="tl">
                    <a:srgbClr val="000000">
                      <a:alpha val="43137"/>
                    </a:srgbClr>
                  </a:outerShdw>
                </a:effectLst>
              </a:rPr>
              <a:t>and</a:t>
            </a:r>
          </a:p>
          <a:p>
            <a:pPr algn="ctr"/>
            <a:r>
              <a:rPr lang="en-US" sz="1600" b="1" dirty="0" smtClean="0">
                <a:solidFill>
                  <a:srgbClr val="FF0000"/>
                </a:solidFill>
                <a:effectLst>
                  <a:outerShdw blurRad="38100" dist="38100" dir="2700000" algn="tl">
                    <a:srgbClr val="000000">
                      <a:alpha val="43137"/>
                    </a:srgbClr>
                  </a:outerShdw>
                </a:effectLst>
              </a:rPr>
              <a:t>Reports</a:t>
            </a:r>
            <a:endParaRPr lang="en-US" sz="1600" b="1" dirty="0">
              <a:solidFill>
                <a:srgbClr val="FF0000"/>
              </a:solidFill>
              <a:effectLst>
                <a:outerShdw blurRad="38100" dist="38100" dir="2700000" algn="tl">
                  <a:srgbClr val="000000">
                    <a:alpha val="43137"/>
                  </a:srgbClr>
                </a:outerShdw>
              </a:effectLst>
            </a:endParaRPr>
          </a:p>
        </p:txBody>
      </p:sp>
      <p:sp>
        <p:nvSpPr>
          <p:cNvPr id="26" name="TextBox 25"/>
          <p:cNvSpPr txBox="1"/>
          <p:nvPr/>
        </p:nvSpPr>
        <p:spPr>
          <a:xfrm>
            <a:off x="3686434" y="3035644"/>
            <a:ext cx="170111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solidFill>
                  <a:srgbClr val="FF0000"/>
                </a:solidFill>
                <a:effectLst>
                  <a:outerShdw blurRad="38100" dist="38100" dir="2700000" algn="tl">
                    <a:srgbClr val="000000">
                      <a:alpha val="43137"/>
                    </a:srgbClr>
                  </a:outerShdw>
                </a:effectLst>
              </a:rPr>
              <a:t>Processing</a:t>
            </a:r>
          </a:p>
          <a:p>
            <a:pPr algn="ctr"/>
            <a:r>
              <a:rPr lang="en-US" sz="1600" b="1" dirty="0" smtClean="0">
                <a:solidFill>
                  <a:srgbClr val="FF0000"/>
                </a:solidFill>
                <a:effectLst>
                  <a:outerShdw blurRad="38100" dist="38100" dir="2700000" algn="tl">
                    <a:srgbClr val="000000">
                      <a:alpha val="43137"/>
                    </a:srgbClr>
                  </a:outerShdw>
                </a:effectLst>
              </a:rPr>
              <a:t>Analysis</a:t>
            </a:r>
          </a:p>
          <a:p>
            <a:pPr algn="ctr"/>
            <a:r>
              <a:rPr lang="en-US" sz="1600" b="1" dirty="0" smtClean="0">
                <a:solidFill>
                  <a:srgbClr val="FF0000"/>
                </a:solidFill>
                <a:effectLst>
                  <a:outerShdw blurRad="38100" dist="38100" dir="2700000" algn="tl">
                    <a:srgbClr val="000000">
                      <a:alpha val="43137"/>
                    </a:srgbClr>
                  </a:outerShdw>
                </a:effectLst>
              </a:rPr>
              <a:t>Interpretation</a:t>
            </a:r>
          </a:p>
        </p:txBody>
      </p:sp>
      <p:sp>
        <p:nvSpPr>
          <p:cNvPr id="27" name="TextBox 26"/>
          <p:cNvSpPr txBox="1"/>
          <p:nvPr/>
        </p:nvSpPr>
        <p:spPr>
          <a:xfrm>
            <a:off x="5593494" y="1219199"/>
            <a:ext cx="170111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solidFill>
                  <a:srgbClr val="FF0000"/>
                </a:solidFill>
                <a:effectLst>
                  <a:outerShdw blurRad="38100" dist="38100" dir="2700000" algn="tl">
                    <a:srgbClr val="000000">
                      <a:alpha val="43137"/>
                    </a:srgbClr>
                  </a:outerShdw>
                </a:effectLst>
              </a:rPr>
              <a:t>Results, Output</a:t>
            </a:r>
          </a:p>
          <a:p>
            <a:pPr algn="ctr"/>
            <a:r>
              <a:rPr lang="en-US" sz="1600" b="1" dirty="0" smtClean="0">
                <a:solidFill>
                  <a:srgbClr val="FF0000"/>
                </a:solidFill>
                <a:effectLst>
                  <a:outerShdw blurRad="38100" dist="38100" dir="2700000" algn="tl">
                    <a:srgbClr val="000000">
                      <a:alpha val="43137"/>
                    </a:srgbClr>
                  </a:outerShdw>
                </a:effectLst>
              </a:rPr>
              <a:t>And</a:t>
            </a:r>
          </a:p>
          <a:p>
            <a:pPr algn="ctr"/>
            <a:r>
              <a:rPr lang="en-US" sz="1600" b="1" dirty="0" smtClean="0">
                <a:solidFill>
                  <a:srgbClr val="FF0000"/>
                </a:solidFill>
                <a:effectLst>
                  <a:outerShdw blurRad="38100" dist="38100" dir="2700000" algn="tl">
                    <a:srgbClr val="000000">
                      <a:alpha val="43137"/>
                    </a:srgbClr>
                  </a:outerShdw>
                </a:effectLst>
              </a:rPr>
              <a:t>Applications</a:t>
            </a:r>
          </a:p>
        </p:txBody>
      </p:sp>
      <p:sp>
        <p:nvSpPr>
          <p:cNvPr id="28" name="TextBox 27"/>
          <p:cNvSpPr txBox="1"/>
          <p:nvPr/>
        </p:nvSpPr>
        <p:spPr>
          <a:xfrm>
            <a:off x="7611763" y="2479594"/>
            <a:ext cx="126038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smtClean="0">
                <a:solidFill>
                  <a:srgbClr val="FF0000"/>
                </a:solidFill>
                <a:effectLst>
                  <a:outerShdw blurRad="38100" dist="38100" dir="2700000" algn="tl">
                    <a:srgbClr val="000000">
                      <a:alpha val="43137"/>
                    </a:srgbClr>
                  </a:outerShdw>
                </a:effectLst>
              </a:rPr>
              <a:t>Decision</a:t>
            </a:r>
          </a:p>
          <a:p>
            <a:pPr algn="ctr"/>
            <a:r>
              <a:rPr lang="en-US" sz="1600" b="1" dirty="0" smtClean="0">
                <a:solidFill>
                  <a:srgbClr val="FF0000"/>
                </a:solidFill>
                <a:effectLst>
                  <a:outerShdw blurRad="38100" dist="38100" dir="2700000" algn="tl">
                    <a:srgbClr val="000000">
                      <a:alpha val="43137"/>
                    </a:srgbClr>
                  </a:outerShdw>
                </a:effectLst>
              </a:rPr>
              <a:t>Making</a:t>
            </a:r>
          </a:p>
        </p:txBody>
      </p:sp>
      <p:sp>
        <p:nvSpPr>
          <p:cNvPr id="29" name="TextBox 28"/>
          <p:cNvSpPr txBox="1"/>
          <p:nvPr/>
        </p:nvSpPr>
        <p:spPr>
          <a:xfrm>
            <a:off x="2586684" y="3435180"/>
            <a:ext cx="428365" cy="646331"/>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E</a:t>
            </a:r>
          </a:p>
        </p:txBody>
      </p:sp>
      <p:sp>
        <p:nvSpPr>
          <p:cNvPr id="30" name="TextBox 29"/>
          <p:cNvSpPr txBox="1"/>
          <p:nvPr/>
        </p:nvSpPr>
        <p:spPr>
          <a:xfrm>
            <a:off x="3068597" y="4073614"/>
            <a:ext cx="428365" cy="646331"/>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E</a:t>
            </a:r>
          </a:p>
        </p:txBody>
      </p:sp>
      <p:sp>
        <p:nvSpPr>
          <p:cNvPr id="31" name="TextBox 30"/>
          <p:cNvSpPr txBox="1"/>
          <p:nvPr/>
        </p:nvSpPr>
        <p:spPr>
          <a:xfrm>
            <a:off x="4584351" y="2607268"/>
            <a:ext cx="42836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F</a:t>
            </a:r>
          </a:p>
        </p:txBody>
      </p:sp>
      <p:sp>
        <p:nvSpPr>
          <p:cNvPr id="32" name="TextBox 31"/>
          <p:cNvSpPr txBox="1"/>
          <p:nvPr/>
        </p:nvSpPr>
        <p:spPr>
          <a:xfrm>
            <a:off x="6186608" y="766114"/>
            <a:ext cx="42836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G</a:t>
            </a:r>
          </a:p>
        </p:txBody>
      </p:sp>
      <p:sp>
        <p:nvSpPr>
          <p:cNvPr id="33" name="TextBox 32"/>
          <p:cNvSpPr txBox="1"/>
          <p:nvPr/>
        </p:nvSpPr>
        <p:spPr>
          <a:xfrm>
            <a:off x="8036002" y="2005910"/>
            <a:ext cx="42836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G</a:t>
            </a:r>
          </a:p>
        </p:txBody>
      </p:sp>
      <p:sp>
        <p:nvSpPr>
          <p:cNvPr id="34" name="Rectangle 3"/>
          <p:cNvSpPr>
            <a:spLocks noChangeArrowheads="1"/>
          </p:cNvSpPr>
          <p:nvPr/>
        </p:nvSpPr>
        <p:spPr bwMode="auto">
          <a:xfrm>
            <a:off x="172993" y="107650"/>
            <a:ext cx="8789773"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CA" sz="3600" b="1" i="1" dirty="0">
                <a:solidFill>
                  <a:srgbClr val="CC0000"/>
                </a:solidFill>
                <a:effectLst>
                  <a:outerShdw blurRad="38100" dist="38100" dir="2700000" algn="tl">
                    <a:srgbClr val="C0C0C0"/>
                  </a:outerShdw>
                </a:effectLst>
                <a:latin typeface="Times New Roman" pitchFamily="18" charset="0"/>
              </a:rPr>
              <a:t>The remote Sensing </a:t>
            </a:r>
            <a:r>
              <a:rPr lang="en-CA" sz="3600" b="1" i="1" dirty="0" smtClean="0">
                <a:solidFill>
                  <a:srgbClr val="CC0000"/>
                </a:solidFill>
                <a:effectLst>
                  <a:outerShdw blurRad="38100" dist="38100" dir="2700000" algn="tl">
                    <a:srgbClr val="C0C0C0"/>
                  </a:outerShdw>
                </a:effectLst>
                <a:latin typeface="Times New Roman" pitchFamily="18" charset="0"/>
              </a:rPr>
              <a:t>System </a:t>
            </a:r>
            <a:r>
              <a:rPr lang="en-US" sz="3600" b="1" i="1" dirty="0" smtClean="0">
                <a:solidFill>
                  <a:srgbClr val="CC0000"/>
                </a:solidFill>
                <a:effectLst>
                  <a:outerShdw blurRad="38100" dist="38100" dir="2700000" algn="tl">
                    <a:srgbClr val="C0C0C0"/>
                  </a:outerShdw>
                </a:effectLst>
                <a:latin typeface="Times New Roman" pitchFamily="18" charset="0"/>
              </a:rPr>
              <a:t>Requirements</a:t>
            </a:r>
            <a:endParaRPr lang="en-CA" sz="3600" b="1" i="1" dirty="0">
              <a:solidFill>
                <a:srgbClr val="CC0000"/>
              </a:solidFill>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370" y="1407377"/>
            <a:ext cx="8412480" cy="3872284"/>
          </a:xfrm>
        </p:spPr>
        <p:txBody>
          <a:bodyPr/>
          <a:lstStyle/>
          <a:p>
            <a: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Electromagnetic Energy</a:t>
            </a:r>
            <a:b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br>
            <a: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and</a:t>
            </a:r>
            <a:b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br>
            <a: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Electromagnetic Radiation</a:t>
            </a:r>
            <a:b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br>
            <a: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
            </a:r>
            <a:b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br>
            <a:r>
              <a:rPr lang="en-US" sz="5400"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EME &amp; EMR</a:t>
            </a:r>
            <a:endParaRPr lang="en-US" sz="5400" dirty="0">
              <a:solidFill>
                <a:srgbClr val="C00000"/>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32A05784-5434-4968-AC0E-E3F3BD31778A}" type="datetime1">
              <a:rPr lang="en-US" smtClean="0"/>
              <a:pPr/>
              <a:t>11/9/2020</a:t>
            </a:fld>
            <a:endParaRPr lang="en-US" smtClean="0"/>
          </a:p>
        </p:txBody>
      </p:sp>
      <p:sp>
        <p:nvSpPr>
          <p:cNvPr id="31747" name="Footer Placeholder 5"/>
          <p:cNvSpPr>
            <a:spLocks noGrp="1"/>
          </p:cNvSpPr>
          <p:nvPr>
            <p:ph type="ftr" sz="quarter" idx="11"/>
          </p:nvPr>
        </p:nvSpPr>
        <p:spPr>
          <a:noFill/>
        </p:spPr>
        <p:txBody>
          <a:bodyPr/>
          <a:lstStyle/>
          <a:p>
            <a:r>
              <a:rPr lang="en-US" smtClean="0"/>
              <a:t>ESR 421 Principles of Remote Sensing</a:t>
            </a:r>
          </a:p>
        </p:txBody>
      </p:sp>
      <p:sp>
        <p:nvSpPr>
          <p:cNvPr id="31748" name="Slide Number Placeholder 6"/>
          <p:cNvSpPr>
            <a:spLocks noGrp="1"/>
          </p:cNvSpPr>
          <p:nvPr>
            <p:ph type="sldNum" sz="quarter" idx="12"/>
          </p:nvPr>
        </p:nvSpPr>
        <p:spPr>
          <a:noFill/>
        </p:spPr>
        <p:txBody>
          <a:bodyPr/>
          <a:lstStyle/>
          <a:p>
            <a:fld id="{68E8283D-C340-4C04-8066-47C1D0E04E34}" type="slidenum">
              <a:rPr lang="ar-SA" smtClean="0"/>
              <a:pPr/>
              <a:t>17</a:t>
            </a:fld>
            <a:endParaRPr lang="en-US" smtClean="0"/>
          </a:p>
        </p:txBody>
      </p:sp>
      <p:pic>
        <p:nvPicPr>
          <p:cNvPr id="31749" name="Picture 8"/>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3074" name="Rectangle 2"/>
          <p:cNvSpPr>
            <a:spLocks noGrp="1" noChangeArrowheads="1"/>
          </p:cNvSpPr>
          <p:nvPr>
            <p:ph type="title"/>
          </p:nvPr>
        </p:nvSpPr>
        <p:spPr>
          <a:xfrm>
            <a:off x="457200" y="274638"/>
            <a:ext cx="8229600" cy="1325562"/>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Electromagnetic Radiation</a:t>
            </a:r>
          </a:p>
        </p:txBody>
      </p:sp>
      <p:sp>
        <p:nvSpPr>
          <p:cNvPr id="31751" name="Rectangle 3"/>
          <p:cNvSpPr>
            <a:spLocks noGrp="1" noChangeArrowheads="1"/>
          </p:cNvSpPr>
          <p:nvPr>
            <p:ph type="body" sz="half" idx="1"/>
          </p:nvPr>
        </p:nvSpPr>
        <p:spPr>
          <a:xfrm>
            <a:off x="457200" y="1752600"/>
            <a:ext cx="8229600" cy="4800600"/>
          </a:xfrm>
        </p:spPr>
        <p:txBody>
          <a:bodyPr/>
          <a:lstStyle/>
          <a:p>
            <a:pPr eaLnBrk="1" hangingPunct="1"/>
            <a:r>
              <a:rPr lang="en-US" sz="3600" b="1" smtClean="0"/>
              <a:t>ElectroMagnetic Energy </a:t>
            </a:r>
            <a:r>
              <a:rPr lang="en-US" sz="3600" b="1" i="1" smtClean="0">
                <a:solidFill>
                  <a:srgbClr val="FF0000"/>
                </a:solidFill>
              </a:rPr>
              <a:t>EM</a:t>
            </a:r>
            <a:endParaRPr lang="en-US" sz="3600" b="1" smtClean="0">
              <a:solidFill>
                <a:srgbClr val="FF0000"/>
              </a:solidFill>
            </a:endParaRPr>
          </a:p>
          <a:p>
            <a:pPr eaLnBrk="1" hangingPunct="1"/>
            <a:r>
              <a:rPr lang="en-US" sz="3600" b="1" smtClean="0">
                <a:solidFill>
                  <a:srgbClr val="CC0000"/>
                </a:solidFill>
              </a:rPr>
              <a:t>Methods of energy transfer</a:t>
            </a:r>
          </a:p>
          <a:p>
            <a:pPr eaLnBrk="1" hangingPunct="1"/>
            <a:r>
              <a:rPr lang="en-US" sz="3600" b="1" smtClean="0"/>
              <a:t>ElectroMagnetic Radiation </a:t>
            </a:r>
            <a:r>
              <a:rPr lang="en-US" sz="3600" b="1" i="1" smtClean="0">
                <a:solidFill>
                  <a:srgbClr val="FF0000"/>
                </a:solidFill>
              </a:rPr>
              <a:t>EMR</a:t>
            </a:r>
            <a:endParaRPr lang="en-US" sz="3600" b="1" smtClean="0">
              <a:solidFill>
                <a:srgbClr val="FF0000"/>
              </a:solidFill>
            </a:endParaRPr>
          </a:p>
          <a:p>
            <a:pPr eaLnBrk="1" hangingPunct="1"/>
            <a:r>
              <a:rPr lang="en-US" sz="3600" b="1" smtClean="0">
                <a:solidFill>
                  <a:srgbClr val="CC0000"/>
                </a:solidFill>
              </a:rPr>
              <a:t>ElectroMagnetic spectrum</a:t>
            </a:r>
          </a:p>
          <a:p>
            <a:pPr eaLnBrk="1" hangingPunct="1"/>
            <a:r>
              <a:rPr lang="en-US" sz="3600" b="1" smtClean="0"/>
              <a:t>Radiation-matter interactions</a:t>
            </a:r>
          </a:p>
          <a:p>
            <a:pPr eaLnBrk="1" hangingPunct="1"/>
            <a:r>
              <a:rPr lang="en-US" sz="3600" b="1" i="1" smtClean="0">
                <a:solidFill>
                  <a:srgbClr val="CC0000"/>
                </a:solidFill>
              </a:rPr>
              <a:t>EMR</a:t>
            </a:r>
            <a:r>
              <a:rPr lang="en-US" sz="3600" b="1" smtClean="0">
                <a:solidFill>
                  <a:srgbClr val="CC0000"/>
                </a:solidFill>
              </a:rPr>
              <a:t>-atmosphere interactions</a:t>
            </a:r>
          </a:p>
          <a:p>
            <a:pPr eaLnBrk="1" hangingPunct="1"/>
            <a:r>
              <a:rPr lang="en-US" sz="3600" b="1" i="1" smtClean="0">
                <a:solidFill>
                  <a:srgbClr val="FF0000"/>
                </a:solidFill>
              </a:rPr>
              <a:t>EM</a:t>
            </a:r>
            <a:r>
              <a:rPr lang="en-US" sz="3600" b="1" smtClean="0"/>
              <a:t>-surface interactions</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0"/>
          </p:nvPr>
        </p:nvSpPr>
        <p:spPr>
          <a:noFill/>
        </p:spPr>
        <p:txBody>
          <a:bodyPr/>
          <a:lstStyle/>
          <a:p>
            <a:fld id="{0DC33C1E-8602-42F3-AB1E-B1D6702F8FE9}" type="datetime1">
              <a:rPr lang="en-US" smtClean="0"/>
              <a:pPr/>
              <a:t>11/9/2020</a:t>
            </a:fld>
            <a:endParaRPr lang="en-US" smtClean="0"/>
          </a:p>
        </p:txBody>
      </p:sp>
      <p:sp>
        <p:nvSpPr>
          <p:cNvPr id="32771" name="Footer Placeholder 5"/>
          <p:cNvSpPr>
            <a:spLocks noGrp="1"/>
          </p:cNvSpPr>
          <p:nvPr>
            <p:ph type="ftr" sz="quarter" idx="11"/>
          </p:nvPr>
        </p:nvSpPr>
        <p:spPr>
          <a:noFill/>
        </p:spPr>
        <p:txBody>
          <a:bodyPr/>
          <a:lstStyle/>
          <a:p>
            <a:r>
              <a:rPr lang="en-US" smtClean="0"/>
              <a:t>ESR 421 Principles of Remote Sensing</a:t>
            </a:r>
          </a:p>
        </p:txBody>
      </p:sp>
      <p:sp>
        <p:nvSpPr>
          <p:cNvPr id="32772" name="Slide Number Placeholder 6"/>
          <p:cNvSpPr>
            <a:spLocks noGrp="1"/>
          </p:cNvSpPr>
          <p:nvPr>
            <p:ph type="sldNum" sz="quarter" idx="12"/>
          </p:nvPr>
        </p:nvSpPr>
        <p:spPr>
          <a:noFill/>
        </p:spPr>
        <p:txBody>
          <a:bodyPr/>
          <a:lstStyle/>
          <a:p>
            <a:fld id="{2D9E650E-5BD7-47A9-A9F2-7D4134199C27}" type="slidenum">
              <a:rPr lang="ar-SA" smtClean="0"/>
              <a:pPr/>
              <a:t>18</a:t>
            </a:fld>
            <a:endParaRPr lang="en-US" smtClean="0"/>
          </a:p>
        </p:txBody>
      </p:sp>
      <p:pic>
        <p:nvPicPr>
          <p:cNvPr id="32773" name="Picture 7"/>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4098" name="Rectangle 2"/>
          <p:cNvSpPr>
            <a:spLocks noGrp="1" noChangeArrowheads="1"/>
          </p:cNvSpPr>
          <p:nvPr>
            <p:ph type="title"/>
          </p:nvPr>
        </p:nvSpPr>
        <p:spPr>
          <a:xfrm>
            <a:off x="448962" y="49428"/>
            <a:ext cx="8229600" cy="846408"/>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i="1" dirty="0">
                <a:solidFill>
                  <a:srgbClr val="CC0000"/>
                </a:solidFill>
                <a:effectLst>
                  <a:outerShdw blurRad="38100" dist="38100" dir="2700000" algn="tl">
                    <a:srgbClr val="C0C0C0"/>
                  </a:outerShdw>
                </a:effectLst>
              </a:rPr>
              <a:t>Electromagnetic Energy</a:t>
            </a:r>
          </a:p>
        </p:txBody>
      </p:sp>
      <p:sp>
        <p:nvSpPr>
          <p:cNvPr id="4099" name="Rectangle 3"/>
          <p:cNvSpPr>
            <a:spLocks noGrp="1" noChangeArrowheads="1"/>
          </p:cNvSpPr>
          <p:nvPr>
            <p:ph type="body" sz="half" idx="1"/>
          </p:nvPr>
        </p:nvSpPr>
        <p:spPr>
          <a:xfrm>
            <a:off x="254442" y="797148"/>
            <a:ext cx="7005099" cy="5858093"/>
          </a:xfrm>
        </p:spPr>
        <p:txBody>
          <a:bodyPr/>
          <a:lstStyle/>
          <a:p>
            <a:pPr eaLnBrk="1" hangingPunct="1">
              <a:defRPr/>
            </a:pPr>
            <a:r>
              <a:rPr lang="en-US" sz="3000" b="1" i="1" u="sng" dirty="0">
                <a:effectLst>
                  <a:outerShdw blurRad="38100" dist="38100" dir="2700000" algn="tl">
                    <a:srgbClr val="C0C0C0"/>
                  </a:outerShdw>
                </a:effectLst>
              </a:rPr>
              <a:t>Electromagnetic energy</a:t>
            </a:r>
            <a:r>
              <a:rPr lang="en-US" sz="3000" b="1" dirty="0"/>
              <a:t> – </a:t>
            </a:r>
            <a:r>
              <a:rPr lang="en-US" sz="3000" b="1" dirty="0">
                <a:solidFill>
                  <a:srgbClr val="CC0000"/>
                </a:solidFill>
              </a:rPr>
              <a:t>a dynamic form of energy</a:t>
            </a:r>
            <a:r>
              <a:rPr lang="en-US" sz="3000" b="1" dirty="0"/>
              <a:t> that is </a:t>
            </a:r>
            <a:r>
              <a:rPr lang="en-US" sz="3000" b="1" dirty="0">
                <a:solidFill>
                  <a:srgbClr val="CC0000"/>
                </a:solidFill>
              </a:rPr>
              <a:t>caused by the oscillation</a:t>
            </a:r>
            <a:r>
              <a:rPr lang="en-US" sz="3000" b="1" dirty="0"/>
              <a:t> </a:t>
            </a:r>
            <a:r>
              <a:rPr lang="en-US" sz="3000" b="1" dirty="0">
                <a:solidFill>
                  <a:srgbClr val="CC0000"/>
                </a:solidFill>
              </a:rPr>
              <a:t>or acceleration of an electrical charge.</a:t>
            </a:r>
          </a:p>
          <a:p>
            <a:pPr eaLnBrk="1" hangingPunct="1">
              <a:defRPr/>
            </a:pPr>
            <a:r>
              <a:rPr lang="en-US" sz="3000" b="1" dirty="0"/>
              <a:t>All natural and synthetic substances above absolute zero</a:t>
            </a:r>
            <a:r>
              <a:rPr lang="en-US" sz="3000" b="1" dirty="0">
                <a:solidFill>
                  <a:srgbClr val="CC0000"/>
                </a:solidFill>
              </a:rPr>
              <a:t> </a:t>
            </a:r>
            <a:r>
              <a:rPr lang="en-US" sz="3000" b="1" dirty="0">
                <a:solidFill>
                  <a:srgbClr val="008000"/>
                </a:solidFill>
              </a:rPr>
              <a:t>(0</a:t>
            </a:r>
            <a:r>
              <a:rPr lang="en-US" sz="3000" b="1" baseline="30000" dirty="0">
                <a:solidFill>
                  <a:srgbClr val="008000"/>
                </a:solidFill>
              </a:rPr>
              <a:t>o</a:t>
            </a:r>
            <a:r>
              <a:rPr lang="en-US" sz="3000" b="1" dirty="0">
                <a:solidFill>
                  <a:srgbClr val="008000"/>
                </a:solidFill>
              </a:rPr>
              <a:t> K, or Kelvin = - 273.16</a:t>
            </a:r>
            <a:r>
              <a:rPr lang="en-US" sz="3000" b="1" baseline="30000" dirty="0">
                <a:solidFill>
                  <a:srgbClr val="008000"/>
                </a:solidFill>
              </a:rPr>
              <a:t>o</a:t>
            </a:r>
            <a:r>
              <a:rPr lang="en-US" sz="3000" b="1" dirty="0">
                <a:solidFill>
                  <a:srgbClr val="008000"/>
                </a:solidFill>
              </a:rPr>
              <a:t>c)</a:t>
            </a:r>
            <a:r>
              <a:rPr lang="en-US" sz="3000" b="1" dirty="0">
                <a:solidFill>
                  <a:srgbClr val="CC0000"/>
                </a:solidFill>
              </a:rPr>
              <a:t> </a:t>
            </a:r>
            <a:r>
              <a:rPr lang="en-US" sz="3000" b="1" u="sng" dirty="0">
                <a:solidFill>
                  <a:srgbClr val="FF0000"/>
                </a:solidFill>
                <a:effectLst>
                  <a:outerShdw blurRad="38100" dist="38100" dir="2700000" algn="tl">
                    <a:srgbClr val="C0C0C0"/>
                  </a:outerShdw>
                </a:effectLst>
              </a:rPr>
              <a:t>emit</a:t>
            </a:r>
            <a:r>
              <a:rPr lang="en-US" sz="3000" b="1" dirty="0"/>
              <a:t> a range of electromagnetic energy.</a:t>
            </a:r>
          </a:p>
          <a:p>
            <a:pPr eaLnBrk="1" hangingPunct="1">
              <a:defRPr/>
            </a:pPr>
            <a:r>
              <a:rPr lang="en-US" sz="3000" b="1" dirty="0"/>
              <a:t>Practically </a:t>
            </a:r>
            <a:r>
              <a:rPr lang="en-US" sz="3000" b="1" dirty="0">
                <a:solidFill>
                  <a:srgbClr val="CC0000"/>
                </a:solidFill>
              </a:rPr>
              <a:t>all</a:t>
            </a:r>
            <a:r>
              <a:rPr lang="en-US" sz="3000" b="1" dirty="0"/>
              <a:t> the </a:t>
            </a:r>
            <a:r>
              <a:rPr lang="en-US" sz="3000" b="1" dirty="0">
                <a:solidFill>
                  <a:srgbClr val="CC0000"/>
                </a:solidFill>
              </a:rPr>
              <a:t>natural electromagnetic energy</a:t>
            </a:r>
            <a:r>
              <a:rPr lang="en-US" sz="3000" b="1" dirty="0"/>
              <a:t> injected into the earth system is </a:t>
            </a:r>
            <a:r>
              <a:rPr lang="en-US" sz="3000" b="1" dirty="0">
                <a:solidFill>
                  <a:srgbClr val="CC0000"/>
                </a:solidFill>
              </a:rPr>
              <a:t>produced by the </a:t>
            </a:r>
            <a:r>
              <a:rPr lang="en-US" sz="3000" b="1" i="1" u="sng" dirty="0">
                <a:solidFill>
                  <a:srgbClr val="CC0000"/>
                </a:solidFill>
                <a:effectLst>
                  <a:outerShdw blurRad="38100" dist="38100" dir="2700000" algn="tl">
                    <a:srgbClr val="C0C0C0"/>
                  </a:outerShdw>
                </a:effectLst>
              </a:rPr>
              <a:t>SUN</a:t>
            </a:r>
            <a:r>
              <a:rPr lang="en-US" sz="3000" b="1" dirty="0"/>
              <a:t>.</a:t>
            </a:r>
          </a:p>
        </p:txBody>
      </p:sp>
      <p:grpSp>
        <p:nvGrpSpPr>
          <p:cNvPr id="2" name="Group 11"/>
          <p:cNvGrpSpPr/>
          <p:nvPr/>
        </p:nvGrpSpPr>
        <p:grpSpPr>
          <a:xfrm>
            <a:off x="7071365" y="4557421"/>
            <a:ext cx="1859281" cy="1859281"/>
            <a:chOff x="7238337" y="4557422"/>
            <a:chExt cx="1447800" cy="1447800"/>
          </a:xfrm>
        </p:grpSpPr>
        <p:grpSp>
          <p:nvGrpSpPr>
            <p:cNvPr id="3" name="Group 12"/>
            <p:cNvGrpSpPr>
              <a:grpSpLocks/>
            </p:cNvGrpSpPr>
            <p:nvPr/>
          </p:nvGrpSpPr>
          <p:grpSpPr bwMode="auto">
            <a:xfrm>
              <a:off x="7238337" y="4557422"/>
              <a:ext cx="1447800" cy="1447800"/>
              <a:chOff x="4752" y="96"/>
              <a:chExt cx="912" cy="912"/>
            </a:xfrm>
          </p:grpSpPr>
          <p:sp>
            <p:nvSpPr>
              <p:cNvPr id="9" name="AutoShape 4"/>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10" name="Oval 5"/>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sp>
          <p:nvSpPr>
            <p:cNvPr id="11" name="TextBox 10"/>
            <p:cNvSpPr txBox="1"/>
            <p:nvPr/>
          </p:nvSpPr>
          <p:spPr>
            <a:xfrm>
              <a:off x="7585544" y="5062374"/>
              <a:ext cx="779228" cy="407425"/>
            </a:xfrm>
            <a:prstGeom prst="rect">
              <a:avLst/>
            </a:prstGeom>
            <a:noFill/>
          </p:spPr>
          <p:txBody>
            <a:bodyPr wrap="square" rtlCol="0">
              <a:spAutoFit/>
            </a:bodyPr>
            <a:lstStyle/>
            <a:p>
              <a:pPr algn="ctr"/>
              <a:r>
                <a:rPr lang="en-US" sz="2800" b="1" dirty="0" smtClean="0">
                  <a:solidFill>
                    <a:srgbClr val="FFFF00"/>
                  </a:solidFill>
                </a:rPr>
                <a:t>Sun</a:t>
              </a:r>
              <a:endParaRPr lang="en-US" sz="2800" b="1" dirty="0">
                <a:solidFill>
                  <a:srgbClr val="FFFF00"/>
                </a:solidFill>
              </a:endParaRPr>
            </a:p>
          </p:txBody>
        </p:sp>
      </p:grpSp>
      <p:pic>
        <p:nvPicPr>
          <p:cNvPr id="13" name="Picture 2"/>
          <p:cNvPicPr>
            <a:picLocks noChangeAspect="1" noChangeArrowheads="1"/>
          </p:cNvPicPr>
          <p:nvPr/>
        </p:nvPicPr>
        <p:blipFill>
          <a:blip r:embed="rId3" cstate="print"/>
          <a:srcRect l="24621" t="35135" r="44732" b="11531"/>
          <a:stretch>
            <a:fillRect/>
          </a:stretch>
        </p:blipFill>
        <p:spPr bwMode="auto">
          <a:xfrm>
            <a:off x="7212043" y="1765189"/>
            <a:ext cx="1836268" cy="19429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896A4EE5-1B4C-48BF-A577-0CA66FD9CB3D}" type="datetime1">
              <a:rPr lang="en-US" smtClean="0"/>
              <a:pPr/>
              <a:t>11/9/2020</a:t>
            </a:fld>
            <a:endParaRPr lang="en-US" smtClean="0"/>
          </a:p>
        </p:txBody>
      </p:sp>
      <p:sp>
        <p:nvSpPr>
          <p:cNvPr id="33795" name="Footer Placeholder 4"/>
          <p:cNvSpPr>
            <a:spLocks noGrp="1"/>
          </p:cNvSpPr>
          <p:nvPr>
            <p:ph type="ftr" sz="quarter" idx="11"/>
          </p:nvPr>
        </p:nvSpPr>
        <p:spPr>
          <a:noFill/>
        </p:spPr>
        <p:txBody>
          <a:bodyPr/>
          <a:lstStyle/>
          <a:p>
            <a:r>
              <a:rPr lang="en-US" smtClean="0"/>
              <a:t>ESR 421 Principles of Remote Sensing</a:t>
            </a:r>
          </a:p>
        </p:txBody>
      </p:sp>
      <p:sp>
        <p:nvSpPr>
          <p:cNvPr id="33796" name="Slide Number Placeholder 5"/>
          <p:cNvSpPr>
            <a:spLocks noGrp="1"/>
          </p:cNvSpPr>
          <p:nvPr>
            <p:ph type="sldNum" sz="quarter" idx="12"/>
          </p:nvPr>
        </p:nvSpPr>
        <p:spPr>
          <a:noFill/>
        </p:spPr>
        <p:txBody>
          <a:bodyPr/>
          <a:lstStyle/>
          <a:p>
            <a:fld id="{E7FC1E27-3F4D-469C-9D2A-44077C5DC394}" type="slidenum">
              <a:rPr lang="ar-SA" smtClean="0"/>
              <a:pPr/>
              <a:t>19</a:t>
            </a:fld>
            <a:endParaRPr lang="en-US" smtClean="0"/>
          </a:p>
        </p:txBody>
      </p:sp>
      <p:pic>
        <p:nvPicPr>
          <p:cNvPr id="33797"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5122" name="Rectangle 2"/>
          <p:cNvSpPr>
            <a:spLocks noGrp="1" noChangeArrowheads="1"/>
          </p:cNvSpPr>
          <p:nvPr>
            <p:ph type="title"/>
          </p:nvPr>
        </p:nvSpPr>
        <p:spPr>
          <a:xfrm>
            <a:off x="440725" y="119443"/>
            <a:ext cx="8229600" cy="762006"/>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Methods of Energy transfer</a:t>
            </a:r>
            <a:endParaRPr lang="en-US" sz="4800" b="1" dirty="0">
              <a:solidFill>
                <a:srgbClr val="CC0000"/>
              </a:solidFill>
              <a:effectLst>
                <a:outerShdw blurRad="38100" dist="38100" dir="2700000" algn="tl">
                  <a:srgbClr val="C0C0C0"/>
                </a:outerShdw>
              </a:effectLst>
            </a:endParaRPr>
          </a:p>
        </p:txBody>
      </p:sp>
      <p:sp>
        <p:nvSpPr>
          <p:cNvPr id="5123" name="Rectangle 3"/>
          <p:cNvSpPr>
            <a:spLocks noGrp="1" noChangeArrowheads="1"/>
          </p:cNvSpPr>
          <p:nvPr>
            <p:ph type="body" idx="1"/>
          </p:nvPr>
        </p:nvSpPr>
        <p:spPr>
          <a:xfrm>
            <a:off x="234774" y="815537"/>
            <a:ext cx="8229600" cy="5857111"/>
          </a:xfrm>
        </p:spPr>
        <p:txBody>
          <a:bodyPr/>
          <a:lstStyle/>
          <a:p>
            <a:pPr marL="609600" indent="-609600" eaLnBrk="1" hangingPunct="1">
              <a:defRPr/>
            </a:pPr>
            <a:r>
              <a:rPr lang="en-US" sz="2600" b="1" i="1" u="sng" dirty="0">
                <a:effectLst>
                  <a:outerShdw blurRad="38100" dist="38100" dir="2700000" algn="tl">
                    <a:srgbClr val="C0C0C0"/>
                  </a:outerShdw>
                </a:effectLst>
              </a:rPr>
              <a:t>Energy</a:t>
            </a:r>
            <a:r>
              <a:rPr lang="en-US" sz="2600" b="1" dirty="0"/>
              <a:t> is defined as </a:t>
            </a:r>
            <a:r>
              <a:rPr lang="en-US" sz="2800" b="1" dirty="0" smtClean="0">
                <a:solidFill>
                  <a:srgbClr val="C00000"/>
                </a:solidFill>
                <a:effectLst>
                  <a:outerShdw blurRad="38100" dist="38100" dir="2700000" algn="tl">
                    <a:srgbClr val="000000">
                      <a:alpha val="43137"/>
                    </a:srgbClr>
                  </a:outerShdw>
                </a:effectLst>
              </a:rPr>
              <a:t>the capacity of a physical system to perform work </a:t>
            </a:r>
            <a:r>
              <a:rPr lang="en-US" sz="2600" b="1" dirty="0" smtClean="0"/>
              <a:t>: </a:t>
            </a:r>
            <a:endParaRPr lang="en-US" sz="2600" b="1" dirty="0"/>
          </a:p>
          <a:p>
            <a:pPr marL="2746375" lvl="2" indent="-457200" eaLnBrk="1" hangingPunct="1">
              <a:buFont typeface="Wingdings" pitchFamily="2" charset="2"/>
              <a:buChar char="q"/>
              <a:defRPr/>
            </a:pPr>
            <a:r>
              <a:rPr lang="en-US" sz="2100" b="1" dirty="0">
                <a:solidFill>
                  <a:schemeClr val="accent2"/>
                </a:solidFill>
              </a:rPr>
              <a:t>mechanical</a:t>
            </a:r>
            <a:r>
              <a:rPr lang="en-US" sz="2100" b="1" dirty="0"/>
              <a:t>, </a:t>
            </a:r>
          </a:p>
          <a:p>
            <a:pPr marL="2746375" lvl="2" indent="-457200" eaLnBrk="1" hangingPunct="1">
              <a:buFont typeface="Wingdings" pitchFamily="2" charset="2"/>
              <a:buChar char="q"/>
              <a:defRPr/>
            </a:pPr>
            <a:r>
              <a:rPr lang="en-US" sz="2100" b="1" dirty="0"/>
              <a:t>chemical, </a:t>
            </a:r>
          </a:p>
          <a:p>
            <a:pPr marL="2746375" lvl="2" indent="-457200" eaLnBrk="1" hangingPunct="1">
              <a:buFont typeface="Wingdings" pitchFamily="2" charset="2"/>
              <a:buChar char="q"/>
              <a:defRPr/>
            </a:pPr>
            <a:r>
              <a:rPr lang="en-US" sz="2100" b="1" dirty="0">
                <a:solidFill>
                  <a:srgbClr val="008000"/>
                </a:solidFill>
              </a:rPr>
              <a:t>electrical</a:t>
            </a:r>
            <a:r>
              <a:rPr lang="en-US" sz="2100" b="1" dirty="0"/>
              <a:t>, </a:t>
            </a:r>
          </a:p>
          <a:p>
            <a:pPr marL="2746375" lvl="2" indent="-457200" eaLnBrk="1" hangingPunct="1">
              <a:buFont typeface="Wingdings" pitchFamily="2" charset="2"/>
              <a:buChar char="q"/>
              <a:defRPr/>
            </a:pPr>
            <a:r>
              <a:rPr lang="en-US" sz="2100" b="1" dirty="0">
                <a:solidFill>
                  <a:srgbClr val="C00000"/>
                </a:solidFill>
              </a:rPr>
              <a:t>heat</a:t>
            </a:r>
            <a:r>
              <a:rPr lang="en-US" sz="2100" b="1" dirty="0" smtClean="0"/>
              <a:t>, Electromagnetic, …. </a:t>
            </a:r>
            <a:r>
              <a:rPr lang="en-US" sz="2100" b="1" dirty="0"/>
              <a:t>etc.</a:t>
            </a:r>
          </a:p>
          <a:p>
            <a:pPr marL="609600" indent="-609600" eaLnBrk="1" hangingPunct="1">
              <a:defRPr/>
            </a:pPr>
            <a:r>
              <a:rPr lang="en-US" sz="2600" b="1" dirty="0">
                <a:solidFill>
                  <a:srgbClr val="CC0000"/>
                </a:solidFill>
                <a:effectLst>
                  <a:outerShdw blurRad="38100" dist="38100" dir="2700000" algn="tl">
                    <a:srgbClr val="C0C0C0"/>
                  </a:outerShdw>
                </a:effectLst>
              </a:rPr>
              <a:t>The result of the work being done is:</a:t>
            </a:r>
            <a:r>
              <a:rPr lang="en-US" sz="2600" b="1" dirty="0"/>
              <a:t> </a:t>
            </a:r>
            <a:r>
              <a:rPr lang="en-US" sz="2600" b="1" u="sng" dirty="0">
                <a:effectLst>
                  <a:outerShdw blurRad="38100" dist="38100" dir="2700000" algn="tl">
                    <a:srgbClr val="C0C0C0"/>
                  </a:outerShdw>
                </a:effectLst>
              </a:rPr>
              <a:t>energy transfer</a:t>
            </a:r>
            <a:r>
              <a:rPr lang="en-US" sz="2600" b="1" dirty="0"/>
              <a:t>.</a:t>
            </a:r>
          </a:p>
          <a:p>
            <a:pPr marL="609600" indent="-609600" eaLnBrk="1" hangingPunct="1">
              <a:defRPr/>
            </a:pPr>
            <a:r>
              <a:rPr lang="en-US" sz="2600" b="1" u="sng" dirty="0">
                <a:solidFill>
                  <a:srgbClr val="CC0000"/>
                </a:solidFill>
                <a:effectLst>
                  <a:outerShdw blurRad="38100" dist="38100" dir="2700000" algn="tl">
                    <a:srgbClr val="C0C0C0"/>
                  </a:outerShdw>
                </a:effectLst>
              </a:rPr>
              <a:t>Energy transfer</a:t>
            </a:r>
            <a:r>
              <a:rPr lang="en-US" sz="2600" b="1" dirty="0"/>
              <a:t> can be accomplished by one of </a:t>
            </a:r>
            <a:r>
              <a:rPr lang="en-US" sz="2600" b="1" i="1" u="sng" dirty="0">
                <a:solidFill>
                  <a:srgbClr val="FF0000"/>
                </a:solidFill>
                <a:effectLst>
                  <a:outerShdw blurRad="38100" dist="38100" dir="2700000" algn="tl">
                    <a:srgbClr val="000000">
                      <a:alpha val="43137"/>
                    </a:srgbClr>
                  </a:outerShdw>
                </a:effectLst>
              </a:rPr>
              <a:t>three methods</a:t>
            </a:r>
            <a:r>
              <a:rPr lang="en-US" sz="2600" b="1" dirty="0"/>
              <a:t>:</a:t>
            </a:r>
          </a:p>
          <a:p>
            <a:pPr marL="1371600" lvl="2" indent="-457200" eaLnBrk="1" hangingPunct="1">
              <a:buFont typeface="Wingdings" pitchFamily="2" charset="2"/>
              <a:buChar char="v"/>
              <a:defRPr/>
            </a:pPr>
            <a:r>
              <a:rPr lang="en-US" sz="2800" b="1" dirty="0" smtClean="0">
                <a:solidFill>
                  <a:srgbClr val="CC0000"/>
                </a:solidFill>
                <a:effectLst>
                  <a:outerShdw blurRad="38100" dist="38100" dir="2700000" algn="tl">
                    <a:srgbClr val="000000">
                      <a:alpha val="43137"/>
                    </a:srgbClr>
                  </a:outerShdw>
                </a:effectLst>
              </a:rPr>
              <a:t>conduction</a:t>
            </a:r>
            <a:endParaRPr lang="en-US" sz="2800" b="1" dirty="0">
              <a:solidFill>
                <a:srgbClr val="CC0000"/>
              </a:solidFill>
              <a:effectLst>
                <a:outerShdw blurRad="38100" dist="38100" dir="2700000" algn="tl">
                  <a:srgbClr val="000000">
                    <a:alpha val="43137"/>
                  </a:srgbClr>
                </a:outerShdw>
              </a:effectLst>
            </a:endParaRPr>
          </a:p>
          <a:p>
            <a:pPr marL="1371600" lvl="2" indent="-457200" eaLnBrk="1" hangingPunct="1">
              <a:buFont typeface="Wingdings" pitchFamily="2" charset="2"/>
              <a:buChar char="v"/>
              <a:defRPr/>
            </a:pPr>
            <a:r>
              <a:rPr lang="en-US" sz="2800" b="1" dirty="0" smtClean="0">
                <a:solidFill>
                  <a:schemeClr val="hlink"/>
                </a:solidFill>
                <a:effectLst>
                  <a:outerShdw blurRad="38100" dist="38100" dir="2700000" algn="tl">
                    <a:srgbClr val="000000">
                      <a:alpha val="43137"/>
                    </a:srgbClr>
                  </a:outerShdw>
                </a:effectLst>
              </a:rPr>
              <a:t>convection</a:t>
            </a:r>
            <a:r>
              <a:rPr lang="en-US" sz="2800" b="1" dirty="0" smtClean="0"/>
              <a:t> </a:t>
            </a:r>
            <a:r>
              <a:rPr lang="ar-SA" sz="2800" b="1" dirty="0" smtClean="0"/>
              <a:t> </a:t>
            </a:r>
            <a:r>
              <a:rPr lang="en-US" sz="2800" b="1" dirty="0" smtClean="0"/>
              <a:t>and </a:t>
            </a:r>
            <a:endParaRPr lang="en-US" sz="2800" b="1" dirty="0"/>
          </a:p>
          <a:p>
            <a:pPr marL="1371600" lvl="2" indent="-457200" eaLnBrk="1" hangingPunct="1">
              <a:buFont typeface="Wingdings" pitchFamily="2" charset="2"/>
              <a:buChar char="v"/>
              <a:defRPr/>
            </a:pPr>
            <a:r>
              <a:rPr lang="en-US" sz="2800" b="1" dirty="0" smtClean="0">
                <a:solidFill>
                  <a:srgbClr val="FF0000"/>
                </a:solidFill>
                <a:effectLst>
                  <a:outerShdw blurRad="38100" dist="38100" dir="2700000" algn="tl">
                    <a:srgbClr val="000000">
                      <a:alpha val="43137"/>
                    </a:srgbClr>
                  </a:outerShdw>
                </a:effectLst>
              </a:rPr>
              <a:t>Radiation</a:t>
            </a:r>
            <a:endParaRPr lang="en-US" sz="28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rot="20522283">
            <a:off x="766119" y="1944126"/>
            <a:ext cx="140867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solidFill>
                  <a:srgbClr val="C00000"/>
                </a:solidFill>
              </a:rPr>
              <a:t>Types of Energy</a:t>
            </a:r>
            <a:endParaRPr lang="en-US" sz="2400" b="1"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7F4A055E-C081-498D-89CE-D7CBB77607CB}" type="datetime1">
              <a:rPr lang="en-US" smtClean="0"/>
              <a:pPr/>
              <a:t>11/9/2020</a:t>
            </a:fld>
            <a:endParaRPr lang="en-US" smtClean="0"/>
          </a:p>
        </p:txBody>
      </p:sp>
      <p:sp>
        <p:nvSpPr>
          <p:cNvPr id="8195" name="Footer Placeholder 4"/>
          <p:cNvSpPr>
            <a:spLocks noGrp="1"/>
          </p:cNvSpPr>
          <p:nvPr>
            <p:ph type="ftr" sz="quarter" idx="11"/>
          </p:nvPr>
        </p:nvSpPr>
        <p:spPr>
          <a:noFill/>
        </p:spPr>
        <p:txBody>
          <a:bodyPr/>
          <a:lstStyle/>
          <a:p>
            <a:r>
              <a:rPr lang="en-US" smtClean="0"/>
              <a:t>ESR 421 Principles of Remote Sensing</a:t>
            </a:r>
          </a:p>
        </p:txBody>
      </p:sp>
      <p:sp>
        <p:nvSpPr>
          <p:cNvPr id="8196" name="Slide Number Placeholder 5"/>
          <p:cNvSpPr>
            <a:spLocks noGrp="1"/>
          </p:cNvSpPr>
          <p:nvPr>
            <p:ph type="sldNum" sz="quarter" idx="12"/>
          </p:nvPr>
        </p:nvSpPr>
        <p:spPr>
          <a:noFill/>
        </p:spPr>
        <p:txBody>
          <a:bodyPr/>
          <a:lstStyle/>
          <a:p>
            <a:fld id="{F6FE0590-2315-41DD-8EBD-D1B67571126B}" type="slidenum">
              <a:rPr lang="ar-SA" smtClean="0"/>
              <a:pPr/>
              <a:t>2</a:t>
            </a:fld>
            <a:endParaRPr lang="en-US" smtClean="0"/>
          </a:p>
        </p:txBody>
      </p:sp>
      <p:pic>
        <p:nvPicPr>
          <p:cNvPr id="8197" name="Picture 2"/>
          <p:cNvPicPr>
            <a:picLocks noChangeAspect="1" noChangeArrowheads="1"/>
          </p:cNvPicPr>
          <p:nvPr/>
        </p:nvPicPr>
        <p:blipFill>
          <a:blip r:embed="rId2" cstate="print">
            <a:lum bright="70000" contrast="-70000"/>
          </a:blip>
          <a:srcRect/>
          <a:stretch>
            <a:fillRect/>
          </a:stretch>
        </p:blipFill>
        <p:spPr bwMode="auto">
          <a:xfrm>
            <a:off x="0" y="42863"/>
            <a:ext cx="9144000" cy="6770687"/>
          </a:xfrm>
          <a:prstGeom prst="rect">
            <a:avLst/>
          </a:prstGeom>
          <a:noFill/>
          <a:ln w="9525">
            <a:noFill/>
            <a:miter lim="800000"/>
            <a:headEnd/>
            <a:tailEnd/>
          </a:ln>
        </p:spPr>
      </p:pic>
      <p:pic>
        <p:nvPicPr>
          <p:cNvPr id="382979" name="Picture 3" descr="99"/>
          <p:cNvPicPr>
            <a:picLocks noChangeAspect="1" noChangeArrowheads="1"/>
          </p:cNvPicPr>
          <p:nvPr/>
        </p:nvPicPr>
        <p:blipFill>
          <a:blip r:embed="rId3" cstate="print">
            <a:clrChange>
              <a:clrFrom>
                <a:srgbClr val="FFFFFF"/>
              </a:clrFrom>
              <a:clrTo>
                <a:srgbClr val="FFFFFF">
                  <a:alpha val="0"/>
                </a:srgbClr>
              </a:clrTo>
            </a:clrChange>
          </a:blip>
          <a:srcRect r="25000"/>
          <a:stretch>
            <a:fillRect/>
          </a:stretch>
        </p:blipFill>
        <p:spPr bwMode="auto">
          <a:xfrm>
            <a:off x="395288" y="100013"/>
            <a:ext cx="6048375" cy="6670675"/>
          </a:xfrm>
          <a:prstGeom prst="rect">
            <a:avLst/>
          </a:prstGeom>
          <a:noFill/>
          <a:ln w="9525">
            <a:noFill/>
            <a:miter lim="800000"/>
            <a:headEnd/>
            <a:tailEnd/>
          </a:ln>
        </p:spPr>
      </p:pic>
      <p:grpSp>
        <p:nvGrpSpPr>
          <p:cNvPr id="2" name="Group 4"/>
          <p:cNvGrpSpPr>
            <a:grpSpLocks/>
          </p:cNvGrpSpPr>
          <p:nvPr/>
        </p:nvGrpSpPr>
        <p:grpSpPr bwMode="auto">
          <a:xfrm>
            <a:off x="3276600" y="1341438"/>
            <a:ext cx="5546725" cy="4824412"/>
            <a:chOff x="2064" y="845"/>
            <a:chExt cx="3494" cy="3039"/>
          </a:xfrm>
        </p:grpSpPr>
        <p:pic>
          <p:nvPicPr>
            <p:cNvPr id="8204" name="Picture 5"/>
            <p:cNvPicPr>
              <a:picLocks noChangeAspect="1" noChangeArrowheads="1"/>
            </p:cNvPicPr>
            <p:nvPr/>
          </p:nvPicPr>
          <p:blipFill>
            <a:blip r:embed="rId2" cstate="print"/>
            <a:srcRect/>
            <a:stretch>
              <a:fillRect/>
            </a:stretch>
          </p:blipFill>
          <p:spPr bwMode="auto">
            <a:xfrm>
              <a:off x="2572" y="1981"/>
              <a:ext cx="2986" cy="1884"/>
            </a:xfrm>
            <a:prstGeom prst="rect">
              <a:avLst/>
            </a:prstGeom>
            <a:noFill/>
            <a:ln w="9525">
              <a:noFill/>
              <a:miter lim="800000"/>
              <a:headEnd/>
              <a:tailEnd/>
            </a:ln>
          </p:spPr>
        </p:pic>
        <p:grpSp>
          <p:nvGrpSpPr>
            <p:cNvPr id="8205" name="Group 6"/>
            <p:cNvGrpSpPr>
              <a:grpSpLocks/>
            </p:cNvGrpSpPr>
            <p:nvPr/>
          </p:nvGrpSpPr>
          <p:grpSpPr bwMode="auto">
            <a:xfrm>
              <a:off x="2064" y="845"/>
              <a:ext cx="3492" cy="3039"/>
              <a:chOff x="2064" y="845"/>
              <a:chExt cx="3492" cy="3039"/>
            </a:xfrm>
          </p:grpSpPr>
          <p:sp>
            <p:nvSpPr>
              <p:cNvPr id="8206" name="Line 7"/>
              <p:cNvSpPr>
                <a:spLocks noChangeShapeType="1"/>
              </p:cNvSpPr>
              <p:nvPr/>
            </p:nvSpPr>
            <p:spPr bwMode="auto">
              <a:xfrm flipH="1" flipV="1">
                <a:off x="2071" y="853"/>
                <a:ext cx="3485" cy="1126"/>
              </a:xfrm>
              <a:prstGeom prst="line">
                <a:avLst/>
              </a:prstGeom>
              <a:noFill/>
              <a:ln w="38100">
                <a:solidFill>
                  <a:schemeClr val="tx1"/>
                </a:solidFill>
                <a:round/>
                <a:headEnd/>
                <a:tailEnd/>
              </a:ln>
            </p:spPr>
            <p:txBody>
              <a:bodyPr/>
              <a:lstStyle/>
              <a:p>
                <a:endParaRPr lang="en-US">
                  <a:ln w="38100">
                    <a:solidFill>
                      <a:schemeClr val="tx1"/>
                    </a:solidFill>
                  </a:ln>
                </a:endParaRPr>
              </a:p>
            </p:txBody>
          </p:sp>
          <p:sp>
            <p:nvSpPr>
              <p:cNvPr id="8207" name="Line 8"/>
              <p:cNvSpPr>
                <a:spLocks noChangeShapeType="1"/>
              </p:cNvSpPr>
              <p:nvPr/>
            </p:nvSpPr>
            <p:spPr bwMode="auto">
              <a:xfrm flipH="1" flipV="1">
                <a:off x="2064" y="845"/>
                <a:ext cx="498" cy="1134"/>
              </a:xfrm>
              <a:prstGeom prst="line">
                <a:avLst/>
              </a:prstGeom>
              <a:noFill/>
              <a:ln w="38100">
                <a:solidFill>
                  <a:schemeClr val="tx1"/>
                </a:solidFill>
                <a:round/>
                <a:headEnd/>
                <a:tailEnd/>
              </a:ln>
            </p:spPr>
            <p:txBody>
              <a:bodyPr/>
              <a:lstStyle/>
              <a:p>
                <a:endParaRPr lang="en-US"/>
              </a:p>
            </p:txBody>
          </p:sp>
          <p:sp>
            <p:nvSpPr>
              <p:cNvPr id="8208" name="Line 9"/>
              <p:cNvSpPr>
                <a:spLocks noChangeShapeType="1"/>
              </p:cNvSpPr>
              <p:nvPr/>
            </p:nvSpPr>
            <p:spPr bwMode="auto">
              <a:xfrm flipH="1" flipV="1">
                <a:off x="2064" y="845"/>
                <a:ext cx="498" cy="3039"/>
              </a:xfrm>
              <a:prstGeom prst="line">
                <a:avLst/>
              </a:prstGeom>
              <a:noFill/>
              <a:ln w="38100">
                <a:solidFill>
                  <a:schemeClr val="tx1"/>
                </a:solidFill>
                <a:round/>
                <a:headEnd/>
                <a:tailEnd/>
              </a:ln>
            </p:spPr>
            <p:txBody>
              <a:bodyPr/>
              <a:lstStyle/>
              <a:p>
                <a:endParaRPr lang="en-US"/>
              </a:p>
            </p:txBody>
          </p:sp>
        </p:grpSp>
      </p:grpSp>
      <p:sp>
        <p:nvSpPr>
          <p:cNvPr id="382986" name="Text Box 10"/>
          <p:cNvSpPr txBox="1">
            <a:spLocks noChangeArrowheads="1"/>
          </p:cNvSpPr>
          <p:nvPr/>
        </p:nvSpPr>
        <p:spPr bwMode="auto">
          <a:xfrm>
            <a:off x="334963" y="3662363"/>
            <a:ext cx="6026150" cy="1223962"/>
          </a:xfrm>
          <a:prstGeom prst="rect">
            <a:avLst/>
          </a:prstGeom>
          <a:noFill/>
          <a:ln w="9525">
            <a:noFill/>
            <a:miter lim="800000"/>
            <a:headEnd/>
            <a:tailEnd/>
          </a:ln>
        </p:spPr>
        <p:txBody>
          <a:bodyPr/>
          <a:lstStyle/>
          <a:p>
            <a:pPr algn="ctr" eaLnBrk="0" hangingPunct="0"/>
            <a:r>
              <a:rPr lang="en-US" sz="4400" b="1" i="1" dirty="0">
                <a:solidFill>
                  <a:srgbClr val="FFFFCC"/>
                </a:solidFill>
                <a:latin typeface="Tahoma" pitchFamily="34" charset="0"/>
              </a:rPr>
              <a:t>Remote Sensing</a:t>
            </a:r>
          </a:p>
          <a:p>
            <a:pPr algn="ctr" eaLnBrk="0" hangingPunct="0"/>
            <a:endParaRPr lang="en-US" sz="3200" b="1" i="1" dirty="0">
              <a:solidFill>
                <a:srgbClr val="FFFFCC"/>
              </a:solidFill>
              <a:latin typeface="Tahoma" pitchFamily="34" charset="0"/>
            </a:endParaRPr>
          </a:p>
          <a:p>
            <a:pPr algn="ctr" eaLnBrk="0" hangingPunct="0"/>
            <a:r>
              <a:rPr lang="en-US" sz="3200" b="1" i="1" dirty="0">
                <a:solidFill>
                  <a:srgbClr val="FFFFCC"/>
                </a:solidFill>
                <a:latin typeface="Tahoma" pitchFamily="34" charset="0"/>
              </a:rPr>
              <a:t>Part I</a:t>
            </a:r>
            <a:endParaRPr lang="en-US" sz="3200" b="1" i="1" dirty="0">
              <a:solidFill>
                <a:srgbClr val="FFFFCC"/>
              </a:solidFill>
              <a:latin typeface="NuptialScript"/>
            </a:endParaRPr>
          </a:p>
          <a:p>
            <a:pPr eaLnBrk="0" hangingPunct="0"/>
            <a:endParaRPr lang="en-US" sz="1800" dirty="0">
              <a:solidFill>
                <a:srgbClr val="FFFFCC"/>
              </a:solidFill>
              <a:latin typeface="Times New Roman" pitchFamily="18" charset="0"/>
            </a:endParaRPr>
          </a:p>
        </p:txBody>
      </p:sp>
      <p:sp>
        <p:nvSpPr>
          <p:cNvPr id="382988" name="Line 12"/>
          <p:cNvSpPr>
            <a:spLocks noChangeShapeType="1"/>
          </p:cNvSpPr>
          <p:nvPr/>
        </p:nvSpPr>
        <p:spPr bwMode="auto">
          <a:xfrm flipV="1">
            <a:off x="684213" y="1412875"/>
            <a:ext cx="2447925" cy="4321175"/>
          </a:xfrm>
          <a:prstGeom prst="line">
            <a:avLst/>
          </a:prstGeom>
          <a:noFill/>
          <a:ln w="76200">
            <a:solidFill>
              <a:srgbClr val="00FFFF"/>
            </a:solidFill>
            <a:round/>
            <a:headEnd/>
            <a:tailEnd type="triangle" w="med" len="med"/>
          </a:ln>
        </p:spPr>
        <p:txBody>
          <a:bodyPr/>
          <a:lstStyle/>
          <a:p>
            <a:endParaRPr lang="en-US"/>
          </a:p>
        </p:txBody>
      </p:sp>
      <p:pic>
        <p:nvPicPr>
          <p:cNvPr id="382989" name="Picture 13" descr="elogo"/>
          <p:cNvPicPr>
            <a:picLocks noChangeAspect="1" noChangeArrowheads="1"/>
          </p:cNvPicPr>
          <p:nvPr/>
        </p:nvPicPr>
        <p:blipFill>
          <a:blip r:embed="rId4" cstate="print"/>
          <a:srcRect l="23540" t="14769" r="20892" b="14696"/>
          <a:stretch>
            <a:fillRect/>
          </a:stretch>
        </p:blipFill>
        <p:spPr bwMode="auto">
          <a:xfrm>
            <a:off x="7391400" y="5181600"/>
            <a:ext cx="1600200" cy="152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82979"/>
                                        </p:tgtEl>
                                        <p:attrNameLst>
                                          <p:attrName>style.visibility</p:attrName>
                                        </p:attrNameLst>
                                      </p:cBhvr>
                                      <p:to>
                                        <p:strVal val="visible"/>
                                      </p:to>
                                    </p:set>
                                    <p:anim calcmode="lin" valueType="num">
                                      <p:cBhvr>
                                        <p:cTn id="7" dur="1000" fill="hold"/>
                                        <p:tgtEl>
                                          <p:spTgt spid="382979"/>
                                        </p:tgtEl>
                                        <p:attrNameLst>
                                          <p:attrName>ppt_w</p:attrName>
                                        </p:attrNameLst>
                                      </p:cBhvr>
                                      <p:tavLst>
                                        <p:tav tm="0">
                                          <p:val>
                                            <p:strVal val="#ppt_w*0.70"/>
                                          </p:val>
                                        </p:tav>
                                        <p:tav tm="100000">
                                          <p:val>
                                            <p:strVal val="#ppt_w"/>
                                          </p:val>
                                        </p:tav>
                                      </p:tavLst>
                                    </p:anim>
                                    <p:anim calcmode="lin" valueType="num">
                                      <p:cBhvr>
                                        <p:cTn id="8" dur="1000" fill="hold"/>
                                        <p:tgtEl>
                                          <p:spTgt spid="382979"/>
                                        </p:tgtEl>
                                        <p:attrNameLst>
                                          <p:attrName>ppt_h</p:attrName>
                                        </p:attrNameLst>
                                      </p:cBhvr>
                                      <p:tavLst>
                                        <p:tav tm="0">
                                          <p:val>
                                            <p:strVal val="#ppt_h"/>
                                          </p:val>
                                        </p:tav>
                                        <p:tav tm="100000">
                                          <p:val>
                                            <p:strVal val="#ppt_h"/>
                                          </p:val>
                                        </p:tav>
                                      </p:tavLst>
                                    </p:anim>
                                    <p:animEffect transition="in" filter="fade">
                                      <p:cBhvr>
                                        <p:cTn id="9" dur="1000"/>
                                        <p:tgtEl>
                                          <p:spTgt spid="382979"/>
                                        </p:tgtEl>
                                      </p:cBhvr>
                                    </p:animEffect>
                                  </p:childTnLst>
                                </p:cTn>
                              </p:par>
                            </p:childTnLst>
                          </p:cTn>
                        </p:par>
                        <p:par>
                          <p:cTn id="10" fill="hold">
                            <p:stCondLst>
                              <p:cond delay="2000"/>
                            </p:stCondLst>
                            <p:childTnLst>
                              <p:par>
                                <p:cTn id="11" presetID="23" presetClass="entr" presetSubtype="16" fill="hold" grpId="0" nodeType="afterEffect">
                                  <p:stCondLst>
                                    <p:cond delay="1000"/>
                                  </p:stCondLst>
                                  <p:childTnLst>
                                    <p:set>
                                      <p:cBhvr>
                                        <p:cTn id="12" dur="1" fill="hold">
                                          <p:stCondLst>
                                            <p:cond delay="0"/>
                                          </p:stCondLst>
                                        </p:cTn>
                                        <p:tgtEl>
                                          <p:spTgt spid="382986"/>
                                        </p:tgtEl>
                                        <p:attrNameLst>
                                          <p:attrName>style.visibility</p:attrName>
                                        </p:attrNameLst>
                                      </p:cBhvr>
                                      <p:to>
                                        <p:strVal val="visible"/>
                                      </p:to>
                                    </p:set>
                                    <p:anim calcmode="lin" valueType="num">
                                      <p:cBhvr>
                                        <p:cTn id="13" dur="500" fill="hold"/>
                                        <p:tgtEl>
                                          <p:spTgt spid="382986"/>
                                        </p:tgtEl>
                                        <p:attrNameLst>
                                          <p:attrName>ppt_w</p:attrName>
                                        </p:attrNameLst>
                                      </p:cBhvr>
                                      <p:tavLst>
                                        <p:tav tm="0">
                                          <p:val>
                                            <p:fltVal val="0"/>
                                          </p:val>
                                        </p:tav>
                                        <p:tav tm="100000">
                                          <p:val>
                                            <p:strVal val="#ppt_w"/>
                                          </p:val>
                                        </p:tav>
                                      </p:tavLst>
                                    </p:anim>
                                    <p:anim calcmode="lin" valueType="num">
                                      <p:cBhvr>
                                        <p:cTn id="14" dur="500" fill="hold"/>
                                        <p:tgtEl>
                                          <p:spTgt spid="382986"/>
                                        </p:tgtEl>
                                        <p:attrNameLst>
                                          <p:attrName>ppt_h</p:attrName>
                                        </p:attrNameLst>
                                      </p:cBhvr>
                                      <p:tavLst>
                                        <p:tav tm="0">
                                          <p:val>
                                            <p:fltVal val="0"/>
                                          </p:val>
                                        </p:tav>
                                        <p:tav tm="100000">
                                          <p:val>
                                            <p:strVal val="#ppt_h"/>
                                          </p:val>
                                        </p:tav>
                                      </p:tavLst>
                                    </p:anim>
                                  </p:childTnLst>
                                </p:cTn>
                              </p:par>
                            </p:childTnLst>
                          </p:cTn>
                        </p:par>
                        <p:par>
                          <p:cTn id="15" fill="hold">
                            <p:stCondLst>
                              <p:cond delay="3500"/>
                            </p:stCondLst>
                            <p:childTnLst>
                              <p:par>
                                <p:cTn id="16" presetID="2" presetClass="entr" presetSubtype="12" fill="hold" grpId="0" nodeType="afterEffect">
                                  <p:stCondLst>
                                    <p:cond delay="1000"/>
                                  </p:stCondLst>
                                  <p:childTnLst>
                                    <p:set>
                                      <p:cBhvr>
                                        <p:cTn id="17" dur="1" fill="hold">
                                          <p:stCondLst>
                                            <p:cond delay="0"/>
                                          </p:stCondLst>
                                        </p:cTn>
                                        <p:tgtEl>
                                          <p:spTgt spid="382988"/>
                                        </p:tgtEl>
                                        <p:attrNameLst>
                                          <p:attrName>style.visibility</p:attrName>
                                        </p:attrNameLst>
                                      </p:cBhvr>
                                      <p:to>
                                        <p:strVal val="visible"/>
                                      </p:to>
                                    </p:set>
                                    <p:anim calcmode="lin" valueType="num">
                                      <p:cBhvr additive="base">
                                        <p:cTn id="18" dur="500" fill="hold"/>
                                        <p:tgtEl>
                                          <p:spTgt spid="382988"/>
                                        </p:tgtEl>
                                        <p:attrNameLst>
                                          <p:attrName>ppt_x</p:attrName>
                                        </p:attrNameLst>
                                      </p:cBhvr>
                                      <p:tavLst>
                                        <p:tav tm="0">
                                          <p:val>
                                            <p:strVal val="0-#ppt_w/2"/>
                                          </p:val>
                                        </p:tav>
                                        <p:tav tm="100000">
                                          <p:val>
                                            <p:strVal val="#ppt_x"/>
                                          </p:val>
                                        </p:tav>
                                      </p:tavLst>
                                    </p:anim>
                                    <p:anim calcmode="lin" valueType="num">
                                      <p:cBhvr additive="base">
                                        <p:cTn id="19" dur="500" fill="hold"/>
                                        <p:tgtEl>
                                          <p:spTgt spid="382988"/>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3" presetClass="entr" presetSubtype="10"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1000"/>
                                        <p:tgtEl>
                                          <p:spTgt spid="2"/>
                                        </p:tgtEl>
                                      </p:cBhvr>
                                    </p:animEffect>
                                  </p:childTnLst>
                                </p:cTn>
                              </p:par>
                            </p:childTnLst>
                          </p:cTn>
                        </p:par>
                        <p:par>
                          <p:cTn id="24" fill="hold">
                            <p:stCondLst>
                              <p:cond delay="7000"/>
                            </p:stCondLst>
                            <p:childTnLst>
                              <p:par>
                                <p:cTn id="25" presetID="53" presetClass="entr" presetSubtype="0" fill="hold" nodeType="afterEffect">
                                  <p:stCondLst>
                                    <p:cond delay="0"/>
                                  </p:stCondLst>
                                  <p:childTnLst>
                                    <p:set>
                                      <p:cBhvr>
                                        <p:cTn id="26" dur="1" fill="hold">
                                          <p:stCondLst>
                                            <p:cond delay="0"/>
                                          </p:stCondLst>
                                        </p:cTn>
                                        <p:tgtEl>
                                          <p:spTgt spid="382989"/>
                                        </p:tgtEl>
                                        <p:attrNameLst>
                                          <p:attrName>style.visibility</p:attrName>
                                        </p:attrNameLst>
                                      </p:cBhvr>
                                      <p:to>
                                        <p:strVal val="visible"/>
                                      </p:to>
                                    </p:set>
                                    <p:anim calcmode="lin" valueType="num">
                                      <p:cBhvr>
                                        <p:cTn id="27" dur="500" fill="hold"/>
                                        <p:tgtEl>
                                          <p:spTgt spid="382989"/>
                                        </p:tgtEl>
                                        <p:attrNameLst>
                                          <p:attrName>ppt_w</p:attrName>
                                        </p:attrNameLst>
                                      </p:cBhvr>
                                      <p:tavLst>
                                        <p:tav tm="0">
                                          <p:val>
                                            <p:fltVal val="0"/>
                                          </p:val>
                                        </p:tav>
                                        <p:tav tm="100000">
                                          <p:val>
                                            <p:strVal val="#ppt_w"/>
                                          </p:val>
                                        </p:tav>
                                      </p:tavLst>
                                    </p:anim>
                                    <p:anim calcmode="lin" valueType="num">
                                      <p:cBhvr>
                                        <p:cTn id="28" dur="500" fill="hold"/>
                                        <p:tgtEl>
                                          <p:spTgt spid="382989"/>
                                        </p:tgtEl>
                                        <p:attrNameLst>
                                          <p:attrName>ppt_h</p:attrName>
                                        </p:attrNameLst>
                                      </p:cBhvr>
                                      <p:tavLst>
                                        <p:tav tm="0">
                                          <p:val>
                                            <p:fltVal val="0"/>
                                          </p:val>
                                        </p:tav>
                                        <p:tav tm="100000">
                                          <p:val>
                                            <p:strVal val="#ppt_h"/>
                                          </p:val>
                                        </p:tav>
                                      </p:tavLst>
                                    </p:anim>
                                    <p:animEffect transition="in" filter="fade">
                                      <p:cBhvr>
                                        <p:cTn id="29" dur="500"/>
                                        <p:tgtEl>
                                          <p:spTgt spid="382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6" grpId="0"/>
      <p:bldP spid="3829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fld id="{49B98E41-BE2C-4185-B477-43A29DE3E854}" type="datetime1">
              <a:rPr lang="en-US" smtClean="0"/>
              <a:pPr/>
              <a:t>11/9/2020</a:t>
            </a:fld>
            <a:endParaRPr lang="en-US" smtClean="0"/>
          </a:p>
        </p:txBody>
      </p:sp>
      <p:sp>
        <p:nvSpPr>
          <p:cNvPr id="34819" name="Footer Placeholder 4"/>
          <p:cNvSpPr>
            <a:spLocks noGrp="1"/>
          </p:cNvSpPr>
          <p:nvPr>
            <p:ph type="ftr" sz="quarter" idx="11"/>
          </p:nvPr>
        </p:nvSpPr>
        <p:spPr>
          <a:noFill/>
        </p:spPr>
        <p:txBody>
          <a:bodyPr/>
          <a:lstStyle/>
          <a:p>
            <a:r>
              <a:rPr lang="en-US" smtClean="0"/>
              <a:t>ESR 421 Principles of Remote Sensing</a:t>
            </a:r>
          </a:p>
        </p:txBody>
      </p:sp>
      <p:sp>
        <p:nvSpPr>
          <p:cNvPr id="34820" name="Slide Number Placeholder 5"/>
          <p:cNvSpPr>
            <a:spLocks noGrp="1"/>
          </p:cNvSpPr>
          <p:nvPr>
            <p:ph type="sldNum" sz="quarter" idx="12"/>
          </p:nvPr>
        </p:nvSpPr>
        <p:spPr>
          <a:noFill/>
        </p:spPr>
        <p:txBody>
          <a:bodyPr/>
          <a:lstStyle/>
          <a:p>
            <a:fld id="{C4822337-AF14-4144-B1A7-486A79A1BA62}" type="slidenum">
              <a:rPr lang="ar-SA" smtClean="0"/>
              <a:pPr/>
              <a:t>20</a:t>
            </a:fld>
            <a:endParaRPr lang="en-US" smtClean="0"/>
          </a:p>
        </p:txBody>
      </p:sp>
      <p:pic>
        <p:nvPicPr>
          <p:cNvPr id="34821"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6146" name="Rectangle 2"/>
          <p:cNvSpPr>
            <a:spLocks noGrp="1" noChangeArrowheads="1"/>
          </p:cNvSpPr>
          <p:nvPr>
            <p:ph type="title"/>
          </p:nvPr>
        </p:nvSpPr>
        <p:spPr>
          <a:xfrm>
            <a:off x="228600" y="228600"/>
            <a:ext cx="8229600" cy="1143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6000" b="1" i="1" dirty="0">
                <a:solidFill>
                  <a:srgbClr val="CC0000"/>
                </a:solidFill>
                <a:effectLst>
                  <a:outerShdw blurRad="38100" dist="38100" dir="2700000" algn="tl">
                    <a:srgbClr val="C0C0C0"/>
                  </a:outerShdw>
                </a:effectLst>
              </a:rPr>
              <a:t>Conduction</a:t>
            </a:r>
            <a:r>
              <a:rPr lang="ar-SA" sz="6000" b="1" i="1" dirty="0">
                <a:solidFill>
                  <a:srgbClr val="CC0000"/>
                </a:solidFill>
                <a:effectLst>
                  <a:outerShdw blurRad="38100" dist="38100" dir="2700000" algn="tl">
                    <a:srgbClr val="C0C0C0"/>
                  </a:outerShdw>
                </a:effectLst>
              </a:rPr>
              <a:t> </a:t>
            </a:r>
            <a:endParaRPr lang="en-US" sz="6000" b="1" i="1" dirty="0">
              <a:solidFill>
                <a:srgbClr val="CC0000"/>
              </a:solidFill>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228600" y="1524000"/>
            <a:ext cx="8610600" cy="4953000"/>
          </a:xfrm>
        </p:spPr>
        <p:txBody>
          <a:bodyPr/>
          <a:lstStyle/>
          <a:p>
            <a:pPr eaLnBrk="1" hangingPunct="1">
              <a:defRPr/>
            </a:pPr>
            <a:r>
              <a:rPr lang="en-US" sz="3600" b="1">
                <a:effectLst>
                  <a:outerShdw blurRad="38100" dist="38100" dir="2700000" algn="tl">
                    <a:srgbClr val="C0C0C0"/>
                  </a:outerShdw>
                </a:effectLst>
              </a:rPr>
              <a:t>Direct transfer of energy with physical contact.</a:t>
            </a:r>
          </a:p>
          <a:p>
            <a:pPr eaLnBrk="1" hangingPunct="1">
              <a:defRPr/>
            </a:pPr>
            <a:r>
              <a:rPr lang="en-US" sz="3600" b="1">
                <a:solidFill>
                  <a:srgbClr val="CC0000"/>
                </a:solidFill>
                <a:effectLst>
                  <a:outerShdw blurRad="38100" dist="38100" dir="2700000" algn="tl">
                    <a:srgbClr val="C0C0C0"/>
                  </a:outerShdw>
                </a:effectLst>
              </a:rPr>
              <a:t>The </a:t>
            </a:r>
            <a:r>
              <a:rPr lang="en-US" sz="3600" b="1" i="1" u="sng">
                <a:solidFill>
                  <a:srgbClr val="CC0000"/>
                </a:solidFill>
                <a:effectLst>
                  <a:outerShdw blurRad="38100" dist="38100" dir="2700000" algn="tl">
                    <a:srgbClr val="C0C0C0"/>
                  </a:outerShdw>
                </a:effectLst>
              </a:rPr>
              <a:t>efficiency</a:t>
            </a:r>
            <a:r>
              <a:rPr lang="en-US" sz="3600" b="1">
                <a:solidFill>
                  <a:srgbClr val="CC0000"/>
                </a:solidFill>
                <a:effectLst>
                  <a:outerShdw blurRad="38100" dist="38100" dir="2700000" algn="tl">
                    <a:srgbClr val="C0C0C0"/>
                  </a:outerShdw>
                </a:effectLst>
              </a:rPr>
              <a:t> of energy transmission is related to the </a:t>
            </a:r>
            <a:r>
              <a:rPr lang="en-US" sz="3600" b="1" u="sng">
                <a:solidFill>
                  <a:srgbClr val="CC0000"/>
                </a:solidFill>
                <a:effectLst>
                  <a:outerShdw blurRad="38100" dist="38100" dir="2700000" algn="tl">
                    <a:srgbClr val="C0C0C0"/>
                  </a:outerShdw>
                </a:effectLst>
              </a:rPr>
              <a:t>area of surface contacts.</a:t>
            </a:r>
          </a:p>
          <a:p>
            <a:pPr eaLnBrk="1" hangingPunct="1">
              <a:defRPr/>
            </a:pPr>
            <a:r>
              <a:rPr lang="en-US" sz="3600" b="1">
                <a:effectLst>
                  <a:outerShdw blurRad="38100" dist="38100" dir="2700000" algn="tl">
                    <a:srgbClr val="C0C0C0"/>
                  </a:outerShdw>
                </a:effectLst>
              </a:rPr>
              <a:t>Most important in </a:t>
            </a:r>
            <a:r>
              <a:rPr lang="en-US" sz="3600" b="1" i="1" u="sng">
                <a:solidFill>
                  <a:srgbClr val="CC0000"/>
                </a:solidFill>
                <a:effectLst>
                  <a:outerShdw blurRad="38100" dist="38100" dir="2700000" algn="tl">
                    <a:srgbClr val="C0C0C0"/>
                  </a:outerShdw>
                </a:effectLst>
              </a:rPr>
              <a:t>solids</a:t>
            </a:r>
            <a:r>
              <a:rPr lang="en-US" sz="3600" b="1">
                <a:effectLst>
                  <a:outerShdw blurRad="38100" dist="38100" dir="2700000" algn="tl">
                    <a:srgbClr val="C0C0C0"/>
                  </a:outerShdw>
                </a:effectLst>
              </a:rPr>
              <a:t>, of intermediate importance in liquids and least important in gasses.</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854F7491-D2C1-411E-968C-D4056E2C2878}" type="datetime1">
              <a:rPr lang="en-US" smtClean="0"/>
              <a:pPr/>
              <a:t>11/9/2020</a:t>
            </a:fld>
            <a:endParaRPr lang="en-US" smtClean="0"/>
          </a:p>
        </p:txBody>
      </p:sp>
      <p:sp>
        <p:nvSpPr>
          <p:cNvPr id="35843" name="Footer Placeholder 4"/>
          <p:cNvSpPr>
            <a:spLocks noGrp="1"/>
          </p:cNvSpPr>
          <p:nvPr>
            <p:ph type="ftr" sz="quarter" idx="11"/>
          </p:nvPr>
        </p:nvSpPr>
        <p:spPr>
          <a:noFill/>
        </p:spPr>
        <p:txBody>
          <a:bodyPr/>
          <a:lstStyle/>
          <a:p>
            <a:r>
              <a:rPr lang="en-US" smtClean="0"/>
              <a:t>ESR 421 Principles of Remote Sensing</a:t>
            </a:r>
          </a:p>
        </p:txBody>
      </p:sp>
      <p:sp>
        <p:nvSpPr>
          <p:cNvPr id="35844" name="Slide Number Placeholder 5"/>
          <p:cNvSpPr>
            <a:spLocks noGrp="1"/>
          </p:cNvSpPr>
          <p:nvPr>
            <p:ph type="sldNum" sz="quarter" idx="12"/>
          </p:nvPr>
        </p:nvSpPr>
        <p:spPr>
          <a:noFill/>
        </p:spPr>
        <p:txBody>
          <a:bodyPr/>
          <a:lstStyle/>
          <a:p>
            <a:fld id="{18816B39-8839-422D-A77C-1D544B3A9EC6}" type="slidenum">
              <a:rPr lang="ar-SA" smtClean="0"/>
              <a:pPr/>
              <a:t>21</a:t>
            </a:fld>
            <a:endParaRPr lang="en-US" smtClean="0"/>
          </a:p>
        </p:txBody>
      </p:sp>
      <p:pic>
        <p:nvPicPr>
          <p:cNvPr id="35845" name="Picture 27"/>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7170" name="Rectangle 2"/>
          <p:cNvSpPr>
            <a:spLocks noGrp="1" noChangeArrowheads="1"/>
          </p:cNvSpPr>
          <p:nvPr>
            <p:ph type="title"/>
          </p:nvPr>
        </p:nvSpPr>
        <p:spPr>
          <a:xfrm>
            <a:off x="457200" y="274638"/>
            <a:ext cx="8229600" cy="1002227"/>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6600" b="1" i="1" dirty="0">
                <a:solidFill>
                  <a:srgbClr val="CC0000"/>
                </a:solidFill>
                <a:effectLst>
                  <a:outerShdw blurRad="38100" dist="38100" dir="2700000" algn="tl">
                    <a:srgbClr val="C0C0C0"/>
                  </a:outerShdw>
                </a:effectLst>
              </a:rPr>
              <a:t>Convection</a:t>
            </a:r>
          </a:p>
        </p:txBody>
      </p:sp>
      <p:sp>
        <p:nvSpPr>
          <p:cNvPr id="7171" name="Rectangle 3"/>
          <p:cNvSpPr>
            <a:spLocks noGrp="1" noChangeArrowheads="1"/>
          </p:cNvSpPr>
          <p:nvPr>
            <p:ph type="body" idx="1"/>
          </p:nvPr>
        </p:nvSpPr>
        <p:spPr>
          <a:xfrm>
            <a:off x="228600" y="1447800"/>
            <a:ext cx="8229600" cy="4525963"/>
          </a:xfrm>
        </p:spPr>
        <p:txBody>
          <a:bodyPr/>
          <a:lstStyle/>
          <a:p>
            <a:pPr eaLnBrk="1" hangingPunct="1">
              <a:defRPr/>
            </a:pPr>
            <a:r>
              <a:rPr lang="en-US" sz="3600" b="1">
                <a:effectLst>
                  <a:outerShdw blurRad="38100" dist="38100" dir="2700000" algn="tl">
                    <a:srgbClr val="C0C0C0"/>
                  </a:outerShdw>
                </a:effectLst>
              </a:rPr>
              <a:t>Energy transfer by the </a:t>
            </a:r>
            <a:r>
              <a:rPr lang="en-US" sz="3600" b="1" i="1" u="sng">
                <a:solidFill>
                  <a:srgbClr val="CC0000"/>
                </a:solidFill>
                <a:effectLst>
                  <a:outerShdw blurRad="38100" dist="38100" dir="2700000" algn="tl">
                    <a:srgbClr val="C0C0C0"/>
                  </a:outerShdw>
                </a:effectLst>
              </a:rPr>
              <a:t>physical movement of molecules.</a:t>
            </a:r>
          </a:p>
          <a:p>
            <a:pPr eaLnBrk="1" hangingPunct="1">
              <a:defRPr/>
            </a:pPr>
            <a:r>
              <a:rPr lang="en-US" sz="3600" b="1">
                <a:effectLst>
                  <a:outerShdw blurRad="38100" dist="38100" dir="2700000" algn="tl">
                    <a:srgbClr val="C0C0C0"/>
                  </a:outerShdw>
                </a:effectLst>
              </a:rPr>
              <a:t>Possible </a:t>
            </a:r>
            <a:r>
              <a:rPr lang="en-US" sz="3600" b="1">
                <a:solidFill>
                  <a:srgbClr val="CC0000"/>
                </a:solidFill>
                <a:effectLst>
                  <a:outerShdw blurRad="38100" dist="38100" dir="2700000" algn="tl">
                    <a:srgbClr val="C0C0C0"/>
                  </a:outerShdw>
                </a:effectLst>
              </a:rPr>
              <a:t>only in </a:t>
            </a:r>
            <a:r>
              <a:rPr lang="en-US" sz="3600" b="1" i="1" u="sng">
                <a:solidFill>
                  <a:srgbClr val="CC0000"/>
                </a:solidFill>
                <a:effectLst>
                  <a:outerShdw blurRad="38100" dist="38100" dir="2700000" algn="tl">
                    <a:srgbClr val="C0C0C0"/>
                  </a:outerShdw>
                </a:effectLst>
              </a:rPr>
              <a:t>liquids</a:t>
            </a:r>
            <a:r>
              <a:rPr lang="en-US" sz="3600" b="1">
                <a:solidFill>
                  <a:srgbClr val="CC0000"/>
                </a:solidFill>
                <a:effectLst>
                  <a:outerShdw blurRad="38100" dist="38100" dir="2700000" algn="tl">
                    <a:srgbClr val="C0C0C0"/>
                  </a:outerShdw>
                </a:effectLst>
              </a:rPr>
              <a:t> and </a:t>
            </a:r>
            <a:r>
              <a:rPr lang="en-US" sz="3600" b="1" i="1" u="sng">
                <a:solidFill>
                  <a:srgbClr val="CC0000"/>
                </a:solidFill>
                <a:effectLst>
                  <a:outerShdw blurRad="38100" dist="38100" dir="2700000" algn="tl">
                    <a:srgbClr val="C0C0C0"/>
                  </a:outerShdw>
                </a:effectLst>
              </a:rPr>
              <a:t>gasses</a:t>
            </a:r>
            <a:r>
              <a:rPr lang="en-US" sz="3600" b="1">
                <a:solidFill>
                  <a:srgbClr val="CC0000"/>
                </a:solidFill>
                <a:effectLst>
                  <a:outerShdw blurRad="38100" dist="38100" dir="2700000" algn="tl">
                    <a:srgbClr val="C0C0C0"/>
                  </a:outerShdw>
                </a:effectLst>
              </a:rPr>
              <a:t>.</a:t>
            </a:r>
          </a:p>
        </p:txBody>
      </p:sp>
      <p:grpSp>
        <p:nvGrpSpPr>
          <p:cNvPr id="2" name="Group 20"/>
          <p:cNvGrpSpPr>
            <a:grpSpLocks/>
          </p:cNvGrpSpPr>
          <p:nvPr/>
        </p:nvGrpSpPr>
        <p:grpSpPr bwMode="auto">
          <a:xfrm>
            <a:off x="4038600" y="3429000"/>
            <a:ext cx="1676400" cy="3124200"/>
            <a:chOff x="4464" y="1824"/>
            <a:chExt cx="1056" cy="2064"/>
          </a:xfrm>
        </p:grpSpPr>
        <p:sp>
          <p:nvSpPr>
            <p:cNvPr id="35853" name="Rectangle 19"/>
            <p:cNvSpPr>
              <a:spLocks noChangeArrowheads="1"/>
            </p:cNvSpPr>
            <p:nvPr/>
          </p:nvSpPr>
          <p:spPr bwMode="auto">
            <a:xfrm>
              <a:off x="4464" y="2016"/>
              <a:ext cx="1056" cy="1008"/>
            </a:xfrm>
            <a:prstGeom prst="rect">
              <a:avLst/>
            </a:prstGeom>
            <a:solidFill>
              <a:srgbClr val="FFFF66"/>
            </a:solidFill>
            <a:ln w="9525">
              <a:solidFill>
                <a:schemeClr val="tx1"/>
              </a:solidFill>
              <a:miter lim="800000"/>
              <a:headEnd/>
              <a:tailEnd/>
            </a:ln>
          </p:spPr>
          <p:txBody>
            <a:bodyPr wrap="none" anchor="ctr"/>
            <a:lstStyle/>
            <a:p>
              <a:endParaRPr lang="ar-SA"/>
            </a:p>
          </p:txBody>
        </p:sp>
        <p:sp>
          <p:nvSpPr>
            <p:cNvPr id="35854" name="Freeform 5"/>
            <p:cNvSpPr>
              <a:spLocks/>
            </p:cNvSpPr>
            <p:nvPr/>
          </p:nvSpPr>
          <p:spPr bwMode="auto">
            <a:xfrm>
              <a:off x="4464" y="1824"/>
              <a:ext cx="1056" cy="1200"/>
            </a:xfrm>
            <a:custGeom>
              <a:avLst/>
              <a:gdLst>
                <a:gd name="T0" fmla="*/ 2272 w 720"/>
                <a:gd name="T1" fmla="*/ 0 h 720"/>
                <a:gd name="T2" fmla="*/ 2272 w 720"/>
                <a:gd name="T3" fmla="*/ 3333 h 720"/>
                <a:gd name="T4" fmla="*/ 0 w 720"/>
                <a:gd name="T5" fmla="*/ 3333 h 720"/>
                <a:gd name="T6" fmla="*/ 0 w 720"/>
                <a:gd name="T7" fmla="*/ 0 h 720"/>
                <a:gd name="T8" fmla="*/ 0 60000 65536"/>
                <a:gd name="T9" fmla="*/ 0 60000 65536"/>
                <a:gd name="T10" fmla="*/ 0 60000 65536"/>
                <a:gd name="T11" fmla="*/ 0 60000 65536"/>
                <a:gd name="T12" fmla="*/ 0 w 720"/>
                <a:gd name="T13" fmla="*/ 0 h 720"/>
                <a:gd name="T14" fmla="*/ 720 w 720"/>
                <a:gd name="T15" fmla="*/ 720 h 720"/>
              </a:gdLst>
              <a:ahLst/>
              <a:cxnLst>
                <a:cxn ang="T8">
                  <a:pos x="T0" y="T1"/>
                </a:cxn>
                <a:cxn ang="T9">
                  <a:pos x="T2" y="T3"/>
                </a:cxn>
                <a:cxn ang="T10">
                  <a:pos x="T4" y="T5"/>
                </a:cxn>
                <a:cxn ang="T11">
                  <a:pos x="T6" y="T7"/>
                </a:cxn>
              </a:cxnLst>
              <a:rect l="T12" t="T13" r="T14" b="T15"/>
              <a:pathLst>
                <a:path w="720" h="720">
                  <a:moveTo>
                    <a:pt x="720" y="0"/>
                  </a:moveTo>
                  <a:lnTo>
                    <a:pt x="720" y="720"/>
                  </a:lnTo>
                  <a:lnTo>
                    <a:pt x="0" y="720"/>
                  </a:lnTo>
                  <a:lnTo>
                    <a:pt x="0" y="0"/>
                  </a:lnTo>
                </a:path>
              </a:pathLst>
            </a:custGeom>
            <a:noFill/>
            <a:ln w="38100">
              <a:solidFill>
                <a:schemeClr val="tx1"/>
              </a:solidFill>
              <a:round/>
              <a:headEnd/>
              <a:tailEnd/>
            </a:ln>
          </p:spPr>
          <p:txBody>
            <a:bodyPr/>
            <a:lstStyle/>
            <a:p>
              <a:endParaRPr lang="en-US"/>
            </a:p>
          </p:txBody>
        </p:sp>
        <p:sp>
          <p:nvSpPr>
            <p:cNvPr id="35855" name="Line 7"/>
            <p:cNvSpPr>
              <a:spLocks noChangeShapeType="1"/>
            </p:cNvSpPr>
            <p:nvPr/>
          </p:nvSpPr>
          <p:spPr bwMode="auto">
            <a:xfrm>
              <a:off x="4464" y="2016"/>
              <a:ext cx="1056" cy="0"/>
            </a:xfrm>
            <a:prstGeom prst="line">
              <a:avLst/>
            </a:prstGeom>
            <a:noFill/>
            <a:ln w="9525">
              <a:solidFill>
                <a:schemeClr val="tx1"/>
              </a:solidFill>
              <a:round/>
              <a:headEnd/>
              <a:tailEnd/>
            </a:ln>
          </p:spPr>
          <p:txBody>
            <a:bodyPr/>
            <a:lstStyle/>
            <a:p>
              <a:endParaRPr lang="en-US"/>
            </a:p>
          </p:txBody>
        </p:sp>
        <p:grpSp>
          <p:nvGrpSpPr>
            <p:cNvPr id="3" name="Group 11"/>
            <p:cNvGrpSpPr>
              <a:grpSpLocks/>
            </p:cNvGrpSpPr>
            <p:nvPr/>
          </p:nvGrpSpPr>
          <p:grpSpPr bwMode="auto">
            <a:xfrm rot="3317687">
              <a:off x="4512" y="2160"/>
              <a:ext cx="912" cy="720"/>
              <a:chOff x="4032" y="2784"/>
              <a:chExt cx="912" cy="720"/>
            </a:xfrm>
          </p:grpSpPr>
          <p:sp>
            <p:nvSpPr>
              <p:cNvPr id="35862" name="AutoShape 9"/>
              <p:cNvSpPr>
                <a:spLocks noChangeArrowheads="1"/>
              </p:cNvSpPr>
              <p:nvPr/>
            </p:nvSpPr>
            <p:spPr bwMode="auto">
              <a:xfrm>
                <a:off x="4080" y="2784"/>
                <a:ext cx="864" cy="288"/>
              </a:xfrm>
              <a:prstGeom prst="curvedDown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ar-SA"/>
              </a:p>
            </p:txBody>
          </p:sp>
          <p:sp>
            <p:nvSpPr>
              <p:cNvPr id="35863" name="AutoShape 10"/>
              <p:cNvSpPr>
                <a:spLocks noChangeArrowheads="1"/>
              </p:cNvSpPr>
              <p:nvPr/>
            </p:nvSpPr>
            <p:spPr bwMode="auto">
              <a:xfrm rot="10800000">
                <a:off x="4032" y="3216"/>
                <a:ext cx="864" cy="288"/>
              </a:xfrm>
              <a:prstGeom prst="curvedDownArrow">
                <a:avLst>
                  <a:gd name="adj1" fmla="val 60000"/>
                  <a:gd name="adj2" fmla="val 120000"/>
                  <a:gd name="adj3" fmla="val 33333"/>
                </a:avLst>
              </a:prstGeom>
              <a:solidFill>
                <a:srgbClr val="FF0000"/>
              </a:solidFill>
              <a:ln w="9525">
                <a:solidFill>
                  <a:schemeClr val="tx1"/>
                </a:solidFill>
                <a:miter lim="800000"/>
                <a:headEnd/>
                <a:tailEnd/>
              </a:ln>
            </p:spPr>
            <p:txBody>
              <a:bodyPr wrap="none" anchor="ctr"/>
              <a:lstStyle/>
              <a:p>
                <a:endParaRPr lang="ar-SA"/>
              </a:p>
            </p:txBody>
          </p:sp>
        </p:grpSp>
        <p:grpSp>
          <p:nvGrpSpPr>
            <p:cNvPr id="4" name="Group 18"/>
            <p:cNvGrpSpPr>
              <a:grpSpLocks/>
            </p:cNvGrpSpPr>
            <p:nvPr/>
          </p:nvGrpSpPr>
          <p:grpSpPr bwMode="auto">
            <a:xfrm>
              <a:off x="4635" y="3067"/>
              <a:ext cx="645" cy="821"/>
              <a:chOff x="1824" y="3369"/>
              <a:chExt cx="645" cy="821"/>
            </a:xfrm>
          </p:grpSpPr>
          <p:sp>
            <p:nvSpPr>
              <p:cNvPr id="35858" name="Freeform 13"/>
              <p:cNvSpPr>
                <a:spLocks/>
              </p:cNvSpPr>
              <p:nvPr/>
            </p:nvSpPr>
            <p:spPr bwMode="auto">
              <a:xfrm>
                <a:off x="1968" y="3648"/>
                <a:ext cx="432" cy="542"/>
              </a:xfrm>
              <a:custGeom>
                <a:avLst/>
                <a:gdLst>
                  <a:gd name="T0" fmla="*/ 61 w 752"/>
                  <a:gd name="T1" fmla="*/ 0 h 878"/>
                  <a:gd name="T2" fmla="*/ 61 w 752"/>
                  <a:gd name="T3" fmla="*/ 147 h 878"/>
                  <a:gd name="T4" fmla="*/ 0 w 752"/>
                  <a:gd name="T5" fmla="*/ 207 h 878"/>
                  <a:gd name="T6" fmla="*/ 142 w 752"/>
                  <a:gd name="T7" fmla="*/ 203 h 878"/>
                  <a:gd name="T8" fmla="*/ 88 w 752"/>
                  <a:gd name="T9" fmla="*/ 147 h 878"/>
                  <a:gd name="T10" fmla="*/ 142 w 752"/>
                  <a:gd name="T11" fmla="*/ 147 h 878"/>
                  <a:gd name="T12" fmla="*/ 142 w 752"/>
                  <a:gd name="T13" fmla="*/ 124 h 878"/>
                  <a:gd name="T14" fmla="*/ 79 w 752"/>
                  <a:gd name="T15" fmla="*/ 124 h 878"/>
                  <a:gd name="T16" fmla="*/ 79 w 752"/>
                  <a:gd name="T17" fmla="*/ 0 h 878"/>
                  <a:gd name="T18" fmla="*/ 61 w 752"/>
                  <a:gd name="T19" fmla="*/ 0 h 8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2"/>
                  <a:gd name="T31" fmla="*/ 0 h 878"/>
                  <a:gd name="T32" fmla="*/ 752 w 752"/>
                  <a:gd name="T33" fmla="*/ 878 h 8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2" h="878">
                    <a:moveTo>
                      <a:pt x="320" y="0"/>
                    </a:moveTo>
                    <a:lnTo>
                      <a:pt x="320" y="624"/>
                    </a:lnTo>
                    <a:lnTo>
                      <a:pt x="0" y="878"/>
                    </a:lnTo>
                    <a:lnTo>
                      <a:pt x="752" y="864"/>
                    </a:lnTo>
                    <a:lnTo>
                      <a:pt x="464" y="624"/>
                    </a:lnTo>
                    <a:lnTo>
                      <a:pt x="752" y="624"/>
                    </a:lnTo>
                    <a:lnTo>
                      <a:pt x="752" y="528"/>
                    </a:lnTo>
                    <a:lnTo>
                      <a:pt x="416" y="528"/>
                    </a:lnTo>
                    <a:lnTo>
                      <a:pt x="416" y="0"/>
                    </a:lnTo>
                    <a:lnTo>
                      <a:pt x="320" y="0"/>
                    </a:lnTo>
                    <a:close/>
                  </a:path>
                </a:pathLst>
              </a:custGeom>
              <a:solidFill>
                <a:schemeClr val="accent1"/>
              </a:solidFill>
              <a:ln w="9525">
                <a:solidFill>
                  <a:schemeClr val="tx1"/>
                </a:solidFill>
                <a:round/>
                <a:headEnd/>
                <a:tailEnd/>
              </a:ln>
            </p:spPr>
            <p:txBody>
              <a:bodyPr/>
              <a:lstStyle/>
              <a:p>
                <a:endParaRPr lang="en-US"/>
              </a:p>
            </p:txBody>
          </p:sp>
          <p:grpSp>
            <p:nvGrpSpPr>
              <p:cNvPr id="5" name="Group 17"/>
              <p:cNvGrpSpPr>
                <a:grpSpLocks/>
              </p:cNvGrpSpPr>
              <p:nvPr/>
            </p:nvGrpSpPr>
            <p:grpSpPr bwMode="auto">
              <a:xfrm>
                <a:off x="1824" y="3369"/>
                <a:ext cx="645" cy="240"/>
                <a:chOff x="1611" y="3072"/>
                <a:chExt cx="645" cy="240"/>
              </a:xfrm>
            </p:grpSpPr>
            <p:sp>
              <p:nvSpPr>
                <p:cNvPr id="35860" name="Freeform 15"/>
                <p:cNvSpPr>
                  <a:spLocks/>
                </p:cNvSpPr>
                <p:nvPr/>
              </p:nvSpPr>
              <p:spPr bwMode="auto">
                <a:xfrm>
                  <a:off x="1611" y="3072"/>
                  <a:ext cx="645" cy="240"/>
                </a:xfrm>
                <a:custGeom>
                  <a:avLst/>
                  <a:gdLst>
                    <a:gd name="T0" fmla="*/ 69 w 1344"/>
                    <a:gd name="T1" fmla="*/ 21 h 816"/>
                    <a:gd name="T2" fmla="*/ 0 w 1344"/>
                    <a:gd name="T3" fmla="*/ 12 h 816"/>
                    <a:gd name="T4" fmla="*/ 53 w 1344"/>
                    <a:gd name="T5" fmla="*/ 14 h 816"/>
                    <a:gd name="T6" fmla="*/ 23 w 1344"/>
                    <a:gd name="T7" fmla="*/ 0 h 816"/>
                    <a:gd name="T8" fmla="*/ 71 w 1344"/>
                    <a:gd name="T9" fmla="*/ 13 h 816"/>
                    <a:gd name="T10" fmla="*/ 80 w 1344"/>
                    <a:gd name="T11" fmla="*/ 0 h 816"/>
                    <a:gd name="T12" fmla="*/ 93 w 1344"/>
                    <a:gd name="T13" fmla="*/ 13 h 816"/>
                    <a:gd name="T14" fmla="*/ 137 w 1344"/>
                    <a:gd name="T15" fmla="*/ 4 h 816"/>
                    <a:gd name="T16" fmla="*/ 107 w 1344"/>
                    <a:gd name="T17" fmla="*/ 14 h 816"/>
                    <a:gd name="T18" fmla="*/ 149 w 1344"/>
                    <a:gd name="T19" fmla="*/ 12 h 816"/>
                    <a:gd name="T20" fmla="*/ 92 w 1344"/>
                    <a:gd name="T21" fmla="*/ 21 h 816"/>
                    <a:gd name="T22" fmla="*/ 69 w 1344"/>
                    <a:gd name="T23" fmla="*/ 21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4"/>
                    <a:gd name="T37" fmla="*/ 0 h 816"/>
                    <a:gd name="T38" fmla="*/ 1344 w 1344"/>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4" h="816">
                      <a:moveTo>
                        <a:pt x="620" y="816"/>
                      </a:moveTo>
                      <a:lnTo>
                        <a:pt x="0" y="490"/>
                      </a:lnTo>
                      <a:lnTo>
                        <a:pt x="482" y="539"/>
                      </a:lnTo>
                      <a:lnTo>
                        <a:pt x="207" y="0"/>
                      </a:lnTo>
                      <a:lnTo>
                        <a:pt x="638" y="521"/>
                      </a:lnTo>
                      <a:lnTo>
                        <a:pt x="724" y="0"/>
                      </a:lnTo>
                      <a:lnTo>
                        <a:pt x="839" y="512"/>
                      </a:lnTo>
                      <a:lnTo>
                        <a:pt x="1241" y="163"/>
                      </a:lnTo>
                      <a:lnTo>
                        <a:pt x="967" y="549"/>
                      </a:lnTo>
                      <a:lnTo>
                        <a:pt x="1344" y="490"/>
                      </a:lnTo>
                      <a:lnTo>
                        <a:pt x="827" y="816"/>
                      </a:lnTo>
                      <a:lnTo>
                        <a:pt x="620" y="816"/>
                      </a:lnTo>
                      <a:close/>
                    </a:path>
                  </a:pathLst>
                </a:custGeom>
                <a:solidFill>
                  <a:srgbClr val="FCD1A2"/>
                </a:solidFill>
                <a:ln w="9525">
                  <a:solidFill>
                    <a:schemeClr val="tx1"/>
                  </a:solidFill>
                  <a:round/>
                  <a:headEnd/>
                  <a:tailEnd/>
                </a:ln>
              </p:spPr>
              <p:txBody>
                <a:bodyPr/>
                <a:lstStyle/>
                <a:p>
                  <a:endParaRPr lang="en-US"/>
                </a:p>
              </p:txBody>
            </p:sp>
            <p:sp>
              <p:nvSpPr>
                <p:cNvPr id="35861" name="Freeform 16"/>
                <p:cNvSpPr>
                  <a:spLocks/>
                </p:cNvSpPr>
                <p:nvPr/>
              </p:nvSpPr>
              <p:spPr bwMode="auto">
                <a:xfrm>
                  <a:off x="1680" y="3168"/>
                  <a:ext cx="528" cy="144"/>
                </a:xfrm>
                <a:custGeom>
                  <a:avLst/>
                  <a:gdLst>
                    <a:gd name="T0" fmla="*/ 38 w 1344"/>
                    <a:gd name="T1" fmla="*/ 4 h 816"/>
                    <a:gd name="T2" fmla="*/ 0 w 1344"/>
                    <a:gd name="T3" fmla="*/ 3 h 816"/>
                    <a:gd name="T4" fmla="*/ 29 w 1344"/>
                    <a:gd name="T5" fmla="*/ 3 h 816"/>
                    <a:gd name="T6" fmla="*/ 13 w 1344"/>
                    <a:gd name="T7" fmla="*/ 0 h 816"/>
                    <a:gd name="T8" fmla="*/ 39 w 1344"/>
                    <a:gd name="T9" fmla="*/ 3 h 816"/>
                    <a:gd name="T10" fmla="*/ 44 w 1344"/>
                    <a:gd name="T11" fmla="*/ 0 h 816"/>
                    <a:gd name="T12" fmla="*/ 51 w 1344"/>
                    <a:gd name="T13" fmla="*/ 3 h 816"/>
                    <a:gd name="T14" fmla="*/ 75 w 1344"/>
                    <a:gd name="T15" fmla="*/ 1 h 816"/>
                    <a:gd name="T16" fmla="*/ 59 w 1344"/>
                    <a:gd name="T17" fmla="*/ 3 h 816"/>
                    <a:gd name="T18" fmla="*/ 81 w 1344"/>
                    <a:gd name="T19" fmla="*/ 3 h 816"/>
                    <a:gd name="T20" fmla="*/ 50 w 1344"/>
                    <a:gd name="T21" fmla="*/ 4 h 816"/>
                    <a:gd name="T22" fmla="*/ 38 w 1344"/>
                    <a:gd name="T23" fmla="*/ 4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4"/>
                    <a:gd name="T37" fmla="*/ 0 h 816"/>
                    <a:gd name="T38" fmla="*/ 1344 w 1344"/>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4" h="816">
                      <a:moveTo>
                        <a:pt x="620" y="816"/>
                      </a:moveTo>
                      <a:lnTo>
                        <a:pt x="0" y="490"/>
                      </a:lnTo>
                      <a:lnTo>
                        <a:pt x="482" y="539"/>
                      </a:lnTo>
                      <a:lnTo>
                        <a:pt x="207" y="0"/>
                      </a:lnTo>
                      <a:lnTo>
                        <a:pt x="638" y="521"/>
                      </a:lnTo>
                      <a:lnTo>
                        <a:pt x="724" y="0"/>
                      </a:lnTo>
                      <a:lnTo>
                        <a:pt x="839" y="512"/>
                      </a:lnTo>
                      <a:lnTo>
                        <a:pt x="1241" y="163"/>
                      </a:lnTo>
                      <a:lnTo>
                        <a:pt x="967" y="549"/>
                      </a:lnTo>
                      <a:lnTo>
                        <a:pt x="1344" y="490"/>
                      </a:lnTo>
                      <a:lnTo>
                        <a:pt x="827" y="816"/>
                      </a:lnTo>
                      <a:lnTo>
                        <a:pt x="620" y="816"/>
                      </a:lnTo>
                      <a:close/>
                    </a:path>
                  </a:pathLst>
                </a:custGeom>
                <a:solidFill>
                  <a:srgbClr val="FF0000"/>
                </a:solidFill>
                <a:ln w="9525">
                  <a:solidFill>
                    <a:schemeClr val="tx1"/>
                  </a:solidFill>
                  <a:round/>
                  <a:headEnd/>
                  <a:tailEnd/>
                </a:ln>
              </p:spPr>
              <p:txBody>
                <a:bodyPr/>
                <a:lstStyle/>
                <a:p>
                  <a:endParaRPr lang="en-US"/>
                </a:p>
              </p:txBody>
            </p:sp>
          </p:grpSp>
        </p:grpSp>
      </p:grpSp>
      <p:sp>
        <p:nvSpPr>
          <p:cNvPr id="7189" name="Text Box 21"/>
          <p:cNvSpPr txBox="1">
            <a:spLocks noChangeArrowheads="1"/>
          </p:cNvSpPr>
          <p:nvPr/>
        </p:nvSpPr>
        <p:spPr bwMode="auto">
          <a:xfrm>
            <a:off x="1828800" y="4800600"/>
            <a:ext cx="1828800" cy="641350"/>
          </a:xfrm>
          <a:prstGeom prst="rect">
            <a:avLst/>
          </a:prstGeom>
          <a:noFill/>
          <a:ln w="9525">
            <a:noFill/>
            <a:miter lim="800000"/>
            <a:headEnd/>
            <a:tailEnd/>
          </a:ln>
        </p:spPr>
        <p:txBody>
          <a:bodyPr>
            <a:spAutoFit/>
          </a:bodyPr>
          <a:lstStyle/>
          <a:p>
            <a:pPr algn="ctr">
              <a:spcBef>
                <a:spcPct val="50000"/>
              </a:spcBef>
            </a:pPr>
            <a:r>
              <a:rPr lang="en-US" sz="1800" b="1"/>
              <a:t>Hot molecules move up</a:t>
            </a:r>
          </a:p>
        </p:txBody>
      </p:sp>
      <p:sp>
        <p:nvSpPr>
          <p:cNvPr id="7190" name="Text Box 22"/>
          <p:cNvSpPr txBox="1">
            <a:spLocks noChangeArrowheads="1"/>
          </p:cNvSpPr>
          <p:nvPr/>
        </p:nvSpPr>
        <p:spPr bwMode="auto">
          <a:xfrm>
            <a:off x="5943600" y="3276600"/>
            <a:ext cx="1600200" cy="915988"/>
          </a:xfrm>
          <a:prstGeom prst="rect">
            <a:avLst/>
          </a:prstGeom>
          <a:noFill/>
          <a:ln w="9525">
            <a:noFill/>
            <a:miter lim="800000"/>
            <a:headEnd/>
            <a:tailEnd/>
          </a:ln>
        </p:spPr>
        <p:txBody>
          <a:bodyPr>
            <a:spAutoFit/>
          </a:bodyPr>
          <a:lstStyle/>
          <a:p>
            <a:pPr algn="ctr">
              <a:spcBef>
                <a:spcPct val="50000"/>
              </a:spcBef>
            </a:pPr>
            <a:r>
              <a:rPr lang="en-US" sz="1800" b="1"/>
              <a:t>Cold molecules move down</a:t>
            </a:r>
          </a:p>
        </p:txBody>
      </p:sp>
      <p:sp>
        <p:nvSpPr>
          <p:cNvPr id="7193" name="Line 25"/>
          <p:cNvSpPr>
            <a:spLocks noChangeShapeType="1"/>
          </p:cNvSpPr>
          <p:nvPr/>
        </p:nvSpPr>
        <p:spPr bwMode="auto">
          <a:xfrm flipV="1">
            <a:off x="3581400" y="4800600"/>
            <a:ext cx="685800" cy="152400"/>
          </a:xfrm>
          <a:prstGeom prst="line">
            <a:avLst/>
          </a:prstGeom>
          <a:noFill/>
          <a:ln w="38100">
            <a:solidFill>
              <a:schemeClr val="tx1"/>
            </a:solidFill>
            <a:round/>
            <a:headEnd/>
            <a:tailEnd type="triangle" w="med" len="med"/>
          </a:ln>
        </p:spPr>
        <p:txBody>
          <a:bodyPr/>
          <a:lstStyle/>
          <a:p>
            <a:endParaRPr lang="en-US"/>
          </a:p>
        </p:txBody>
      </p:sp>
      <p:sp>
        <p:nvSpPr>
          <p:cNvPr id="7194" name="Line 26"/>
          <p:cNvSpPr>
            <a:spLocks noChangeShapeType="1"/>
          </p:cNvSpPr>
          <p:nvPr/>
        </p:nvSpPr>
        <p:spPr bwMode="auto">
          <a:xfrm flipH="1">
            <a:off x="5334000" y="3886200"/>
            <a:ext cx="762000" cy="152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0" fill="hold" grpId="0" nodeType="withEffect">
                                  <p:stCondLst>
                                    <p:cond delay="0"/>
                                  </p:stCondLst>
                                  <p:childTnLst>
                                    <p:set>
                                      <p:cBhvr>
                                        <p:cTn id="10" dur="1" fill="hold">
                                          <p:stCondLst>
                                            <p:cond delay="0"/>
                                          </p:stCondLst>
                                        </p:cTn>
                                        <p:tgtEl>
                                          <p:spTgt spid="7194"/>
                                        </p:tgtEl>
                                        <p:attrNameLst>
                                          <p:attrName>style.visibility</p:attrName>
                                        </p:attrNameLst>
                                      </p:cBhvr>
                                      <p:to>
                                        <p:strVal val="visible"/>
                                      </p:to>
                                    </p:set>
                                    <p:anim calcmode="lin" valueType="num">
                                      <p:cBhvr>
                                        <p:cTn id="11" dur="500" fill="hold"/>
                                        <p:tgtEl>
                                          <p:spTgt spid="7194"/>
                                        </p:tgtEl>
                                        <p:attrNameLst>
                                          <p:attrName>ppt_w</p:attrName>
                                        </p:attrNameLst>
                                      </p:cBhvr>
                                      <p:tavLst>
                                        <p:tav tm="0">
                                          <p:val>
                                            <p:fltVal val="0"/>
                                          </p:val>
                                        </p:tav>
                                        <p:tav tm="100000">
                                          <p:val>
                                            <p:strVal val="#ppt_w"/>
                                          </p:val>
                                        </p:tav>
                                      </p:tavLst>
                                    </p:anim>
                                    <p:anim calcmode="lin" valueType="num">
                                      <p:cBhvr>
                                        <p:cTn id="12" dur="500" fill="hold"/>
                                        <p:tgtEl>
                                          <p:spTgt spid="7194"/>
                                        </p:tgtEl>
                                        <p:attrNameLst>
                                          <p:attrName>ppt_h</p:attrName>
                                        </p:attrNameLst>
                                      </p:cBhvr>
                                      <p:tavLst>
                                        <p:tav tm="0">
                                          <p:val>
                                            <p:fltVal val="0"/>
                                          </p:val>
                                        </p:tav>
                                        <p:tav tm="100000">
                                          <p:val>
                                            <p:strVal val="#ppt_h"/>
                                          </p:val>
                                        </p:tav>
                                      </p:tavLst>
                                    </p:anim>
                                    <p:animEffect transition="in" filter="fade">
                                      <p:cBhvr>
                                        <p:cTn id="13" dur="500"/>
                                        <p:tgtEl>
                                          <p:spTgt spid="719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7190"/>
                                        </p:tgtEl>
                                        <p:attrNameLst>
                                          <p:attrName>style.visibility</p:attrName>
                                        </p:attrNameLst>
                                      </p:cBhvr>
                                      <p:to>
                                        <p:strVal val="visible"/>
                                      </p:to>
                                    </p:set>
                                    <p:anim calcmode="lin" valueType="num">
                                      <p:cBhvr>
                                        <p:cTn id="16" dur="500" fill="hold"/>
                                        <p:tgtEl>
                                          <p:spTgt spid="7190"/>
                                        </p:tgtEl>
                                        <p:attrNameLst>
                                          <p:attrName>ppt_w</p:attrName>
                                        </p:attrNameLst>
                                      </p:cBhvr>
                                      <p:tavLst>
                                        <p:tav tm="0">
                                          <p:val>
                                            <p:fltVal val="0"/>
                                          </p:val>
                                        </p:tav>
                                        <p:tav tm="100000">
                                          <p:val>
                                            <p:strVal val="#ppt_w"/>
                                          </p:val>
                                        </p:tav>
                                      </p:tavLst>
                                    </p:anim>
                                    <p:anim calcmode="lin" valueType="num">
                                      <p:cBhvr>
                                        <p:cTn id="17" dur="500" fill="hold"/>
                                        <p:tgtEl>
                                          <p:spTgt spid="7190"/>
                                        </p:tgtEl>
                                        <p:attrNameLst>
                                          <p:attrName>ppt_h</p:attrName>
                                        </p:attrNameLst>
                                      </p:cBhvr>
                                      <p:tavLst>
                                        <p:tav tm="0">
                                          <p:val>
                                            <p:fltVal val="0"/>
                                          </p:val>
                                        </p:tav>
                                        <p:tav tm="100000">
                                          <p:val>
                                            <p:strVal val="#ppt_h"/>
                                          </p:val>
                                        </p:tav>
                                      </p:tavLst>
                                    </p:anim>
                                    <p:animEffect transition="in" filter="fade">
                                      <p:cBhvr>
                                        <p:cTn id="18" dur="500"/>
                                        <p:tgtEl>
                                          <p:spTgt spid="7190"/>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7189"/>
                                        </p:tgtEl>
                                        <p:attrNameLst>
                                          <p:attrName>style.visibility</p:attrName>
                                        </p:attrNameLst>
                                      </p:cBhvr>
                                      <p:to>
                                        <p:strVal val="visible"/>
                                      </p:to>
                                    </p:set>
                                    <p:anim calcmode="lin" valueType="num">
                                      <p:cBhvr>
                                        <p:cTn id="21" dur="500" fill="hold"/>
                                        <p:tgtEl>
                                          <p:spTgt spid="7189"/>
                                        </p:tgtEl>
                                        <p:attrNameLst>
                                          <p:attrName>ppt_w</p:attrName>
                                        </p:attrNameLst>
                                      </p:cBhvr>
                                      <p:tavLst>
                                        <p:tav tm="0">
                                          <p:val>
                                            <p:fltVal val="0"/>
                                          </p:val>
                                        </p:tav>
                                        <p:tav tm="100000">
                                          <p:val>
                                            <p:strVal val="#ppt_w"/>
                                          </p:val>
                                        </p:tav>
                                      </p:tavLst>
                                    </p:anim>
                                    <p:anim calcmode="lin" valueType="num">
                                      <p:cBhvr>
                                        <p:cTn id="22" dur="500" fill="hold"/>
                                        <p:tgtEl>
                                          <p:spTgt spid="7189"/>
                                        </p:tgtEl>
                                        <p:attrNameLst>
                                          <p:attrName>ppt_h</p:attrName>
                                        </p:attrNameLst>
                                      </p:cBhvr>
                                      <p:tavLst>
                                        <p:tav tm="0">
                                          <p:val>
                                            <p:fltVal val="0"/>
                                          </p:val>
                                        </p:tav>
                                        <p:tav tm="100000">
                                          <p:val>
                                            <p:strVal val="#ppt_h"/>
                                          </p:val>
                                        </p:tav>
                                      </p:tavLst>
                                    </p:anim>
                                    <p:animEffect transition="in" filter="fade">
                                      <p:cBhvr>
                                        <p:cTn id="23" dur="500"/>
                                        <p:tgtEl>
                                          <p:spTgt spid="718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7193"/>
                                        </p:tgtEl>
                                        <p:attrNameLst>
                                          <p:attrName>style.visibility</p:attrName>
                                        </p:attrNameLst>
                                      </p:cBhvr>
                                      <p:to>
                                        <p:strVal val="visible"/>
                                      </p:to>
                                    </p:set>
                                    <p:anim calcmode="lin" valueType="num">
                                      <p:cBhvr>
                                        <p:cTn id="26" dur="500" fill="hold"/>
                                        <p:tgtEl>
                                          <p:spTgt spid="7193"/>
                                        </p:tgtEl>
                                        <p:attrNameLst>
                                          <p:attrName>ppt_w</p:attrName>
                                        </p:attrNameLst>
                                      </p:cBhvr>
                                      <p:tavLst>
                                        <p:tav tm="0">
                                          <p:val>
                                            <p:fltVal val="0"/>
                                          </p:val>
                                        </p:tav>
                                        <p:tav tm="100000">
                                          <p:val>
                                            <p:strVal val="#ppt_w"/>
                                          </p:val>
                                        </p:tav>
                                      </p:tavLst>
                                    </p:anim>
                                    <p:anim calcmode="lin" valueType="num">
                                      <p:cBhvr>
                                        <p:cTn id="27" dur="500" fill="hold"/>
                                        <p:tgtEl>
                                          <p:spTgt spid="7193"/>
                                        </p:tgtEl>
                                        <p:attrNameLst>
                                          <p:attrName>ppt_h</p:attrName>
                                        </p:attrNameLst>
                                      </p:cBhvr>
                                      <p:tavLst>
                                        <p:tav tm="0">
                                          <p:val>
                                            <p:fltVal val="0"/>
                                          </p:val>
                                        </p:tav>
                                        <p:tav tm="100000">
                                          <p:val>
                                            <p:strVal val="#ppt_h"/>
                                          </p:val>
                                        </p:tav>
                                      </p:tavLst>
                                    </p:anim>
                                    <p:animEffect transition="in" filter="fade">
                                      <p:cBhvr>
                                        <p:cTn id="28" dur="500"/>
                                        <p:tgtEl>
                                          <p:spTgt spid="7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p:bldP spid="7190" grpId="0"/>
      <p:bldP spid="7193" grpId="0" animBg="1"/>
      <p:bldP spid="71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7EA935FD-D68C-452F-B68F-A368F04E6441}" type="datetime1">
              <a:rPr lang="en-US" smtClean="0"/>
              <a:pPr/>
              <a:t>11/9/2020</a:t>
            </a:fld>
            <a:endParaRPr lang="en-US" smtClean="0"/>
          </a:p>
        </p:txBody>
      </p:sp>
      <p:sp>
        <p:nvSpPr>
          <p:cNvPr id="36867" name="Footer Placeholder 4"/>
          <p:cNvSpPr>
            <a:spLocks noGrp="1"/>
          </p:cNvSpPr>
          <p:nvPr>
            <p:ph type="ftr" sz="quarter" idx="11"/>
          </p:nvPr>
        </p:nvSpPr>
        <p:spPr>
          <a:noFill/>
        </p:spPr>
        <p:txBody>
          <a:bodyPr/>
          <a:lstStyle/>
          <a:p>
            <a:r>
              <a:rPr lang="en-US" smtClean="0"/>
              <a:t>ESR 421 Principles of Remote Sensing</a:t>
            </a:r>
          </a:p>
        </p:txBody>
      </p:sp>
      <p:sp>
        <p:nvSpPr>
          <p:cNvPr id="36868" name="Slide Number Placeholder 5"/>
          <p:cNvSpPr>
            <a:spLocks noGrp="1"/>
          </p:cNvSpPr>
          <p:nvPr>
            <p:ph type="sldNum" sz="quarter" idx="12"/>
          </p:nvPr>
        </p:nvSpPr>
        <p:spPr>
          <a:noFill/>
        </p:spPr>
        <p:txBody>
          <a:bodyPr/>
          <a:lstStyle/>
          <a:p>
            <a:fld id="{A7B0715A-9184-410F-B7BA-F2363E752763}" type="slidenum">
              <a:rPr lang="ar-SA" smtClean="0"/>
              <a:pPr/>
              <a:t>22</a:t>
            </a:fld>
            <a:endParaRPr lang="en-US" smtClean="0"/>
          </a:p>
        </p:txBody>
      </p:sp>
      <p:pic>
        <p:nvPicPr>
          <p:cNvPr id="36869" name="Picture 4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8194" name="Rectangle 2"/>
          <p:cNvSpPr>
            <a:spLocks noGrp="1" noChangeArrowheads="1"/>
          </p:cNvSpPr>
          <p:nvPr>
            <p:ph type="title"/>
          </p:nvPr>
        </p:nvSpPr>
        <p:spPr>
          <a:xfrm>
            <a:off x="457200" y="152400"/>
            <a:ext cx="6742670" cy="1143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7200" b="1" i="1" dirty="0">
                <a:solidFill>
                  <a:srgbClr val="CC0000"/>
                </a:solidFill>
                <a:effectLst>
                  <a:outerShdw blurRad="38100" dist="38100" dir="2700000" algn="tl">
                    <a:srgbClr val="C0C0C0"/>
                  </a:outerShdw>
                </a:effectLst>
              </a:rPr>
              <a:t>Radiation</a:t>
            </a:r>
          </a:p>
        </p:txBody>
      </p:sp>
      <p:grpSp>
        <p:nvGrpSpPr>
          <p:cNvPr id="2" name="Group 12"/>
          <p:cNvGrpSpPr>
            <a:grpSpLocks/>
          </p:cNvGrpSpPr>
          <p:nvPr/>
        </p:nvGrpSpPr>
        <p:grpSpPr bwMode="auto">
          <a:xfrm>
            <a:off x="7620000" y="152400"/>
            <a:ext cx="1447800" cy="1447800"/>
            <a:chOff x="4752" y="96"/>
            <a:chExt cx="912" cy="912"/>
          </a:xfrm>
        </p:grpSpPr>
        <p:sp>
          <p:nvSpPr>
            <p:cNvPr id="36909" name="AutoShape 4"/>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36910" name="Oval 5"/>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grpSp>
        <p:nvGrpSpPr>
          <p:cNvPr id="3" name="Group 14"/>
          <p:cNvGrpSpPr>
            <a:grpSpLocks/>
          </p:cNvGrpSpPr>
          <p:nvPr/>
        </p:nvGrpSpPr>
        <p:grpSpPr bwMode="auto">
          <a:xfrm>
            <a:off x="7162800" y="1905000"/>
            <a:ext cx="1447800" cy="762000"/>
            <a:chOff x="4512" y="1200"/>
            <a:chExt cx="912" cy="480"/>
          </a:xfrm>
        </p:grpSpPr>
        <p:sp>
          <p:nvSpPr>
            <p:cNvPr id="36903" name="Line 6"/>
            <p:cNvSpPr>
              <a:spLocks noChangeShapeType="1"/>
            </p:cNvSpPr>
            <p:nvPr/>
          </p:nvSpPr>
          <p:spPr bwMode="auto">
            <a:xfrm flipH="1">
              <a:off x="4512" y="1200"/>
              <a:ext cx="192" cy="480"/>
            </a:xfrm>
            <a:prstGeom prst="line">
              <a:avLst/>
            </a:prstGeom>
            <a:noFill/>
            <a:ln w="28575">
              <a:solidFill>
                <a:srgbClr val="FF0000"/>
              </a:solidFill>
              <a:round/>
              <a:headEnd/>
              <a:tailEnd type="triangle" w="med" len="med"/>
            </a:ln>
          </p:spPr>
          <p:txBody>
            <a:bodyPr/>
            <a:lstStyle/>
            <a:p>
              <a:endParaRPr lang="en-US"/>
            </a:p>
          </p:txBody>
        </p:sp>
        <p:sp>
          <p:nvSpPr>
            <p:cNvPr id="36904" name="Line 7"/>
            <p:cNvSpPr>
              <a:spLocks noChangeShapeType="1"/>
            </p:cNvSpPr>
            <p:nvPr/>
          </p:nvSpPr>
          <p:spPr bwMode="auto">
            <a:xfrm flipH="1">
              <a:off x="4656" y="1200"/>
              <a:ext cx="192" cy="480"/>
            </a:xfrm>
            <a:prstGeom prst="line">
              <a:avLst/>
            </a:prstGeom>
            <a:noFill/>
            <a:ln w="28575">
              <a:solidFill>
                <a:srgbClr val="FF0000"/>
              </a:solidFill>
              <a:round/>
              <a:headEnd/>
              <a:tailEnd type="triangle" w="med" len="med"/>
            </a:ln>
          </p:spPr>
          <p:txBody>
            <a:bodyPr/>
            <a:lstStyle/>
            <a:p>
              <a:endParaRPr lang="en-US"/>
            </a:p>
          </p:txBody>
        </p:sp>
        <p:sp>
          <p:nvSpPr>
            <p:cNvPr id="36905" name="Line 8"/>
            <p:cNvSpPr>
              <a:spLocks noChangeShapeType="1"/>
            </p:cNvSpPr>
            <p:nvPr/>
          </p:nvSpPr>
          <p:spPr bwMode="auto">
            <a:xfrm flipH="1">
              <a:off x="4800" y="1200"/>
              <a:ext cx="192" cy="480"/>
            </a:xfrm>
            <a:prstGeom prst="line">
              <a:avLst/>
            </a:prstGeom>
            <a:noFill/>
            <a:ln w="28575">
              <a:solidFill>
                <a:srgbClr val="FF0000"/>
              </a:solidFill>
              <a:round/>
              <a:headEnd/>
              <a:tailEnd type="triangle" w="med" len="med"/>
            </a:ln>
          </p:spPr>
          <p:txBody>
            <a:bodyPr/>
            <a:lstStyle/>
            <a:p>
              <a:endParaRPr lang="en-US"/>
            </a:p>
          </p:txBody>
        </p:sp>
        <p:sp>
          <p:nvSpPr>
            <p:cNvPr id="36906" name="Line 9"/>
            <p:cNvSpPr>
              <a:spLocks noChangeShapeType="1"/>
            </p:cNvSpPr>
            <p:nvPr/>
          </p:nvSpPr>
          <p:spPr bwMode="auto">
            <a:xfrm flipH="1">
              <a:off x="4944" y="1200"/>
              <a:ext cx="192" cy="480"/>
            </a:xfrm>
            <a:prstGeom prst="line">
              <a:avLst/>
            </a:prstGeom>
            <a:noFill/>
            <a:ln w="28575">
              <a:solidFill>
                <a:srgbClr val="FF0000"/>
              </a:solidFill>
              <a:round/>
              <a:headEnd/>
              <a:tailEnd type="triangle" w="med" len="med"/>
            </a:ln>
          </p:spPr>
          <p:txBody>
            <a:bodyPr/>
            <a:lstStyle/>
            <a:p>
              <a:endParaRPr lang="en-US"/>
            </a:p>
          </p:txBody>
        </p:sp>
        <p:sp>
          <p:nvSpPr>
            <p:cNvPr id="36907" name="Line 10"/>
            <p:cNvSpPr>
              <a:spLocks noChangeShapeType="1"/>
            </p:cNvSpPr>
            <p:nvPr/>
          </p:nvSpPr>
          <p:spPr bwMode="auto">
            <a:xfrm flipH="1">
              <a:off x="5088" y="1200"/>
              <a:ext cx="192" cy="480"/>
            </a:xfrm>
            <a:prstGeom prst="line">
              <a:avLst/>
            </a:prstGeom>
            <a:noFill/>
            <a:ln w="28575">
              <a:solidFill>
                <a:srgbClr val="FF0000"/>
              </a:solidFill>
              <a:round/>
              <a:headEnd/>
              <a:tailEnd type="triangle" w="med" len="med"/>
            </a:ln>
          </p:spPr>
          <p:txBody>
            <a:bodyPr/>
            <a:lstStyle/>
            <a:p>
              <a:endParaRPr lang="en-US"/>
            </a:p>
          </p:txBody>
        </p:sp>
        <p:sp>
          <p:nvSpPr>
            <p:cNvPr id="36908" name="Line 11"/>
            <p:cNvSpPr>
              <a:spLocks noChangeShapeType="1"/>
            </p:cNvSpPr>
            <p:nvPr/>
          </p:nvSpPr>
          <p:spPr bwMode="auto">
            <a:xfrm flipH="1">
              <a:off x="5232" y="1200"/>
              <a:ext cx="192" cy="480"/>
            </a:xfrm>
            <a:prstGeom prst="line">
              <a:avLst/>
            </a:prstGeom>
            <a:noFill/>
            <a:ln w="28575">
              <a:solidFill>
                <a:srgbClr val="FF0000"/>
              </a:solidFill>
              <a:round/>
              <a:headEnd/>
              <a:tailEnd type="triangle" w="med" len="med"/>
            </a:ln>
          </p:spPr>
          <p:txBody>
            <a:bodyPr/>
            <a:lstStyle/>
            <a:p>
              <a:endParaRPr lang="en-US"/>
            </a:p>
          </p:txBody>
        </p:sp>
      </p:grpSp>
      <p:grpSp>
        <p:nvGrpSpPr>
          <p:cNvPr id="4" name="Group 15"/>
          <p:cNvGrpSpPr>
            <a:grpSpLocks/>
          </p:cNvGrpSpPr>
          <p:nvPr/>
        </p:nvGrpSpPr>
        <p:grpSpPr bwMode="auto">
          <a:xfrm>
            <a:off x="6553200" y="3733800"/>
            <a:ext cx="1447800" cy="762000"/>
            <a:chOff x="4512" y="1200"/>
            <a:chExt cx="912" cy="480"/>
          </a:xfrm>
        </p:grpSpPr>
        <p:sp>
          <p:nvSpPr>
            <p:cNvPr id="36897" name="Line 16"/>
            <p:cNvSpPr>
              <a:spLocks noChangeShapeType="1"/>
            </p:cNvSpPr>
            <p:nvPr/>
          </p:nvSpPr>
          <p:spPr bwMode="auto">
            <a:xfrm flipH="1">
              <a:off x="4512" y="1200"/>
              <a:ext cx="192" cy="480"/>
            </a:xfrm>
            <a:prstGeom prst="line">
              <a:avLst/>
            </a:prstGeom>
            <a:noFill/>
            <a:ln w="28575">
              <a:solidFill>
                <a:srgbClr val="FF0000"/>
              </a:solidFill>
              <a:round/>
              <a:headEnd/>
              <a:tailEnd type="triangle" w="med" len="med"/>
            </a:ln>
          </p:spPr>
          <p:txBody>
            <a:bodyPr/>
            <a:lstStyle/>
            <a:p>
              <a:endParaRPr lang="en-US"/>
            </a:p>
          </p:txBody>
        </p:sp>
        <p:sp>
          <p:nvSpPr>
            <p:cNvPr id="36898" name="Line 17"/>
            <p:cNvSpPr>
              <a:spLocks noChangeShapeType="1"/>
            </p:cNvSpPr>
            <p:nvPr/>
          </p:nvSpPr>
          <p:spPr bwMode="auto">
            <a:xfrm flipH="1">
              <a:off x="4656" y="1200"/>
              <a:ext cx="192" cy="480"/>
            </a:xfrm>
            <a:prstGeom prst="line">
              <a:avLst/>
            </a:prstGeom>
            <a:noFill/>
            <a:ln w="28575">
              <a:solidFill>
                <a:srgbClr val="FF0000"/>
              </a:solidFill>
              <a:round/>
              <a:headEnd/>
              <a:tailEnd type="triangle" w="med" len="med"/>
            </a:ln>
          </p:spPr>
          <p:txBody>
            <a:bodyPr/>
            <a:lstStyle/>
            <a:p>
              <a:endParaRPr lang="en-US"/>
            </a:p>
          </p:txBody>
        </p:sp>
        <p:sp>
          <p:nvSpPr>
            <p:cNvPr id="36899" name="Line 18"/>
            <p:cNvSpPr>
              <a:spLocks noChangeShapeType="1"/>
            </p:cNvSpPr>
            <p:nvPr/>
          </p:nvSpPr>
          <p:spPr bwMode="auto">
            <a:xfrm flipH="1">
              <a:off x="4800" y="1200"/>
              <a:ext cx="192" cy="480"/>
            </a:xfrm>
            <a:prstGeom prst="line">
              <a:avLst/>
            </a:prstGeom>
            <a:noFill/>
            <a:ln w="28575">
              <a:solidFill>
                <a:srgbClr val="FF0000"/>
              </a:solidFill>
              <a:round/>
              <a:headEnd/>
              <a:tailEnd type="triangle" w="med" len="med"/>
            </a:ln>
          </p:spPr>
          <p:txBody>
            <a:bodyPr/>
            <a:lstStyle/>
            <a:p>
              <a:endParaRPr lang="en-US"/>
            </a:p>
          </p:txBody>
        </p:sp>
        <p:sp>
          <p:nvSpPr>
            <p:cNvPr id="36900" name="Line 19"/>
            <p:cNvSpPr>
              <a:spLocks noChangeShapeType="1"/>
            </p:cNvSpPr>
            <p:nvPr/>
          </p:nvSpPr>
          <p:spPr bwMode="auto">
            <a:xfrm flipH="1">
              <a:off x="4944" y="1200"/>
              <a:ext cx="192" cy="480"/>
            </a:xfrm>
            <a:prstGeom prst="line">
              <a:avLst/>
            </a:prstGeom>
            <a:noFill/>
            <a:ln w="28575">
              <a:solidFill>
                <a:srgbClr val="FF0000"/>
              </a:solidFill>
              <a:round/>
              <a:headEnd/>
              <a:tailEnd type="triangle" w="med" len="med"/>
            </a:ln>
          </p:spPr>
          <p:txBody>
            <a:bodyPr/>
            <a:lstStyle/>
            <a:p>
              <a:endParaRPr lang="en-US"/>
            </a:p>
          </p:txBody>
        </p:sp>
        <p:sp>
          <p:nvSpPr>
            <p:cNvPr id="36901" name="Line 20"/>
            <p:cNvSpPr>
              <a:spLocks noChangeShapeType="1"/>
            </p:cNvSpPr>
            <p:nvPr/>
          </p:nvSpPr>
          <p:spPr bwMode="auto">
            <a:xfrm flipH="1">
              <a:off x="5088" y="1200"/>
              <a:ext cx="192" cy="480"/>
            </a:xfrm>
            <a:prstGeom prst="line">
              <a:avLst/>
            </a:prstGeom>
            <a:noFill/>
            <a:ln w="28575">
              <a:solidFill>
                <a:srgbClr val="FF0000"/>
              </a:solidFill>
              <a:round/>
              <a:headEnd/>
              <a:tailEnd type="triangle" w="med" len="med"/>
            </a:ln>
          </p:spPr>
          <p:txBody>
            <a:bodyPr/>
            <a:lstStyle/>
            <a:p>
              <a:endParaRPr lang="en-US"/>
            </a:p>
          </p:txBody>
        </p:sp>
        <p:sp>
          <p:nvSpPr>
            <p:cNvPr id="36902" name="Line 21"/>
            <p:cNvSpPr>
              <a:spLocks noChangeShapeType="1"/>
            </p:cNvSpPr>
            <p:nvPr/>
          </p:nvSpPr>
          <p:spPr bwMode="auto">
            <a:xfrm flipH="1">
              <a:off x="5232" y="1200"/>
              <a:ext cx="192" cy="480"/>
            </a:xfrm>
            <a:prstGeom prst="line">
              <a:avLst/>
            </a:prstGeom>
            <a:noFill/>
            <a:ln w="28575">
              <a:solidFill>
                <a:srgbClr val="FF0000"/>
              </a:solidFill>
              <a:round/>
              <a:headEnd/>
              <a:tailEnd type="triangle" w="med" len="med"/>
            </a:ln>
          </p:spPr>
          <p:txBody>
            <a:bodyPr/>
            <a:lstStyle/>
            <a:p>
              <a:endParaRPr lang="en-US"/>
            </a:p>
          </p:txBody>
        </p:sp>
      </p:grpSp>
      <p:grpSp>
        <p:nvGrpSpPr>
          <p:cNvPr id="5" name="Group 22"/>
          <p:cNvGrpSpPr>
            <a:grpSpLocks/>
          </p:cNvGrpSpPr>
          <p:nvPr/>
        </p:nvGrpSpPr>
        <p:grpSpPr bwMode="auto">
          <a:xfrm>
            <a:off x="6858000" y="2819400"/>
            <a:ext cx="1447800" cy="762000"/>
            <a:chOff x="4512" y="1200"/>
            <a:chExt cx="912" cy="480"/>
          </a:xfrm>
        </p:grpSpPr>
        <p:sp>
          <p:nvSpPr>
            <p:cNvPr id="36891" name="Line 23"/>
            <p:cNvSpPr>
              <a:spLocks noChangeShapeType="1"/>
            </p:cNvSpPr>
            <p:nvPr/>
          </p:nvSpPr>
          <p:spPr bwMode="auto">
            <a:xfrm flipH="1">
              <a:off x="4512" y="1200"/>
              <a:ext cx="192" cy="480"/>
            </a:xfrm>
            <a:prstGeom prst="line">
              <a:avLst/>
            </a:prstGeom>
            <a:noFill/>
            <a:ln w="28575">
              <a:solidFill>
                <a:srgbClr val="FF0000"/>
              </a:solidFill>
              <a:round/>
              <a:headEnd/>
              <a:tailEnd type="triangle" w="med" len="med"/>
            </a:ln>
          </p:spPr>
          <p:txBody>
            <a:bodyPr/>
            <a:lstStyle/>
            <a:p>
              <a:endParaRPr lang="en-US"/>
            </a:p>
          </p:txBody>
        </p:sp>
        <p:sp>
          <p:nvSpPr>
            <p:cNvPr id="36892" name="Line 24"/>
            <p:cNvSpPr>
              <a:spLocks noChangeShapeType="1"/>
            </p:cNvSpPr>
            <p:nvPr/>
          </p:nvSpPr>
          <p:spPr bwMode="auto">
            <a:xfrm flipH="1">
              <a:off x="4656" y="1200"/>
              <a:ext cx="192" cy="480"/>
            </a:xfrm>
            <a:prstGeom prst="line">
              <a:avLst/>
            </a:prstGeom>
            <a:noFill/>
            <a:ln w="28575">
              <a:solidFill>
                <a:srgbClr val="FF0000"/>
              </a:solidFill>
              <a:round/>
              <a:headEnd/>
              <a:tailEnd type="triangle" w="med" len="med"/>
            </a:ln>
          </p:spPr>
          <p:txBody>
            <a:bodyPr/>
            <a:lstStyle/>
            <a:p>
              <a:endParaRPr lang="en-US"/>
            </a:p>
          </p:txBody>
        </p:sp>
        <p:sp>
          <p:nvSpPr>
            <p:cNvPr id="36893" name="Line 25"/>
            <p:cNvSpPr>
              <a:spLocks noChangeShapeType="1"/>
            </p:cNvSpPr>
            <p:nvPr/>
          </p:nvSpPr>
          <p:spPr bwMode="auto">
            <a:xfrm flipH="1">
              <a:off x="4800" y="1200"/>
              <a:ext cx="192" cy="480"/>
            </a:xfrm>
            <a:prstGeom prst="line">
              <a:avLst/>
            </a:prstGeom>
            <a:noFill/>
            <a:ln w="28575">
              <a:solidFill>
                <a:srgbClr val="FF0000"/>
              </a:solidFill>
              <a:round/>
              <a:headEnd/>
              <a:tailEnd type="triangle" w="med" len="med"/>
            </a:ln>
          </p:spPr>
          <p:txBody>
            <a:bodyPr/>
            <a:lstStyle/>
            <a:p>
              <a:endParaRPr lang="en-US"/>
            </a:p>
          </p:txBody>
        </p:sp>
        <p:sp>
          <p:nvSpPr>
            <p:cNvPr id="36894" name="Line 26"/>
            <p:cNvSpPr>
              <a:spLocks noChangeShapeType="1"/>
            </p:cNvSpPr>
            <p:nvPr/>
          </p:nvSpPr>
          <p:spPr bwMode="auto">
            <a:xfrm flipH="1">
              <a:off x="4944" y="1200"/>
              <a:ext cx="192" cy="480"/>
            </a:xfrm>
            <a:prstGeom prst="line">
              <a:avLst/>
            </a:prstGeom>
            <a:noFill/>
            <a:ln w="28575">
              <a:solidFill>
                <a:srgbClr val="FF0000"/>
              </a:solidFill>
              <a:round/>
              <a:headEnd/>
              <a:tailEnd type="triangle" w="med" len="med"/>
            </a:ln>
          </p:spPr>
          <p:txBody>
            <a:bodyPr/>
            <a:lstStyle/>
            <a:p>
              <a:endParaRPr lang="en-US"/>
            </a:p>
          </p:txBody>
        </p:sp>
        <p:sp>
          <p:nvSpPr>
            <p:cNvPr id="36895" name="Line 27"/>
            <p:cNvSpPr>
              <a:spLocks noChangeShapeType="1"/>
            </p:cNvSpPr>
            <p:nvPr/>
          </p:nvSpPr>
          <p:spPr bwMode="auto">
            <a:xfrm flipH="1">
              <a:off x="5088" y="1200"/>
              <a:ext cx="192" cy="480"/>
            </a:xfrm>
            <a:prstGeom prst="line">
              <a:avLst/>
            </a:prstGeom>
            <a:noFill/>
            <a:ln w="28575">
              <a:solidFill>
                <a:srgbClr val="FF0000"/>
              </a:solidFill>
              <a:round/>
              <a:headEnd/>
              <a:tailEnd type="triangle" w="med" len="med"/>
            </a:ln>
          </p:spPr>
          <p:txBody>
            <a:bodyPr/>
            <a:lstStyle/>
            <a:p>
              <a:endParaRPr lang="en-US"/>
            </a:p>
          </p:txBody>
        </p:sp>
        <p:sp>
          <p:nvSpPr>
            <p:cNvPr id="36896" name="Line 28"/>
            <p:cNvSpPr>
              <a:spLocks noChangeShapeType="1"/>
            </p:cNvSpPr>
            <p:nvPr/>
          </p:nvSpPr>
          <p:spPr bwMode="auto">
            <a:xfrm flipH="1">
              <a:off x="5232" y="1200"/>
              <a:ext cx="192" cy="480"/>
            </a:xfrm>
            <a:prstGeom prst="line">
              <a:avLst/>
            </a:prstGeom>
            <a:noFill/>
            <a:ln w="28575">
              <a:solidFill>
                <a:srgbClr val="FF0000"/>
              </a:solidFill>
              <a:round/>
              <a:headEnd/>
              <a:tailEnd type="triangle" w="med" len="med"/>
            </a:ln>
          </p:spPr>
          <p:txBody>
            <a:bodyPr/>
            <a:lstStyle/>
            <a:p>
              <a:endParaRPr lang="en-US"/>
            </a:p>
          </p:txBody>
        </p:sp>
      </p:grpSp>
      <p:grpSp>
        <p:nvGrpSpPr>
          <p:cNvPr id="6" name="Group 29"/>
          <p:cNvGrpSpPr>
            <a:grpSpLocks/>
          </p:cNvGrpSpPr>
          <p:nvPr/>
        </p:nvGrpSpPr>
        <p:grpSpPr bwMode="auto">
          <a:xfrm>
            <a:off x="6172200" y="4648200"/>
            <a:ext cx="1447800" cy="762000"/>
            <a:chOff x="4512" y="1200"/>
            <a:chExt cx="912" cy="480"/>
          </a:xfrm>
        </p:grpSpPr>
        <p:sp>
          <p:nvSpPr>
            <p:cNvPr id="36885" name="Line 30"/>
            <p:cNvSpPr>
              <a:spLocks noChangeShapeType="1"/>
            </p:cNvSpPr>
            <p:nvPr/>
          </p:nvSpPr>
          <p:spPr bwMode="auto">
            <a:xfrm flipH="1">
              <a:off x="4512" y="1200"/>
              <a:ext cx="192" cy="480"/>
            </a:xfrm>
            <a:prstGeom prst="line">
              <a:avLst/>
            </a:prstGeom>
            <a:noFill/>
            <a:ln w="28575">
              <a:solidFill>
                <a:srgbClr val="FF0000"/>
              </a:solidFill>
              <a:round/>
              <a:headEnd/>
              <a:tailEnd type="triangle" w="med" len="med"/>
            </a:ln>
          </p:spPr>
          <p:txBody>
            <a:bodyPr/>
            <a:lstStyle/>
            <a:p>
              <a:endParaRPr lang="en-US"/>
            </a:p>
          </p:txBody>
        </p:sp>
        <p:sp>
          <p:nvSpPr>
            <p:cNvPr id="36886" name="Line 31"/>
            <p:cNvSpPr>
              <a:spLocks noChangeShapeType="1"/>
            </p:cNvSpPr>
            <p:nvPr/>
          </p:nvSpPr>
          <p:spPr bwMode="auto">
            <a:xfrm flipH="1">
              <a:off x="4656" y="1200"/>
              <a:ext cx="192" cy="480"/>
            </a:xfrm>
            <a:prstGeom prst="line">
              <a:avLst/>
            </a:prstGeom>
            <a:noFill/>
            <a:ln w="28575">
              <a:solidFill>
                <a:srgbClr val="FF0000"/>
              </a:solidFill>
              <a:round/>
              <a:headEnd/>
              <a:tailEnd type="triangle" w="med" len="med"/>
            </a:ln>
          </p:spPr>
          <p:txBody>
            <a:bodyPr/>
            <a:lstStyle/>
            <a:p>
              <a:endParaRPr lang="en-US"/>
            </a:p>
          </p:txBody>
        </p:sp>
        <p:sp>
          <p:nvSpPr>
            <p:cNvPr id="36887" name="Line 32"/>
            <p:cNvSpPr>
              <a:spLocks noChangeShapeType="1"/>
            </p:cNvSpPr>
            <p:nvPr/>
          </p:nvSpPr>
          <p:spPr bwMode="auto">
            <a:xfrm flipH="1">
              <a:off x="4800" y="1200"/>
              <a:ext cx="192" cy="480"/>
            </a:xfrm>
            <a:prstGeom prst="line">
              <a:avLst/>
            </a:prstGeom>
            <a:noFill/>
            <a:ln w="28575">
              <a:solidFill>
                <a:srgbClr val="FF0000"/>
              </a:solidFill>
              <a:round/>
              <a:headEnd/>
              <a:tailEnd type="triangle" w="med" len="med"/>
            </a:ln>
          </p:spPr>
          <p:txBody>
            <a:bodyPr/>
            <a:lstStyle/>
            <a:p>
              <a:endParaRPr lang="en-US"/>
            </a:p>
          </p:txBody>
        </p:sp>
        <p:sp>
          <p:nvSpPr>
            <p:cNvPr id="36888" name="Line 33"/>
            <p:cNvSpPr>
              <a:spLocks noChangeShapeType="1"/>
            </p:cNvSpPr>
            <p:nvPr/>
          </p:nvSpPr>
          <p:spPr bwMode="auto">
            <a:xfrm flipH="1">
              <a:off x="4944" y="1200"/>
              <a:ext cx="192" cy="480"/>
            </a:xfrm>
            <a:prstGeom prst="line">
              <a:avLst/>
            </a:prstGeom>
            <a:noFill/>
            <a:ln w="28575">
              <a:solidFill>
                <a:srgbClr val="FF0000"/>
              </a:solidFill>
              <a:round/>
              <a:headEnd/>
              <a:tailEnd type="triangle" w="med" len="med"/>
            </a:ln>
          </p:spPr>
          <p:txBody>
            <a:bodyPr/>
            <a:lstStyle/>
            <a:p>
              <a:endParaRPr lang="en-US"/>
            </a:p>
          </p:txBody>
        </p:sp>
        <p:sp>
          <p:nvSpPr>
            <p:cNvPr id="36889" name="Line 34"/>
            <p:cNvSpPr>
              <a:spLocks noChangeShapeType="1"/>
            </p:cNvSpPr>
            <p:nvPr/>
          </p:nvSpPr>
          <p:spPr bwMode="auto">
            <a:xfrm flipH="1">
              <a:off x="5088" y="1200"/>
              <a:ext cx="192" cy="480"/>
            </a:xfrm>
            <a:prstGeom prst="line">
              <a:avLst/>
            </a:prstGeom>
            <a:noFill/>
            <a:ln w="28575">
              <a:solidFill>
                <a:srgbClr val="FF0000"/>
              </a:solidFill>
              <a:round/>
              <a:headEnd/>
              <a:tailEnd type="triangle" w="med" len="med"/>
            </a:ln>
          </p:spPr>
          <p:txBody>
            <a:bodyPr/>
            <a:lstStyle/>
            <a:p>
              <a:endParaRPr lang="en-US"/>
            </a:p>
          </p:txBody>
        </p:sp>
        <p:sp>
          <p:nvSpPr>
            <p:cNvPr id="36890" name="Line 35"/>
            <p:cNvSpPr>
              <a:spLocks noChangeShapeType="1"/>
            </p:cNvSpPr>
            <p:nvPr/>
          </p:nvSpPr>
          <p:spPr bwMode="auto">
            <a:xfrm flipH="1">
              <a:off x="5232" y="1200"/>
              <a:ext cx="192" cy="480"/>
            </a:xfrm>
            <a:prstGeom prst="line">
              <a:avLst/>
            </a:prstGeom>
            <a:noFill/>
            <a:ln w="28575">
              <a:solidFill>
                <a:srgbClr val="FF0000"/>
              </a:solidFill>
              <a:round/>
              <a:headEnd/>
              <a:tailEnd type="triangle" w="med" len="med"/>
            </a:ln>
          </p:spPr>
          <p:txBody>
            <a:bodyPr/>
            <a:lstStyle/>
            <a:p>
              <a:endParaRPr lang="en-US"/>
            </a:p>
          </p:txBody>
        </p:sp>
      </p:grpSp>
      <p:grpSp>
        <p:nvGrpSpPr>
          <p:cNvPr id="7" name="Group 36"/>
          <p:cNvGrpSpPr>
            <a:grpSpLocks/>
          </p:cNvGrpSpPr>
          <p:nvPr/>
        </p:nvGrpSpPr>
        <p:grpSpPr bwMode="auto">
          <a:xfrm>
            <a:off x="5791200" y="5562600"/>
            <a:ext cx="1447800" cy="762000"/>
            <a:chOff x="4512" y="1200"/>
            <a:chExt cx="912" cy="480"/>
          </a:xfrm>
        </p:grpSpPr>
        <p:sp>
          <p:nvSpPr>
            <p:cNvPr id="36879" name="Line 37"/>
            <p:cNvSpPr>
              <a:spLocks noChangeShapeType="1"/>
            </p:cNvSpPr>
            <p:nvPr/>
          </p:nvSpPr>
          <p:spPr bwMode="auto">
            <a:xfrm flipH="1">
              <a:off x="4512" y="1200"/>
              <a:ext cx="192" cy="480"/>
            </a:xfrm>
            <a:prstGeom prst="line">
              <a:avLst/>
            </a:prstGeom>
            <a:noFill/>
            <a:ln w="28575">
              <a:solidFill>
                <a:srgbClr val="FF0000"/>
              </a:solidFill>
              <a:round/>
              <a:headEnd/>
              <a:tailEnd type="triangle" w="med" len="med"/>
            </a:ln>
          </p:spPr>
          <p:txBody>
            <a:bodyPr/>
            <a:lstStyle/>
            <a:p>
              <a:endParaRPr lang="en-US"/>
            </a:p>
          </p:txBody>
        </p:sp>
        <p:sp>
          <p:nvSpPr>
            <p:cNvPr id="36880" name="Line 38"/>
            <p:cNvSpPr>
              <a:spLocks noChangeShapeType="1"/>
            </p:cNvSpPr>
            <p:nvPr/>
          </p:nvSpPr>
          <p:spPr bwMode="auto">
            <a:xfrm flipH="1">
              <a:off x="4656" y="1200"/>
              <a:ext cx="192" cy="480"/>
            </a:xfrm>
            <a:prstGeom prst="line">
              <a:avLst/>
            </a:prstGeom>
            <a:noFill/>
            <a:ln w="28575">
              <a:solidFill>
                <a:srgbClr val="FF0000"/>
              </a:solidFill>
              <a:round/>
              <a:headEnd/>
              <a:tailEnd type="triangle" w="med" len="med"/>
            </a:ln>
          </p:spPr>
          <p:txBody>
            <a:bodyPr/>
            <a:lstStyle/>
            <a:p>
              <a:endParaRPr lang="en-US"/>
            </a:p>
          </p:txBody>
        </p:sp>
        <p:sp>
          <p:nvSpPr>
            <p:cNvPr id="36881" name="Line 39"/>
            <p:cNvSpPr>
              <a:spLocks noChangeShapeType="1"/>
            </p:cNvSpPr>
            <p:nvPr/>
          </p:nvSpPr>
          <p:spPr bwMode="auto">
            <a:xfrm flipH="1">
              <a:off x="4800" y="1200"/>
              <a:ext cx="192" cy="480"/>
            </a:xfrm>
            <a:prstGeom prst="line">
              <a:avLst/>
            </a:prstGeom>
            <a:noFill/>
            <a:ln w="28575">
              <a:solidFill>
                <a:srgbClr val="FF0000"/>
              </a:solidFill>
              <a:round/>
              <a:headEnd/>
              <a:tailEnd type="triangle" w="med" len="med"/>
            </a:ln>
          </p:spPr>
          <p:txBody>
            <a:bodyPr/>
            <a:lstStyle/>
            <a:p>
              <a:endParaRPr lang="en-US"/>
            </a:p>
          </p:txBody>
        </p:sp>
        <p:sp>
          <p:nvSpPr>
            <p:cNvPr id="36882" name="Line 40"/>
            <p:cNvSpPr>
              <a:spLocks noChangeShapeType="1"/>
            </p:cNvSpPr>
            <p:nvPr/>
          </p:nvSpPr>
          <p:spPr bwMode="auto">
            <a:xfrm flipH="1">
              <a:off x="4944" y="1200"/>
              <a:ext cx="192" cy="480"/>
            </a:xfrm>
            <a:prstGeom prst="line">
              <a:avLst/>
            </a:prstGeom>
            <a:noFill/>
            <a:ln w="28575">
              <a:solidFill>
                <a:srgbClr val="FF0000"/>
              </a:solidFill>
              <a:round/>
              <a:headEnd/>
              <a:tailEnd type="triangle" w="med" len="med"/>
            </a:ln>
          </p:spPr>
          <p:txBody>
            <a:bodyPr/>
            <a:lstStyle/>
            <a:p>
              <a:endParaRPr lang="en-US"/>
            </a:p>
          </p:txBody>
        </p:sp>
        <p:sp>
          <p:nvSpPr>
            <p:cNvPr id="36883" name="Line 41"/>
            <p:cNvSpPr>
              <a:spLocks noChangeShapeType="1"/>
            </p:cNvSpPr>
            <p:nvPr/>
          </p:nvSpPr>
          <p:spPr bwMode="auto">
            <a:xfrm flipH="1">
              <a:off x="5088" y="1200"/>
              <a:ext cx="192" cy="480"/>
            </a:xfrm>
            <a:prstGeom prst="line">
              <a:avLst/>
            </a:prstGeom>
            <a:noFill/>
            <a:ln w="28575">
              <a:solidFill>
                <a:srgbClr val="FF0000"/>
              </a:solidFill>
              <a:round/>
              <a:headEnd/>
              <a:tailEnd type="triangle" w="med" len="med"/>
            </a:ln>
          </p:spPr>
          <p:txBody>
            <a:bodyPr/>
            <a:lstStyle/>
            <a:p>
              <a:endParaRPr lang="en-US"/>
            </a:p>
          </p:txBody>
        </p:sp>
        <p:sp>
          <p:nvSpPr>
            <p:cNvPr id="36884" name="Line 42"/>
            <p:cNvSpPr>
              <a:spLocks noChangeShapeType="1"/>
            </p:cNvSpPr>
            <p:nvPr/>
          </p:nvSpPr>
          <p:spPr bwMode="auto">
            <a:xfrm flipH="1">
              <a:off x="5232" y="1200"/>
              <a:ext cx="192" cy="480"/>
            </a:xfrm>
            <a:prstGeom prst="line">
              <a:avLst/>
            </a:prstGeom>
            <a:noFill/>
            <a:ln w="28575">
              <a:solidFill>
                <a:srgbClr val="FF0000"/>
              </a:solidFill>
              <a:round/>
              <a:headEnd/>
              <a:tailEnd type="triangle" w="med" len="med"/>
            </a:ln>
          </p:spPr>
          <p:txBody>
            <a:bodyPr/>
            <a:lstStyle/>
            <a:p>
              <a:endParaRPr lang="en-US"/>
            </a:p>
          </p:txBody>
        </p:sp>
      </p:grpSp>
      <p:sp>
        <p:nvSpPr>
          <p:cNvPr id="8235" name="Text Box 43"/>
          <p:cNvSpPr txBox="1">
            <a:spLocks noChangeArrowheads="1"/>
          </p:cNvSpPr>
          <p:nvPr/>
        </p:nvSpPr>
        <p:spPr bwMode="auto">
          <a:xfrm>
            <a:off x="152400" y="4757346"/>
            <a:ext cx="5589373" cy="2062103"/>
          </a:xfrm>
          <a:prstGeom prst="rect">
            <a:avLst/>
          </a:prstGeom>
          <a:noFill/>
          <a:ln w="9525">
            <a:noFill/>
            <a:miter lim="800000"/>
            <a:headEnd/>
            <a:tailEnd/>
          </a:ln>
          <a:effectLst/>
        </p:spPr>
        <p:txBody>
          <a:bodyPr wrap="square">
            <a:spAutoFit/>
          </a:bodyPr>
          <a:lstStyle/>
          <a:p>
            <a:pPr>
              <a:spcBef>
                <a:spcPct val="20000"/>
              </a:spcBef>
              <a:buFontTx/>
              <a:buChar char="•"/>
              <a:defRPr/>
            </a:pPr>
            <a:r>
              <a:rPr lang="en-US" sz="3200" b="1" dirty="0">
                <a:solidFill>
                  <a:srgbClr val="CC0000"/>
                </a:solidFill>
                <a:effectLst>
                  <a:outerShdw blurRad="38100" dist="38100" dir="2700000" algn="tl">
                    <a:srgbClr val="C0C0C0"/>
                  </a:outerShdw>
                </a:effectLst>
              </a:rPr>
              <a:t>This is energy transfer with which we are primarily concerned in </a:t>
            </a:r>
            <a:r>
              <a:rPr lang="en-US" sz="3200" b="1" i="1" dirty="0">
                <a:solidFill>
                  <a:srgbClr val="FF0000"/>
                </a:solidFill>
                <a:effectLst>
                  <a:outerShdw blurRad="38100" dist="38100" dir="2700000" algn="tl">
                    <a:srgbClr val="C0C0C0"/>
                  </a:outerShdw>
                </a:effectLst>
              </a:rPr>
              <a:t>remote sensing</a:t>
            </a:r>
            <a:r>
              <a:rPr lang="en-US" sz="2800" b="1" dirty="0">
                <a:solidFill>
                  <a:srgbClr val="CC0000"/>
                </a:solidFill>
                <a:effectLst>
                  <a:outerShdw blurRad="38100" dist="38100" dir="2700000" algn="tl">
                    <a:srgbClr val="C0C0C0"/>
                  </a:outerShdw>
                </a:effectLst>
              </a:rPr>
              <a:t>.</a:t>
            </a:r>
            <a:endParaRPr lang="en-US" sz="3600" dirty="0"/>
          </a:p>
        </p:txBody>
      </p:sp>
      <p:sp>
        <p:nvSpPr>
          <p:cNvPr id="8195" name="Rectangle 3"/>
          <p:cNvSpPr>
            <a:spLocks noGrp="1" noChangeArrowheads="1"/>
          </p:cNvSpPr>
          <p:nvPr>
            <p:ph type="body" idx="1"/>
          </p:nvPr>
        </p:nvSpPr>
        <p:spPr>
          <a:xfrm>
            <a:off x="304800" y="1447800"/>
            <a:ext cx="7010400" cy="3505200"/>
          </a:xfrm>
        </p:spPr>
        <p:txBody>
          <a:bodyPr/>
          <a:lstStyle/>
          <a:p>
            <a:pPr eaLnBrk="1" hangingPunct="1">
              <a:defRPr/>
            </a:pPr>
            <a:r>
              <a:rPr lang="en-US" sz="3000" b="1"/>
              <a:t>Energy transferred from one body to another in the absence of an intervening material medium.</a:t>
            </a:r>
          </a:p>
          <a:p>
            <a:pPr eaLnBrk="1" hangingPunct="1">
              <a:defRPr/>
            </a:pPr>
            <a:r>
              <a:rPr lang="en-US" sz="3000" b="1">
                <a:solidFill>
                  <a:srgbClr val="CC0000"/>
                </a:solidFill>
                <a:effectLst>
                  <a:outerShdw blurRad="38100" dist="38100" dir="2700000" algn="tl">
                    <a:srgbClr val="C0C0C0"/>
                  </a:outerShdw>
                </a:effectLst>
              </a:rPr>
              <a:t>The medium (if any) must be sufficiently transparent</a:t>
            </a:r>
            <a:r>
              <a:rPr lang="en-US" sz="3000" b="1"/>
              <a:t>.</a:t>
            </a:r>
          </a:p>
          <a:p>
            <a:pPr eaLnBrk="1" hangingPunct="1">
              <a:defRPr/>
            </a:pPr>
            <a:r>
              <a:rPr lang="en-US" sz="3000" b="1"/>
              <a:t>The only method that solar energy reaches the earth.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par>
                          <p:cTn id="26" fill="hold">
                            <p:stCondLst>
                              <p:cond delay="2500"/>
                            </p:stCondLst>
                            <p:childTnLst>
                              <p:par>
                                <p:cTn id="27" presetID="3"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235"/>
                                        </p:tgtEl>
                                        <p:attrNameLst>
                                          <p:attrName>style.visibility</p:attrName>
                                        </p:attrNameLst>
                                      </p:cBhvr>
                                      <p:to>
                                        <p:strVal val="visible"/>
                                      </p:to>
                                    </p:set>
                                    <p:anim calcmode="lin" valueType="num">
                                      <p:cBhvr additive="base">
                                        <p:cTn id="34" dur="500" fill="hold"/>
                                        <p:tgtEl>
                                          <p:spTgt spid="8235"/>
                                        </p:tgtEl>
                                        <p:attrNameLst>
                                          <p:attrName>ppt_x</p:attrName>
                                        </p:attrNameLst>
                                      </p:cBhvr>
                                      <p:tavLst>
                                        <p:tav tm="0">
                                          <p:val>
                                            <p:strVal val="#ppt_x"/>
                                          </p:val>
                                        </p:tav>
                                        <p:tav tm="100000">
                                          <p:val>
                                            <p:strVal val="#ppt_x"/>
                                          </p:val>
                                        </p:tav>
                                      </p:tavLst>
                                    </p:anim>
                                    <p:anim calcmode="lin" valueType="num">
                                      <p:cBhvr additive="base">
                                        <p:cTn id="35" dur="500" fill="hold"/>
                                        <p:tgtEl>
                                          <p:spTgt spid="8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fld id="{FB882C23-B20A-4A0D-9118-A726281EF5F1}" type="datetime1">
              <a:rPr lang="en-US" smtClean="0"/>
              <a:pPr/>
              <a:t>11/9/2020</a:t>
            </a:fld>
            <a:endParaRPr lang="en-US" smtClean="0"/>
          </a:p>
        </p:txBody>
      </p:sp>
      <p:sp>
        <p:nvSpPr>
          <p:cNvPr id="37891" name="Footer Placeholder 4"/>
          <p:cNvSpPr>
            <a:spLocks noGrp="1"/>
          </p:cNvSpPr>
          <p:nvPr>
            <p:ph type="ftr" sz="quarter" idx="11"/>
          </p:nvPr>
        </p:nvSpPr>
        <p:spPr>
          <a:noFill/>
        </p:spPr>
        <p:txBody>
          <a:bodyPr/>
          <a:lstStyle/>
          <a:p>
            <a:r>
              <a:rPr lang="en-US" smtClean="0"/>
              <a:t>ESR 421 Principles of Remote Sensing</a:t>
            </a:r>
          </a:p>
        </p:txBody>
      </p:sp>
      <p:sp>
        <p:nvSpPr>
          <p:cNvPr id="37892" name="Slide Number Placeholder 5"/>
          <p:cNvSpPr>
            <a:spLocks noGrp="1"/>
          </p:cNvSpPr>
          <p:nvPr>
            <p:ph type="sldNum" sz="quarter" idx="12"/>
          </p:nvPr>
        </p:nvSpPr>
        <p:spPr>
          <a:noFill/>
        </p:spPr>
        <p:txBody>
          <a:bodyPr/>
          <a:lstStyle/>
          <a:p>
            <a:fld id="{9E2584F2-6FA8-4ED5-AB4E-593F1C178E45}" type="slidenum">
              <a:rPr lang="ar-SA" smtClean="0"/>
              <a:pPr/>
              <a:t>23</a:t>
            </a:fld>
            <a:endParaRPr lang="en-US" smtClean="0"/>
          </a:p>
        </p:txBody>
      </p:sp>
      <p:pic>
        <p:nvPicPr>
          <p:cNvPr id="37893"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9218" name="Rectangle 2"/>
          <p:cNvSpPr>
            <a:spLocks noGrp="1" noChangeArrowheads="1"/>
          </p:cNvSpPr>
          <p:nvPr>
            <p:ph type="title"/>
          </p:nvPr>
        </p:nvSpPr>
        <p:spPr>
          <a:xfrm>
            <a:off x="457200" y="274637"/>
            <a:ext cx="8229600" cy="1290551"/>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b="1" dirty="0">
                <a:solidFill>
                  <a:srgbClr val="FF0000"/>
                </a:solidFill>
                <a:effectLst>
                  <a:outerShdw blurRad="38100" dist="38100" dir="2700000" algn="tl">
                    <a:srgbClr val="C0C0C0"/>
                  </a:outerShdw>
                </a:effectLst>
              </a:rPr>
              <a:t>Electromagnetic Radiation (EMR)</a:t>
            </a:r>
          </a:p>
        </p:txBody>
      </p:sp>
      <p:sp>
        <p:nvSpPr>
          <p:cNvPr id="9219" name="Rectangle 3"/>
          <p:cNvSpPr>
            <a:spLocks noGrp="1" noChangeArrowheads="1"/>
          </p:cNvSpPr>
          <p:nvPr>
            <p:ph type="body" idx="1"/>
          </p:nvPr>
        </p:nvSpPr>
        <p:spPr>
          <a:xfrm>
            <a:off x="457200" y="1600200"/>
            <a:ext cx="8229600" cy="4800600"/>
          </a:xfrm>
        </p:spPr>
        <p:txBody>
          <a:bodyPr/>
          <a:lstStyle/>
          <a:p>
            <a:pPr eaLnBrk="1" hangingPunct="1">
              <a:defRPr/>
            </a:pPr>
            <a:r>
              <a:rPr lang="en-US" sz="2800" b="1" dirty="0"/>
              <a:t>Electromagnetic energy in transit can be detected when it interacts with matter.</a:t>
            </a:r>
          </a:p>
          <a:p>
            <a:pPr eaLnBrk="1" hangingPunct="1">
              <a:defRPr/>
            </a:pPr>
            <a:r>
              <a:rPr lang="en-US" sz="2800" b="1" dirty="0">
                <a:solidFill>
                  <a:srgbClr val="CC0000"/>
                </a:solidFill>
                <a:effectLst>
                  <a:outerShdw blurRad="38100" dist="38100" dir="2700000" algn="tl">
                    <a:srgbClr val="C0C0C0"/>
                  </a:outerShdw>
                </a:effectLst>
              </a:rPr>
              <a:t>In the absence of matter (in a vacuum) EMR travels at the speed of light (299,792.8km/sec=3x10</a:t>
            </a:r>
            <a:r>
              <a:rPr lang="en-US" sz="2800" b="1" baseline="30000" dirty="0">
                <a:solidFill>
                  <a:srgbClr val="CC0000"/>
                </a:solidFill>
                <a:effectLst>
                  <a:outerShdw blurRad="38100" dist="38100" dir="2700000" algn="tl">
                    <a:srgbClr val="C0C0C0"/>
                  </a:outerShdw>
                </a:effectLst>
              </a:rPr>
              <a:t>8</a:t>
            </a:r>
            <a:r>
              <a:rPr lang="en-US" sz="2800" b="1" dirty="0">
                <a:solidFill>
                  <a:srgbClr val="CC0000"/>
                </a:solidFill>
                <a:effectLst>
                  <a:outerShdw blurRad="38100" dist="38100" dir="2700000" algn="tl">
                    <a:srgbClr val="C0C0C0"/>
                  </a:outerShdw>
                </a:effectLst>
              </a:rPr>
              <a:t>m/sec).</a:t>
            </a:r>
          </a:p>
          <a:p>
            <a:pPr eaLnBrk="1" hangingPunct="1">
              <a:defRPr/>
            </a:pPr>
            <a:r>
              <a:rPr lang="en-US" sz="2800" b="1" dirty="0"/>
              <a:t>In matter the speed is slightly slower </a:t>
            </a:r>
          </a:p>
          <a:p>
            <a:pPr lvl="1" eaLnBrk="1" hangingPunct="1">
              <a:buFontTx/>
              <a:buNone/>
              <a:defRPr/>
            </a:pPr>
            <a:r>
              <a:rPr lang="en-US" b="1" dirty="0"/>
              <a:t>– </a:t>
            </a:r>
            <a:r>
              <a:rPr lang="en-US" b="1" dirty="0">
                <a:solidFill>
                  <a:srgbClr val="FF0000"/>
                </a:solidFill>
              </a:rPr>
              <a:t>the denser the matter, the slower the speed.</a:t>
            </a:r>
          </a:p>
          <a:p>
            <a:pPr eaLnBrk="1" hangingPunct="1">
              <a:defRPr/>
            </a:pPr>
            <a:r>
              <a:rPr lang="en-US" sz="2800" b="1" dirty="0"/>
              <a:t>EMR can be described by </a:t>
            </a:r>
            <a:r>
              <a:rPr lang="en-US" sz="2800" b="1" i="1" u="sng" dirty="0">
                <a:solidFill>
                  <a:srgbClr val="CC0000"/>
                </a:solidFill>
                <a:effectLst>
                  <a:outerShdw blurRad="38100" dist="38100" dir="2700000" algn="tl">
                    <a:srgbClr val="C0C0C0"/>
                  </a:outerShdw>
                </a:effectLst>
              </a:rPr>
              <a:t>wave </a:t>
            </a:r>
            <a:r>
              <a:rPr lang="en-US" sz="2800" b="1" dirty="0"/>
              <a:t>and </a:t>
            </a:r>
            <a:r>
              <a:rPr lang="en-US" sz="2800" b="1" i="1" u="sng" dirty="0">
                <a:solidFill>
                  <a:srgbClr val="CC0000"/>
                </a:solidFill>
                <a:effectLst>
                  <a:outerShdw blurRad="38100" dist="38100" dir="2700000" algn="tl">
                    <a:srgbClr val="C0C0C0"/>
                  </a:outerShdw>
                </a:effectLst>
              </a:rPr>
              <a:t>particle models</a:t>
            </a:r>
            <a:r>
              <a:rPr lang="en-US" sz="2800" b="1" dirty="0"/>
              <a:t>.</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06B14B7A-0F81-44B5-84A9-C5A83CCFA13A}" type="datetime1">
              <a:rPr lang="en-US" smtClean="0"/>
              <a:pPr/>
              <a:t>11/9/2020</a:t>
            </a:fld>
            <a:endParaRPr lang="en-US" smtClean="0"/>
          </a:p>
        </p:txBody>
      </p:sp>
      <p:sp>
        <p:nvSpPr>
          <p:cNvPr id="38915" name="Footer Placeholder 4"/>
          <p:cNvSpPr>
            <a:spLocks noGrp="1"/>
          </p:cNvSpPr>
          <p:nvPr>
            <p:ph type="ftr" sz="quarter" idx="11"/>
          </p:nvPr>
        </p:nvSpPr>
        <p:spPr>
          <a:noFill/>
        </p:spPr>
        <p:txBody>
          <a:bodyPr/>
          <a:lstStyle/>
          <a:p>
            <a:r>
              <a:rPr lang="en-US" smtClean="0"/>
              <a:t>ESR 421 Principles of Remote Sensing</a:t>
            </a:r>
          </a:p>
        </p:txBody>
      </p:sp>
      <p:sp>
        <p:nvSpPr>
          <p:cNvPr id="38916" name="Slide Number Placeholder 5"/>
          <p:cNvSpPr>
            <a:spLocks noGrp="1"/>
          </p:cNvSpPr>
          <p:nvPr>
            <p:ph type="sldNum" sz="quarter" idx="12"/>
          </p:nvPr>
        </p:nvSpPr>
        <p:spPr>
          <a:noFill/>
        </p:spPr>
        <p:txBody>
          <a:bodyPr/>
          <a:lstStyle/>
          <a:p>
            <a:fld id="{31549C73-2E06-42AB-832E-A5F66F3C7D12}" type="slidenum">
              <a:rPr lang="ar-SA" smtClean="0"/>
              <a:pPr/>
              <a:t>24</a:t>
            </a:fld>
            <a:endParaRPr lang="en-US" smtClean="0"/>
          </a:p>
        </p:txBody>
      </p:sp>
      <p:pic>
        <p:nvPicPr>
          <p:cNvPr id="38917" name="Picture 6"/>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0242"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dirty="0">
                <a:solidFill>
                  <a:srgbClr val="FF0000"/>
                </a:solidFill>
                <a:effectLst>
                  <a:outerShdw blurRad="38100" dist="38100" dir="2700000" algn="tl">
                    <a:srgbClr val="C0C0C0"/>
                  </a:outerShdw>
                </a:effectLst>
              </a:rPr>
              <a:t>The </a:t>
            </a:r>
            <a:r>
              <a:rPr lang="en-US" sz="5400" b="1" i="1" u="sng" dirty="0">
                <a:solidFill>
                  <a:srgbClr val="CC0000"/>
                </a:solidFill>
                <a:effectLst>
                  <a:outerShdw blurRad="38100" dist="38100" dir="2700000" algn="tl">
                    <a:srgbClr val="C0C0C0"/>
                  </a:outerShdw>
                </a:effectLst>
              </a:rPr>
              <a:t>wave</a:t>
            </a:r>
            <a:r>
              <a:rPr lang="en-US" sz="5400" b="1" dirty="0">
                <a:solidFill>
                  <a:srgbClr val="FF0000"/>
                </a:solidFill>
                <a:effectLst>
                  <a:outerShdw blurRad="38100" dist="38100" dir="2700000" algn="tl">
                    <a:srgbClr val="C0C0C0"/>
                  </a:outerShdw>
                </a:effectLst>
              </a:rPr>
              <a:t> model of EMR</a:t>
            </a:r>
          </a:p>
        </p:txBody>
      </p:sp>
      <p:sp>
        <p:nvSpPr>
          <p:cNvPr id="10243" name="Rectangle 3"/>
          <p:cNvSpPr>
            <a:spLocks noGrp="1" noChangeArrowheads="1"/>
          </p:cNvSpPr>
          <p:nvPr>
            <p:ph type="body" idx="1"/>
          </p:nvPr>
        </p:nvSpPr>
        <p:spPr>
          <a:xfrm>
            <a:off x="152400" y="1600200"/>
            <a:ext cx="8229600" cy="4784124"/>
          </a:xfrm>
        </p:spPr>
        <p:txBody>
          <a:bodyPr/>
          <a:lstStyle/>
          <a:p>
            <a:pPr eaLnBrk="1" hangingPunct="1">
              <a:lnSpc>
                <a:spcPct val="90000"/>
              </a:lnSpc>
              <a:defRPr/>
            </a:pPr>
            <a:r>
              <a:rPr lang="en-US" b="1" dirty="0"/>
              <a:t>EMR is carried by a series of continuous waves that are equally and repetitively space in time.</a:t>
            </a:r>
          </a:p>
          <a:p>
            <a:pPr eaLnBrk="1" hangingPunct="1">
              <a:lnSpc>
                <a:spcPct val="90000"/>
              </a:lnSpc>
              <a:defRPr/>
            </a:pPr>
            <a:r>
              <a:rPr lang="en-US" b="1" dirty="0">
                <a:solidFill>
                  <a:srgbClr val="CC0000"/>
                </a:solidFill>
              </a:rPr>
              <a:t>Two fluctuating fields</a:t>
            </a:r>
            <a:r>
              <a:rPr lang="en-US" b="1" dirty="0"/>
              <a:t> </a:t>
            </a:r>
          </a:p>
          <a:p>
            <a:pPr lvl="1" eaLnBrk="1" hangingPunct="1">
              <a:lnSpc>
                <a:spcPct val="90000"/>
              </a:lnSpc>
              <a:defRPr/>
            </a:pPr>
            <a:r>
              <a:rPr lang="en-US" b="1" dirty="0"/>
              <a:t>one </a:t>
            </a:r>
            <a:r>
              <a:rPr lang="en-US" b="1" u="sng" dirty="0" smtClean="0">
                <a:solidFill>
                  <a:srgbClr val="FF0000"/>
                </a:solidFill>
                <a:effectLst>
                  <a:outerShdw blurRad="38100" dist="38100" dir="2700000" algn="tl">
                    <a:srgbClr val="C0C0C0"/>
                  </a:outerShdw>
                </a:effectLst>
              </a:rPr>
              <a:t>Electric</a:t>
            </a:r>
            <a:r>
              <a:rPr lang="en-US" b="1" dirty="0" smtClean="0"/>
              <a:t> </a:t>
            </a:r>
            <a:r>
              <a:rPr lang="en-US" b="1" dirty="0"/>
              <a:t>and </a:t>
            </a:r>
          </a:p>
          <a:p>
            <a:pPr lvl="1" eaLnBrk="1" hangingPunct="1">
              <a:lnSpc>
                <a:spcPct val="90000"/>
              </a:lnSpc>
              <a:defRPr/>
            </a:pPr>
            <a:r>
              <a:rPr lang="en-US" b="1" dirty="0"/>
              <a:t>the other </a:t>
            </a:r>
            <a:r>
              <a:rPr lang="en-US" b="1" u="sng" dirty="0" smtClean="0">
                <a:effectLst>
                  <a:outerShdw blurRad="38100" dist="38100" dir="2700000" algn="tl">
                    <a:srgbClr val="C0C0C0"/>
                  </a:outerShdw>
                </a:effectLst>
              </a:rPr>
              <a:t>Magnetic</a:t>
            </a:r>
            <a:r>
              <a:rPr lang="en-US" b="1" dirty="0"/>
              <a:t>.</a:t>
            </a:r>
          </a:p>
          <a:p>
            <a:pPr lvl="1" eaLnBrk="1" hangingPunct="1">
              <a:lnSpc>
                <a:spcPct val="90000"/>
              </a:lnSpc>
              <a:buFontTx/>
              <a:buNone/>
              <a:defRPr/>
            </a:pPr>
            <a:endParaRPr lang="en-US" b="1" dirty="0"/>
          </a:p>
          <a:p>
            <a:pPr eaLnBrk="1" hangingPunct="1">
              <a:lnSpc>
                <a:spcPct val="90000"/>
              </a:lnSpc>
              <a:defRPr/>
            </a:pPr>
            <a:r>
              <a:rPr lang="en-US" sz="2800" b="1" dirty="0"/>
              <a:t>They are </a:t>
            </a:r>
            <a:r>
              <a:rPr lang="en-US" sz="2800" b="1" dirty="0">
                <a:solidFill>
                  <a:srgbClr val="CC0000"/>
                </a:solidFill>
              </a:rPr>
              <a:t>perpendicular to each other</a:t>
            </a:r>
            <a:r>
              <a:rPr lang="en-US" sz="2800" b="1" dirty="0"/>
              <a:t> and </a:t>
            </a:r>
            <a:r>
              <a:rPr lang="en-US" sz="2800" b="1" dirty="0">
                <a:solidFill>
                  <a:srgbClr val="FF0000"/>
                </a:solidFill>
                <a:effectLst>
                  <a:outerShdw blurRad="38100" dist="38100" dir="2700000" algn="tl">
                    <a:srgbClr val="C0C0C0"/>
                  </a:outerShdw>
                </a:effectLst>
              </a:rPr>
              <a:t>both are perpendicular to the direction of propagation</a:t>
            </a:r>
            <a:r>
              <a:rPr lang="en-US" sz="2800" b="1" dirty="0"/>
              <a:t> (transverse waves).</a:t>
            </a:r>
          </a:p>
        </p:txBody>
      </p:sp>
      <p:pic>
        <p:nvPicPr>
          <p:cNvPr id="10244" name="Picture 4" descr="em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02888" y="2872990"/>
            <a:ext cx="4350680" cy="244041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8FFA98D6-B8E6-4ADB-AC12-072ECC8D77CE}" type="datetime1">
              <a:rPr lang="en-US" smtClean="0"/>
              <a:pPr/>
              <a:t>11/9/2020</a:t>
            </a:fld>
            <a:endParaRPr lang="en-US" smtClean="0"/>
          </a:p>
        </p:txBody>
      </p:sp>
      <p:sp>
        <p:nvSpPr>
          <p:cNvPr id="39939" name="Footer Placeholder 4"/>
          <p:cNvSpPr>
            <a:spLocks noGrp="1"/>
          </p:cNvSpPr>
          <p:nvPr>
            <p:ph type="ftr" sz="quarter" idx="11"/>
          </p:nvPr>
        </p:nvSpPr>
        <p:spPr>
          <a:noFill/>
        </p:spPr>
        <p:txBody>
          <a:bodyPr/>
          <a:lstStyle/>
          <a:p>
            <a:r>
              <a:rPr lang="en-US" smtClean="0"/>
              <a:t>ESR 421 Principles of Remote Sensing</a:t>
            </a:r>
          </a:p>
        </p:txBody>
      </p:sp>
      <p:sp>
        <p:nvSpPr>
          <p:cNvPr id="39940" name="Slide Number Placeholder 5"/>
          <p:cNvSpPr>
            <a:spLocks noGrp="1"/>
          </p:cNvSpPr>
          <p:nvPr>
            <p:ph type="sldNum" sz="quarter" idx="12"/>
          </p:nvPr>
        </p:nvSpPr>
        <p:spPr>
          <a:noFill/>
        </p:spPr>
        <p:txBody>
          <a:bodyPr/>
          <a:lstStyle/>
          <a:p>
            <a:fld id="{1256A0AD-AF84-47CA-8EF7-837684C46C5A}" type="slidenum">
              <a:rPr lang="ar-SA" smtClean="0"/>
              <a:pPr/>
              <a:t>25</a:t>
            </a:fld>
            <a:endParaRPr lang="en-US" smtClean="0"/>
          </a:p>
        </p:txBody>
      </p:sp>
      <p:sp>
        <p:nvSpPr>
          <p:cNvPr id="39941" name="Rectangle 2"/>
          <p:cNvSpPr>
            <a:spLocks noGrp="1" noChangeArrowheads="1"/>
          </p:cNvSpPr>
          <p:nvPr>
            <p:ph type="title"/>
          </p:nvPr>
        </p:nvSpPr>
        <p:spPr/>
        <p:txBody>
          <a:bodyPr/>
          <a:lstStyle/>
          <a:p>
            <a:pPr eaLnBrk="1" hangingPunct="1"/>
            <a:endParaRPr lang="ar-SA" smtClean="0"/>
          </a:p>
        </p:txBody>
      </p:sp>
      <p:sp>
        <p:nvSpPr>
          <p:cNvPr id="39942" name="Rectangle 3"/>
          <p:cNvSpPr>
            <a:spLocks noGrp="1" noChangeArrowheads="1"/>
          </p:cNvSpPr>
          <p:nvPr>
            <p:ph type="body" idx="1"/>
          </p:nvPr>
        </p:nvSpPr>
        <p:spPr/>
        <p:txBody>
          <a:bodyPr/>
          <a:lstStyle/>
          <a:p>
            <a:pPr eaLnBrk="1" hangingPunct="1"/>
            <a:endParaRPr lang="ar-SA" smtClean="0"/>
          </a:p>
        </p:txBody>
      </p:sp>
      <p:pic>
        <p:nvPicPr>
          <p:cNvPr id="39943"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380933" name="Rectangle 5"/>
          <p:cNvSpPr>
            <a:spLocks noChangeArrowheads="1"/>
          </p:cNvSpPr>
          <p:nvPr/>
        </p:nvSpPr>
        <p:spPr bwMode="auto">
          <a:xfrm>
            <a:off x="250825" y="1476375"/>
            <a:ext cx="8642350" cy="4924425"/>
          </a:xfrm>
          <a:prstGeom prst="rect">
            <a:avLst/>
          </a:prstGeom>
          <a:noFill/>
          <a:ln w="9525">
            <a:noFill/>
            <a:miter lim="800000"/>
            <a:headEnd/>
            <a:tailEnd/>
          </a:ln>
          <a:effectLst/>
        </p:spPr>
        <p:txBody>
          <a:bodyPr/>
          <a:lstStyle/>
          <a:p>
            <a:pPr>
              <a:lnSpc>
                <a:spcPct val="80000"/>
              </a:lnSpc>
              <a:spcBef>
                <a:spcPct val="20000"/>
              </a:spcBef>
              <a:defRPr/>
            </a:pPr>
            <a:r>
              <a:rPr lang="en-CA" sz="1800" b="1"/>
              <a:t>Two important characteristics of electromagnetic radiation for understanding remote sensing:</a:t>
            </a:r>
          </a:p>
          <a:p>
            <a:pPr>
              <a:lnSpc>
                <a:spcPct val="80000"/>
              </a:lnSpc>
              <a:spcBef>
                <a:spcPct val="20000"/>
              </a:spcBef>
              <a:defRPr/>
            </a:pPr>
            <a:r>
              <a:rPr lang="en-CA" sz="3200" b="1"/>
              <a:t>1.</a:t>
            </a:r>
            <a:r>
              <a:rPr lang="en-CA" sz="1800" b="1"/>
              <a:t> </a:t>
            </a:r>
            <a:r>
              <a:rPr lang="en-CA" sz="2800" b="1" u="sng">
                <a:solidFill>
                  <a:srgbClr val="FF3300"/>
                </a:solidFill>
              </a:rPr>
              <a:t>The wavelength</a:t>
            </a:r>
            <a:r>
              <a:rPr lang="en-CA" sz="1800" b="1"/>
              <a:t> </a:t>
            </a:r>
            <a:r>
              <a:rPr lang="en-CA" sz="2800" b="1">
                <a:solidFill>
                  <a:srgbClr val="FF3300"/>
                </a:solidFill>
                <a:effectLst>
                  <a:outerShdw blurRad="38100" dist="38100" dir="2700000" algn="tl">
                    <a:srgbClr val="C0C0C0"/>
                  </a:outerShdw>
                </a:effectLst>
              </a:rPr>
              <a:t>(</a:t>
            </a:r>
            <a:r>
              <a:rPr lang="en-CA" sz="2800" b="1">
                <a:solidFill>
                  <a:srgbClr val="FF3300"/>
                </a:solidFill>
                <a:effectLst>
                  <a:outerShdw blurRad="38100" dist="38100" dir="2700000" algn="tl">
                    <a:srgbClr val="C0C0C0"/>
                  </a:outerShdw>
                </a:effectLst>
                <a:sym typeface="Symbol" pitchFamily="18" charset="2"/>
              </a:rPr>
              <a:t>)</a:t>
            </a:r>
            <a:r>
              <a:rPr lang="en-CA" sz="1800" b="1"/>
              <a:t> is the length of one wave cycle, which can be measured as the distance between successive wave crests.</a:t>
            </a:r>
          </a:p>
          <a:p>
            <a:pPr marL="574675" lvl="1" indent="-117475">
              <a:lnSpc>
                <a:spcPct val="80000"/>
              </a:lnSpc>
              <a:spcBef>
                <a:spcPct val="20000"/>
              </a:spcBef>
              <a:buFontTx/>
              <a:buChar char="-"/>
              <a:defRPr/>
            </a:pPr>
            <a:r>
              <a:rPr lang="en-CA" sz="1800" b="1"/>
              <a:t>Wavelength is measured in metres (m) </a:t>
            </a:r>
          </a:p>
          <a:p>
            <a:pPr marL="574675" lvl="1" indent="-117475">
              <a:lnSpc>
                <a:spcPct val="80000"/>
              </a:lnSpc>
              <a:spcBef>
                <a:spcPct val="20000"/>
              </a:spcBef>
              <a:defRPr/>
            </a:pPr>
            <a:r>
              <a:rPr lang="en-CA" sz="1800" b="1"/>
              <a:t>or some factor of metres such as:</a:t>
            </a:r>
          </a:p>
          <a:p>
            <a:pPr marL="1143000" lvl="2" indent="-228600">
              <a:lnSpc>
                <a:spcPct val="80000"/>
              </a:lnSpc>
              <a:spcBef>
                <a:spcPct val="20000"/>
              </a:spcBef>
              <a:buFontTx/>
              <a:buChar char="-"/>
              <a:defRPr/>
            </a:pPr>
            <a:r>
              <a:rPr lang="en-CA" sz="1600" b="1"/>
              <a:t>nanometres (nm, 10</a:t>
            </a:r>
            <a:r>
              <a:rPr lang="en-CA" sz="1600" b="1" baseline="30000"/>
              <a:t>-9</a:t>
            </a:r>
            <a:r>
              <a:rPr lang="en-CA" sz="1600" b="1"/>
              <a:t> metres), or</a:t>
            </a:r>
          </a:p>
          <a:p>
            <a:pPr marL="1143000" lvl="2" indent="-228600">
              <a:lnSpc>
                <a:spcPct val="80000"/>
              </a:lnSpc>
              <a:spcBef>
                <a:spcPct val="20000"/>
              </a:spcBef>
              <a:buFontTx/>
              <a:buChar char="-"/>
              <a:defRPr/>
            </a:pPr>
            <a:r>
              <a:rPr lang="en-CA" sz="1600" b="1"/>
              <a:t>micrometres (mm, 10</a:t>
            </a:r>
            <a:r>
              <a:rPr lang="en-CA" sz="1600" b="1" baseline="30000"/>
              <a:t>-6</a:t>
            </a:r>
            <a:r>
              <a:rPr lang="en-CA" sz="1600" b="1"/>
              <a:t> metres) or </a:t>
            </a:r>
          </a:p>
          <a:p>
            <a:pPr marL="1143000" lvl="2" indent="-228600">
              <a:lnSpc>
                <a:spcPct val="80000"/>
              </a:lnSpc>
              <a:spcBef>
                <a:spcPct val="20000"/>
              </a:spcBef>
              <a:buFontTx/>
              <a:buChar char="-"/>
              <a:defRPr/>
            </a:pPr>
            <a:r>
              <a:rPr lang="en-CA" sz="1600" b="1"/>
              <a:t>centimetres (cm, 10</a:t>
            </a:r>
            <a:r>
              <a:rPr lang="en-CA" sz="1600" b="1" baseline="30000"/>
              <a:t>-2</a:t>
            </a:r>
            <a:r>
              <a:rPr lang="en-CA" sz="1600" b="1"/>
              <a:t> metres).</a:t>
            </a:r>
          </a:p>
          <a:p>
            <a:pPr>
              <a:lnSpc>
                <a:spcPct val="80000"/>
              </a:lnSpc>
              <a:spcBef>
                <a:spcPct val="20000"/>
              </a:spcBef>
              <a:defRPr/>
            </a:pPr>
            <a:endParaRPr lang="en-CA" sz="3200" b="1"/>
          </a:p>
          <a:p>
            <a:pPr>
              <a:lnSpc>
                <a:spcPct val="80000"/>
              </a:lnSpc>
              <a:spcBef>
                <a:spcPct val="20000"/>
              </a:spcBef>
              <a:defRPr/>
            </a:pPr>
            <a:endParaRPr lang="en-CA" sz="3200" b="1"/>
          </a:p>
          <a:p>
            <a:pPr>
              <a:lnSpc>
                <a:spcPct val="80000"/>
              </a:lnSpc>
              <a:spcBef>
                <a:spcPct val="20000"/>
              </a:spcBef>
              <a:defRPr/>
            </a:pPr>
            <a:r>
              <a:rPr lang="en-CA" sz="3200" b="1"/>
              <a:t>2.</a:t>
            </a:r>
            <a:r>
              <a:rPr lang="en-CA" sz="1800" b="1"/>
              <a:t> </a:t>
            </a:r>
            <a:r>
              <a:rPr lang="en-CA" sz="2800" b="1" u="sng">
                <a:solidFill>
                  <a:srgbClr val="FF3300"/>
                </a:solidFill>
              </a:rPr>
              <a:t>Frequency</a:t>
            </a:r>
            <a:r>
              <a:rPr lang="en-CA" sz="2800" b="1">
                <a:solidFill>
                  <a:srgbClr val="FF3300"/>
                </a:solidFill>
              </a:rPr>
              <a:t> </a:t>
            </a:r>
            <a:r>
              <a:rPr lang="en-CA" sz="2800" b="1">
                <a:solidFill>
                  <a:srgbClr val="FF3300"/>
                </a:solidFill>
                <a:effectLst>
                  <a:outerShdw blurRad="38100" dist="38100" dir="2700000" algn="tl">
                    <a:srgbClr val="C0C0C0"/>
                  </a:outerShdw>
                </a:effectLst>
              </a:rPr>
              <a:t>(</a:t>
            </a:r>
            <a:r>
              <a:rPr lang="en-CA" sz="2800" b="1">
                <a:solidFill>
                  <a:srgbClr val="FF3300"/>
                </a:solidFill>
                <a:effectLst>
                  <a:outerShdw blurRad="38100" dist="38100" dir="2700000" algn="tl">
                    <a:srgbClr val="C0C0C0"/>
                  </a:outerShdw>
                </a:effectLst>
                <a:latin typeface="SymbolPS" pitchFamily="18" charset="2"/>
              </a:rPr>
              <a:t>n)</a:t>
            </a:r>
            <a:r>
              <a:rPr lang="en-CA" sz="2800" b="1">
                <a:solidFill>
                  <a:srgbClr val="FF3300"/>
                </a:solidFill>
              </a:rPr>
              <a:t> </a:t>
            </a:r>
            <a:r>
              <a:rPr lang="en-CA" sz="1800" b="1"/>
              <a:t>refers to the number</a:t>
            </a:r>
          </a:p>
          <a:p>
            <a:pPr>
              <a:lnSpc>
                <a:spcPct val="80000"/>
              </a:lnSpc>
              <a:spcBef>
                <a:spcPct val="20000"/>
              </a:spcBef>
              <a:defRPr/>
            </a:pPr>
            <a:r>
              <a:rPr lang="en-CA" sz="1800" b="1"/>
              <a:t>          of cycles of a wave passing a fixed point per unit of time.</a:t>
            </a:r>
          </a:p>
          <a:p>
            <a:pPr marL="574675" lvl="1" indent="-117475">
              <a:lnSpc>
                <a:spcPct val="80000"/>
              </a:lnSpc>
              <a:spcBef>
                <a:spcPct val="20000"/>
              </a:spcBef>
              <a:defRPr/>
            </a:pPr>
            <a:r>
              <a:rPr lang="en-CA" sz="1800" b="1"/>
              <a:t>- Frequency is normally measured in hertz (Hz), equivalent to one cycle per second, and various multiples of hertz.</a:t>
            </a:r>
            <a:endParaRPr lang="en-CA" sz="1600" b="1"/>
          </a:p>
        </p:txBody>
      </p:sp>
      <p:sp>
        <p:nvSpPr>
          <p:cNvPr id="380934" name="Rectangle 6"/>
          <p:cNvSpPr>
            <a:spLocks noChangeArrowheads="1"/>
          </p:cNvSpPr>
          <p:nvPr/>
        </p:nvSpPr>
        <p:spPr bwMode="auto">
          <a:xfrm>
            <a:off x="685800" y="181232"/>
            <a:ext cx="7772400" cy="123567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CA" sz="4000" b="1" dirty="0">
                <a:solidFill>
                  <a:srgbClr val="FF3300"/>
                </a:solidFill>
                <a:effectLst>
                  <a:outerShdw blurRad="38100" dist="38100" dir="2700000" algn="tl">
                    <a:srgbClr val="C0C0C0"/>
                  </a:outerShdw>
                </a:effectLst>
              </a:rPr>
              <a:t>Electromagnetic Radiation (EMR)</a:t>
            </a:r>
          </a:p>
        </p:txBody>
      </p:sp>
      <p:pic>
        <p:nvPicPr>
          <p:cNvPr id="380935" name="Picture 7" descr="wvfreq"/>
          <p:cNvPicPr>
            <a:picLocks noChangeAspect="1" noChangeArrowheads="1"/>
          </p:cNvPicPr>
          <p:nvPr/>
        </p:nvPicPr>
        <p:blipFill>
          <a:blip r:embed="rId3" cstate="print">
            <a:clrChange>
              <a:clrFrom>
                <a:srgbClr val="FFFFFF"/>
              </a:clrFrom>
              <a:clrTo>
                <a:srgbClr val="FFFFFF">
                  <a:alpha val="0"/>
                </a:srgbClr>
              </a:clrTo>
            </a:clrChange>
          </a:blip>
          <a:srcRect r="8638"/>
          <a:stretch>
            <a:fillRect/>
          </a:stretch>
        </p:blipFill>
        <p:spPr bwMode="auto">
          <a:xfrm>
            <a:off x="4864439" y="2990334"/>
            <a:ext cx="4007709" cy="2057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0934"/>
                                        </p:tgtEl>
                                        <p:attrNameLst>
                                          <p:attrName>style.visibility</p:attrName>
                                        </p:attrNameLst>
                                      </p:cBhvr>
                                      <p:to>
                                        <p:strVal val="visible"/>
                                      </p:to>
                                    </p:set>
                                    <p:animEffect transition="in" filter="fade">
                                      <p:cBhvr>
                                        <p:cTn id="7" dur="1000"/>
                                        <p:tgtEl>
                                          <p:spTgt spid="380934"/>
                                        </p:tgtEl>
                                      </p:cBhvr>
                                    </p:animEffect>
                                    <p:anim calcmode="lin" valueType="num">
                                      <p:cBhvr>
                                        <p:cTn id="8" dur="1000" fill="hold"/>
                                        <p:tgtEl>
                                          <p:spTgt spid="380934"/>
                                        </p:tgtEl>
                                        <p:attrNameLst>
                                          <p:attrName>ppt_x</p:attrName>
                                        </p:attrNameLst>
                                      </p:cBhvr>
                                      <p:tavLst>
                                        <p:tav tm="0">
                                          <p:val>
                                            <p:strVal val="#ppt_x"/>
                                          </p:val>
                                        </p:tav>
                                        <p:tav tm="100000">
                                          <p:val>
                                            <p:strVal val="#ppt_x"/>
                                          </p:val>
                                        </p:tav>
                                      </p:tavLst>
                                    </p:anim>
                                    <p:anim calcmode="lin" valueType="num">
                                      <p:cBhvr>
                                        <p:cTn id="9" dur="1000" fill="hold"/>
                                        <p:tgtEl>
                                          <p:spTgt spid="3809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80933">
                                            <p:txEl>
                                              <p:pRg st="0" end="0"/>
                                            </p:txEl>
                                          </p:spTgt>
                                        </p:tgtEl>
                                        <p:attrNameLst>
                                          <p:attrName>style.visibility</p:attrName>
                                        </p:attrNameLst>
                                      </p:cBhvr>
                                      <p:to>
                                        <p:strVal val="visible"/>
                                      </p:to>
                                    </p:set>
                                    <p:animEffect transition="in" filter="strips(downLeft)">
                                      <p:cBhvr>
                                        <p:cTn id="14" dur="500"/>
                                        <p:tgtEl>
                                          <p:spTgt spid="38093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80933">
                                            <p:txEl>
                                              <p:pRg st="1" end="1"/>
                                            </p:txEl>
                                          </p:spTgt>
                                        </p:tgtEl>
                                        <p:attrNameLst>
                                          <p:attrName>style.visibility</p:attrName>
                                        </p:attrNameLst>
                                      </p:cBhvr>
                                      <p:to>
                                        <p:strVal val="visible"/>
                                      </p:to>
                                    </p:set>
                                    <p:animEffect transition="in" filter="strips(downLeft)">
                                      <p:cBhvr>
                                        <p:cTn id="19" dur="500"/>
                                        <p:tgtEl>
                                          <p:spTgt spid="380933">
                                            <p:txEl>
                                              <p:pRg st="1" end="1"/>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80933">
                                            <p:txEl>
                                              <p:pRg st="2" end="2"/>
                                            </p:txEl>
                                          </p:spTgt>
                                        </p:tgtEl>
                                        <p:attrNameLst>
                                          <p:attrName>style.visibility</p:attrName>
                                        </p:attrNameLst>
                                      </p:cBhvr>
                                      <p:to>
                                        <p:strVal val="visible"/>
                                      </p:to>
                                    </p:set>
                                    <p:animEffect transition="in" filter="strips(downLeft)">
                                      <p:cBhvr>
                                        <p:cTn id="22" dur="500"/>
                                        <p:tgtEl>
                                          <p:spTgt spid="380933">
                                            <p:txEl>
                                              <p:pRg st="2" end="2"/>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80933">
                                            <p:txEl>
                                              <p:pRg st="3" end="3"/>
                                            </p:txEl>
                                          </p:spTgt>
                                        </p:tgtEl>
                                        <p:attrNameLst>
                                          <p:attrName>style.visibility</p:attrName>
                                        </p:attrNameLst>
                                      </p:cBhvr>
                                      <p:to>
                                        <p:strVal val="visible"/>
                                      </p:to>
                                    </p:set>
                                    <p:animEffect transition="in" filter="strips(downLeft)">
                                      <p:cBhvr>
                                        <p:cTn id="25" dur="500"/>
                                        <p:tgtEl>
                                          <p:spTgt spid="380933">
                                            <p:txEl>
                                              <p:pRg st="3" end="3"/>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380933">
                                            <p:txEl>
                                              <p:pRg st="4" end="4"/>
                                            </p:txEl>
                                          </p:spTgt>
                                        </p:tgtEl>
                                        <p:attrNameLst>
                                          <p:attrName>style.visibility</p:attrName>
                                        </p:attrNameLst>
                                      </p:cBhvr>
                                      <p:to>
                                        <p:strVal val="visible"/>
                                      </p:to>
                                    </p:set>
                                    <p:animEffect transition="in" filter="strips(downLeft)">
                                      <p:cBhvr>
                                        <p:cTn id="28" dur="500"/>
                                        <p:tgtEl>
                                          <p:spTgt spid="380933">
                                            <p:txEl>
                                              <p:pRg st="4" end="4"/>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380933">
                                            <p:txEl>
                                              <p:pRg st="5" end="5"/>
                                            </p:txEl>
                                          </p:spTgt>
                                        </p:tgtEl>
                                        <p:attrNameLst>
                                          <p:attrName>style.visibility</p:attrName>
                                        </p:attrNameLst>
                                      </p:cBhvr>
                                      <p:to>
                                        <p:strVal val="visible"/>
                                      </p:to>
                                    </p:set>
                                    <p:animEffect transition="in" filter="strips(downLeft)">
                                      <p:cBhvr>
                                        <p:cTn id="31" dur="500"/>
                                        <p:tgtEl>
                                          <p:spTgt spid="380933">
                                            <p:txEl>
                                              <p:pRg st="5" end="5"/>
                                            </p:txEl>
                                          </p:spTgt>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80933">
                                            <p:txEl>
                                              <p:pRg st="6" end="6"/>
                                            </p:txEl>
                                          </p:spTgt>
                                        </p:tgtEl>
                                        <p:attrNameLst>
                                          <p:attrName>style.visibility</p:attrName>
                                        </p:attrNameLst>
                                      </p:cBhvr>
                                      <p:to>
                                        <p:strVal val="visible"/>
                                      </p:to>
                                    </p:set>
                                    <p:animEffect transition="in" filter="strips(downLeft)">
                                      <p:cBhvr>
                                        <p:cTn id="34" dur="500"/>
                                        <p:tgtEl>
                                          <p:spTgt spid="380933">
                                            <p:txEl>
                                              <p:pRg st="6" end="6"/>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380935"/>
                                        </p:tgtEl>
                                        <p:attrNameLst>
                                          <p:attrName>style.visibility</p:attrName>
                                        </p:attrNameLst>
                                      </p:cBhvr>
                                      <p:to>
                                        <p:strVal val="visible"/>
                                      </p:to>
                                    </p:set>
                                    <p:anim calcmode="lin" valueType="num">
                                      <p:cBhvr>
                                        <p:cTn id="37" dur="1000" fill="hold"/>
                                        <p:tgtEl>
                                          <p:spTgt spid="380935"/>
                                        </p:tgtEl>
                                        <p:attrNameLst>
                                          <p:attrName>ppt_x</p:attrName>
                                        </p:attrNameLst>
                                      </p:cBhvr>
                                      <p:tavLst>
                                        <p:tav tm="0">
                                          <p:val>
                                            <p:strVal val="#ppt_x-.2"/>
                                          </p:val>
                                        </p:tav>
                                        <p:tav tm="100000">
                                          <p:val>
                                            <p:strVal val="#ppt_x"/>
                                          </p:val>
                                        </p:tav>
                                      </p:tavLst>
                                    </p:anim>
                                    <p:anim calcmode="lin" valueType="num">
                                      <p:cBhvr>
                                        <p:cTn id="38" dur="1000" fill="hold"/>
                                        <p:tgtEl>
                                          <p:spTgt spid="38093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8093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80933">
                                            <p:txEl>
                                              <p:pRg st="9" end="9"/>
                                            </p:txEl>
                                          </p:spTgt>
                                        </p:tgtEl>
                                        <p:attrNameLst>
                                          <p:attrName>style.visibility</p:attrName>
                                        </p:attrNameLst>
                                      </p:cBhvr>
                                      <p:to>
                                        <p:strVal val="visible"/>
                                      </p:to>
                                    </p:set>
                                    <p:animEffect transition="in" filter="strips(downLeft)">
                                      <p:cBhvr>
                                        <p:cTn id="44" dur="500"/>
                                        <p:tgtEl>
                                          <p:spTgt spid="380933">
                                            <p:txEl>
                                              <p:pRg st="9" end="9"/>
                                            </p:txEl>
                                          </p:spTgt>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380933">
                                            <p:txEl>
                                              <p:pRg st="10" end="10"/>
                                            </p:txEl>
                                          </p:spTgt>
                                        </p:tgtEl>
                                        <p:attrNameLst>
                                          <p:attrName>style.visibility</p:attrName>
                                        </p:attrNameLst>
                                      </p:cBhvr>
                                      <p:to>
                                        <p:strVal val="visible"/>
                                      </p:to>
                                    </p:set>
                                    <p:animEffect transition="in" filter="strips(downLeft)">
                                      <p:cBhvr>
                                        <p:cTn id="47" dur="500"/>
                                        <p:tgtEl>
                                          <p:spTgt spid="380933">
                                            <p:txEl>
                                              <p:pRg st="10" end="10"/>
                                            </p:txEl>
                                          </p:spTgt>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380933">
                                            <p:txEl>
                                              <p:pRg st="11" end="11"/>
                                            </p:txEl>
                                          </p:spTgt>
                                        </p:tgtEl>
                                        <p:attrNameLst>
                                          <p:attrName>style.visibility</p:attrName>
                                        </p:attrNameLst>
                                      </p:cBhvr>
                                      <p:to>
                                        <p:strVal val="visible"/>
                                      </p:to>
                                    </p:set>
                                    <p:animEffect transition="in" filter="strips(downLeft)">
                                      <p:cBhvr>
                                        <p:cTn id="50" dur="500"/>
                                        <p:tgtEl>
                                          <p:spTgt spid="38093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build="p"/>
      <p:bldP spid="3809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p:cNvSpPr>
            <a:spLocks noGrp="1"/>
          </p:cNvSpPr>
          <p:nvPr>
            <p:ph type="ftr" sz="quarter" idx="11"/>
          </p:nvPr>
        </p:nvSpPr>
        <p:spPr>
          <a:noFill/>
        </p:spPr>
        <p:txBody>
          <a:bodyPr/>
          <a:lstStyle/>
          <a:p>
            <a:r>
              <a:rPr lang="en-US" smtClean="0"/>
              <a:t>ESR 421 Principles of Remote Sensing</a:t>
            </a:r>
          </a:p>
        </p:txBody>
      </p:sp>
      <p:sp>
        <p:nvSpPr>
          <p:cNvPr id="40963" name="Slide Number Placeholder 6"/>
          <p:cNvSpPr>
            <a:spLocks noGrp="1"/>
          </p:cNvSpPr>
          <p:nvPr>
            <p:ph type="sldNum" sz="quarter" idx="12"/>
          </p:nvPr>
        </p:nvSpPr>
        <p:spPr>
          <a:noFill/>
        </p:spPr>
        <p:txBody>
          <a:bodyPr/>
          <a:lstStyle/>
          <a:p>
            <a:fld id="{AE38171C-9AEC-44B7-A10F-AED7DE25FEE1}" type="slidenum">
              <a:rPr lang="ar-SA" smtClean="0"/>
              <a:pPr/>
              <a:t>26</a:t>
            </a:fld>
            <a:endParaRPr lang="en-US" smtClean="0"/>
          </a:p>
        </p:txBody>
      </p:sp>
      <p:pic>
        <p:nvPicPr>
          <p:cNvPr id="40964" name="Picture 7"/>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2290"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The Wave Nature of EMR</a:t>
            </a:r>
          </a:p>
        </p:txBody>
      </p:sp>
      <p:sp>
        <p:nvSpPr>
          <p:cNvPr id="12294" name="Rectangle 6"/>
          <p:cNvSpPr>
            <a:spLocks noChangeArrowheads="1"/>
          </p:cNvSpPr>
          <p:nvPr/>
        </p:nvSpPr>
        <p:spPr bwMode="auto">
          <a:xfrm>
            <a:off x="533400" y="1676400"/>
            <a:ext cx="8305800" cy="4062651"/>
          </a:xfrm>
          <a:prstGeom prst="rect">
            <a:avLst/>
          </a:prstGeom>
          <a:noFill/>
          <a:ln w="9525">
            <a:noFill/>
            <a:miter lim="800000"/>
            <a:headEnd/>
            <a:tailEnd/>
          </a:ln>
          <a:effectLst/>
        </p:spPr>
        <p:txBody>
          <a:bodyPr>
            <a:spAutoFit/>
          </a:bodyPr>
          <a:lstStyle/>
          <a:p>
            <a:pPr>
              <a:defRPr/>
            </a:pPr>
            <a:r>
              <a:rPr lang="en-CA" sz="2800" b="1" u="sng" dirty="0">
                <a:solidFill>
                  <a:srgbClr val="FF0000"/>
                </a:solidFill>
                <a:effectLst>
                  <a:outerShdw blurRad="38100" dist="38100" dir="2700000" algn="tl">
                    <a:srgbClr val="C0C0C0"/>
                  </a:outerShdw>
                </a:effectLst>
              </a:rPr>
              <a:t>Wavelength</a:t>
            </a:r>
            <a:r>
              <a:rPr lang="en-CA" sz="2800" b="1" dirty="0"/>
              <a:t> and </a:t>
            </a:r>
            <a:r>
              <a:rPr lang="en-CA" sz="2800" b="1" u="sng" dirty="0">
                <a:solidFill>
                  <a:srgbClr val="FF0000"/>
                </a:solidFill>
                <a:effectLst>
                  <a:outerShdw blurRad="38100" dist="38100" dir="2700000" algn="tl">
                    <a:srgbClr val="C0C0C0"/>
                  </a:outerShdw>
                </a:effectLst>
              </a:rPr>
              <a:t>frequency</a:t>
            </a:r>
            <a:r>
              <a:rPr lang="en-CA" sz="2800" b="1" dirty="0"/>
              <a:t> are related by the following formula</a:t>
            </a:r>
            <a:r>
              <a:rPr lang="en-CA" sz="2400" b="1" dirty="0"/>
              <a:t>:</a:t>
            </a:r>
          </a:p>
          <a:p>
            <a:pPr>
              <a:defRPr/>
            </a:pPr>
            <a:endParaRPr lang="en-CA" sz="2400" b="1" dirty="0"/>
          </a:p>
          <a:p>
            <a:pPr>
              <a:defRPr/>
            </a:pPr>
            <a:r>
              <a:rPr lang="en-CA" sz="2400" b="1" dirty="0">
                <a:solidFill>
                  <a:srgbClr val="FF3300"/>
                </a:solidFill>
              </a:rPr>
              <a:t>		</a:t>
            </a:r>
            <a:r>
              <a:rPr lang="en-US" sz="2400" b="1" dirty="0">
                <a:solidFill>
                  <a:srgbClr val="FF3300"/>
                </a:solidFill>
              </a:rPr>
              <a:t>	</a:t>
            </a:r>
            <a:r>
              <a:rPr lang="en-CA" sz="5400" b="1" dirty="0">
                <a:solidFill>
                  <a:srgbClr val="FF3300"/>
                </a:solidFill>
                <a:effectLst>
                  <a:outerShdw blurRad="38100" dist="38100" dir="2700000" algn="tl">
                    <a:srgbClr val="C0C0C0"/>
                  </a:outerShdw>
                </a:effectLst>
              </a:rPr>
              <a:t>C = </a:t>
            </a:r>
            <a:r>
              <a:rPr lang="en-CA" sz="5400" b="1" dirty="0">
                <a:solidFill>
                  <a:srgbClr val="FF3300"/>
                </a:solidFill>
                <a:effectLst>
                  <a:outerShdw blurRad="38100" dist="38100" dir="2700000" algn="tl">
                    <a:srgbClr val="C0C0C0"/>
                  </a:outerShdw>
                </a:effectLst>
                <a:latin typeface="SymbolPS" pitchFamily="18" charset="2"/>
              </a:rPr>
              <a:t>l n</a:t>
            </a:r>
          </a:p>
          <a:p>
            <a:pPr>
              <a:defRPr/>
            </a:pPr>
            <a:endParaRPr lang="en-CA" sz="2400" b="1" dirty="0"/>
          </a:p>
          <a:p>
            <a:pPr>
              <a:defRPr/>
            </a:pPr>
            <a:r>
              <a:rPr lang="en-CA" sz="2400" b="1" dirty="0"/>
              <a:t>Where</a:t>
            </a:r>
            <a:r>
              <a:rPr lang="en-CA" sz="2400" b="1" dirty="0">
                <a:solidFill>
                  <a:srgbClr val="FF3300"/>
                </a:solidFill>
              </a:rPr>
              <a:t>	</a:t>
            </a:r>
            <a:r>
              <a:rPr lang="en-CA" sz="3200" b="1" dirty="0">
                <a:solidFill>
                  <a:srgbClr val="CC0000"/>
                </a:solidFill>
                <a:effectLst>
                  <a:outerShdw blurRad="38100" dist="38100" dir="2700000" algn="tl">
                    <a:srgbClr val="C0C0C0"/>
                  </a:outerShdw>
                </a:effectLst>
                <a:latin typeface="SymbolPS" pitchFamily="18" charset="2"/>
              </a:rPr>
              <a:t>l</a:t>
            </a:r>
            <a:r>
              <a:rPr lang="en-CA" sz="2400" b="1" dirty="0">
                <a:solidFill>
                  <a:srgbClr val="FF3300"/>
                </a:solidFill>
                <a:latin typeface="SymbolPS" pitchFamily="18" charset="2"/>
              </a:rPr>
              <a:t> </a:t>
            </a:r>
            <a:r>
              <a:rPr lang="en-CA" sz="2400" b="1" dirty="0">
                <a:solidFill>
                  <a:srgbClr val="FF3300"/>
                </a:solidFill>
              </a:rPr>
              <a:t>= wavelength (m) </a:t>
            </a:r>
            <a:endParaRPr lang="en-CA" sz="2400" b="1" dirty="0" smtClean="0">
              <a:solidFill>
                <a:srgbClr val="FF3300"/>
              </a:solidFill>
            </a:endParaRPr>
          </a:p>
          <a:p>
            <a:pPr>
              <a:defRPr/>
            </a:pPr>
            <a:r>
              <a:rPr lang="en-CA" sz="2400" b="1" dirty="0">
                <a:solidFill>
                  <a:srgbClr val="FF3300"/>
                </a:solidFill>
              </a:rPr>
              <a:t>		</a:t>
            </a:r>
            <a:r>
              <a:rPr lang="en-CA" sz="3200" b="1" dirty="0">
                <a:solidFill>
                  <a:srgbClr val="CC0000"/>
                </a:solidFill>
                <a:effectLst>
                  <a:outerShdw blurRad="38100" dist="38100" dir="2700000" algn="tl">
                    <a:srgbClr val="C0C0C0"/>
                  </a:outerShdw>
                </a:effectLst>
                <a:latin typeface="SymbolPS" pitchFamily="18" charset="2"/>
              </a:rPr>
              <a:t>n</a:t>
            </a:r>
            <a:r>
              <a:rPr lang="en-CA" sz="2400" b="1" dirty="0">
                <a:solidFill>
                  <a:srgbClr val="FF3300"/>
                </a:solidFill>
              </a:rPr>
              <a:t> = frequency (cycles per second, Hz)</a:t>
            </a:r>
            <a:r>
              <a:rPr lang="ar-SA" sz="2400" b="1" dirty="0">
                <a:solidFill>
                  <a:srgbClr val="FF3300"/>
                </a:solidFill>
              </a:rPr>
              <a:t> </a:t>
            </a:r>
            <a:endParaRPr lang="en-CA" sz="2400" b="1" dirty="0">
              <a:solidFill>
                <a:srgbClr val="FF3300"/>
              </a:solidFill>
            </a:endParaRPr>
          </a:p>
          <a:p>
            <a:pPr>
              <a:defRPr/>
            </a:pPr>
            <a:r>
              <a:rPr lang="en-CA" sz="2400" b="1" dirty="0">
                <a:solidFill>
                  <a:srgbClr val="FF3300"/>
                </a:solidFill>
              </a:rPr>
              <a:t>		</a:t>
            </a:r>
            <a:r>
              <a:rPr lang="en-CA" sz="3600" b="1" dirty="0">
                <a:solidFill>
                  <a:srgbClr val="CC0000"/>
                </a:solidFill>
              </a:rPr>
              <a:t>c</a:t>
            </a:r>
            <a:r>
              <a:rPr lang="en-CA" sz="2400" b="1" dirty="0">
                <a:solidFill>
                  <a:srgbClr val="FF3300"/>
                </a:solidFill>
              </a:rPr>
              <a:t> = speed of light (3x10</a:t>
            </a:r>
            <a:r>
              <a:rPr lang="en-CA" sz="2400" b="1" baseline="40000" dirty="0">
                <a:solidFill>
                  <a:srgbClr val="FF3300"/>
                </a:solidFill>
              </a:rPr>
              <a:t>8</a:t>
            </a:r>
            <a:r>
              <a:rPr lang="en-CA" sz="2400" b="1" dirty="0">
                <a:solidFill>
                  <a:srgbClr val="FF3300"/>
                </a:solidFill>
              </a:rPr>
              <a:t> m/s</a:t>
            </a:r>
            <a:r>
              <a:rPr lang="en-CA" sz="2400" b="1" dirty="0" smtClean="0">
                <a:solidFill>
                  <a:srgbClr val="FF3300"/>
                </a:solidFill>
              </a:rPr>
              <a:t>)</a:t>
            </a:r>
            <a:endParaRPr lang="en-CA"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500" fill="hold"/>
                                        <p:tgtEl>
                                          <p:spTgt spid="12294"/>
                                        </p:tgtEl>
                                        <p:attrNameLst>
                                          <p:attrName>ppt_w</p:attrName>
                                        </p:attrNameLst>
                                      </p:cBhvr>
                                      <p:tavLst>
                                        <p:tav tm="0">
                                          <p:val>
                                            <p:fltVal val="0"/>
                                          </p:val>
                                        </p:tav>
                                        <p:tav tm="100000">
                                          <p:val>
                                            <p:strVal val="#ppt_w"/>
                                          </p:val>
                                        </p:tav>
                                      </p:tavLst>
                                    </p:anim>
                                    <p:anim calcmode="lin" valueType="num">
                                      <p:cBhvr>
                                        <p:cTn id="8" dur="500" fill="hold"/>
                                        <p:tgtEl>
                                          <p:spTgt spid="12294"/>
                                        </p:tgtEl>
                                        <p:attrNameLst>
                                          <p:attrName>ppt_h</p:attrName>
                                        </p:attrNameLst>
                                      </p:cBhvr>
                                      <p:tavLst>
                                        <p:tav tm="0">
                                          <p:val>
                                            <p:fltVal val="0"/>
                                          </p:val>
                                        </p:tav>
                                        <p:tav tm="100000">
                                          <p:val>
                                            <p:strVal val="#ppt_h"/>
                                          </p:val>
                                        </p:tav>
                                      </p:tavLst>
                                    </p:anim>
                                    <p:animEffect transition="in" filter="fade">
                                      <p:cBhvr>
                                        <p:cTn id="9"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0"/>
          </p:nvPr>
        </p:nvSpPr>
        <p:spPr>
          <a:noFill/>
        </p:spPr>
        <p:txBody>
          <a:bodyPr/>
          <a:lstStyle/>
          <a:p>
            <a:fld id="{E5C05262-066A-4944-991F-F39D1BCF67A8}" type="datetime1">
              <a:rPr lang="en-US" smtClean="0"/>
              <a:pPr/>
              <a:t>11/9/2020</a:t>
            </a:fld>
            <a:endParaRPr lang="en-US" smtClean="0"/>
          </a:p>
        </p:txBody>
      </p:sp>
      <p:sp>
        <p:nvSpPr>
          <p:cNvPr id="41987" name="Footer Placeholder 5"/>
          <p:cNvSpPr>
            <a:spLocks noGrp="1"/>
          </p:cNvSpPr>
          <p:nvPr>
            <p:ph type="ftr" sz="quarter" idx="11"/>
          </p:nvPr>
        </p:nvSpPr>
        <p:spPr>
          <a:noFill/>
        </p:spPr>
        <p:txBody>
          <a:bodyPr/>
          <a:lstStyle/>
          <a:p>
            <a:r>
              <a:rPr lang="en-US" smtClean="0"/>
              <a:t>ESR 421 Principles of Remote Sensing</a:t>
            </a:r>
          </a:p>
        </p:txBody>
      </p:sp>
      <p:sp>
        <p:nvSpPr>
          <p:cNvPr id="41988" name="Slide Number Placeholder 6"/>
          <p:cNvSpPr>
            <a:spLocks noGrp="1"/>
          </p:cNvSpPr>
          <p:nvPr>
            <p:ph type="sldNum" sz="quarter" idx="12"/>
          </p:nvPr>
        </p:nvSpPr>
        <p:spPr>
          <a:noFill/>
        </p:spPr>
        <p:txBody>
          <a:bodyPr/>
          <a:lstStyle/>
          <a:p>
            <a:fld id="{BF4150C7-F0C5-4968-9EE3-6B4B6D7402E4}" type="slidenum">
              <a:rPr lang="ar-SA" smtClean="0"/>
              <a:pPr/>
              <a:t>27</a:t>
            </a:fld>
            <a:endParaRPr lang="en-US" smtClean="0"/>
          </a:p>
        </p:txBody>
      </p:sp>
      <p:pic>
        <p:nvPicPr>
          <p:cNvPr id="41989" name="Picture 6"/>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5362" name="Rectangle 2"/>
          <p:cNvSpPr>
            <a:spLocks noGrp="1" noChangeArrowheads="1"/>
          </p:cNvSpPr>
          <p:nvPr>
            <p:ph type="title"/>
          </p:nvPr>
        </p:nvSpPr>
        <p:spPr>
          <a:xfrm>
            <a:off x="457200" y="76200"/>
            <a:ext cx="8229600" cy="928816"/>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Wavelength and Frequency</a:t>
            </a:r>
          </a:p>
        </p:txBody>
      </p:sp>
      <p:sp>
        <p:nvSpPr>
          <p:cNvPr id="15363" name="Rectangle 3"/>
          <p:cNvSpPr>
            <a:spLocks noGrp="1" noChangeArrowheads="1"/>
          </p:cNvSpPr>
          <p:nvPr>
            <p:ph type="body" sz="half" idx="1"/>
          </p:nvPr>
        </p:nvSpPr>
        <p:spPr>
          <a:xfrm>
            <a:off x="457200" y="1066800"/>
            <a:ext cx="8229600" cy="1447800"/>
          </a:xfrm>
        </p:spPr>
        <p:txBody>
          <a:bodyPr/>
          <a:lstStyle/>
          <a:p>
            <a:pPr eaLnBrk="1" hangingPunct="1">
              <a:defRPr/>
            </a:pPr>
            <a:r>
              <a:rPr lang="en-US" sz="2800" b="1"/>
              <a:t>Four different type of electromagnetic waves, illustrating </a:t>
            </a:r>
            <a:r>
              <a:rPr lang="en-US" sz="2800" b="1" i="1">
                <a:solidFill>
                  <a:srgbClr val="FF0000"/>
                </a:solidFill>
                <a:effectLst>
                  <a:outerShdw blurRad="38100" dist="38100" dir="2700000" algn="tl">
                    <a:srgbClr val="C0C0C0"/>
                  </a:outerShdw>
                </a:effectLst>
              </a:rPr>
              <a:t>the inverse relationship between</a:t>
            </a:r>
            <a:r>
              <a:rPr lang="en-US" sz="2800" b="1"/>
              <a:t> </a:t>
            </a:r>
            <a:r>
              <a:rPr lang="en-US" sz="2800" b="1">
                <a:solidFill>
                  <a:srgbClr val="CC0000"/>
                </a:solidFill>
              </a:rPr>
              <a:t>wavelength</a:t>
            </a:r>
            <a:r>
              <a:rPr lang="en-US" sz="2800" b="1"/>
              <a:t> and </a:t>
            </a:r>
            <a:r>
              <a:rPr lang="en-US" sz="2800" b="1">
                <a:solidFill>
                  <a:srgbClr val="CC0000"/>
                </a:solidFill>
              </a:rPr>
              <a:t>frequency</a:t>
            </a:r>
          </a:p>
        </p:txBody>
      </p:sp>
      <p:pic>
        <p:nvPicPr>
          <p:cNvPr id="41992" name="Picture 8"/>
          <p:cNvPicPr>
            <a:picLocks noGrp="1" noChangeAspect="1" noChangeArrowheads="1"/>
          </p:cNvPicPr>
          <p:nvPr>
            <p:ph sz="half" idx="2"/>
          </p:nvPr>
        </p:nvPicPr>
        <p:blipFill>
          <a:blip r:embed="rId3" cstate="print">
            <a:lum bright="-18000" contrast="24000"/>
          </a:blip>
          <a:srcRect l="4442" r="4371"/>
          <a:stretch>
            <a:fillRect/>
          </a:stretch>
        </p:blipFill>
        <p:spPr>
          <a:xfrm>
            <a:off x="617838" y="2438400"/>
            <a:ext cx="7990703" cy="4349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4"/>
          <p:cNvSpPr>
            <a:spLocks noGrp="1"/>
          </p:cNvSpPr>
          <p:nvPr>
            <p:ph type="dt" sz="quarter" idx="10"/>
          </p:nvPr>
        </p:nvSpPr>
        <p:spPr>
          <a:noFill/>
        </p:spPr>
        <p:txBody>
          <a:bodyPr/>
          <a:lstStyle/>
          <a:p>
            <a:fld id="{29B7316E-4B37-40A7-B50C-53282DF51CE4}" type="datetime1">
              <a:rPr lang="en-US" smtClean="0"/>
              <a:pPr/>
              <a:t>11/9/2020</a:t>
            </a:fld>
            <a:endParaRPr lang="en-US" smtClean="0"/>
          </a:p>
        </p:txBody>
      </p:sp>
      <p:sp>
        <p:nvSpPr>
          <p:cNvPr id="1028" name="Footer Placeholder 5"/>
          <p:cNvSpPr>
            <a:spLocks noGrp="1"/>
          </p:cNvSpPr>
          <p:nvPr>
            <p:ph type="ftr" sz="quarter" idx="11"/>
          </p:nvPr>
        </p:nvSpPr>
        <p:spPr>
          <a:noFill/>
        </p:spPr>
        <p:txBody>
          <a:bodyPr/>
          <a:lstStyle/>
          <a:p>
            <a:r>
              <a:rPr lang="en-US" smtClean="0"/>
              <a:t>ESR 421 Principles of Remote Sensing</a:t>
            </a:r>
          </a:p>
        </p:txBody>
      </p:sp>
      <p:sp>
        <p:nvSpPr>
          <p:cNvPr id="1029" name="Slide Number Placeholder 6"/>
          <p:cNvSpPr>
            <a:spLocks noGrp="1"/>
          </p:cNvSpPr>
          <p:nvPr>
            <p:ph type="sldNum" sz="quarter" idx="12"/>
          </p:nvPr>
        </p:nvSpPr>
        <p:spPr>
          <a:noFill/>
        </p:spPr>
        <p:txBody>
          <a:bodyPr/>
          <a:lstStyle/>
          <a:p>
            <a:fld id="{B6759289-498B-4422-8163-F2699F9092A4}" type="slidenum">
              <a:rPr lang="ar-SA" smtClean="0"/>
              <a:pPr/>
              <a:t>28</a:t>
            </a:fld>
            <a:endParaRPr lang="en-US" smtClean="0"/>
          </a:p>
        </p:txBody>
      </p:sp>
      <p:pic>
        <p:nvPicPr>
          <p:cNvPr id="1030" name="Picture 9"/>
          <p:cNvPicPr>
            <a:picLocks noChangeAspect="1" noChangeArrowheads="1"/>
          </p:cNvPicPr>
          <p:nvPr/>
        </p:nvPicPr>
        <p:blipFill>
          <a:blip r:embed="rId3"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3314" name="Rectangle 2"/>
          <p:cNvSpPr>
            <a:spLocks noGrp="1" noChangeArrowheads="1"/>
          </p:cNvSpPr>
          <p:nvPr>
            <p:ph type="title"/>
          </p:nvPr>
        </p:nvSpPr>
        <p:spPr>
          <a:xfrm>
            <a:off x="457200" y="76200"/>
            <a:ext cx="8229600" cy="1143000"/>
          </a:xfrm>
        </p:spPr>
        <p:txBody>
          <a:bodyPr/>
          <a:lstStyle/>
          <a:p>
            <a:pPr eaLnBrk="1" hangingPunct="1">
              <a:defRPr/>
            </a:pPr>
            <a:r>
              <a:rPr lang="en-US" sz="4800" b="1" i="1">
                <a:solidFill>
                  <a:srgbClr val="CC0000"/>
                </a:solidFill>
                <a:effectLst>
                  <a:outerShdw blurRad="38100" dist="38100" dir="2700000" algn="tl">
                    <a:srgbClr val="C0C0C0"/>
                  </a:outerShdw>
                </a:effectLst>
              </a:rPr>
              <a:t>Electromagnetic Spectrum</a:t>
            </a:r>
          </a:p>
        </p:txBody>
      </p:sp>
      <p:sp>
        <p:nvSpPr>
          <p:cNvPr id="13315" name="Rectangle 3"/>
          <p:cNvSpPr>
            <a:spLocks noGrp="1" noChangeArrowheads="1"/>
          </p:cNvSpPr>
          <p:nvPr>
            <p:ph type="body" sz="half" idx="1"/>
          </p:nvPr>
        </p:nvSpPr>
        <p:spPr>
          <a:xfrm>
            <a:off x="381000" y="1143000"/>
            <a:ext cx="8458200" cy="1828800"/>
          </a:xfrm>
        </p:spPr>
        <p:txBody>
          <a:bodyPr/>
          <a:lstStyle/>
          <a:p>
            <a:pPr marL="114300" indent="0" algn="just" eaLnBrk="1" hangingPunct="1">
              <a:lnSpc>
                <a:spcPct val="90000"/>
              </a:lnSpc>
              <a:buFontTx/>
              <a:buNone/>
              <a:defRPr/>
            </a:pPr>
            <a:r>
              <a:rPr lang="en-US" sz="2800" b="1" dirty="0" smtClean="0"/>
              <a:t>The range of wavelengths known as the </a:t>
            </a:r>
            <a:r>
              <a:rPr lang="en-US" sz="2800" b="1" u="sng" dirty="0" smtClean="0">
                <a:solidFill>
                  <a:srgbClr val="CC0000"/>
                </a:solidFill>
                <a:effectLst>
                  <a:outerShdw blurRad="38100" dist="38100" dir="2700000" algn="tl">
                    <a:srgbClr val="C0C0C0"/>
                  </a:outerShdw>
                </a:effectLst>
              </a:rPr>
              <a:t>electromagnetic spectrum</a:t>
            </a:r>
            <a:r>
              <a:rPr lang="en-US" sz="2800" b="1" dirty="0" smtClean="0"/>
              <a:t>.  Our eyes can only see a small part of this </a:t>
            </a:r>
            <a:r>
              <a:rPr lang="en-US" b="1" dirty="0" smtClean="0"/>
              <a:t>energy</a:t>
            </a:r>
            <a:r>
              <a:rPr lang="en-US" sz="2800" b="1" dirty="0" smtClean="0"/>
              <a:t> known as </a:t>
            </a:r>
            <a:r>
              <a:rPr lang="en-US" sz="2800" b="1" i="1" u="sng" dirty="0" smtClean="0">
                <a:solidFill>
                  <a:srgbClr val="CC0000"/>
                </a:solidFill>
                <a:effectLst>
                  <a:outerShdw blurRad="38100" dist="38100" dir="2700000" algn="tl">
                    <a:srgbClr val="C0C0C0"/>
                  </a:outerShdw>
                </a:effectLst>
              </a:rPr>
              <a:t>visible light</a:t>
            </a:r>
            <a:r>
              <a:rPr lang="en-US" sz="2800" b="1" dirty="0" smtClean="0"/>
              <a:t> (see zone marked “visible light”).</a:t>
            </a:r>
          </a:p>
        </p:txBody>
      </p:sp>
      <p:grpSp>
        <p:nvGrpSpPr>
          <p:cNvPr id="2" name="Group 27"/>
          <p:cNvGrpSpPr>
            <a:grpSpLocks/>
          </p:cNvGrpSpPr>
          <p:nvPr/>
        </p:nvGrpSpPr>
        <p:grpSpPr bwMode="auto">
          <a:xfrm>
            <a:off x="0" y="2819400"/>
            <a:ext cx="9144000" cy="3871913"/>
            <a:chOff x="0" y="1872"/>
            <a:chExt cx="5760" cy="2439"/>
          </a:xfrm>
        </p:grpSpPr>
        <p:grpSp>
          <p:nvGrpSpPr>
            <p:cNvPr id="3" name="Group 24"/>
            <p:cNvGrpSpPr>
              <a:grpSpLocks/>
            </p:cNvGrpSpPr>
            <p:nvPr/>
          </p:nvGrpSpPr>
          <p:grpSpPr bwMode="auto">
            <a:xfrm>
              <a:off x="0" y="1872"/>
              <a:ext cx="5760" cy="2304"/>
              <a:chOff x="0" y="1872"/>
              <a:chExt cx="5760" cy="2304"/>
            </a:xfrm>
          </p:grpSpPr>
          <p:grpSp>
            <p:nvGrpSpPr>
              <p:cNvPr id="4" name="Group 19"/>
              <p:cNvGrpSpPr>
                <a:grpSpLocks/>
              </p:cNvGrpSpPr>
              <p:nvPr/>
            </p:nvGrpSpPr>
            <p:grpSpPr bwMode="auto">
              <a:xfrm>
                <a:off x="0" y="1872"/>
                <a:ext cx="5760" cy="2256"/>
                <a:chOff x="0" y="1872"/>
                <a:chExt cx="5760" cy="2256"/>
              </a:xfrm>
            </p:grpSpPr>
            <p:graphicFrame>
              <p:nvGraphicFramePr>
                <p:cNvPr id="1026" name="Object 7"/>
                <p:cNvGraphicFramePr>
                  <a:graphicFrameLocks noChangeAspect="1"/>
                </p:cNvGraphicFramePr>
                <p:nvPr/>
              </p:nvGraphicFramePr>
              <p:xfrm>
                <a:off x="0" y="1872"/>
                <a:ext cx="5760" cy="2256"/>
              </p:xfrm>
              <a:graphic>
                <a:graphicData uri="http://schemas.openxmlformats.org/presentationml/2006/ole">
                  <mc:AlternateContent xmlns:mc="http://schemas.openxmlformats.org/markup-compatibility/2006">
                    <mc:Choice xmlns:v="urn:schemas-microsoft-com:vml" Requires="v">
                      <p:oleObj spid="_x0000_s1032" name="Photo Editor Photo" r:id="rId4" imgW="13152381" imgH="4390476" progId="">
                        <p:embed/>
                      </p:oleObj>
                    </mc:Choice>
                    <mc:Fallback>
                      <p:oleObj name="Photo Editor Photo" r:id="rId4" imgW="13152381" imgH="4390476"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72"/>
                              <a:ext cx="5760" cy="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4"/>
                <p:cNvGrpSpPr>
                  <a:grpSpLocks/>
                </p:cNvGrpSpPr>
                <p:nvPr/>
              </p:nvGrpSpPr>
              <p:grpSpPr bwMode="auto">
                <a:xfrm>
                  <a:off x="1408" y="3072"/>
                  <a:ext cx="240" cy="480"/>
                  <a:chOff x="1392" y="3120"/>
                  <a:chExt cx="288" cy="432"/>
                </a:xfrm>
              </p:grpSpPr>
              <p:sp>
                <p:nvSpPr>
                  <p:cNvPr id="1042" name="Rectangle 10"/>
                  <p:cNvSpPr>
                    <a:spLocks noChangeArrowheads="1"/>
                  </p:cNvSpPr>
                  <p:nvPr/>
                </p:nvSpPr>
                <p:spPr bwMode="auto">
                  <a:xfrm>
                    <a:off x="1392" y="3120"/>
                    <a:ext cx="96" cy="432"/>
                  </a:xfrm>
                  <a:prstGeom prst="rect">
                    <a:avLst/>
                  </a:prstGeom>
                  <a:solidFill>
                    <a:schemeClr val="accent2"/>
                  </a:solidFill>
                  <a:ln w="9525">
                    <a:solidFill>
                      <a:schemeClr val="accent2"/>
                    </a:solidFill>
                    <a:miter lim="800000"/>
                    <a:headEnd/>
                    <a:tailEnd/>
                  </a:ln>
                </p:spPr>
                <p:txBody>
                  <a:bodyPr wrap="none" anchor="ctr"/>
                  <a:lstStyle/>
                  <a:p>
                    <a:endParaRPr lang="ar-SA"/>
                  </a:p>
                </p:txBody>
              </p:sp>
              <p:sp>
                <p:nvSpPr>
                  <p:cNvPr id="1043" name="Rectangle 11"/>
                  <p:cNvSpPr>
                    <a:spLocks noChangeArrowheads="1"/>
                  </p:cNvSpPr>
                  <p:nvPr/>
                </p:nvSpPr>
                <p:spPr bwMode="auto">
                  <a:xfrm>
                    <a:off x="1488" y="3120"/>
                    <a:ext cx="96" cy="432"/>
                  </a:xfrm>
                  <a:prstGeom prst="rect">
                    <a:avLst/>
                  </a:prstGeom>
                  <a:solidFill>
                    <a:srgbClr val="008000"/>
                  </a:solidFill>
                  <a:ln w="9525">
                    <a:solidFill>
                      <a:schemeClr val="accent2"/>
                    </a:solidFill>
                    <a:miter lim="800000"/>
                    <a:headEnd/>
                    <a:tailEnd/>
                  </a:ln>
                </p:spPr>
                <p:txBody>
                  <a:bodyPr wrap="none" anchor="ctr"/>
                  <a:lstStyle/>
                  <a:p>
                    <a:endParaRPr lang="ar-SA"/>
                  </a:p>
                </p:txBody>
              </p:sp>
              <p:sp>
                <p:nvSpPr>
                  <p:cNvPr id="1044" name="Rectangle 12"/>
                  <p:cNvSpPr>
                    <a:spLocks noChangeArrowheads="1"/>
                  </p:cNvSpPr>
                  <p:nvPr/>
                </p:nvSpPr>
                <p:spPr bwMode="auto">
                  <a:xfrm>
                    <a:off x="1584" y="3120"/>
                    <a:ext cx="96" cy="432"/>
                  </a:xfrm>
                  <a:prstGeom prst="rect">
                    <a:avLst/>
                  </a:prstGeom>
                  <a:solidFill>
                    <a:srgbClr val="CC0000"/>
                  </a:solidFill>
                  <a:ln w="9525">
                    <a:solidFill>
                      <a:schemeClr val="accent2"/>
                    </a:solidFill>
                    <a:miter lim="800000"/>
                    <a:headEnd/>
                    <a:tailEnd/>
                  </a:ln>
                </p:spPr>
                <p:txBody>
                  <a:bodyPr wrap="none" anchor="ctr"/>
                  <a:lstStyle/>
                  <a:p>
                    <a:pPr algn="ctr"/>
                    <a:endParaRPr lang="ar-SA" sz="1800"/>
                  </a:p>
                </p:txBody>
              </p:sp>
            </p:grpSp>
          </p:grpSp>
          <p:sp>
            <p:nvSpPr>
              <p:cNvPr id="1038" name="Text Box 20"/>
              <p:cNvSpPr txBox="1">
                <a:spLocks noChangeArrowheads="1"/>
              </p:cNvSpPr>
              <p:nvPr/>
            </p:nvSpPr>
            <p:spPr bwMode="auto">
              <a:xfrm>
                <a:off x="1296" y="3945"/>
                <a:ext cx="528" cy="231"/>
              </a:xfrm>
              <a:prstGeom prst="rect">
                <a:avLst/>
              </a:prstGeom>
              <a:noFill/>
              <a:ln w="9525">
                <a:noFill/>
                <a:miter lim="800000"/>
                <a:headEnd/>
                <a:tailEnd/>
              </a:ln>
            </p:spPr>
            <p:txBody>
              <a:bodyPr>
                <a:spAutoFit/>
              </a:bodyPr>
              <a:lstStyle/>
              <a:p>
                <a:pPr>
                  <a:spcBef>
                    <a:spcPct val="50000"/>
                  </a:spcBef>
                </a:pPr>
                <a:r>
                  <a:rPr lang="en-US" sz="1800" b="1">
                    <a:solidFill>
                      <a:srgbClr val="008000"/>
                    </a:solidFill>
                  </a:rPr>
                  <a:t>green</a:t>
                </a:r>
              </a:p>
            </p:txBody>
          </p:sp>
          <p:sp>
            <p:nvSpPr>
              <p:cNvPr id="1039" name="Text Box 21"/>
              <p:cNvSpPr txBox="1">
                <a:spLocks noChangeArrowheads="1"/>
              </p:cNvSpPr>
              <p:nvPr/>
            </p:nvSpPr>
            <p:spPr bwMode="auto">
              <a:xfrm>
                <a:off x="1824" y="3936"/>
                <a:ext cx="384" cy="231"/>
              </a:xfrm>
              <a:prstGeom prst="rect">
                <a:avLst/>
              </a:prstGeom>
              <a:noFill/>
              <a:ln w="9525">
                <a:noFill/>
                <a:miter lim="800000"/>
                <a:headEnd/>
                <a:tailEnd/>
              </a:ln>
            </p:spPr>
            <p:txBody>
              <a:bodyPr>
                <a:spAutoFit/>
              </a:bodyPr>
              <a:lstStyle/>
              <a:p>
                <a:pPr>
                  <a:spcBef>
                    <a:spcPct val="50000"/>
                  </a:spcBef>
                </a:pPr>
                <a:r>
                  <a:rPr lang="en-US" sz="1800" b="1">
                    <a:solidFill>
                      <a:srgbClr val="FF0000"/>
                    </a:solidFill>
                  </a:rPr>
                  <a:t>red</a:t>
                </a:r>
              </a:p>
            </p:txBody>
          </p:sp>
          <p:sp>
            <p:nvSpPr>
              <p:cNvPr id="1040" name="Text Box 22"/>
              <p:cNvSpPr txBox="1">
                <a:spLocks noChangeArrowheads="1"/>
              </p:cNvSpPr>
              <p:nvPr/>
            </p:nvSpPr>
            <p:spPr bwMode="auto">
              <a:xfrm>
                <a:off x="864" y="3936"/>
                <a:ext cx="432" cy="231"/>
              </a:xfrm>
              <a:prstGeom prst="rect">
                <a:avLst/>
              </a:prstGeom>
              <a:noFill/>
              <a:ln w="9525">
                <a:noFill/>
                <a:miter lim="800000"/>
                <a:headEnd/>
                <a:tailEnd/>
              </a:ln>
            </p:spPr>
            <p:txBody>
              <a:bodyPr>
                <a:spAutoFit/>
              </a:bodyPr>
              <a:lstStyle/>
              <a:p>
                <a:pPr>
                  <a:spcBef>
                    <a:spcPct val="50000"/>
                  </a:spcBef>
                </a:pPr>
                <a:r>
                  <a:rPr lang="en-US" sz="1800" b="1">
                    <a:solidFill>
                      <a:schemeClr val="accent2"/>
                    </a:solidFill>
                  </a:rPr>
                  <a:t>blue</a:t>
                </a:r>
              </a:p>
            </p:txBody>
          </p:sp>
        </p:grpSp>
        <p:sp>
          <p:nvSpPr>
            <p:cNvPr id="1036" name="Text Box 25"/>
            <p:cNvSpPr txBox="1">
              <a:spLocks noChangeArrowheads="1"/>
            </p:cNvSpPr>
            <p:nvPr/>
          </p:nvSpPr>
          <p:spPr bwMode="auto">
            <a:xfrm>
              <a:off x="528" y="4080"/>
              <a:ext cx="3504" cy="231"/>
            </a:xfrm>
            <a:prstGeom prst="rect">
              <a:avLst/>
            </a:prstGeom>
            <a:noFill/>
            <a:ln w="9525">
              <a:noFill/>
              <a:miter lim="800000"/>
              <a:headEnd/>
              <a:tailEnd/>
            </a:ln>
          </p:spPr>
          <p:txBody>
            <a:bodyPr>
              <a:spAutoFit/>
            </a:bodyPr>
            <a:lstStyle/>
            <a:p>
              <a:pPr>
                <a:spcBef>
                  <a:spcPct val="50000"/>
                </a:spcBef>
              </a:pPr>
              <a:r>
                <a:rPr lang="en-US" sz="1800" b="1" i="1"/>
                <a:t> 0.4        0.5          0.6      0.7 micrometers</a:t>
              </a:r>
            </a:p>
          </p:txBody>
        </p:sp>
      </p:grpSp>
      <p:sp>
        <p:nvSpPr>
          <p:cNvPr id="1034" name="Text Box 22"/>
          <p:cNvSpPr txBox="1">
            <a:spLocks noChangeArrowheads="1"/>
          </p:cNvSpPr>
          <p:nvPr/>
        </p:nvSpPr>
        <p:spPr bwMode="auto">
          <a:xfrm>
            <a:off x="5438775" y="5591175"/>
            <a:ext cx="3600450" cy="1108075"/>
          </a:xfrm>
          <a:prstGeom prst="rect">
            <a:avLst/>
          </a:prstGeom>
          <a:noFill/>
          <a:ln w="9525">
            <a:solidFill>
              <a:schemeClr val="tx1"/>
            </a:solidFill>
            <a:miter lim="800000"/>
            <a:headEnd/>
            <a:tailEnd/>
          </a:ln>
        </p:spPr>
        <p:txBody>
          <a:bodyPr>
            <a:spAutoFit/>
          </a:bodyPr>
          <a:lstStyle/>
          <a:p>
            <a:pPr>
              <a:spcBef>
                <a:spcPct val="50000"/>
              </a:spcBef>
            </a:pPr>
            <a:r>
              <a:rPr lang="en-US" sz="1200" b="1" dirty="0"/>
              <a:t>1 m = 10</a:t>
            </a:r>
            <a:r>
              <a:rPr lang="en-US" sz="1200" b="1" baseline="30000" dirty="0"/>
              <a:t>9</a:t>
            </a:r>
            <a:r>
              <a:rPr lang="en-US" sz="1200" b="1" dirty="0"/>
              <a:t> nanometer = </a:t>
            </a:r>
            <a:r>
              <a:rPr lang="en-US" sz="1200" b="1" dirty="0">
                <a:solidFill>
                  <a:srgbClr val="C00000"/>
                </a:solidFill>
                <a:effectLst>
                  <a:outerShdw blurRad="38100" dist="38100" dir="2700000" algn="tl">
                    <a:srgbClr val="000000">
                      <a:alpha val="43137"/>
                    </a:srgbClr>
                  </a:outerShdw>
                </a:effectLst>
              </a:rPr>
              <a:t>1000 000 000 </a:t>
            </a:r>
            <a:r>
              <a:rPr lang="en-US" sz="1200" b="1" dirty="0"/>
              <a:t>nanometer</a:t>
            </a:r>
          </a:p>
          <a:p>
            <a:pPr>
              <a:spcBef>
                <a:spcPct val="50000"/>
              </a:spcBef>
            </a:pPr>
            <a:r>
              <a:rPr lang="en-US" sz="1200" b="1" dirty="0"/>
              <a:t>1 m = 10</a:t>
            </a:r>
            <a:r>
              <a:rPr lang="en-US" sz="1200" b="1" baseline="30000" dirty="0"/>
              <a:t>6</a:t>
            </a:r>
            <a:r>
              <a:rPr lang="en-US" sz="1200" b="1" dirty="0"/>
              <a:t> micrometer = </a:t>
            </a:r>
            <a:r>
              <a:rPr lang="en-US" sz="1200" b="1" dirty="0">
                <a:solidFill>
                  <a:srgbClr val="C00000"/>
                </a:solidFill>
                <a:effectLst>
                  <a:outerShdw blurRad="38100" dist="38100" dir="2700000" algn="tl">
                    <a:srgbClr val="000000">
                      <a:alpha val="43137"/>
                    </a:srgbClr>
                  </a:outerShdw>
                </a:effectLst>
              </a:rPr>
              <a:t>1000 000 </a:t>
            </a:r>
            <a:r>
              <a:rPr lang="en-US" sz="1200" b="1" dirty="0"/>
              <a:t>micrometer</a:t>
            </a:r>
          </a:p>
          <a:p>
            <a:pPr>
              <a:spcBef>
                <a:spcPct val="50000"/>
              </a:spcBef>
            </a:pPr>
            <a:r>
              <a:rPr lang="en-US" sz="1200" b="1" dirty="0"/>
              <a:t>1 mm = </a:t>
            </a:r>
            <a:r>
              <a:rPr lang="en-US" sz="1200" b="1" dirty="0">
                <a:solidFill>
                  <a:srgbClr val="C00000"/>
                </a:solidFill>
                <a:effectLst>
                  <a:outerShdw blurRad="38100" dist="38100" dir="2700000" algn="tl">
                    <a:srgbClr val="000000">
                      <a:alpha val="43137"/>
                    </a:srgbClr>
                  </a:outerShdw>
                </a:effectLst>
              </a:rPr>
              <a:t>1000</a:t>
            </a:r>
            <a:r>
              <a:rPr lang="en-US" sz="1200" b="1" dirty="0">
                <a:solidFill>
                  <a:srgbClr val="C00000"/>
                </a:solidFill>
              </a:rPr>
              <a:t> </a:t>
            </a:r>
            <a:r>
              <a:rPr lang="en-US" sz="1200" b="1" dirty="0"/>
              <a:t>micrometer</a:t>
            </a:r>
          </a:p>
          <a:p>
            <a:pPr>
              <a:spcBef>
                <a:spcPct val="50000"/>
              </a:spcBef>
            </a:pPr>
            <a:r>
              <a:rPr lang="en-US" sz="1200" b="1" dirty="0"/>
              <a:t>1 cm = </a:t>
            </a:r>
            <a:r>
              <a:rPr lang="en-US" sz="1200" b="1" dirty="0">
                <a:solidFill>
                  <a:srgbClr val="C00000"/>
                </a:solidFill>
                <a:effectLst>
                  <a:outerShdw blurRad="38100" dist="38100" dir="2700000" algn="tl">
                    <a:srgbClr val="000000">
                      <a:alpha val="43137"/>
                    </a:srgbClr>
                  </a:outerShdw>
                </a:effectLst>
              </a:rPr>
              <a:t>10000</a:t>
            </a:r>
            <a:r>
              <a:rPr lang="en-US" sz="1200" b="1" dirty="0"/>
              <a:t> micrometer</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4"/>
          <p:cNvSpPr>
            <a:spLocks noGrp="1"/>
          </p:cNvSpPr>
          <p:nvPr>
            <p:ph type="dt" sz="quarter" idx="10"/>
          </p:nvPr>
        </p:nvSpPr>
        <p:spPr>
          <a:noFill/>
        </p:spPr>
        <p:txBody>
          <a:bodyPr/>
          <a:lstStyle/>
          <a:p>
            <a:fld id="{05B86F02-ED80-476D-BC6C-F1E5D510DC64}" type="datetime1">
              <a:rPr lang="en-US" smtClean="0"/>
              <a:pPr/>
              <a:t>11/9/2020</a:t>
            </a:fld>
            <a:endParaRPr lang="en-US" smtClean="0"/>
          </a:p>
        </p:txBody>
      </p:sp>
      <p:sp>
        <p:nvSpPr>
          <p:cNvPr id="43011" name="Footer Placeholder 5"/>
          <p:cNvSpPr>
            <a:spLocks noGrp="1"/>
          </p:cNvSpPr>
          <p:nvPr>
            <p:ph type="ftr" sz="quarter" idx="11"/>
          </p:nvPr>
        </p:nvSpPr>
        <p:spPr>
          <a:noFill/>
        </p:spPr>
        <p:txBody>
          <a:bodyPr/>
          <a:lstStyle/>
          <a:p>
            <a:r>
              <a:rPr lang="en-US" smtClean="0"/>
              <a:t>ESR 421 Principles of Remote Sensing</a:t>
            </a:r>
          </a:p>
        </p:txBody>
      </p:sp>
      <p:sp>
        <p:nvSpPr>
          <p:cNvPr id="43012" name="Slide Number Placeholder 6"/>
          <p:cNvSpPr>
            <a:spLocks noGrp="1"/>
          </p:cNvSpPr>
          <p:nvPr>
            <p:ph type="sldNum" sz="quarter" idx="12"/>
          </p:nvPr>
        </p:nvSpPr>
        <p:spPr>
          <a:noFill/>
        </p:spPr>
        <p:txBody>
          <a:bodyPr/>
          <a:lstStyle/>
          <a:p>
            <a:fld id="{960820A7-9343-4706-A24E-2F4A53A46B2F}" type="slidenum">
              <a:rPr lang="ar-SA" smtClean="0"/>
              <a:pPr/>
              <a:t>29</a:t>
            </a:fld>
            <a:endParaRPr lang="en-US" smtClean="0"/>
          </a:p>
        </p:txBody>
      </p:sp>
      <p:pic>
        <p:nvPicPr>
          <p:cNvPr id="43013" name="Picture 6"/>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9458" name="Rectangle 2"/>
          <p:cNvSpPr>
            <a:spLocks noGrp="1" noChangeArrowheads="1"/>
          </p:cNvSpPr>
          <p:nvPr>
            <p:ph type="title"/>
          </p:nvPr>
        </p:nvSpPr>
        <p:spPr>
          <a:xfrm>
            <a:off x="457200" y="304800"/>
            <a:ext cx="8229600" cy="1143000"/>
          </a:xfrm>
        </p:spPr>
        <p:txBody>
          <a:bodyPr/>
          <a:lstStyle/>
          <a:p>
            <a:pPr eaLnBrk="1" hangingPunct="1">
              <a:defRPr/>
            </a:pPr>
            <a:r>
              <a:rPr lang="en-US" sz="6000" b="1" i="1">
                <a:solidFill>
                  <a:srgbClr val="CC0000"/>
                </a:solidFill>
                <a:effectLst>
                  <a:outerShdw blurRad="38100" dist="38100" dir="2700000" algn="tl">
                    <a:srgbClr val="C0C0C0"/>
                  </a:outerShdw>
                </a:effectLst>
              </a:rPr>
              <a:t>Colors of visible Spectrum</a:t>
            </a:r>
          </a:p>
        </p:txBody>
      </p:sp>
      <p:sp>
        <p:nvSpPr>
          <p:cNvPr id="43015" name="Rectangle 3"/>
          <p:cNvSpPr>
            <a:spLocks noGrp="1" noChangeArrowheads="1"/>
          </p:cNvSpPr>
          <p:nvPr>
            <p:ph type="body" sz="half" idx="1"/>
          </p:nvPr>
        </p:nvSpPr>
        <p:spPr>
          <a:xfrm>
            <a:off x="381000" y="1752600"/>
            <a:ext cx="8534400" cy="1447800"/>
          </a:xfrm>
        </p:spPr>
        <p:txBody>
          <a:bodyPr/>
          <a:lstStyle/>
          <a:p>
            <a:pPr marL="114300" indent="0" algn="just" eaLnBrk="1" hangingPunct="1">
              <a:lnSpc>
                <a:spcPct val="90000"/>
              </a:lnSpc>
              <a:buFontTx/>
              <a:buNone/>
            </a:pPr>
            <a:r>
              <a:rPr lang="en-US" sz="2400" b="1" dirty="0" err="1" smtClean="0"/>
              <a:t>Colours</a:t>
            </a:r>
            <a:r>
              <a:rPr lang="en-US" sz="2400" b="1" dirty="0" smtClean="0"/>
              <a:t> of the visible spectrum produced when a beam of white light is passed through a glass prism.  White light can also be divided into the </a:t>
            </a:r>
            <a:r>
              <a:rPr lang="en-US" sz="2400" b="1" i="1" dirty="0" smtClean="0">
                <a:solidFill>
                  <a:srgbClr val="C00000"/>
                </a:solidFill>
                <a:effectLst>
                  <a:outerShdw blurRad="38100" dist="38100" dir="2700000" algn="tl">
                    <a:srgbClr val="000000">
                      <a:alpha val="43137"/>
                    </a:srgbClr>
                  </a:outerShdw>
                </a:effectLst>
              </a:rPr>
              <a:t>three primary </a:t>
            </a:r>
            <a:r>
              <a:rPr lang="en-US" sz="2400" b="1" i="1" dirty="0" err="1" smtClean="0">
                <a:solidFill>
                  <a:srgbClr val="C00000"/>
                </a:solidFill>
                <a:effectLst>
                  <a:outerShdw blurRad="38100" dist="38100" dir="2700000" algn="tl">
                    <a:srgbClr val="000000">
                      <a:alpha val="43137"/>
                    </a:srgbClr>
                  </a:outerShdw>
                </a:effectLst>
              </a:rPr>
              <a:t>colours</a:t>
            </a:r>
            <a:r>
              <a:rPr lang="en-US" sz="2400" b="1" i="1" dirty="0" smtClean="0">
                <a:solidFill>
                  <a:srgbClr val="C00000"/>
                </a:solidFill>
                <a:effectLst>
                  <a:outerShdw blurRad="38100" dist="38100" dir="2700000" algn="tl">
                    <a:srgbClr val="000000">
                      <a:alpha val="43137"/>
                    </a:srgbClr>
                  </a:outerShdw>
                </a:effectLst>
              </a:rPr>
              <a:t> </a:t>
            </a:r>
            <a:r>
              <a:rPr lang="en-US" sz="2400" b="1" dirty="0" smtClean="0"/>
              <a:t>– </a:t>
            </a:r>
            <a:r>
              <a:rPr lang="en-US" sz="2400" b="1" i="1" dirty="0" smtClean="0">
                <a:solidFill>
                  <a:schemeClr val="accent2"/>
                </a:solidFill>
                <a:effectLst>
                  <a:outerShdw blurRad="38100" dist="38100" dir="2700000" algn="tl">
                    <a:srgbClr val="000000">
                      <a:alpha val="43137"/>
                    </a:srgbClr>
                  </a:outerShdw>
                </a:effectLst>
              </a:rPr>
              <a:t>blue</a:t>
            </a:r>
            <a:r>
              <a:rPr lang="en-US" sz="2400" b="1" dirty="0" smtClean="0"/>
              <a:t>, </a:t>
            </a:r>
            <a:r>
              <a:rPr lang="en-US" sz="2400" b="1" i="1" dirty="0" smtClean="0">
                <a:solidFill>
                  <a:srgbClr val="008000"/>
                </a:solidFill>
                <a:effectLst>
                  <a:outerShdw blurRad="38100" dist="38100" dir="2700000" algn="tl">
                    <a:srgbClr val="000000">
                      <a:alpha val="43137"/>
                    </a:srgbClr>
                  </a:outerShdw>
                </a:effectLst>
              </a:rPr>
              <a:t>green</a:t>
            </a:r>
            <a:r>
              <a:rPr lang="en-US" sz="2400" b="1" dirty="0" smtClean="0">
                <a:effectLst>
                  <a:outerShdw blurRad="38100" dist="38100" dir="2700000" algn="tl">
                    <a:srgbClr val="000000">
                      <a:alpha val="43137"/>
                    </a:srgbClr>
                  </a:outerShdw>
                </a:effectLst>
              </a:rPr>
              <a:t> </a:t>
            </a:r>
            <a:r>
              <a:rPr lang="en-US" sz="2400" b="1" dirty="0" smtClean="0"/>
              <a:t>and </a:t>
            </a:r>
            <a:r>
              <a:rPr lang="en-US" sz="2400" b="1" i="1" dirty="0" smtClean="0">
                <a:solidFill>
                  <a:srgbClr val="FF0000"/>
                </a:solidFill>
                <a:effectLst>
                  <a:outerShdw blurRad="38100" dist="38100" dir="2700000" algn="tl">
                    <a:srgbClr val="000000">
                      <a:alpha val="43137"/>
                    </a:srgbClr>
                  </a:outerShdw>
                </a:effectLst>
              </a:rPr>
              <a:t>red</a:t>
            </a:r>
            <a:r>
              <a:rPr lang="en-US" sz="2400" b="1" dirty="0" smtClean="0"/>
              <a:t>.</a:t>
            </a:r>
          </a:p>
        </p:txBody>
      </p:sp>
      <p:pic>
        <p:nvPicPr>
          <p:cNvPr id="43016" name="Picture 8"/>
          <p:cNvPicPr>
            <a:picLocks noGrp="1" noChangeAspect="1" noChangeArrowheads="1"/>
          </p:cNvPicPr>
          <p:nvPr>
            <p:ph sz="half" idx="2"/>
          </p:nvPr>
        </p:nvPicPr>
        <p:blipFill>
          <a:blip r:embed="rId3" cstate="print">
            <a:lum bright="-6000" contrast="18000"/>
          </a:blip>
          <a:srcRect/>
          <a:stretch>
            <a:fillRect/>
          </a:stretch>
        </p:blipFill>
        <p:spPr>
          <a:xfrm>
            <a:off x="457200" y="3124200"/>
            <a:ext cx="8382000" cy="3740150"/>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fld id="{9900D50B-466A-4FC2-A7FB-AB5FB7619F43}" type="datetime1">
              <a:rPr lang="en-US" smtClean="0"/>
              <a:pPr/>
              <a:t>11/9/2020</a:t>
            </a:fld>
            <a:endParaRPr lang="en-US" smtClean="0"/>
          </a:p>
        </p:txBody>
      </p:sp>
      <p:sp>
        <p:nvSpPr>
          <p:cNvPr id="11267" name="Footer Placeholder 4"/>
          <p:cNvSpPr>
            <a:spLocks noGrp="1"/>
          </p:cNvSpPr>
          <p:nvPr>
            <p:ph type="ftr" sz="quarter" idx="11"/>
          </p:nvPr>
        </p:nvSpPr>
        <p:spPr>
          <a:noFill/>
        </p:spPr>
        <p:txBody>
          <a:bodyPr/>
          <a:lstStyle/>
          <a:p>
            <a:r>
              <a:rPr lang="en-US" smtClean="0"/>
              <a:t>ESR 421 Principles of Remote Sensing</a:t>
            </a:r>
          </a:p>
        </p:txBody>
      </p:sp>
      <p:sp>
        <p:nvSpPr>
          <p:cNvPr id="11268" name="Slide Number Placeholder 5"/>
          <p:cNvSpPr>
            <a:spLocks noGrp="1"/>
          </p:cNvSpPr>
          <p:nvPr>
            <p:ph type="sldNum" sz="quarter" idx="12"/>
          </p:nvPr>
        </p:nvSpPr>
        <p:spPr>
          <a:noFill/>
        </p:spPr>
        <p:txBody>
          <a:bodyPr/>
          <a:lstStyle/>
          <a:p>
            <a:fld id="{62FC762C-85F2-413B-8CDF-DB8FB2B79B06}" type="slidenum">
              <a:rPr lang="ar-SA" smtClean="0"/>
              <a:pPr/>
              <a:t>3</a:t>
            </a:fld>
            <a:endParaRPr lang="en-US" smtClean="0"/>
          </a:p>
        </p:txBody>
      </p:sp>
      <p:pic>
        <p:nvPicPr>
          <p:cNvPr id="11269" name="Picture 2"/>
          <p:cNvPicPr>
            <a:picLocks noChangeAspect="1" noChangeArrowheads="1"/>
          </p:cNvPicPr>
          <p:nvPr/>
        </p:nvPicPr>
        <p:blipFill>
          <a:blip r:embed="rId3"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386051" name="Rectangle 3"/>
          <p:cNvSpPr>
            <a:spLocks noGrp="1" noChangeArrowheads="1"/>
          </p:cNvSpPr>
          <p:nvPr>
            <p:ph type="title"/>
          </p:nvPr>
        </p:nvSpPr>
        <p:spPr>
          <a:xfrm>
            <a:off x="685800" y="-47625"/>
            <a:ext cx="7772400" cy="1143000"/>
          </a:xfrm>
        </p:spPr>
        <p:txBody>
          <a:bodyPr/>
          <a:lstStyle/>
          <a:p>
            <a:pPr eaLnBrk="1" hangingPunct="1"/>
            <a:r>
              <a:rPr lang="en-US" b="1" dirty="0" smtClean="0"/>
              <a:t>What is Remote Sensing ?</a:t>
            </a:r>
          </a:p>
        </p:txBody>
      </p:sp>
      <p:sp>
        <p:nvSpPr>
          <p:cNvPr id="386052" name="Rectangle 4"/>
          <p:cNvSpPr>
            <a:spLocks noGrp="1" noChangeArrowheads="1"/>
          </p:cNvSpPr>
          <p:nvPr>
            <p:ph type="body" idx="1"/>
          </p:nvPr>
        </p:nvSpPr>
        <p:spPr>
          <a:xfrm>
            <a:off x="109538" y="1011239"/>
            <a:ext cx="8803803" cy="3873800"/>
          </a:xfrm>
        </p:spPr>
        <p:txBody>
          <a:bodyPr/>
          <a:lstStyle/>
          <a:p>
            <a:pPr eaLnBrk="1" hangingPunct="1">
              <a:buFontTx/>
              <a:buNone/>
              <a:defRPr/>
            </a:pPr>
            <a:r>
              <a:rPr lang="en-US" b="1" i="1" u="sng" dirty="0">
                <a:solidFill>
                  <a:srgbClr val="CC0000"/>
                </a:solidFill>
                <a:effectLst>
                  <a:outerShdw blurRad="38100" dist="38100" dir="2700000" algn="tl">
                    <a:srgbClr val="C0C0C0"/>
                  </a:outerShdw>
                </a:effectLst>
              </a:rPr>
              <a:t>Remote sensing</a:t>
            </a:r>
            <a:r>
              <a:rPr lang="en-US" b="1" i="1" dirty="0"/>
              <a:t> is the </a:t>
            </a:r>
            <a:r>
              <a:rPr lang="en-US" b="1" i="1" dirty="0">
                <a:solidFill>
                  <a:schemeClr val="accent2"/>
                </a:solidFill>
              </a:rPr>
              <a:t>measurement or acquisition of data and information</a:t>
            </a:r>
            <a:r>
              <a:rPr lang="en-US" b="1" i="1" dirty="0"/>
              <a:t> about </a:t>
            </a:r>
            <a:r>
              <a:rPr lang="en-US" b="1" i="1" dirty="0">
                <a:solidFill>
                  <a:srgbClr val="0033CC"/>
                </a:solidFill>
              </a:rPr>
              <a:t>objects or phenomenon</a:t>
            </a:r>
            <a:r>
              <a:rPr lang="en-US" b="1" i="1" dirty="0"/>
              <a:t> on the Earth’s surface, </a:t>
            </a:r>
            <a:r>
              <a:rPr lang="en-US" b="1" i="1" u="sng" dirty="0">
                <a:solidFill>
                  <a:srgbClr val="0033CC"/>
                </a:solidFill>
              </a:rPr>
              <a:t>by sensors</a:t>
            </a:r>
            <a:r>
              <a:rPr lang="en-US" b="1" i="1" dirty="0"/>
              <a:t> that are </a:t>
            </a:r>
            <a:r>
              <a:rPr lang="en-US" b="1" i="1" dirty="0">
                <a:solidFill>
                  <a:srgbClr val="FF3300"/>
                </a:solidFill>
              </a:rPr>
              <a:t>mounted on platforms located at a distance and are not in physical contact with the object or phenomenon </a:t>
            </a:r>
            <a:r>
              <a:rPr lang="en-US" b="1" i="1" dirty="0"/>
              <a:t>under study </a:t>
            </a:r>
            <a:r>
              <a:rPr lang="en-US" sz="2000" b="1" i="1" dirty="0"/>
              <a:t>(formal definition of the ASPRS )</a:t>
            </a:r>
          </a:p>
        </p:txBody>
      </p:sp>
      <p:sp>
        <p:nvSpPr>
          <p:cNvPr id="8" name="Rectangle 3"/>
          <p:cNvSpPr>
            <a:spLocks noChangeArrowheads="1"/>
          </p:cNvSpPr>
          <p:nvPr/>
        </p:nvSpPr>
        <p:spPr bwMode="auto">
          <a:xfrm>
            <a:off x="57149" y="4921250"/>
            <a:ext cx="8953501" cy="1650999"/>
          </a:xfrm>
          <a:prstGeom prst="rect">
            <a:avLst/>
          </a:prstGeom>
          <a:noFill/>
          <a:ln w="9525">
            <a:noFill/>
            <a:miter lim="800000"/>
            <a:headEnd/>
            <a:tailEnd/>
          </a:ln>
          <a:effectLst/>
        </p:spPr>
        <p:txBody>
          <a:bodyPr/>
          <a:lstStyle/>
          <a:p>
            <a:pPr marL="342900" indent="-342900">
              <a:spcBef>
                <a:spcPct val="20000"/>
              </a:spcBef>
              <a:defRPr/>
            </a:pPr>
            <a:r>
              <a:rPr lang="en-US" sz="3200" b="1" i="1" u="sng" dirty="0">
                <a:solidFill>
                  <a:srgbClr val="CC0000"/>
                </a:solidFill>
                <a:effectLst>
                  <a:outerShdw blurRad="38100" dist="38100" dir="2700000" algn="tl">
                    <a:srgbClr val="C0C0C0"/>
                  </a:outerShdw>
                </a:effectLst>
              </a:rPr>
              <a:t>These sensors</a:t>
            </a:r>
            <a:r>
              <a:rPr lang="en-US" sz="3200" b="1" i="1" dirty="0"/>
              <a:t> make measurements </a:t>
            </a:r>
            <a:r>
              <a:rPr lang="en-US" sz="3200" b="1" i="1" dirty="0">
                <a:solidFill>
                  <a:srgbClr val="0000FF"/>
                </a:solidFill>
              </a:rPr>
              <a:t>(usually multispectral) </a:t>
            </a:r>
            <a:r>
              <a:rPr lang="en-US" sz="3200" b="1" i="1" dirty="0"/>
              <a:t>of </a:t>
            </a:r>
            <a:r>
              <a:rPr lang="en-US" sz="3200" b="1" i="1" u="sng" dirty="0">
                <a:effectLst>
                  <a:outerShdw blurRad="38100" dist="38100" dir="2700000" algn="tl">
                    <a:srgbClr val="C0C0C0"/>
                  </a:outerShdw>
                </a:effectLst>
              </a:rPr>
              <a:t>interactions</a:t>
            </a:r>
            <a:r>
              <a:rPr lang="en-US" sz="3200" b="1" i="1" dirty="0"/>
              <a:t> between the targets and the electromagnetic radiation.</a:t>
            </a:r>
            <a:endParaRPr lang="en-US" sz="2000" b="1" i="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4"/>
          <p:cNvSpPr>
            <a:spLocks noGrp="1"/>
          </p:cNvSpPr>
          <p:nvPr>
            <p:ph type="dt" sz="quarter" idx="10"/>
          </p:nvPr>
        </p:nvSpPr>
        <p:spPr>
          <a:noFill/>
        </p:spPr>
        <p:txBody>
          <a:bodyPr/>
          <a:lstStyle/>
          <a:p>
            <a:fld id="{F9FF71CD-D826-41F0-B80B-2F3A00AADC23}" type="datetime1">
              <a:rPr lang="en-US" smtClean="0"/>
              <a:pPr/>
              <a:t>11/9/2020</a:t>
            </a:fld>
            <a:endParaRPr lang="en-US" smtClean="0"/>
          </a:p>
        </p:txBody>
      </p:sp>
      <p:sp>
        <p:nvSpPr>
          <p:cNvPr id="44035" name="Footer Placeholder 5"/>
          <p:cNvSpPr>
            <a:spLocks noGrp="1"/>
          </p:cNvSpPr>
          <p:nvPr>
            <p:ph type="ftr" sz="quarter" idx="11"/>
          </p:nvPr>
        </p:nvSpPr>
        <p:spPr>
          <a:noFill/>
        </p:spPr>
        <p:txBody>
          <a:bodyPr/>
          <a:lstStyle/>
          <a:p>
            <a:r>
              <a:rPr lang="en-US" smtClean="0"/>
              <a:t>ESR 421 Principles of Remote Sensing</a:t>
            </a:r>
          </a:p>
        </p:txBody>
      </p:sp>
      <p:sp>
        <p:nvSpPr>
          <p:cNvPr id="44036" name="Slide Number Placeholder 6"/>
          <p:cNvSpPr>
            <a:spLocks noGrp="1"/>
          </p:cNvSpPr>
          <p:nvPr>
            <p:ph type="sldNum" sz="quarter" idx="12"/>
          </p:nvPr>
        </p:nvSpPr>
        <p:spPr>
          <a:noFill/>
        </p:spPr>
        <p:txBody>
          <a:bodyPr/>
          <a:lstStyle/>
          <a:p>
            <a:fld id="{FFAF8348-AC30-410B-963C-9BB9796E029A}" type="slidenum">
              <a:rPr lang="ar-SA" smtClean="0"/>
              <a:pPr/>
              <a:t>30</a:t>
            </a:fld>
            <a:endParaRPr lang="en-US" smtClean="0"/>
          </a:p>
        </p:txBody>
      </p:sp>
      <p:pic>
        <p:nvPicPr>
          <p:cNvPr id="44037" name="Picture 7"/>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0483" name="Rectangle 3"/>
          <p:cNvSpPr>
            <a:spLocks noGrp="1" noChangeArrowheads="1"/>
          </p:cNvSpPr>
          <p:nvPr>
            <p:ph type="body" sz="half" idx="1"/>
          </p:nvPr>
        </p:nvSpPr>
        <p:spPr>
          <a:xfrm>
            <a:off x="0" y="1295400"/>
            <a:ext cx="4953000" cy="5105400"/>
          </a:xfrm>
        </p:spPr>
        <p:txBody>
          <a:bodyPr/>
          <a:lstStyle/>
          <a:p>
            <a:pPr marL="228600" indent="0" eaLnBrk="1" hangingPunct="1">
              <a:buFontTx/>
              <a:buNone/>
              <a:defRPr/>
            </a:pPr>
            <a:r>
              <a:rPr lang="en-US" sz="2800" b="1" dirty="0"/>
              <a:t>Color mixing processes:</a:t>
            </a:r>
          </a:p>
          <a:p>
            <a:pPr marL="228600" indent="0" eaLnBrk="1" hangingPunct="1">
              <a:buFontTx/>
              <a:buNone/>
              <a:defRPr/>
            </a:pPr>
            <a:r>
              <a:rPr lang="en-US" sz="2800" b="1" dirty="0"/>
              <a:t>(a) </a:t>
            </a:r>
            <a:r>
              <a:rPr lang="en-US" sz="2800" b="1" i="1" u="sng" dirty="0">
                <a:solidFill>
                  <a:srgbClr val="CC0000"/>
                </a:solidFill>
                <a:effectLst>
                  <a:outerShdw blurRad="38100" dist="38100" dir="2700000" algn="tl">
                    <a:srgbClr val="C0C0C0"/>
                  </a:outerShdw>
                </a:effectLst>
              </a:rPr>
              <a:t>Color additive</a:t>
            </a:r>
            <a:r>
              <a:rPr lang="en-US" sz="2800" b="1" dirty="0"/>
              <a:t> process, operative when </a:t>
            </a:r>
            <a:r>
              <a:rPr lang="en-US" sz="2800" b="1" dirty="0">
                <a:solidFill>
                  <a:srgbClr val="FF0000"/>
                </a:solidFill>
              </a:rPr>
              <a:t>lights</a:t>
            </a:r>
            <a:r>
              <a:rPr lang="en-US" sz="2800" b="1" dirty="0"/>
              <a:t> of different colors are superimposed; </a:t>
            </a:r>
          </a:p>
          <a:p>
            <a:pPr marL="228600" indent="0" eaLnBrk="1" hangingPunct="1">
              <a:buFontTx/>
              <a:buNone/>
              <a:defRPr/>
            </a:pPr>
            <a:r>
              <a:rPr lang="en-US" sz="2800" b="1" dirty="0"/>
              <a:t>(b) </a:t>
            </a:r>
            <a:r>
              <a:rPr lang="en-US" sz="2800" b="1" i="1" u="sng" dirty="0">
                <a:solidFill>
                  <a:srgbClr val="CC0000"/>
                </a:solidFill>
                <a:effectLst>
                  <a:outerShdw blurRad="38100" dist="38100" dir="2700000" algn="tl">
                    <a:srgbClr val="C0C0C0"/>
                  </a:outerShdw>
                </a:effectLst>
              </a:rPr>
              <a:t>Color subtractive</a:t>
            </a:r>
            <a:r>
              <a:rPr lang="en-US" sz="2800" b="1" dirty="0"/>
              <a:t> process, operative when </a:t>
            </a:r>
            <a:r>
              <a:rPr lang="en-US" sz="2800" b="1" dirty="0">
                <a:solidFill>
                  <a:srgbClr val="FF0000"/>
                </a:solidFill>
              </a:rPr>
              <a:t>dyes</a:t>
            </a:r>
            <a:r>
              <a:rPr lang="en-US" sz="2800" b="1" dirty="0"/>
              <a:t> of different colors are superimposed.  (Courtesy Eastman Kodak Company.)</a:t>
            </a:r>
          </a:p>
        </p:txBody>
      </p:sp>
      <p:sp>
        <p:nvSpPr>
          <p:cNvPr id="20486" name="Rectangle 6"/>
          <p:cNvSpPr>
            <a:spLocks noGrp="1" noChangeArrowheads="1"/>
          </p:cNvSpPr>
          <p:nvPr>
            <p:ph type="title"/>
          </p:nvPr>
        </p:nvSpPr>
        <p:spPr/>
        <p:txBody>
          <a:bodyPr/>
          <a:lstStyle/>
          <a:p>
            <a:pPr eaLnBrk="1" hangingPunct="1">
              <a:defRPr/>
            </a:pPr>
            <a:r>
              <a:rPr lang="en-US" sz="5400" b="1" i="1">
                <a:solidFill>
                  <a:srgbClr val="CC0000"/>
                </a:solidFill>
                <a:effectLst>
                  <a:outerShdw blurRad="38100" dist="38100" dir="2700000" algn="tl">
                    <a:srgbClr val="C0C0C0"/>
                  </a:outerShdw>
                </a:effectLst>
              </a:rPr>
              <a:t>Color Mixing</a:t>
            </a:r>
          </a:p>
        </p:txBody>
      </p:sp>
      <p:pic>
        <p:nvPicPr>
          <p:cNvPr id="44040" name="Picture 8"/>
          <p:cNvPicPr>
            <a:picLocks noChangeAspect="1" noChangeArrowheads="1"/>
          </p:cNvPicPr>
          <p:nvPr/>
        </p:nvPicPr>
        <p:blipFill>
          <a:blip r:embed="rId3" cstate="print">
            <a:lum contrast="12000"/>
          </a:blip>
          <a:srcRect l="14529" t="20470" r="6837"/>
          <a:stretch>
            <a:fillRect/>
          </a:stretch>
        </p:blipFill>
        <p:spPr bwMode="auto">
          <a:xfrm>
            <a:off x="5410200" y="1447800"/>
            <a:ext cx="3200400" cy="2357438"/>
          </a:xfrm>
          <a:prstGeom prst="rect">
            <a:avLst/>
          </a:prstGeom>
          <a:noFill/>
          <a:ln w="9525">
            <a:noFill/>
            <a:miter lim="800000"/>
            <a:headEnd/>
            <a:tailEnd/>
          </a:ln>
        </p:spPr>
      </p:pic>
      <p:pic>
        <p:nvPicPr>
          <p:cNvPr id="44041" name="Picture 10"/>
          <p:cNvPicPr>
            <a:picLocks noChangeAspect="1" noChangeArrowheads="1"/>
          </p:cNvPicPr>
          <p:nvPr/>
        </p:nvPicPr>
        <p:blipFill>
          <a:blip r:embed="rId4" cstate="print">
            <a:lum contrast="18000"/>
          </a:blip>
          <a:srcRect t="21756" r="47322" b="4816"/>
          <a:stretch>
            <a:fillRect/>
          </a:stretch>
        </p:blipFill>
        <p:spPr bwMode="auto">
          <a:xfrm>
            <a:off x="5638800" y="4038600"/>
            <a:ext cx="2667000" cy="24399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C97E0353-75CC-41F6-B300-877DAE74A1B9}" type="datetime1">
              <a:rPr lang="en-US" smtClean="0"/>
              <a:pPr/>
              <a:t>11/9/2020</a:t>
            </a:fld>
            <a:endParaRPr lang="en-US" smtClean="0"/>
          </a:p>
        </p:txBody>
      </p:sp>
      <p:sp>
        <p:nvSpPr>
          <p:cNvPr id="45059" name="Footer Placeholder 4"/>
          <p:cNvSpPr>
            <a:spLocks noGrp="1"/>
          </p:cNvSpPr>
          <p:nvPr>
            <p:ph type="ftr" sz="quarter" idx="11"/>
          </p:nvPr>
        </p:nvSpPr>
        <p:spPr>
          <a:noFill/>
        </p:spPr>
        <p:txBody>
          <a:bodyPr/>
          <a:lstStyle/>
          <a:p>
            <a:r>
              <a:rPr lang="en-US" smtClean="0"/>
              <a:t>ESR 421 Principles of Remote Sensing</a:t>
            </a:r>
          </a:p>
        </p:txBody>
      </p:sp>
      <p:sp>
        <p:nvSpPr>
          <p:cNvPr id="45060" name="Slide Number Placeholder 5"/>
          <p:cNvSpPr>
            <a:spLocks noGrp="1"/>
          </p:cNvSpPr>
          <p:nvPr>
            <p:ph type="sldNum" sz="quarter" idx="12"/>
          </p:nvPr>
        </p:nvSpPr>
        <p:spPr>
          <a:noFill/>
        </p:spPr>
        <p:txBody>
          <a:bodyPr/>
          <a:lstStyle/>
          <a:p>
            <a:fld id="{27D087B4-496C-4008-84D8-7FB9809F9701}" type="slidenum">
              <a:rPr lang="ar-SA" smtClean="0"/>
              <a:pPr/>
              <a:t>31</a:t>
            </a:fld>
            <a:endParaRPr lang="en-US" smtClean="0"/>
          </a:p>
        </p:txBody>
      </p:sp>
      <p:pic>
        <p:nvPicPr>
          <p:cNvPr id="45061" name="Picture 6"/>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45063" name="Rectangle 3"/>
          <p:cNvSpPr>
            <a:spLocks noGrp="1" noChangeArrowheads="1"/>
          </p:cNvSpPr>
          <p:nvPr>
            <p:ph type="body" idx="1"/>
          </p:nvPr>
        </p:nvSpPr>
        <p:spPr/>
        <p:txBody>
          <a:bodyPr/>
          <a:lstStyle/>
          <a:p>
            <a:pPr eaLnBrk="1" hangingPunct="1"/>
            <a:endParaRPr lang="ar-SA" smtClean="0"/>
          </a:p>
        </p:txBody>
      </p:sp>
      <p:pic>
        <p:nvPicPr>
          <p:cNvPr id="45064" name="Picture 4"/>
          <p:cNvPicPr>
            <a:picLocks noChangeAspect="1" noChangeArrowheads="1"/>
          </p:cNvPicPr>
          <p:nvPr/>
        </p:nvPicPr>
        <p:blipFill>
          <a:blip r:embed="rId3" cstate="print">
            <a:lum contrast="24000"/>
          </a:blip>
          <a:srcRect l="9836" b="3389"/>
          <a:stretch>
            <a:fillRect/>
          </a:stretch>
        </p:blipFill>
        <p:spPr bwMode="auto">
          <a:xfrm>
            <a:off x="381000" y="381000"/>
            <a:ext cx="8382000" cy="6019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CEF1EED9-9008-48E4-A974-50532220F152}" type="datetime1">
              <a:rPr lang="en-US" smtClean="0"/>
              <a:pPr/>
              <a:t>11/9/2020</a:t>
            </a:fld>
            <a:endParaRPr lang="en-US" smtClean="0"/>
          </a:p>
        </p:txBody>
      </p:sp>
      <p:sp>
        <p:nvSpPr>
          <p:cNvPr id="46083" name="Footer Placeholder 4"/>
          <p:cNvSpPr>
            <a:spLocks noGrp="1"/>
          </p:cNvSpPr>
          <p:nvPr>
            <p:ph type="ftr" sz="quarter" idx="11"/>
          </p:nvPr>
        </p:nvSpPr>
        <p:spPr>
          <a:noFill/>
        </p:spPr>
        <p:txBody>
          <a:bodyPr/>
          <a:lstStyle/>
          <a:p>
            <a:r>
              <a:rPr lang="en-US" smtClean="0"/>
              <a:t>ESR 421 Principles of Remote Sensing</a:t>
            </a:r>
          </a:p>
        </p:txBody>
      </p:sp>
      <p:sp>
        <p:nvSpPr>
          <p:cNvPr id="46084" name="Slide Number Placeholder 5"/>
          <p:cNvSpPr>
            <a:spLocks noGrp="1"/>
          </p:cNvSpPr>
          <p:nvPr>
            <p:ph type="sldNum" sz="quarter" idx="12"/>
          </p:nvPr>
        </p:nvSpPr>
        <p:spPr>
          <a:noFill/>
        </p:spPr>
        <p:txBody>
          <a:bodyPr/>
          <a:lstStyle/>
          <a:p>
            <a:fld id="{DE24E89A-D1BE-4BAA-BB06-E5651E86DF36}" type="slidenum">
              <a:rPr lang="ar-SA" smtClean="0"/>
              <a:pPr/>
              <a:t>32</a:t>
            </a:fld>
            <a:endParaRPr lang="en-US" smtClean="0"/>
          </a:p>
        </p:txBody>
      </p:sp>
      <p:pic>
        <p:nvPicPr>
          <p:cNvPr id="46085" name="Picture 8"/>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pic>
        <p:nvPicPr>
          <p:cNvPr id="46087" name="Picture 4"/>
          <p:cNvPicPr>
            <a:picLocks noChangeAspect="1" noChangeArrowheads="1"/>
          </p:cNvPicPr>
          <p:nvPr/>
        </p:nvPicPr>
        <p:blipFill>
          <a:blip r:embed="rId3" cstate="print">
            <a:lum contrast="12000"/>
          </a:blip>
          <a:srcRect l="14529" t="20470" r="6837"/>
          <a:stretch>
            <a:fillRect/>
          </a:stretch>
        </p:blipFill>
        <p:spPr bwMode="auto">
          <a:xfrm>
            <a:off x="1143000" y="885825"/>
            <a:ext cx="7010400" cy="5162550"/>
          </a:xfrm>
          <a:prstGeom prst="rect">
            <a:avLst/>
          </a:prstGeom>
          <a:noFill/>
          <a:ln w="9525">
            <a:noFill/>
            <a:miter lim="800000"/>
            <a:headEnd/>
            <a:tailEnd/>
          </a:ln>
        </p:spPr>
      </p:pic>
      <p:sp>
        <p:nvSpPr>
          <p:cNvPr id="46088" name="Text Box 5"/>
          <p:cNvSpPr txBox="1">
            <a:spLocks noChangeArrowheads="1"/>
          </p:cNvSpPr>
          <p:nvPr/>
        </p:nvSpPr>
        <p:spPr bwMode="auto">
          <a:xfrm>
            <a:off x="5886520" y="1149146"/>
            <a:ext cx="1066800" cy="519113"/>
          </a:xfrm>
          <a:prstGeom prst="rect">
            <a:avLst/>
          </a:prstGeom>
          <a:noFill/>
          <a:ln w="9525">
            <a:noFill/>
            <a:miter lim="800000"/>
            <a:headEnd/>
            <a:tailEnd/>
          </a:ln>
        </p:spPr>
        <p:txBody>
          <a:bodyPr>
            <a:spAutoFit/>
          </a:bodyPr>
          <a:lstStyle/>
          <a:p>
            <a:pPr>
              <a:spcBef>
                <a:spcPct val="50000"/>
              </a:spcBef>
            </a:pPr>
            <a:r>
              <a:rPr lang="en-US" sz="2800" b="1" dirty="0">
                <a:solidFill>
                  <a:srgbClr val="FFFF00"/>
                </a:solidFill>
              </a:rPr>
              <a:t>RED</a:t>
            </a:r>
          </a:p>
        </p:txBody>
      </p:sp>
      <p:sp>
        <p:nvSpPr>
          <p:cNvPr id="46089" name="Text Box 6"/>
          <p:cNvSpPr txBox="1">
            <a:spLocks noChangeArrowheads="1"/>
          </p:cNvSpPr>
          <p:nvPr/>
        </p:nvSpPr>
        <p:spPr bwMode="auto">
          <a:xfrm>
            <a:off x="1803625" y="4227887"/>
            <a:ext cx="1425607"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66FFFF"/>
                </a:solidFill>
              </a:rPr>
              <a:t>BLUE</a:t>
            </a:r>
          </a:p>
        </p:txBody>
      </p:sp>
      <p:sp>
        <p:nvSpPr>
          <p:cNvPr id="46090" name="Text Box 7"/>
          <p:cNvSpPr txBox="1">
            <a:spLocks noChangeArrowheads="1"/>
          </p:cNvSpPr>
          <p:nvPr/>
        </p:nvSpPr>
        <p:spPr bwMode="auto">
          <a:xfrm>
            <a:off x="6145029" y="5177111"/>
            <a:ext cx="1600200" cy="519113"/>
          </a:xfrm>
          <a:prstGeom prst="rect">
            <a:avLst/>
          </a:prstGeom>
          <a:noFill/>
          <a:ln w="9525">
            <a:noFill/>
            <a:miter lim="800000"/>
            <a:headEnd/>
            <a:tailEnd/>
          </a:ln>
        </p:spPr>
        <p:txBody>
          <a:bodyPr>
            <a:spAutoFit/>
          </a:bodyPr>
          <a:lstStyle/>
          <a:p>
            <a:pPr>
              <a:spcBef>
                <a:spcPct val="50000"/>
              </a:spcBef>
            </a:pPr>
            <a:r>
              <a:rPr lang="en-US" sz="2800" b="1" dirty="0"/>
              <a:t>GREEN</a:t>
            </a:r>
          </a:p>
        </p:txBody>
      </p:sp>
      <p:grpSp>
        <p:nvGrpSpPr>
          <p:cNvPr id="2" name="Group 19"/>
          <p:cNvGrpSpPr>
            <a:grpSpLocks/>
          </p:cNvGrpSpPr>
          <p:nvPr/>
        </p:nvGrpSpPr>
        <p:grpSpPr bwMode="auto">
          <a:xfrm>
            <a:off x="323850" y="4991100"/>
            <a:ext cx="3400425" cy="1604963"/>
            <a:chOff x="204" y="3144"/>
            <a:chExt cx="2142" cy="1011"/>
          </a:xfrm>
        </p:grpSpPr>
        <p:sp>
          <p:nvSpPr>
            <p:cNvPr id="51214" name="Text Box 14"/>
            <p:cNvSpPr txBox="1">
              <a:spLocks noChangeArrowheads="1"/>
            </p:cNvSpPr>
            <p:nvPr/>
          </p:nvSpPr>
          <p:spPr bwMode="auto">
            <a:xfrm>
              <a:off x="204" y="3144"/>
              <a:ext cx="2142" cy="1011"/>
            </a:xfrm>
            <a:prstGeom prst="rect">
              <a:avLst/>
            </a:prstGeom>
            <a:solidFill>
              <a:srgbClr val="B2B2B2"/>
            </a:solidFill>
            <a:ln w="9525">
              <a:noFill/>
              <a:miter lim="800000"/>
              <a:headEnd/>
              <a:tailEnd/>
            </a:ln>
            <a:effectLst/>
          </p:spPr>
          <p:txBody>
            <a:bodyPr>
              <a:spAutoFit/>
            </a:bodyPr>
            <a:lstStyle/>
            <a:p>
              <a:pPr>
                <a:spcBef>
                  <a:spcPct val="50000"/>
                </a:spcBef>
                <a:defRPr/>
              </a:pPr>
              <a:r>
                <a:rPr lang="en-US" sz="1800" b="1" dirty="0">
                  <a:solidFill>
                    <a:srgbClr val="0033CC"/>
                  </a:solidFill>
                  <a:effectLst>
                    <a:outerShdw blurRad="38100" dist="38100" dir="2700000" algn="tl">
                      <a:srgbClr val="000000"/>
                    </a:outerShdw>
                  </a:effectLst>
                </a:rPr>
                <a:t>Blue</a:t>
              </a:r>
              <a:r>
                <a:rPr lang="en-US" sz="1800" b="1" dirty="0">
                  <a:effectLst>
                    <a:outerShdw blurRad="38100" dist="38100" dir="2700000" algn="tl">
                      <a:srgbClr val="FFFFFF"/>
                    </a:outerShdw>
                  </a:effectLst>
                </a:rPr>
                <a:t> + </a:t>
              </a:r>
              <a:r>
                <a:rPr lang="en-US" sz="1800" b="1" dirty="0">
                  <a:solidFill>
                    <a:srgbClr val="FF0000"/>
                  </a:solidFill>
                  <a:effectLst>
                    <a:outerShdw blurRad="38100" dist="38100" dir="2700000" algn="tl">
                      <a:srgbClr val="000000"/>
                    </a:outerShdw>
                  </a:effectLst>
                </a:rPr>
                <a:t>Red</a:t>
              </a:r>
              <a:r>
                <a:rPr lang="en-US" sz="1800" b="1" dirty="0">
                  <a:effectLst>
                    <a:outerShdw blurRad="38100" dist="38100" dir="2700000" algn="tl">
                      <a:srgbClr val="FFFFFF"/>
                    </a:outerShdw>
                  </a:effectLst>
                </a:rPr>
                <a:t>      </a:t>
              </a:r>
              <a:r>
                <a:rPr lang="en-US" sz="1800" b="1" dirty="0">
                  <a:solidFill>
                    <a:srgbClr val="FF33CC"/>
                  </a:solidFill>
                  <a:effectLst>
                    <a:outerShdw blurRad="38100" dist="38100" dir="2700000" algn="tl">
                      <a:srgbClr val="000000"/>
                    </a:outerShdw>
                  </a:effectLst>
                </a:rPr>
                <a:t>Magenta</a:t>
              </a:r>
            </a:p>
            <a:p>
              <a:pPr>
                <a:spcBef>
                  <a:spcPct val="50000"/>
                </a:spcBef>
                <a:defRPr/>
              </a:pPr>
              <a:r>
                <a:rPr lang="en-US" sz="1800" b="1" dirty="0">
                  <a:solidFill>
                    <a:srgbClr val="0033CC"/>
                  </a:solidFill>
                  <a:effectLst>
                    <a:outerShdw blurRad="38100" dist="38100" dir="2700000" algn="tl">
                      <a:srgbClr val="000000"/>
                    </a:outerShdw>
                  </a:effectLst>
                </a:rPr>
                <a:t>Blue</a:t>
              </a:r>
              <a:r>
                <a:rPr lang="en-US" sz="1800" b="1" dirty="0">
                  <a:effectLst>
                    <a:outerShdw blurRad="38100" dist="38100" dir="2700000" algn="tl">
                      <a:srgbClr val="FFFFFF"/>
                    </a:outerShdw>
                  </a:effectLst>
                </a:rPr>
                <a:t> + </a:t>
              </a:r>
              <a:r>
                <a:rPr lang="en-US" sz="1800" b="1" dirty="0">
                  <a:solidFill>
                    <a:srgbClr val="008000"/>
                  </a:solidFill>
                  <a:effectLst>
                    <a:outerShdw blurRad="38100" dist="38100" dir="2700000" algn="tl">
                      <a:srgbClr val="000000"/>
                    </a:outerShdw>
                  </a:effectLst>
                </a:rPr>
                <a:t>Green</a:t>
              </a:r>
              <a:r>
                <a:rPr lang="en-US" sz="1800" b="1" dirty="0">
                  <a:effectLst>
                    <a:outerShdw blurRad="38100" dist="38100" dir="2700000" algn="tl">
                      <a:srgbClr val="FFFFFF"/>
                    </a:outerShdw>
                  </a:effectLst>
                </a:rPr>
                <a:t>      </a:t>
              </a:r>
              <a:r>
                <a:rPr lang="en-US" sz="1800" b="1" dirty="0">
                  <a:solidFill>
                    <a:srgbClr val="66FFFF"/>
                  </a:solidFill>
                  <a:effectLst>
                    <a:outerShdw blurRad="38100" dist="38100" dir="2700000" algn="tl">
                      <a:srgbClr val="000000"/>
                    </a:outerShdw>
                  </a:effectLst>
                </a:rPr>
                <a:t>Cyan</a:t>
              </a:r>
            </a:p>
            <a:p>
              <a:pPr>
                <a:spcBef>
                  <a:spcPct val="50000"/>
                </a:spcBef>
                <a:defRPr/>
              </a:pPr>
              <a:r>
                <a:rPr lang="en-US" sz="1800" b="1" dirty="0">
                  <a:solidFill>
                    <a:srgbClr val="FF0000"/>
                  </a:solidFill>
                  <a:effectLst>
                    <a:outerShdw blurRad="38100" dist="38100" dir="2700000" algn="tl">
                      <a:srgbClr val="000000"/>
                    </a:outerShdw>
                  </a:effectLst>
                </a:rPr>
                <a:t>Red</a:t>
              </a:r>
              <a:r>
                <a:rPr lang="en-US" sz="1800" b="1" dirty="0">
                  <a:effectLst>
                    <a:outerShdw blurRad="38100" dist="38100" dir="2700000" algn="tl">
                      <a:srgbClr val="FFFFFF"/>
                    </a:outerShdw>
                  </a:effectLst>
                </a:rPr>
                <a:t> + </a:t>
              </a:r>
              <a:r>
                <a:rPr lang="en-US" sz="1800" b="1" dirty="0">
                  <a:solidFill>
                    <a:srgbClr val="008000"/>
                  </a:solidFill>
                  <a:effectLst>
                    <a:outerShdw blurRad="38100" dist="38100" dir="2700000" algn="tl">
                      <a:srgbClr val="000000"/>
                    </a:outerShdw>
                  </a:effectLst>
                </a:rPr>
                <a:t>Green</a:t>
              </a:r>
              <a:r>
                <a:rPr lang="en-US" sz="1800" b="1" dirty="0">
                  <a:effectLst>
                    <a:outerShdw blurRad="38100" dist="38100" dir="2700000" algn="tl">
                      <a:srgbClr val="FFFFFF"/>
                    </a:outerShdw>
                  </a:effectLst>
                </a:rPr>
                <a:t>      </a:t>
              </a:r>
              <a:r>
                <a:rPr lang="en-US" sz="1800" b="1" dirty="0">
                  <a:solidFill>
                    <a:srgbClr val="FFFF00"/>
                  </a:solidFill>
                  <a:effectLst>
                    <a:outerShdw blurRad="38100" dist="38100" dir="2700000" algn="tl">
                      <a:srgbClr val="000000"/>
                    </a:outerShdw>
                  </a:effectLst>
                </a:rPr>
                <a:t>Yellow</a:t>
              </a:r>
            </a:p>
            <a:p>
              <a:pPr>
                <a:spcBef>
                  <a:spcPct val="50000"/>
                </a:spcBef>
                <a:defRPr/>
              </a:pPr>
              <a:r>
                <a:rPr lang="en-US" sz="1800" b="1" dirty="0">
                  <a:solidFill>
                    <a:srgbClr val="0033CC"/>
                  </a:solidFill>
                  <a:effectLst>
                    <a:outerShdw blurRad="38100" dist="38100" dir="2700000" algn="tl">
                      <a:srgbClr val="000000"/>
                    </a:outerShdw>
                  </a:effectLst>
                </a:rPr>
                <a:t>Blue</a:t>
              </a:r>
              <a:r>
                <a:rPr lang="en-US" sz="1800" b="1" dirty="0">
                  <a:solidFill>
                    <a:srgbClr val="FFFF00"/>
                  </a:solidFill>
                  <a:effectLst>
                    <a:outerShdw blurRad="38100" dist="38100" dir="2700000" algn="tl">
                      <a:srgbClr val="000000"/>
                    </a:outerShdw>
                  </a:effectLst>
                </a:rPr>
                <a:t> </a:t>
              </a:r>
              <a:r>
                <a:rPr lang="en-US" sz="1800" b="1" dirty="0">
                  <a:effectLst>
                    <a:outerShdw blurRad="38100" dist="38100" dir="2700000" algn="tl">
                      <a:srgbClr val="FFFFFF"/>
                    </a:outerShdw>
                  </a:effectLst>
                </a:rPr>
                <a:t>+</a:t>
              </a:r>
              <a:r>
                <a:rPr lang="en-US" sz="1800" b="1" dirty="0">
                  <a:solidFill>
                    <a:srgbClr val="FFFF00"/>
                  </a:solidFill>
                  <a:effectLst>
                    <a:outerShdw blurRad="38100" dist="38100" dir="2700000" algn="tl">
                      <a:srgbClr val="000000"/>
                    </a:outerShdw>
                  </a:effectLst>
                </a:rPr>
                <a:t> </a:t>
              </a:r>
              <a:r>
                <a:rPr lang="en-US" sz="1800" b="1" dirty="0">
                  <a:solidFill>
                    <a:srgbClr val="008000"/>
                  </a:solidFill>
                  <a:effectLst>
                    <a:outerShdw blurRad="38100" dist="38100" dir="2700000" algn="tl">
                      <a:srgbClr val="000000"/>
                    </a:outerShdw>
                  </a:effectLst>
                </a:rPr>
                <a:t>Green</a:t>
              </a:r>
              <a:r>
                <a:rPr lang="en-US" sz="1800" b="1" dirty="0">
                  <a:solidFill>
                    <a:srgbClr val="FFFF00"/>
                  </a:solidFill>
                  <a:effectLst>
                    <a:outerShdw blurRad="38100" dist="38100" dir="2700000" algn="tl">
                      <a:srgbClr val="000000"/>
                    </a:outerShdw>
                  </a:effectLst>
                </a:rPr>
                <a:t> </a:t>
              </a:r>
              <a:r>
                <a:rPr lang="en-US" sz="1800" b="1" dirty="0">
                  <a:effectLst>
                    <a:outerShdw blurRad="38100" dist="38100" dir="2700000" algn="tl">
                      <a:srgbClr val="FFFFFF"/>
                    </a:outerShdw>
                  </a:effectLst>
                </a:rPr>
                <a:t>+</a:t>
              </a:r>
              <a:r>
                <a:rPr lang="en-US" sz="1800" b="1" dirty="0">
                  <a:solidFill>
                    <a:srgbClr val="FFFF00"/>
                  </a:solidFill>
                  <a:effectLst>
                    <a:outerShdw blurRad="38100" dist="38100" dir="2700000" algn="tl">
                      <a:srgbClr val="000000"/>
                    </a:outerShdw>
                  </a:effectLst>
                </a:rPr>
                <a:t> </a:t>
              </a:r>
              <a:r>
                <a:rPr lang="en-US" sz="1800" b="1" dirty="0">
                  <a:solidFill>
                    <a:srgbClr val="FF0000"/>
                  </a:solidFill>
                  <a:effectLst>
                    <a:outerShdw blurRad="38100" dist="38100" dir="2700000" algn="tl">
                      <a:srgbClr val="000000"/>
                    </a:outerShdw>
                  </a:effectLst>
                </a:rPr>
                <a:t>Red</a:t>
              </a:r>
              <a:r>
                <a:rPr lang="en-US" sz="1800" b="1" dirty="0">
                  <a:solidFill>
                    <a:srgbClr val="FFFF00"/>
                  </a:solidFill>
                  <a:effectLst>
                    <a:outerShdw blurRad="38100" dist="38100" dir="2700000" algn="tl">
                      <a:srgbClr val="000000"/>
                    </a:outerShdw>
                  </a:effectLst>
                </a:rPr>
                <a:t>     </a:t>
              </a:r>
              <a:r>
                <a:rPr lang="en-US" sz="1800" b="1" dirty="0">
                  <a:solidFill>
                    <a:schemeClr val="bg1"/>
                  </a:solidFill>
                  <a:effectLst>
                    <a:outerShdw blurRad="38100" dist="38100" dir="2700000" algn="tl">
                      <a:srgbClr val="000000"/>
                    </a:outerShdw>
                  </a:effectLst>
                </a:rPr>
                <a:t>White</a:t>
              </a:r>
            </a:p>
          </p:txBody>
        </p:sp>
        <p:sp>
          <p:nvSpPr>
            <p:cNvPr id="46093" name="Line 15"/>
            <p:cNvSpPr>
              <a:spLocks noChangeShapeType="1"/>
            </p:cNvSpPr>
            <p:nvPr/>
          </p:nvSpPr>
          <p:spPr bwMode="auto">
            <a:xfrm>
              <a:off x="1038" y="3270"/>
              <a:ext cx="174" cy="0"/>
            </a:xfrm>
            <a:prstGeom prst="line">
              <a:avLst/>
            </a:prstGeom>
            <a:noFill/>
            <a:ln w="57150">
              <a:solidFill>
                <a:schemeClr val="tx1"/>
              </a:solidFill>
              <a:round/>
              <a:headEnd/>
              <a:tailEnd type="triangle" w="med" len="med"/>
            </a:ln>
          </p:spPr>
          <p:txBody>
            <a:bodyPr/>
            <a:lstStyle/>
            <a:p>
              <a:endParaRPr lang="en-US"/>
            </a:p>
          </p:txBody>
        </p:sp>
        <p:sp>
          <p:nvSpPr>
            <p:cNvPr id="46094" name="Line 16"/>
            <p:cNvSpPr>
              <a:spLocks noChangeShapeType="1"/>
            </p:cNvSpPr>
            <p:nvPr/>
          </p:nvSpPr>
          <p:spPr bwMode="auto">
            <a:xfrm>
              <a:off x="1206" y="3528"/>
              <a:ext cx="174" cy="0"/>
            </a:xfrm>
            <a:prstGeom prst="line">
              <a:avLst/>
            </a:prstGeom>
            <a:noFill/>
            <a:ln w="57150">
              <a:solidFill>
                <a:schemeClr val="tx1"/>
              </a:solidFill>
              <a:round/>
              <a:headEnd/>
              <a:tailEnd type="triangle" w="med" len="med"/>
            </a:ln>
          </p:spPr>
          <p:txBody>
            <a:bodyPr/>
            <a:lstStyle/>
            <a:p>
              <a:endParaRPr lang="en-US"/>
            </a:p>
          </p:txBody>
        </p:sp>
        <p:sp>
          <p:nvSpPr>
            <p:cNvPr id="46095" name="Line 17"/>
            <p:cNvSpPr>
              <a:spLocks noChangeShapeType="1"/>
            </p:cNvSpPr>
            <p:nvPr/>
          </p:nvSpPr>
          <p:spPr bwMode="auto">
            <a:xfrm>
              <a:off x="1164" y="3786"/>
              <a:ext cx="174" cy="0"/>
            </a:xfrm>
            <a:prstGeom prst="line">
              <a:avLst/>
            </a:prstGeom>
            <a:noFill/>
            <a:ln w="57150">
              <a:solidFill>
                <a:schemeClr val="tx1"/>
              </a:solidFill>
              <a:round/>
              <a:headEnd/>
              <a:tailEnd type="triangle" w="med" len="med"/>
            </a:ln>
          </p:spPr>
          <p:txBody>
            <a:bodyPr/>
            <a:lstStyle/>
            <a:p>
              <a:endParaRPr lang="en-US"/>
            </a:p>
          </p:txBody>
        </p:sp>
        <p:sp>
          <p:nvSpPr>
            <p:cNvPr id="46096" name="Line 18"/>
            <p:cNvSpPr>
              <a:spLocks noChangeShapeType="1"/>
            </p:cNvSpPr>
            <p:nvPr/>
          </p:nvSpPr>
          <p:spPr bwMode="auto">
            <a:xfrm>
              <a:off x="1608" y="4050"/>
              <a:ext cx="174" cy="0"/>
            </a:xfrm>
            <a:prstGeom prst="line">
              <a:avLst/>
            </a:prstGeom>
            <a:noFill/>
            <a:ln w="57150">
              <a:solidFill>
                <a:schemeClr val="tx1"/>
              </a:solidFill>
              <a:round/>
              <a:headEnd/>
              <a:tailEnd type="triangle" w="med" len="med"/>
            </a:ln>
          </p:spPr>
          <p:txBody>
            <a:bodyPr/>
            <a:lstStyle/>
            <a:p>
              <a:endParaRPr lang="en-US"/>
            </a:p>
          </p:txBody>
        </p:sp>
      </p:grpSp>
      <p:sp>
        <p:nvSpPr>
          <p:cNvPr id="414722" name="Rectangle 2"/>
          <p:cNvSpPr>
            <a:spLocks noGrp="1" noChangeArrowheads="1"/>
          </p:cNvSpPr>
          <p:nvPr>
            <p:ph type="title"/>
          </p:nvPr>
        </p:nvSpPr>
        <p:spPr>
          <a:xfrm>
            <a:off x="457200" y="89222"/>
            <a:ext cx="8229600" cy="891081"/>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The additive primary colors</a:t>
            </a:r>
          </a:p>
        </p:txBody>
      </p:sp>
      <p:cxnSp>
        <p:nvCxnSpPr>
          <p:cNvPr id="19" name="Straight Arrow Connector 18"/>
          <p:cNvCxnSpPr/>
          <p:nvPr/>
        </p:nvCxnSpPr>
        <p:spPr bwMode="auto">
          <a:xfrm flipV="1">
            <a:off x="2825578" y="4506097"/>
            <a:ext cx="1787611" cy="111210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2932670" y="3649362"/>
            <a:ext cx="790833" cy="147457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V="1">
            <a:off x="2949146" y="3863546"/>
            <a:ext cx="3443416" cy="208417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8DC92098-B714-413A-8753-4CAE38510547}" type="datetime1">
              <a:rPr lang="en-US" smtClean="0"/>
              <a:pPr/>
              <a:t>11/9/2020</a:t>
            </a:fld>
            <a:endParaRPr lang="en-US" smtClean="0"/>
          </a:p>
        </p:txBody>
      </p:sp>
      <p:sp>
        <p:nvSpPr>
          <p:cNvPr id="47108" name="Slide Number Placeholder 5"/>
          <p:cNvSpPr>
            <a:spLocks noGrp="1"/>
          </p:cNvSpPr>
          <p:nvPr>
            <p:ph type="sldNum" sz="quarter" idx="12"/>
          </p:nvPr>
        </p:nvSpPr>
        <p:spPr>
          <a:noFill/>
        </p:spPr>
        <p:txBody>
          <a:bodyPr/>
          <a:lstStyle/>
          <a:p>
            <a:fld id="{A8EAEC88-37F9-4540-B923-00DA2B2A6972}" type="slidenum">
              <a:rPr lang="ar-SA" smtClean="0"/>
              <a:pPr/>
              <a:t>33</a:t>
            </a:fld>
            <a:endParaRPr lang="en-US" smtClean="0"/>
          </a:p>
        </p:txBody>
      </p:sp>
      <p:sp>
        <p:nvSpPr>
          <p:cNvPr id="47109" name="Rectangle 3"/>
          <p:cNvSpPr>
            <a:spLocks noGrp="1" noChangeArrowheads="1"/>
          </p:cNvSpPr>
          <p:nvPr>
            <p:ph type="body" idx="1"/>
          </p:nvPr>
        </p:nvSpPr>
        <p:spPr/>
        <p:txBody>
          <a:bodyPr/>
          <a:lstStyle/>
          <a:p>
            <a:pPr eaLnBrk="1" hangingPunct="1"/>
            <a:endParaRPr lang="ar-SA" smtClean="0"/>
          </a:p>
        </p:txBody>
      </p:sp>
      <p:pic>
        <p:nvPicPr>
          <p:cNvPr id="47110" name="Picture 4"/>
          <p:cNvPicPr>
            <a:picLocks noChangeAspect="1" noChangeArrowheads="1"/>
          </p:cNvPicPr>
          <p:nvPr/>
        </p:nvPicPr>
        <p:blipFill>
          <a:blip r:embed="rId2" cstate="print">
            <a:lum contrast="18000"/>
          </a:blip>
          <a:srcRect/>
          <a:stretch>
            <a:fillRect/>
          </a:stretch>
        </p:blipFill>
        <p:spPr bwMode="auto">
          <a:xfrm>
            <a:off x="457200" y="533400"/>
            <a:ext cx="8534400" cy="56038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8526D3CE-D9A0-4664-9628-FD90DA2FD43C}" type="datetime1">
              <a:rPr lang="en-US" smtClean="0"/>
              <a:pPr/>
              <a:t>11/9/2020</a:t>
            </a:fld>
            <a:endParaRPr lang="en-US" smtClean="0"/>
          </a:p>
        </p:txBody>
      </p:sp>
      <p:sp>
        <p:nvSpPr>
          <p:cNvPr id="48132" name="Slide Number Placeholder 5"/>
          <p:cNvSpPr>
            <a:spLocks noGrp="1"/>
          </p:cNvSpPr>
          <p:nvPr>
            <p:ph type="sldNum" sz="quarter" idx="12"/>
          </p:nvPr>
        </p:nvSpPr>
        <p:spPr>
          <a:noFill/>
        </p:spPr>
        <p:txBody>
          <a:bodyPr/>
          <a:lstStyle/>
          <a:p>
            <a:fld id="{47800DDF-777A-4E6F-838D-94ACD4BC63FD}" type="slidenum">
              <a:rPr lang="ar-SA" smtClean="0"/>
              <a:pPr/>
              <a:t>34</a:t>
            </a:fld>
            <a:endParaRPr lang="en-US" smtClean="0"/>
          </a:p>
        </p:txBody>
      </p:sp>
      <p:sp>
        <p:nvSpPr>
          <p:cNvPr id="48133" name="Rectangle 2"/>
          <p:cNvSpPr>
            <a:spLocks noGrp="1" noChangeArrowheads="1"/>
          </p:cNvSpPr>
          <p:nvPr>
            <p:ph type="title"/>
          </p:nvPr>
        </p:nvSpPr>
        <p:spPr>
          <a:xfrm>
            <a:off x="457200" y="152400"/>
            <a:ext cx="8229600" cy="1143000"/>
          </a:xfrm>
        </p:spPr>
        <p:txBody>
          <a:bodyPr/>
          <a:lstStyle/>
          <a:p>
            <a:pPr eaLnBrk="1" hangingPunct="1"/>
            <a:r>
              <a:rPr lang="en-US" b="1" smtClean="0">
                <a:solidFill>
                  <a:srgbClr val="FF0000"/>
                </a:solidFill>
              </a:rPr>
              <a:t>RED</a:t>
            </a:r>
            <a:r>
              <a:rPr lang="en-US" b="1" smtClean="0"/>
              <a:t>         </a:t>
            </a:r>
            <a:r>
              <a:rPr lang="en-US" b="1" smtClean="0">
                <a:solidFill>
                  <a:srgbClr val="008000"/>
                </a:solidFill>
              </a:rPr>
              <a:t>GREEN</a:t>
            </a:r>
            <a:r>
              <a:rPr lang="en-US" b="1" smtClean="0"/>
              <a:t>       </a:t>
            </a:r>
            <a:r>
              <a:rPr lang="en-US" b="1" smtClean="0">
                <a:solidFill>
                  <a:schemeClr val="accent2"/>
                </a:solidFill>
              </a:rPr>
              <a:t>BLUE</a:t>
            </a:r>
          </a:p>
        </p:txBody>
      </p:sp>
      <p:sp>
        <p:nvSpPr>
          <p:cNvPr id="48134" name="Rectangle 3"/>
          <p:cNvSpPr>
            <a:spLocks noGrp="1" noChangeArrowheads="1"/>
          </p:cNvSpPr>
          <p:nvPr>
            <p:ph type="body" idx="1"/>
          </p:nvPr>
        </p:nvSpPr>
        <p:spPr/>
        <p:txBody>
          <a:bodyPr/>
          <a:lstStyle/>
          <a:p>
            <a:pPr eaLnBrk="1" hangingPunct="1"/>
            <a:endParaRPr lang="ar-SA" smtClean="0"/>
          </a:p>
        </p:txBody>
      </p:sp>
      <p:pic>
        <p:nvPicPr>
          <p:cNvPr id="48135" name="Picture 5"/>
          <p:cNvPicPr>
            <a:picLocks noChangeAspect="1" noChangeArrowheads="1"/>
          </p:cNvPicPr>
          <p:nvPr/>
        </p:nvPicPr>
        <p:blipFill>
          <a:blip r:embed="rId2" cstate="print"/>
          <a:srcRect/>
          <a:stretch>
            <a:fillRect/>
          </a:stretch>
        </p:blipFill>
        <p:spPr bwMode="auto">
          <a:xfrm>
            <a:off x="76200" y="1044575"/>
            <a:ext cx="8991600" cy="5280025"/>
          </a:xfrm>
          <a:prstGeom prst="rect">
            <a:avLst/>
          </a:prstGeom>
          <a:noFill/>
          <a:ln w="9525">
            <a:noFill/>
            <a:miter lim="800000"/>
            <a:headEnd/>
            <a:tailEnd/>
          </a:ln>
        </p:spPr>
      </p:pic>
      <p:sp>
        <p:nvSpPr>
          <p:cNvPr id="53258" name="Text Box 10"/>
          <p:cNvSpPr txBox="1">
            <a:spLocks noChangeArrowheads="1"/>
          </p:cNvSpPr>
          <p:nvPr/>
        </p:nvSpPr>
        <p:spPr bwMode="auto">
          <a:xfrm>
            <a:off x="7148898" y="5313665"/>
            <a:ext cx="1962150" cy="8540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i="1" dirty="0">
                <a:solidFill>
                  <a:srgbClr val="C00000"/>
                </a:solidFill>
                <a:effectLst>
                  <a:outerShdw blurRad="38100" dist="38100" dir="2700000" algn="tl">
                    <a:srgbClr val="C0C0C0"/>
                  </a:outerShdw>
                </a:effectLst>
              </a:rPr>
              <a:t>Normal Colors</a:t>
            </a:r>
          </a:p>
          <a:p>
            <a:pPr algn="ctr">
              <a:spcBef>
                <a:spcPct val="50000"/>
              </a:spcBef>
              <a:defRPr/>
            </a:pPr>
            <a:r>
              <a:rPr lang="en-US" sz="2000" b="1" i="1" dirty="0">
                <a:solidFill>
                  <a:srgbClr val="C00000"/>
                </a:solidFill>
                <a:effectLst>
                  <a:outerShdw blurRad="38100" dist="38100" dir="2700000" algn="tl">
                    <a:srgbClr val="C0C0C0"/>
                  </a:outerShdw>
                </a:effectLst>
              </a:rPr>
              <a:t>Composite</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BA317C5C-5DEB-41C6-BA18-7778B2BF30BA}" type="datetime1">
              <a:rPr lang="en-US" smtClean="0"/>
              <a:pPr/>
              <a:t>11/9/2020</a:t>
            </a:fld>
            <a:endParaRPr lang="en-US" smtClean="0"/>
          </a:p>
        </p:txBody>
      </p:sp>
      <p:sp>
        <p:nvSpPr>
          <p:cNvPr id="49155" name="Footer Placeholder 4"/>
          <p:cNvSpPr>
            <a:spLocks noGrp="1"/>
          </p:cNvSpPr>
          <p:nvPr>
            <p:ph type="ftr" sz="quarter" idx="11"/>
          </p:nvPr>
        </p:nvSpPr>
        <p:spPr>
          <a:noFill/>
        </p:spPr>
        <p:txBody>
          <a:bodyPr/>
          <a:lstStyle/>
          <a:p>
            <a:r>
              <a:rPr lang="en-US" smtClean="0"/>
              <a:t>ESR 421 Principles of Remote Sensing</a:t>
            </a:r>
          </a:p>
        </p:txBody>
      </p:sp>
      <p:sp>
        <p:nvSpPr>
          <p:cNvPr id="49156" name="Slide Number Placeholder 5"/>
          <p:cNvSpPr>
            <a:spLocks noGrp="1"/>
          </p:cNvSpPr>
          <p:nvPr>
            <p:ph type="sldNum" sz="quarter" idx="12"/>
          </p:nvPr>
        </p:nvSpPr>
        <p:spPr>
          <a:noFill/>
        </p:spPr>
        <p:txBody>
          <a:bodyPr/>
          <a:lstStyle/>
          <a:p>
            <a:fld id="{040902FF-B7CE-454D-97B7-918BA6B66CBB}" type="slidenum">
              <a:rPr lang="ar-SA" smtClean="0"/>
              <a:pPr/>
              <a:t>35</a:t>
            </a:fld>
            <a:endParaRPr lang="en-US" smtClean="0"/>
          </a:p>
        </p:txBody>
      </p:sp>
      <p:pic>
        <p:nvPicPr>
          <p:cNvPr id="49157"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7410" name="Rectangle 2"/>
          <p:cNvSpPr>
            <a:spLocks noGrp="1" noChangeArrowheads="1"/>
          </p:cNvSpPr>
          <p:nvPr>
            <p:ph type="title"/>
          </p:nvPr>
        </p:nvSpPr>
        <p:spPr>
          <a:xfrm>
            <a:off x="457200" y="274638"/>
            <a:ext cx="8229600" cy="1018703"/>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The </a:t>
            </a:r>
            <a:r>
              <a:rPr lang="en-US" sz="4800" b="1" i="1" u="sng" dirty="0">
                <a:solidFill>
                  <a:srgbClr val="CC0000"/>
                </a:solidFill>
                <a:effectLst>
                  <a:outerShdw blurRad="38100" dist="38100" dir="2700000" algn="tl">
                    <a:srgbClr val="C0C0C0"/>
                  </a:outerShdw>
                </a:effectLst>
              </a:rPr>
              <a:t>Particle</a:t>
            </a:r>
            <a:r>
              <a:rPr lang="en-US" sz="4800" b="1" i="1" dirty="0">
                <a:solidFill>
                  <a:srgbClr val="CC0000"/>
                </a:solidFill>
                <a:effectLst>
                  <a:outerShdw blurRad="38100" dist="38100" dir="2700000" algn="tl">
                    <a:srgbClr val="C0C0C0"/>
                  </a:outerShdw>
                </a:effectLst>
              </a:rPr>
              <a:t> Model of EMR</a:t>
            </a:r>
          </a:p>
        </p:txBody>
      </p:sp>
      <p:sp>
        <p:nvSpPr>
          <p:cNvPr id="17411" name="Rectangle 3"/>
          <p:cNvSpPr>
            <a:spLocks noGrp="1" noChangeArrowheads="1"/>
          </p:cNvSpPr>
          <p:nvPr>
            <p:ph type="body" idx="1"/>
          </p:nvPr>
        </p:nvSpPr>
        <p:spPr>
          <a:xfrm>
            <a:off x="251250" y="1526058"/>
            <a:ext cx="8229600" cy="4525963"/>
          </a:xfrm>
        </p:spPr>
        <p:txBody>
          <a:bodyPr/>
          <a:lstStyle/>
          <a:p>
            <a:pPr eaLnBrk="1" hangingPunct="1">
              <a:lnSpc>
                <a:spcPct val="90000"/>
              </a:lnSpc>
              <a:defRPr/>
            </a:pPr>
            <a:r>
              <a:rPr lang="en-US" b="1" dirty="0" err="1"/>
              <a:t>Emphasises</a:t>
            </a:r>
            <a:r>
              <a:rPr lang="en-US" b="1" dirty="0"/>
              <a:t> the </a:t>
            </a:r>
            <a:r>
              <a:rPr lang="en-US" b="1" dirty="0" err="1"/>
              <a:t>behaviour</a:t>
            </a:r>
            <a:r>
              <a:rPr lang="en-US" b="1" dirty="0"/>
              <a:t> of EMR as if </a:t>
            </a:r>
            <a:r>
              <a:rPr lang="en-US" b="1" i="1" dirty="0">
                <a:solidFill>
                  <a:srgbClr val="CC0000"/>
                </a:solidFill>
                <a:effectLst>
                  <a:outerShdw blurRad="38100" dist="38100" dir="2700000" algn="tl">
                    <a:srgbClr val="C0C0C0"/>
                  </a:outerShdw>
                </a:effectLst>
              </a:rPr>
              <a:t>EMR</a:t>
            </a:r>
            <a:r>
              <a:rPr lang="en-US" b="1" dirty="0"/>
              <a:t> were </a:t>
            </a:r>
            <a:r>
              <a:rPr lang="en-US" b="1" dirty="0">
                <a:solidFill>
                  <a:srgbClr val="CC0000"/>
                </a:solidFill>
              </a:rPr>
              <a:t>composed of</a:t>
            </a:r>
            <a:r>
              <a:rPr lang="en-US" b="1" dirty="0"/>
              <a:t> a </a:t>
            </a:r>
            <a:r>
              <a:rPr lang="en-US" b="1" i="1" u="sng" dirty="0">
                <a:solidFill>
                  <a:srgbClr val="FF0000"/>
                </a:solidFill>
                <a:effectLst>
                  <a:outerShdw blurRad="38100" dist="38100" dir="2700000" algn="tl">
                    <a:srgbClr val="C0C0C0"/>
                  </a:outerShdw>
                </a:effectLst>
              </a:rPr>
              <a:t>collection of discrete, particle-like objects</a:t>
            </a:r>
            <a:r>
              <a:rPr lang="en-US" b="1" dirty="0"/>
              <a:t>.</a:t>
            </a:r>
          </a:p>
          <a:p>
            <a:pPr eaLnBrk="1" hangingPunct="1">
              <a:lnSpc>
                <a:spcPct val="90000"/>
              </a:lnSpc>
              <a:defRPr/>
            </a:pPr>
            <a:r>
              <a:rPr lang="en-US" b="1" dirty="0"/>
              <a:t>They are called </a:t>
            </a:r>
            <a:r>
              <a:rPr lang="en-US" b="1" i="1" u="sng" dirty="0">
                <a:solidFill>
                  <a:srgbClr val="FF0000"/>
                </a:solidFill>
                <a:effectLst>
                  <a:outerShdw blurRad="38100" dist="38100" dir="2700000" algn="tl">
                    <a:srgbClr val="C0C0C0"/>
                  </a:outerShdw>
                </a:effectLst>
              </a:rPr>
              <a:t>quanta</a:t>
            </a:r>
            <a:r>
              <a:rPr lang="en-US" b="1" dirty="0"/>
              <a:t> or </a:t>
            </a:r>
            <a:r>
              <a:rPr lang="en-US" b="1" i="1" u="sng" dirty="0">
                <a:solidFill>
                  <a:srgbClr val="FF0000"/>
                </a:solidFill>
                <a:effectLst>
                  <a:outerShdw blurRad="38100" dist="38100" dir="2700000" algn="tl">
                    <a:srgbClr val="C0C0C0"/>
                  </a:outerShdw>
                </a:effectLst>
              </a:rPr>
              <a:t>photons</a:t>
            </a:r>
            <a:r>
              <a:rPr lang="en-US" b="1" dirty="0"/>
              <a:t>.</a:t>
            </a:r>
          </a:p>
          <a:p>
            <a:pPr eaLnBrk="1" hangingPunct="1">
              <a:lnSpc>
                <a:spcPct val="90000"/>
              </a:lnSpc>
              <a:defRPr/>
            </a:pPr>
            <a:r>
              <a:rPr lang="en-US" b="1" dirty="0"/>
              <a:t>They carry </a:t>
            </a:r>
            <a:r>
              <a:rPr lang="en-US" b="1" u="sng" dirty="0">
                <a:solidFill>
                  <a:srgbClr val="FF0000"/>
                </a:solidFill>
                <a:effectLst>
                  <a:outerShdw blurRad="38100" dist="38100" dir="2700000" algn="tl">
                    <a:srgbClr val="C0C0C0"/>
                  </a:outerShdw>
                </a:effectLst>
              </a:rPr>
              <a:t>particle-like properties</a:t>
            </a:r>
            <a:r>
              <a:rPr lang="en-US" b="1" dirty="0"/>
              <a:t> such as </a:t>
            </a:r>
            <a:r>
              <a:rPr lang="en-US" b="1" dirty="0">
                <a:solidFill>
                  <a:srgbClr val="FF0000"/>
                </a:solidFill>
              </a:rPr>
              <a:t>energy</a:t>
            </a:r>
            <a:r>
              <a:rPr lang="en-US" b="1" dirty="0"/>
              <a:t> and </a:t>
            </a:r>
            <a:r>
              <a:rPr lang="en-US" b="1" dirty="0">
                <a:solidFill>
                  <a:srgbClr val="FF0000"/>
                </a:solidFill>
              </a:rPr>
              <a:t>momentum from source</a:t>
            </a:r>
            <a:r>
              <a:rPr lang="en-US" b="1" dirty="0"/>
              <a:t>, but </a:t>
            </a:r>
            <a:r>
              <a:rPr lang="en-US" b="1" i="1" u="sng" dirty="0">
                <a:solidFill>
                  <a:srgbClr val="CC0000"/>
                </a:solidFill>
                <a:effectLst>
                  <a:outerShdw blurRad="38100" dist="38100" dir="2700000" algn="tl">
                    <a:srgbClr val="C0C0C0"/>
                  </a:outerShdw>
                </a:effectLst>
              </a:rPr>
              <a:t>have no mass</a:t>
            </a:r>
            <a:r>
              <a:rPr lang="en-US" b="1" dirty="0"/>
              <a:t>.</a:t>
            </a:r>
          </a:p>
          <a:p>
            <a:pPr eaLnBrk="1" hangingPunct="1">
              <a:lnSpc>
                <a:spcPct val="90000"/>
              </a:lnSpc>
              <a:defRPr/>
            </a:pPr>
            <a:r>
              <a:rPr lang="en-US" b="1" dirty="0"/>
              <a:t>E.g. industrial laser, light meter and film.</a:t>
            </a: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130A30F4-55A0-444E-AFD0-7177D8014AB5}" type="datetime1">
              <a:rPr lang="en-US" smtClean="0"/>
              <a:pPr/>
              <a:t>11/9/2020</a:t>
            </a:fld>
            <a:endParaRPr lang="en-US" smtClean="0"/>
          </a:p>
        </p:txBody>
      </p:sp>
      <p:sp>
        <p:nvSpPr>
          <p:cNvPr id="50179" name="Footer Placeholder 4"/>
          <p:cNvSpPr>
            <a:spLocks noGrp="1"/>
          </p:cNvSpPr>
          <p:nvPr>
            <p:ph type="ftr" sz="quarter" idx="11"/>
          </p:nvPr>
        </p:nvSpPr>
        <p:spPr>
          <a:noFill/>
        </p:spPr>
        <p:txBody>
          <a:bodyPr/>
          <a:lstStyle/>
          <a:p>
            <a:r>
              <a:rPr lang="en-US" smtClean="0"/>
              <a:t>ESR 421 Principles of Remote Sensing</a:t>
            </a:r>
          </a:p>
        </p:txBody>
      </p:sp>
      <p:sp>
        <p:nvSpPr>
          <p:cNvPr id="50180" name="Slide Number Placeholder 5"/>
          <p:cNvSpPr>
            <a:spLocks noGrp="1"/>
          </p:cNvSpPr>
          <p:nvPr>
            <p:ph type="sldNum" sz="quarter" idx="12"/>
          </p:nvPr>
        </p:nvSpPr>
        <p:spPr>
          <a:noFill/>
        </p:spPr>
        <p:txBody>
          <a:bodyPr/>
          <a:lstStyle/>
          <a:p>
            <a:fld id="{19D98527-9257-4332-9715-EF779EFD6B94}" type="slidenum">
              <a:rPr lang="ar-SA" smtClean="0"/>
              <a:pPr/>
              <a:t>36</a:t>
            </a:fld>
            <a:endParaRPr lang="en-US" smtClean="0"/>
          </a:p>
        </p:txBody>
      </p:sp>
      <p:pic>
        <p:nvPicPr>
          <p:cNvPr id="50181"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1506" name="Rectangle 2"/>
          <p:cNvSpPr>
            <a:spLocks noGrp="1" noChangeArrowheads="1"/>
          </p:cNvSpPr>
          <p:nvPr>
            <p:ph type="title"/>
          </p:nvPr>
        </p:nvSpPr>
        <p:spPr>
          <a:xfrm>
            <a:off x="490151" y="107090"/>
            <a:ext cx="8229600" cy="823786"/>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800" b="1" i="1" dirty="0">
                <a:solidFill>
                  <a:srgbClr val="CC0000"/>
                </a:solidFill>
                <a:effectLst>
                  <a:outerShdw blurRad="38100" dist="38100" dir="2700000" algn="tl">
                    <a:srgbClr val="C0C0C0"/>
                  </a:outerShdw>
                </a:effectLst>
              </a:rPr>
              <a:t>The </a:t>
            </a:r>
            <a:r>
              <a:rPr lang="en-US" sz="4800" b="1" i="1" u="sng" dirty="0">
                <a:solidFill>
                  <a:srgbClr val="CC0000"/>
                </a:solidFill>
                <a:effectLst>
                  <a:outerShdw blurRad="38100" dist="38100" dir="2700000" algn="tl">
                    <a:srgbClr val="C0C0C0"/>
                  </a:outerShdw>
                </a:effectLst>
              </a:rPr>
              <a:t>Particle</a:t>
            </a:r>
            <a:r>
              <a:rPr lang="en-US" sz="4800" b="1" i="1" dirty="0">
                <a:solidFill>
                  <a:srgbClr val="CC0000"/>
                </a:solidFill>
                <a:effectLst>
                  <a:outerShdw blurRad="38100" dist="38100" dir="2700000" algn="tl">
                    <a:srgbClr val="C0C0C0"/>
                  </a:outerShdw>
                </a:effectLst>
              </a:rPr>
              <a:t> Nature of EMR</a:t>
            </a:r>
          </a:p>
        </p:txBody>
      </p:sp>
      <p:sp>
        <p:nvSpPr>
          <p:cNvPr id="8" name="Rounded Rectangle 7"/>
          <p:cNvSpPr/>
          <p:nvPr/>
        </p:nvSpPr>
        <p:spPr bwMode="auto">
          <a:xfrm>
            <a:off x="2125362" y="3319849"/>
            <a:ext cx="5601730" cy="1005016"/>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507" name="Rectangle 3"/>
          <p:cNvSpPr>
            <a:spLocks noGrp="1" noChangeArrowheads="1"/>
          </p:cNvSpPr>
          <p:nvPr>
            <p:ph type="body" idx="1"/>
          </p:nvPr>
        </p:nvSpPr>
        <p:spPr>
          <a:xfrm>
            <a:off x="76200" y="889557"/>
            <a:ext cx="8915400" cy="5791200"/>
          </a:xfrm>
        </p:spPr>
        <p:txBody>
          <a:bodyPr/>
          <a:lstStyle/>
          <a:p>
            <a:pPr marL="525463" indent="-525463" eaLnBrk="1" hangingPunct="1">
              <a:tabLst>
                <a:tab pos="457200" algn="l"/>
              </a:tabLst>
              <a:defRPr/>
            </a:pPr>
            <a:r>
              <a:rPr lang="en-US" sz="3600" b="1" dirty="0"/>
              <a:t>The intensity of EMR is directly related to the number of photons present, and </a:t>
            </a:r>
            <a:r>
              <a:rPr lang="en-US" sz="3600" b="1" u="sng" dirty="0">
                <a:solidFill>
                  <a:srgbClr val="CC0000"/>
                </a:solidFill>
                <a:effectLst>
                  <a:outerShdw blurRad="38100" dist="38100" dir="2700000" algn="tl">
                    <a:srgbClr val="C0C0C0"/>
                  </a:outerShdw>
                </a:effectLst>
              </a:rPr>
              <a:t>the energy of a quantum is given as</a:t>
            </a:r>
            <a:r>
              <a:rPr lang="en-US" sz="3600" b="1" dirty="0"/>
              <a:t>:</a:t>
            </a:r>
          </a:p>
          <a:p>
            <a:pPr marL="525463" indent="-525463" algn="l" eaLnBrk="1" hangingPunct="1">
              <a:buFontTx/>
              <a:buNone/>
              <a:tabLst>
                <a:tab pos="457200" algn="l"/>
              </a:tabLst>
              <a:defRPr/>
            </a:pPr>
            <a:r>
              <a:rPr lang="en-US" sz="3600" b="1" dirty="0"/>
              <a:t>				</a:t>
            </a:r>
            <a:r>
              <a:rPr lang="ar-SA" sz="3600" b="1" dirty="0" smtClean="0"/>
              <a:t>  </a:t>
            </a:r>
            <a:r>
              <a:rPr lang="en-US" sz="3600" b="1" dirty="0" smtClean="0"/>
              <a:t> </a:t>
            </a:r>
            <a:r>
              <a:rPr lang="en-US" sz="5400" b="1" dirty="0" smtClean="0">
                <a:solidFill>
                  <a:srgbClr val="FF0000"/>
                </a:solidFill>
                <a:effectLst>
                  <a:outerShdw blurRad="38100" dist="38100" dir="2700000" algn="tl">
                    <a:srgbClr val="000000">
                      <a:alpha val="43137"/>
                    </a:srgbClr>
                  </a:outerShdw>
                </a:effectLst>
              </a:rPr>
              <a:t>Q </a:t>
            </a:r>
            <a:r>
              <a:rPr lang="en-US" sz="5400" b="1" dirty="0">
                <a:solidFill>
                  <a:srgbClr val="FF0000"/>
                </a:solidFill>
                <a:effectLst>
                  <a:outerShdw blurRad="38100" dist="38100" dir="2700000" algn="tl">
                    <a:srgbClr val="000000">
                      <a:alpha val="43137"/>
                    </a:srgbClr>
                  </a:outerShdw>
                </a:effectLst>
              </a:rPr>
              <a:t>= </a:t>
            </a:r>
            <a:r>
              <a:rPr lang="en-US" sz="5400" b="1" i="1" dirty="0">
                <a:solidFill>
                  <a:srgbClr val="FF0000"/>
                </a:solidFill>
                <a:effectLst>
                  <a:outerShdw blurRad="38100" dist="38100" dir="2700000" algn="tl">
                    <a:srgbClr val="000000">
                      <a:alpha val="43137"/>
                    </a:srgbClr>
                  </a:outerShdw>
                </a:effectLst>
              </a:rPr>
              <a:t>h </a:t>
            </a:r>
            <a:r>
              <a:rPr lang="en-CA" sz="6000" b="1" dirty="0">
                <a:solidFill>
                  <a:srgbClr val="FF0000"/>
                </a:solidFill>
                <a:effectLst>
                  <a:outerShdw blurRad="38100" dist="38100" dir="2700000" algn="tl">
                    <a:srgbClr val="000000">
                      <a:alpha val="43137"/>
                    </a:srgbClr>
                  </a:outerShdw>
                </a:effectLst>
                <a:latin typeface="SymbolPS" pitchFamily="18" charset="2"/>
              </a:rPr>
              <a:t>n</a:t>
            </a:r>
            <a:r>
              <a:rPr lang="en-US" sz="5400" b="1" i="1" dirty="0">
                <a:solidFill>
                  <a:srgbClr val="FF0000"/>
                </a:solidFill>
                <a:effectLst>
                  <a:outerShdw blurRad="38100" dist="38100" dir="2700000" algn="tl">
                    <a:srgbClr val="000000">
                      <a:alpha val="43137"/>
                    </a:srgbClr>
                  </a:outerShdw>
                </a:effectLst>
              </a:rPr>
              <a:t> = h c / </a:t>
            </a:r>
            <a:r>
              <a:rPr lang="en-CA" sz="6000" b="1" dirty="0">
                <a:solidFill>
                  <a:srgbClr val="FF0000"/>
                </a:solidFill>
                <a:effectLst>
                  <a:outerShdw blurRad="38100" dist="38100" dir="2700000" algn="tl">
                    <a:srgbClr val="000000">
                      <a:alpha val="43137"/>
                    </a:srgbClr>
                  </a:outerShdw>
                </a:effectLst>
                <a:latin typeface="SymbolPS" pitchFamily="18" charset="2"/>
              </a:rPr>
              <a:t>l</a:t>
            </a:r>
            <a:r>
              <a:rPr lang="en-US" sz="4400" b="1" i="1" dirty="0">
                <a:effectLst>
                  <a:outerShdw blurRad="38100" dist="38100" dir="2700000" algn="tl">
                    <a:srgbClr val="000000">
                      <a:alpha val="43137"/>
                    </a:srgbClr>
                  </a:outerShdw>
                </a:effectLst>
              </a:rPr>
              <a:t> </a:t>
            </a:r>
            <a:endParaRPr lang="en-US" sz="3600" b="1" i="1" dirty="0">
              <a:effectLst>
                <a:outerShdw blurRad="38100" dist="38100" dir="2700000" algn="tl">
                  <a:srgbClr val="000000">
                    <a:alpha val="43137"/>
                  </a:srgbClr>
                </a:outerShdw>
              </a:effectLst>
            </a:endParaRPr>
          </a:p>
          <a:p>
            <a:pPr marL="1314450" lvl="1" eaLnBrk="1" hangingPunct="1">
              <a:buFontTx/>
              <a:buNone/>
              <a:tabLst>
                <a:tab pos="457200" algn="l"/>
              </a:tabLst>
              <a:defRPr/>
            </a:pPr>
            <a:r>
              <a:rPr lang="en-US" sz="2400" b="1" dirty="0"/>
              <a:t>Where</a:t>
            </a:r>
          </a:p>
          <a:p>
            <a:pPr marL="1657350" lvl="2" eaLnBrk="1" hangingPunct="1">
              <a:spcBef>
                <a:spcPts val="0"/>
              </a:spcBef>
              <a:buFont typeface="Arial" pitchFamily="34" charset="0"/>
              <a:buChar char="♦"/>
              <a:tabLst>
                <a:tab pos="457200" algn="l"/>
              </a:tabLst>
              <a:defRPr/>
            </a:pPr>
            <a:r>
              <a:rPr lang="en-US" sz="2800" b="1" dirty="0">
                <a:solidFill>
                  <a:srgbClr val="FF0000"/>
                </a:solidFill>
              </a:rPr>
              <a:t>Q</a:t>
            </a:r>
            <a:r>
              <a:rPr lang="en-US" sz="2000" b="1" dirty="0"/>
              <a:t> = Energy of a photon in Joules</a:t>
            </a:r>
          </a:p>
          <a:p>
            <a:pPr marL="1657350" lvl="2" eaLnBrk="1" hangingPunct="1">
              <a:spcBef>
                <a:spcPts val="0"/>
              </a:spcBef>
              <a:buFont typeface="Arial" pitchFamily="34" charset="0"/>
              <a:buChar char="♦"/>
              <a:tabLst>
                <a:tab pos="457200" algn="l"/>
              </a:tabLst>
              <a:defRPr/>
            </a:pPr>
            <a:r>
              <a:rPr lang="en-US" sz="2800" b="1" i="1" dirty="0">
                <a:solidFill>
                  <a:srgbClr val="FF0000"/>
                </a:solidFill>
              </a:rPr>
              <a:t>h</a:t>
            </a:r>
            <a:r>
              <a:rPr lang="en-US" sz="2000" b="1" i="1" dirty="0"/>
              <a:t> </a:t>
            </a:r>
            <a:r>
              <a:rPr lang="en-US" sz="2000" b="1" dirty="0"/>
              <a:t>= Planck’s constant = </a:t>
            </a:r>
            <a:r>
              <a:rPr lang="en-US" b="1" dirty="0">
                <a:solidFill>
                  <a:srgbClr val="CC0000"/>
                </a:solidFill>
              </a:rPr>
              <a:t>6.626 x 10</a:t>
            </a:r>
            <a:r>
              <a:rPr lang="en-US" b="1" baseline="40000" dirty="0">
                <a:solidFill>
                  <a:srgbClr val="CC0000"/>
                </a:solidFill>
              </a:rPr>
              <a:t>-34</a:t>
            </a:r>
            <a:r>
              <a:rPr lang="en-US" sz="2000" b="1" dirty="0"/>
              <a:t> Joules sec.</a:t>
            </a:r>
          </a:p>
          <a:p>
            <a:pPr marL="1657350" lvl="2" eaLnBrk="1" hangingPunct="1">
              <a:spcBef>
                <a:spcPts val="0"/>
              </a:spcBef>
              <a:buFont typeface="Arial" pitchFamily="34" charset="0"/>
              <a:buChar char="♦"/>
              <a:tabLst>
                <a:tab pos="457200" algn="l"/>
              </a:tabLst>
              <a:defRPr/>
            </a:pPr>
            <a:r>
              <a:rPr lang="en-CA" sz="3200" b="1" dirty="0">
                <a:solidFill>
                  <a:srgbClr val="FF0000"/>
                </a:solidFill>
                <a:effectLst>
                  <a:outerShdw blurRad="38100" dist="38100" dir="2700000" algn="tl">
                    <a:srgbClr val="C0C0C0"/>
                  </a:outerShdw>
                </a:effectLst>
                <a:latin typeface="SymbolPS" pitchFamily="18" charset="2"/>
              </a:rPr>
              <a:t>n</a:t>
            </a:r>
            <a:r>
              <a:rPr lang="en-US" sz="2000" b="1" dirty="0"/>
              <a:t> = Frequency (Hz)</a:t>
            </a:r>
          </a:p>
          <a:p>
            <a:pPr marL="1657350" lvl="2" eaLnBrk="1" hangingPunct="1">
              <a:spcBef>
                <a:spcPts val="0"/>
              </a:spcBef>
              <a:buFont typeface="Arial" pitchFamily="34" charset="0"/>
              <a:buChar char="♦"/>
              <a:tabLst>
                <a:tab pos="457200" algn="l"/>
              </a:tabLst>
              <a:defRPr/>
            </a:pPr>
            <a:r>
              <a:rPr lang="en-CA" sz="3200" b="1" dirty="0">
                <a:solidFill>
                  <a:srgbClr val="FF0000"/>
                </a:solidFill>
                <a:effectLst>
                  <a:outerShdw blurRad="38100" dist="38100" dir="2700000" algn="tl">
                    <a:srgbClr val="C0C0C0"/>
                  </a:outerShdw>
                </a:effectLst>
                <a:latin typeface="SymbolPS" pitchFamily="18" charset="2"/>
              </a:rPr>
              <a:t>l</a:t>
            </a:r>
            <a:r>
              <a:rPr lang="he-IL" sz="1600" b="1" i="1" dirty="0"/>
              <a:t> </a:t>
            </a:r>
            <a:r>
              <a:rPr lang="en-US" sz="2000" b="1" dirty="0"/>
              <a:t>= Wavelength (m)</a:t>
            </a:r>
            <a:endParaRPr lang="he-IL" sz="2000" b="1"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fld id="{02EEF083-D3A7-4A10-96C2-1D892F981B7A}" type="datetime1">
              <a:rPr lang="en-US" smtClean="0"/>
              <a:pPr/>
              <a:t>11/9/2020</a:t>
            </a:fld>
            <a:endParaRPr lang="en-US" smtClean="0"/>
          </a:p>
        </p:txBody>
      </p:sp>
      <p:sp>
        <p:nvSpPr>
          <p:cNvPr id="51203" name="Footer Placeholder 4"/>
          <p:cNvSpPr>
            <a:spLocks noGrp="1"/>
          </p:cNvSpPr>
          <p:nvPr>
            <p:ph type="ftr" sz="quarter" idx="11"/>
          </p:nvPr>
        </p:nvSpPr>
        <p:spPr>
          <a:noFill/>
        </p:spPr>
        <p:txBody>
          <a:bodyPr/>
          <a:lstStyle/>
          <a:p>
            <a:r>
              <a:rPr lang="en-US" smtClean="0"/>
              <a:t>ESR 421 Principles of Remote Sensing</a:t>
            </a:r>
          </a:p>
        </p:txBody>
      </p:sp>
      <p:sp>
        <p:nvSpPr>
          <p:cNvPr id="51204" name="Slide Number Placeholder 5"/>
          <p:cNvSpPr>
            <a:spLocks noGrp="1"/>
          </p:cNvSpPr>
          <p:nvPr>
            <p:ph type="sldNum" sz="quarter" idx="12"/>
          </p:nvPr>
        </p:nvSpPr>
        <p:spPr>
          <a:noFill/>
        </p:spPr>
        <p:txBody>
          <a:bodyPr/>
          <a:lstStyle/>
          <a:p>
            <a:fld id="{E690E36D-2CE2-43B4-916B-CC56F8EB6EB1}" type="slidenum">
              <a:rPr lang="ar-SA" smtClean="0"/>
              <a:pPr/>
              <a:t>37</a:t>
            </a:fld>
            <a:endParaRPr lang="en-US" smtClean="0"/>
          </a:p>
        </p:txBody>
      </p:sp>
      <p:pic>
        <p:nvPicPr>
          <p:cNvPr id="51205" name="Picture 158"/>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2530" name="Rectangle 2"/>
          <p:cNvSpPr>
            <a:spLocks noGrp="1" noChangeArrowheads="1"/>
          </p:cNvSpPr>
          <p:nvPr>
            <p:ph type="title"/>
          </p:nvPr>
        </p:nvSpPr>
        <p:spPr>
          <a:xfrm>
            <a:off x="457200" y="53544"/>
            <a:ext cx="8229600" cy="1143000"/>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000" b="1" i="1" dirty="0">
                <a:solidFill>
                  <a:srgbClr val="CC0000"/>
                </a:solidFill>
                <a:effectLst>
                  <a:outerShdw blurRad="38100" dist="38100" dir="2700000" algn="tl">
                    <a:srgbClr val="C0C0C0"/>
                  </a:outerShdw>
                </a:effectLst>
              </a:rPr>
              <a:t>Common Sources of Artificial Electromagnetic Energy</a:t>
            </a:r>
          </a:p>
        </p:txBody>
      </p:sp>
      <p:graphicFrame>
        <p:nvGraphicFramePr>
          <p:cNvPr id="22687" name="Group 159"/>
          <p:cNvGraphicFramePr>
            <a:graphicFrameLocks noGrp="1"/>
          </p:cNvGraphicFramePr>
          <p:nvPr/>
        </p:nvGraphicFramePr>
        <p:xfrm>
          <a:off x="685800" y="1297458"/>
          <a:ext cx="7772400" cy="5364480"/>
        </p:xfrm>
        <a:graphic>
          <a:graphicData uri="http://schemas.openxmlformats.org/drawingml/2006/table">
            <a:tbl>
              <a:tblPr/>
              <a:tblGrid>
                <a:gridCol w="5334000"/>
                <a:gridCol w="2438400"/>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Primary Energy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Pet (Position emission Tomography) scanner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Gamma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X-ray tube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X ray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CAT (Computer-Assisted Tomography) Scanner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X ray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Sunlamp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Ultraviolet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Blacklamp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Ultraviolet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Electronic flash (camero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Visible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Laser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Visible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Internal combustion engine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Infrared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Heat lamp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Infrared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Microwave oven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Microwave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Weather radar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Microwave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Maser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Microwave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UFF Television Broadcast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Microwave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VHF Television Broadcasts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Radio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AM and FM radio broadcasts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Radio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fld id="{52F490FB-AEC8-4423-8E05-C01B5E4FD8CD}" type="datetime1">
              <a:rPr lang="en-US" smtClean="0"/>
              <a:pPr/>
              <a:t>11/9/2020</a:t>
            </a:fld>
            <a:endParaRPr lang="en-US" smtClean="0"/>
          </a:p>
        </p:txBody>
      </p:sp>
      <p:sp>
        <p:nvSpPr>
          <p:cNvPr id="52227" name="Footer Placeholder 4"/>
          <p:cNvSpPr>
            <a:spLocks noGrp="1"/>
          </p:cNvSpPr>
          <p:nvPr>
            <p:ph type="ftr" sz="quarter" idx="11"/>
          </p:nvPr>
        </p:nvSpPr>
        <p:spPr>
          <a:noFill/>
        </p:spPr>
        <p:txBody>
          <a:bodyPr/>
          <a:lstStyle/>
          <a:p>
            <a:r>
              <a:rPr lang="en-US" smtClean="0"/>
              <a:t>ESR 421 Principles of Remote Sensing</a:t>
            </a:r>
          </a:p>
        </p:txBody>
      </p:sp>
      <p:sp>
        <p:nvSpPr>
          <p:cNvPr id="52228" name="Slide Number Placeholder 5"/>
          <p:cNvSpPr>
            <a:spLocks noGrp="1"/>
          </p:cNvSpPr>
          <p:nvPr>
            <p:ph type="sldNum" sz="quarter" idx="12"/>
          </p:nvPr>
        </p:nvSpPr>
        <p:spPr>
          <a:noFill/>
        </p:spPr>
        <p:txBody>
          <a:bodyPr/>
          <a:lstStyle/>
          <a:p>
            <a:fld id="{B3F69C74-4198-4176-8A94-B497BF1F1C43}" type="slidenum">
              <a:rPr lang="ar-SA" smtClean="0"/>
              <a:pPr/>
              <a:t>38</a:t>
            </a:fld>
            <a:endParaRPr lang="en-US" smtClean="0"/>
          </a:p>
        </p:txBody>
      </p:sp>
      <p:pic>
        <p:nvPicPr>
          <p:cNvPr id="52229" name="Picture 153"/>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3554" name="Rectangle 2"/>
          <p:cNvSpPr>
            <a:spLocks noGrp="1" noChangeArrowheads="1"/>
          </p:cNvSpPr>
          <p:nvPr>
            <p:ph type="title"/>
          </p:nvPr>
        </p:nvSpPr>
        <p:spPr>
          <a:xfrm>
            <a:off x="1779372" y="142830"/>
            <a:ext cx="6878595" cy="1257602"/>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b="1" i="1" dirty="0">
                <a:solidFill>
                  <a:srgbClr val="CC0000"/>
                </a:solidFill>
                <a:effectLst>
                  <a:outerShdw blurRad="38100" dist="38100" dir="2700000" algn="tl">
                    <a:srgbClr val="C0C0C0"/>
                  </a:outerShdw>
                </a:effectLst>
              </a:rPr>
              <a:t>Sun’s Radiant Energy Distribution at </a:t>
            </a:r>
            <a:r>
              <a:rPr lang="en-US" b="1" i="1" u="sng" dirty="0">
                <a:solidFill>
                  <a:srgbClr val="CC0000"/>
                </a:solidFill>
                <a:effectLst>
                  <a:outerShdw blurRad="38100" dist="38100" dir="2700000" algn="tl">
                    <a:srgbClr val="C0C0C0"/>
                  </a:outerShdw>
                </a:effectLst>
              </a:rPr>
              <a:t>6,000</a:t>
            </a:r>
            <a:r>
              <a:rPr lang="en-US" b="1" i="1" baseline="40000" dirty="0">
                <a:solidFill>
                  <a:srgbClr val="CC0000"/>
                </a:solidFill>
                <a:effectLst>
                  <a:outerShdw blurRad="38100" dist="38100" dir="2700000" algn="tl">
                    <a:srgbClr val="C0C0C0"/>
                  </a:outerShdw>
                </a:effectLst>
              </a:rPr>
              <a:t>o</a:t>
            </a:r>
            <a:r>
              <a:rPr lang="en-US" b="1" i="1" dirty="0">
                <a:solidFill>
                  <a:srgbClr val="CC0000"/>
                </a:solidFill>
                <a:effectLst>
                  <a:outerShdw blurRad="38100" dist="38100" dir="2700000" algn="tl">
                    <a:srgbClr val="C0C0C0"/>
                  </a:outerShdw>
                </a:effectLst>
              </a:rPr>
              <a:t>K</a:t>
            </a:r>
          </a:p>
        </p:txBody>
      </p:sp>
      <p:graphicFrame>
        <p:nvGraphicFramePr>
          <p:cNvPr id="23711" name="Group 159"/>
          <p:cNvGraphicFramePr>
            <a:graphicFrameLocks noGrp="1"/>
          </p:cNvGraphicFramePr>
          <p:nvPr/>
        </p:nvGraphicFramePr>
        <p:xfrm>
          <a:off x="381000" y="1600200"/>
          <a:ext cx="7543800" cy="4663440"/>
        </p:xfrm>
        <a:graphic>
          <a:graphicData uri="http://schemas.openxmlformats.org/drawingml/2006/table">
            <a:tbl>
              <a:tblPr/>
              <a:tblGrid>
                <a:gridCol w="3657600"/>
                <a:gridCol w="1981200"/>
                <a:gridCol w="19050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Arial" pitchFamily="34" charset="0"/>
                          <a:cs typeface="Arial" pitchFamily="34" charset="0"/>
                        </a:rPr>
                        <a:t>Spectral 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Arial" pitchFamily="34" charset="0"/>
                          <a:cs typeface="Arial" pitchFamily="34" charset="0"/>
                        </a:rPr>
                        <a:t>Wavelength (</a:t>
                      </a:r>
                      <a:r>
                        <a:rPr kumimoji="0" lang="el-GR" sz="2000" b="1" i="0" u="none" strike="noStrike" cap="none" normalizeH="0" baseline="0" smtClean="0">
                          <a:ln>
                            <a:noFill/>
                          </a:ln>
                          <a:solidFill>
                            <a:srgbClr val="CC0000"/>
                          </a:solidFill>
                          <a:effectLst/>
                          <a:latin typeface="Arial" pitchFamily="34" charset="0"/>
                          <a:cs typeface="Arial" pitchFamily="34" charset="0"/>
                        </a:rPr>
                        <a:t>μ</a:t>
                      </a:r>
                      <a:r>
                        <a:rPr kumimoji="0" lang="en-US" sz="2000" b="1" i="0" u="none" strike="noStrike" cap="none" normalizeH="0" baseline="0" smtClean="0">
                          <a:ln>
                            <a:noFill/>
                          </a:ln>
                          <a:solidFill>
                            <a:srgbClr val="CC0000"/>
                          </a:solidFill>
                          <a:effectLst/>
                          <a:latin typeface="Arial" pitchFamily="34" charset="0"/>
                          <a:cs typeface="Arial" pitchFamily="34" charset="0"/>
                        </a:rPr>
                        <a:t>m)</a:t>
                      </a:r>
                      <a:endParaRPr kumimoji="0" lang="el-GR" sz="2000" b="1" i="0" u="none" strike="noStrike" cap="none" normalizeH="0" baseline="0" smtClean="0">
                        <a:ln>
                          <a:noFill/>
                        </a:ln>
                        <a:solidFill>
                          <a:srgbClr val="CC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Arial" pitchFamily="34" charset="0"/>
                          <a:cs typeface="Arial" pitchFamily="34" charset="0"/>
                        </a:rPr>
                        <a:t>% Total Energy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Gamma and X rays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&lt;0.01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0.02  %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Far UV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0.01 – 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Middle UV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0.2 – 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C0C0C0"/>
                            </a:outerShdw>
                          </a:effectLst>
                          <a:latin typeface="Arial" pitchFamily="34" charset="0"/>
                          <a:cs typeface="Arial" pitchFamily="34" charset="0"/>
                        </a:rPr>
                        <a:t>1.95  %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Near UV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0.3 – 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5.32  %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Visible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0.4 – 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43.50  %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Near 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0.7 –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36.80  %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Middle 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1.5 – 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12.00  %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D9F8"/>
                    </a:solid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Far 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5.6 –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0.41  %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Microwave and radio waves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&gt;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SA"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outerShdw blurRad="38100" dist="38100" dir="2700000" algn="tl">
                              <a:srgbClr val="000000"/>
                            </a:outerShdw>
                          </a:effectLst>
                          <a:latin typeface="Arial" pitchFamily="34" charset="0"/>
                          <a:cs typeface="Arial" pitchFamily="34" charset="0"/>
                        </a:rPr>
                        <a:t>100.00   %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23703" name="AutoShape 151"/>
          <p:cNvSpPr>
            <a:spLocks/>
          </p:cNvSpPr>
          <p:nvPr/>
        </p:nvSpPr>
        <p:spPr bwMode="auto">
          <a:xfrm>
            <a:off x="8001000" y="3911600"/>
            <a:ext cx="304800" cy="1143000"/>
          </a:xfrm>
          <a:prstGeom prst="rightBrace">
            <a:avLst>
              <a:gd name="adj1" fmla="val 31250"/>
              <a:gd name="adj2" fmla="val 50000"/>
            </a:avLst>
          </a:prstGeom>
          <a:noFill/>
          <a:ln w="38100">
            <a:solidFill>
              <a:schemeClr val="tx1"/>
            </a:solidFill>
            <a:round/>
            <a:headEnd/>
            <a:tailEnd/>
          </a:ln>
        </p:spPr>
        <p:txBody>
          <a:bodyPr wrap="none" anchor="ctr"/>
          <a:lstStyle/>
          <a:p>
            <a:endParaRPr lang="ar-SA"/>
          </a:p>
        </p:txBody>
      </p:sp>
      <p:sp>
        <p:nvSpPr>
          <p:cNvPr id="23704" name="Text Box 152"/>
          <p:cNvSpPr txBox="1">
            <a:spLocks noChangeArrowheads="1"/>
          </p:cNvSpPr>
          <p:nvPr/>
        </p:nvSpPr>
        <p:spPr bwMode="auto">
          <a:xfrm>
            <a:off x="7924800" y="4230688"/>
            <a:ext cx="1600200" cy="519112"/>
          </a:xfrm>
          <a:prstGeom prst="rect">
            <a:avLst/>
          </a:prstGeom>
          <a:noFill/>
          <a:ln w="9525">
            <a:noFill/>
            <a:miter lim="800000"/>
            <a:headEnd/>
            <a:tailEnd/>
          </a:ln>
          <a:effectLst/>
        </p:spPr>
        <p:txBody>
          <a:bodyPr>
            <a:spAutoFit/>
          </a:bodyPr>
          <a:lstStyle/>
          <a:p>
            <a:pPr algn="ctr">
              <a:spcBef>
                <a:spcPct val="50000"/>
              </a:spcBef>
              <a:defRPr/>
            </a:pPr>
            <a:r>
              <a:rPr lang="en-US" sz="2800" b="1" i="1">
                <a:solidFill>
                  <a:srgbClr val="CC0000"/>
                </a:solidFill>
                <a:effectLst>
                  <a:outerShdw blurRad="38100" dist="38100" dir="2700000" algn="tl">
                    <a:srgbClr val="C0C0C0"/>
                  </a:outerShdw>
                </a:effectLst>
              </a:rPr>
              <a:t>92%</a:t>
            </a:r>
          </a:p>
        </p:txBody>
      </p:sp>
      <p:grpSp>
        <p:nvGrpSpPr>
          <p:cNvPr id="2" name="Group 154"/>
          <p:cNvGrpSpPr>
            <a:grpSpLocks/>
          </p:cNvGrpSpPr>
          <p:nvPr/>
        </p:nvGrpSpPr>
        <p:grpSpPr bwMode="auto">
          <a:xfrm>
            <a:off x="152400" y="76200"/>
            <a:ext cx="1447800" cy="1447800"/>
            <a:chOff x="4752" y="96"/>
            <a:chExt cx="912" cy="912"/>
          </a:xfrm>
        </p:grpSpPr>
        <p:sp>
          <p:nvSpPr>
            <p:cNvPr id="52284" name="AutoShape 155"/>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52285" name="Oval 156"/>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3711"/>
                                        </p:tgtEl>
                                        <p:attrNameLst>
                                          <p:attrName>style.visibility</p:attrName>
                                        </p:attrNameLst>
                                      </p:cBhvr>
                                      <p:to>
                                        <p:strVal val="visible"/>
                                      </p:to>
                                    </p:set>
                                    <p:animEffect transition="in" filter="box(in)">
                                      <p:cBhvr>
                                        <p:cTn id="14" dur="500"/>
                                        <p:tgtEl>
                                          <p:spTgt spid="237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703"/>
                                        </p:tgtEl>
                                        <p:attrNameLst>
                                          <p:attrName>style.visibility</p:attrName>
                                        </p:attrNameLst>
                                      </p:cBhvr>
                                      <p:to>
                                        <p:strVal val="visible"/>
                                      </p:to>
                                    </p:set>
                                    <p:anim calcmode="lin" valueType="num">
                                      <p:cBhvr>
                                        <p:cTn id="17" dur="500" fill="hold"/>
                                        <p:tgtEl>
                                          <p:spTgt spid="23703"/>
                                        </p:tgtEl>
                                        <p:attrNameLst>
                                          <p:attrName>ppt_w</p:attrName>
                                        </p:attrNameLst>
                                      </p:cBhvr>
                                      <p:tavLst>
                                        <p:tav tm="0">
                                          <p:val>
                                            <p:fltVal val="0"/>
                                          </p:val>
                                        </p:tav>
                                        <p:tav tm="100000">
                                          <p:val>
                                            <p:strVal val="#ppt_w"/>
                                          </p:val>
                                        </p:tav>
                                      </p:tavLst>
                                    </p:anim>
                                    <p:anim calcmode="lin" valueType="num">
                                      <p:cBhvr>
                                        <p:cTn id="18" dur="500" fill="hold"/>
                                        <p:tgtEl>
                                          <p:spTgt spid="23703"/>
                                        </p:tgtEl>
                                        <p:attrNameLst>
                                          <p:attrName>ppt_h</p:attrName>
                                        </p:attrNameLst>
                                      </p:cBhvr>
                                      <p:tavLst>
                                        <p:tav tm="0">
                                          <p:val>
                                            <p:fltVal val="0"/>
                                          </p:val>
                                        </p:tav>
                                        <p:tav tm="100000">
                                          <p:val>
                                            <p:strVal val="#ppt_h"/>
                                          </p:val>
                                        </p:tav>
                                      </p:tavLst>
                                    </p:anim>
                                    <p:animEffect transition="in" filter="fade">
                                      <p:cBhvr>
                                        <p:cTn id="19" dur="500"/>
                                        <p:tgtEl>
                                          <p:spTgt spid="2370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704"/>
                                        </p:tgtEl>
                                        <p:attrNameLst>
                                          <p:attrName>style.visibility</p:attrName>
                                        </p:attrNameLst>
                                      </p:cBhvr>
                                      <p:to>
                                        <p:strVal val="visible"/>
                                      </p:to>
                                    </p:set>
                                    <p:anim calcmode="lin" valueType="num">
                                      <p:cBhvr>
                                        <p:cTn id="22" dur="500" fill="hold"/>
                                        <p:tgtEl>
                                          <p:spTgt spid="23704"/>
                                        </p:tgtEl>
                                        <p:attrNameLst>
                                          <p:attrName>ppt_w</p:attrName>
                                        </p:attrNameLst>
                                      </p:cBhvr>
                                      <p:tavLst>
                                        <p:tav tm="0">
                                          <p:val>
                                            <p:fltVal val="0"/>
                                          </p:val>
                                        </p:tav>
                                        <p:tav tm="100000">
                                          <p:val>
                                            <p:strVal val="#ppt_w"/>
                                          </p:val>
                                        </p:tav>
                                      </p:tavLst>
                                    </p:anim>
                                    <p:anim calcmode="lin" valueType="num">
                                      <p:cBhvr>
                                        <p:cTn id="23" dur="500" fill="hold"/>
                                        <p:tgtEl>
                                          <p:spTgt spid="23704"/>
                                        </p:tgtEl>
                                        <p:attrNameLst>
                                          <p:attrName>ppt_h</p:attrName>
                                        </p:attrNameLst>
                                      </p:cBhvr>
                                      <p:tavLst>
                                        <p:tav tm="0">
                                          <p:val>
                                            <p:fltVal val="0"/>
                                          </p:val>
                                        </p:tav>
                                        <p:tav tm="100000">
                                          <p:val>
                                            <p:strVal val="#ppt_h"/>
                                          </p:val>
                                        </p:tav>
                                      </p:tavLst>
                                    </p:anim>
                                    <p:animEffect transition="in" filter="fade">
                                      <p:cBhvr>
                                        <p:cTn id="24" dur="500"/>
                                        <p:tgtEl>
                                          <p:spTgt spid="23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3" grpId="0" animBg="1"/>
      <p:bldP spid="2370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fld id="{56583076-A076-4AB3-874D-8A230E118543}" type="datetime1">
              <a:rPr lang="en-US" smtClean="0"/>
              <a:pPr/>
              <a:t>11/9/2020</a:t>
            </a:fld>
            <a:endParaRPr lang="en-US" smtClean="0"/>
          </a:p>
        </p:txBody>
      </p:sp>
      <p:sp>
        <p:nvSpPr>
          <p:cNvPr id="53251" name="Footer Placeholder 4"/>
          <p:cNvSpPr>
            <a:spLocks noGrp="1"/>
          </p:cNvSpPr>
          <p:nvPr>
            <p:ph type="ftr" sz="quarter" idx="11"/>
          </p:nvPr>
        </p:nvSpPr>
        <p:spPr>
          <a:noFill/>
        </p:spPr>
        <p:txBody>
          <a:bodyPr/>
          <a:lstStyle/>
          <a:p>
            <a:r>
              <a:rPr lang="en-US" smtClean="0"/>
              <a:t>ESR 421 Principles of Remote Sensing</a:t>
            </a:r>
          </a:p>
        </p:txBody>
      </p:sp>
      <p:sp>
        <p:nvSpPr>
          <p:cNvPr id="53252" name="Slide Number Placeholder 5"/>
          <p:cNvSpPr>
            <a:spLocks noGrp="1"/>
          </p:cNvSpPr>
          <p:nvPr>
            <p:ph type="sldNum" sz="quarter" idx="12"/>
          </p:nvPr>
        </p:nvSpPr>
        <p:spPr>
          <a:noFill/>
        </p:spPr>
        <p:txBody>
          <a:bodyPr/>
          <a:lstStyle/>
          <a:p>
            <a:fld id="{1B56A3B8-1199-4C0E-BAD8-62BC7D76EC00}" type="slidenum">
              <a:rPr lang="ar-SA" smtClean="0"/>
              <a:pPr/>
              <a:t>39</a:t>
            </a:fld>
            <a:endParaRPr lang="en-US" smtClean="0"/>
          </a:p>
        </p:txBody>
      </p:sp>
      <p:pic>
        <p:nvPicPr>
          <p:cNvPr id="53253"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4578" name="Rectangle 2"/>
          <p:cNvSpPr>
            <a:spLocks noGrp="1" noChangeArrowheads="1"/>
          </p:cNvSpPr>
          <p:nvPr>
            <p:ph type="title"/>
          </p:nvPr>
        </p:nvSpPr>
        <p:spPr>
          <a:xfrm>
            <a:off x="465438" y="181232"/>
            <a:ext cx="8229600" cy="102221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i="1" dirty="0">
                <a:solidFill>
                  <a:srgbClr val="CC0000"/>
                </a:solidFill>
                <a:effectLst>
                  <a:outerShdw blurRad="38100" dist="38100" dir="2700000" algn="tl">
                    <a:srgbClr val="C0C0C0"/>
                  </a:outerShdw>
                </a:effectLst>
              </a:rPr>
              <a:t>Stefan – </a:t>
            </a:r>
            <a:r>
              <a:rPr lang="en-US" sz="5400" b="1" i="1" dirty="0" err="1">
                <a:solidFill>
                  <a:srgbClr val="CC0000"/>
                </a:solidFill>
                <a:effectLst>
                  <a:outerShdw blurRad="38100" dist="38100" dir="2700000" algn="tl">
                    <a:srgbClr val="C0C0C0"/>
                  </a:outerShdw>
                </a:effectLst>
              </a:rPr>
              <a:t>Boltzman</a:t>
            </a:r>
            <a:r>
              <a:rPr lang="en-US" sz="5400" b="1" i="1" dirty="0">
                <a:solidFill>
                  <a:srgbClr val="CC0000"/>
                </a:solidFill>
                <a:effectLst>
                  <a:outerShdw blurRad="38100" dist="38100" dir="2700000" algn="tl">
                    <a:srgbClr val="C0C0C0"/>
                  </a:outerShdw>
                </a:effectLst>
              </a:rPr>
              <a:t> Law</a:t>
            </a:r>
          </a:p>
        </p:txBody>
      </p:sp>
      <p:sp>
        <p:nvSpPr>
          <p:cNvPr id="8" name="Rounded Rectangle 7"/>
          <p:cNvSpPr/>
          <p:nvPr/>
        </p:nvSpPr>
        <p:spPr bwMode="auto">
          <a:xfrm>
            <a:off x="2726724" y="1433384"/>
            <a:ext cx="3707027" cy="1145059"/>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4579" name="Rectangle 3"/>
          <p:cNvSpPr>
            <a:spLocks noGrp="1" noChangeArrowheads="1"/>
          </p:cNvSpPr>
          <p:nvPr>
            <p:ph type="body" idx="1"/>
          </p:nvPr>
        </p:nvSpPr>
        <p:spPr>
          <a:xfrm>
            <a:off x="457200" y="1600200"/>
            <a:ext cx="8229600" cy="4495800"/>
          </a:xfrm>
        </p:spPr>
        <p:txBody>
          <a:bodyPr/>
          <a:lstStyle/>
          <a:p>
            <a:pPr algn="ctr" eaLnBrk="1" hangingPunct="1">
              <a:lnSpc>
                <a:spcPct val="90000"/>
              </a:lnSpc>
              <a:buFontTx/>
              <a:buNone/>
              <a:defRPr/>
            </a:pPr>
            <a:r>
              <a:rPr lang="en-US" sz="6000" b="1" i="1" dirty="0">
                <a:solidFill>
                  <a:srgbClr val="CC0000"/>
                </a:solidFill>
                <a:effectLst>
                  <a:outerShdw blurRad="38100" dist="38100" dir="2700000" algn="tl">
                    <a:srgbClr val="C0C0C0"/>
                  </a:outerShdw>
                </a:effectLst>
              </a:rPr>
              <a:t>M</a:t>
            </a:r>
            <a:r>
              <a:rPr lang="en-US" sz="6000" b="1" dirty="0">
                <a:solidFill>
                  <a:srgbClr val="CC0000"/>
                </a:solidFill>
                <a:effectLst>
                  <a:outerShdw blurRad="38100" dist="38100" dir="2700000" algn="tl">
                    <a:srgbClr val="C0C0C0"/>
                  </a:outerShdw>
                </a:effectLst>
              </a:rPr>
              <a:t> = </a:t>
            </a:r>
            <a:r>
              <a:rPr lang="el-GR" sz="6000" b="1" dirty="0">
                <a:solidFill>
                  <a:srgbClr val="CC0000"/>
                </a:solidFill>
                <a:effectLst>
                  <a:outerShdw blurRad="38100" dist="38100" dir="2700000" algn="tl">
                    <a:srgbClr val="C0C0C0"/>
                  </a:outerShdw>
                </a:effectLst>
              </a:rPr>
              <a:t>σ</a:t>
            </a:r>
            <a:r>
              <a:rPr lang="en-US" sz="6000" b="1" i="1" dirty="0">
                <a:solidFill>
                  <a:srgbClr val="CC0000"/>
                </a:solidFill>
                <a:effectLst>
                  <a:outerShdw blurRad="38100" dist="38100" dir="2700000" algn="tl">
                    <a:srgbClr val="C0C0C0"/>
                  </a:outerShdw>
                </a:effectLst>
              </a:rPr>
              <a:t>T </a:t>
            </a:r>
            <a:r>
              <a:rPr lang="en-US" sz="6000" b="1" i="1" baseline="40000" dirty="0">
                <a:solidFill>
                  <a:srgbClr val="CC0000"/>
                </a:solidFill>
                <a:effectLst>
                  <a:outerShdw blurRad="38100" dist="38100" dir="2700000" algn="tl">
                    <a:srgbClr val="C0C0C0"/>
                  </a:outerShdw>
                </a:effectLst>
              </a:rPr>
              <a:t>4</a:t>
            </a:r>
          </a:p>
          <a:p>
            <a:pPr eaLnBrk="1" hangingPunct="1">
              <a:lnSpc>
                <a:spcPct val="90000"/>
              </a:lnSpc>
              <a:buFontTx/>
              <a:buNone/>
              <a:defRPr/>
            </a:pPr>
            <a:r>
              <a:rPr lang="en-US" b="1" dirty="0">
                <a:effectLst>
                  <a:outerShdw blurRad="38100" dist="38100" dir="2700000" algn="tl">
                    <a:srgbClr val="C0C0C0"/>
                  </a:outerShdw>
                </a:effectLst>
              </a:rPr>
              <a:t>	Where</a:t>
            </a:r>
          </a:p>
          <a:p>
            <a:pPr lvl="1" eaLnBrk="1" hangingPunct="1">
              <a:lnSpc>
                <a:spcPct val="90000"/>
              </a:lnSpc>
              <a:buFont typeface="Arial" pitchFamily="34" charset="0"/>
              <a:buChar char="♦"/>
              <a:defRPr/>
            </a:pPr>
            <a:r>
              <a:rPr lang="en-US" b="1" i="1" dirty="0">
                <a:solidFill>
                  <a:srgbClr val="CC0000"/>
                </a:solidFill>
                <a:effectLst>
                  <a:outerShdw blurRad="38100" dist="38100" dir="2700000" algn="tl">
                    <a:srgbClr val="C0C0C0"/>
                  </a:outerShdw>
                </a:effectLst>
              </a:rPr>
              <a:t>M</a:t>
            </a:r>
            <a:r>
              <a:rPr lang="en-US" b="1" dirty="0">
                <a:effectLst>
                  <a:outerShdw blurRad="38100" dist="38100" dir="2700000" algn="tl">
                    <a:srgbClr val="C0C0C0"/>
                  </a:outerShdw>
                </a:effectLst>
              </a:rPr>
              <a:t> = Total radiant </a:t>
            </a:r>
            <a:r>
              <a:rPr lang="en-US" b="1" dirty="0" err="1">
                <a:effectLst>
                  <a:outerShdw blurRad="38100" dist="38100" dir="2700000" algn="tl">
                    <a:srgbClr val="C0C0C0"/>
                  </a:outerShdw>
                </a:effectLst>
              </a:rPr>
              <a:t>exitance</a:t>
            </a:r>
            <a:r>
              <a:rPr lang="en-US" b="1" dirty="0">
                <a:effectLst>
                  <a:outerShdw blurRad="38100" dist="38100" dir="2700000" algn="tl">
                    <a:srgbClr val="C0C0C0"/>
                  </a:outerShdw>
                </a:effectLst>
              </a:rPr>
              <a:t> from surface (</a:t>
            </a:r>
            <a:r>
              <a:rPr lang="en-US" b="1" i="1" dirty="0">
                <a:effectLst>
                  <a:outerShdw blurRad="38100" dist="38100" dir="2700000" algn="tl">
                    <a:srgbClr val="C0C0C0"/>
                  </a:outerShdw>
                </a:effectLst>
              </a:rPr>
              <a:t>W/m</a:t>
            </a:r>
            <a:r>
              <a:rPr lang="en-US" b="1" i="1" baseline="30000" dirty="0">
                <a:effectLst>
                  <a:outerShdw blurRad="38100" dist="38100" dir="2700000" algn="tl">
                    <a:srgbClr val="C0C0C0"/>
                  </a:outerShdw>
                </a:effectLst>
              </a:rPr>
              <a:t>2</a:t>
            </a:r>
            <a:r>
              <a:rPr lang="en-US" b="1" dirty="0">
                <a:effectLst>
                  <a:outerShdw blurRad="38100" dist="38100" dir="2700000" algn="tl">
                    <a:srgbClr val="C0C0C0"/>
                  </a:outerShdw>
                </a:effectLst>
              </a:rPr>
              <a:t>)</a:t>
            </a:r>
          </a:p>
          <a:p>
            <a:pPr lvl="1" eaLnBrk="1" hangingPunct="1">
              <a:lnSpc>
                <a:spcPct val="90000"/>
              </a:lnSpc>
              <a:buFont typeface="Arial" pitchFamily="34" charset="0"/>
              <a:buChar char="♦"/>
              <a:defRPr/>
            </a:pPr>
            <a:r>
              <a:rPr lang="el-GR" b="1" i="1" dirty="0">
                <a:solidFill>
                  <a:srgbClr val="CC0000"/>
                </a:solidFill>
                <a:effectLst>
                  <a:outerShdw blurRad="38100" dist="38100" dir="2700000" algn="tl">
                    <a:srgbClr val="C0C0C0"/>
                  </a:outerShdw>
                </a:effectLst>
              </a:rPr>
              <a:t>σ</a:t>
            </a:r>
            <a:r>
              <a:rPr lang="en-US" b="1" dirty="0">
                <a:effectLst>
                  <a:outerShdw blurRad="38100" dist="38100" dir="2700000" algn="tl">
                    <a:srgbClr val="C0C0C0"/>
                  </a:outerShdw>
                </a:effectLst>
              </a:rPr>
              <a:t> = Stefan – </a:t>
            </a:r>
            <a:r>
              <a:rPr lang="en-US" b="1" dirty="0" err="1">
                <a:effectLst>
                  <a:outerShdw blurRad="38100" dist="38100" dir="2700000" algn="tl">
                    <a:srgbClr val="C0C0C0"/>
                  </a:outerShdw>
                </a:effectLst>
              </a:rPr>
              <a:t>Boltzmannn</a:t>
            </a:r>
            <a:r>
              <a:rPr lang="en-US" b="1" dirty="0">
                <a:effectLst>
                  <a:outerShdw blurRad="38100" dist="38100" dir="2700000" algn="tl">
                    <a:srgbClr val="C0C0C0"/>
                  </a:outerShdw>
                </a:effectLst>
              </a:rPr>
              <a:t> constant = 5.6697 x 10</a:t>
            </a:r>
            <a:r>
              <a:rPr lang="en-US" b="1" baseline="30000" dirty="0">
                <a:effectLst>
                  <a:outerShdw blurRad="38100" dist="38100" dir="2700000" algn="tl">
                    <a:srgbClr val="C0C0C0"/>
                  </a:outerShdw>
                </a:effectLst>
              </a:rPr>
              <a:t>-8</a:t>
            </a:r>
            <a:r>
              <a:rPr lang="en-US" b="1" dirty="0">
                <a:effectLst>
                  <a:outerShdw blurRad="38100" dist="38100" dir="2700000" algn="tl">
                    <a:srgbClr val="C0C0C0"/>
                  </a:outerShdw>
                </a:effectLst>
              </a:rPr>
              <a:t> </a:t>
            </a:r>
            <a:r>
              <a:rPr lang="en-US" b="1" i="1" dirty="0">
                <a:effectLst>
                  <a:outerShdw blurRad="38100" dist="38100" dir="2700000" algn="tl">
                    <a:srgbClr val="C0C0C0"/>
                  </a:outerShdw>
                </a:effectLst>
              </a:rPr>
              <a:t>Wm</a:t>
            </a:r>
            <a:r>
              <a:rPr lang="en-US" b="1" baseline="30000" dirty="0">
                <a:effectLst>
                  <a:outerShdw blurRad="38100" dist="38100" dir="2700000" algn="tl">
                    <a:srgbClr val="C0C0C0"/>
                  </a:outerShdw>
                </a:effectLst>
              </a:rPr>
              <a:t>-2</a:t>
            </a:r>
            <a:r>
              <a:rPr lang="en-US" b="1" dirty="0">
                <a:effectLst>
                  <a:outerShdw blurRad="38100" dist="38100" dir="2700000" algn="tl">
                    <a:srgbClr val="C0C0C0"/>
                  </a:outerShdw>
                </a:effectLst>
              </a:rPr>
              <a:t>K</a:t>
            </a:r>
            <a:r>
              <a:rPr lang="en-US" b="1" baseline="30000" dirty="0">
                <a:effectLst>
                  <a:outerShdw blurRad="38100" dist="38100" dir="2700000" algn="tl">
                    <a:srgbClr val="C0C0C0"/>
                  </a:outerShdw>
                </a:effectLst>
              </a:rPr>
              <a:t>-4</a:t>
            </a:r>
          </a:p>
          <a:p>
            <a:pPr lvl="1" eaLnBrk="1" hangingPunct="1">
              <a:lnSpc>
                <a:spcPct val="90000"/>
              </a:lnSpc>
              <a:buFont typeface="Arial" pitchFamily="34" charset="0"/>
              <a:buChar char="♦"/>
              <a:defRPr/>
            </a:pPr>
            <a:r>
              <a:rPr lang="en-US" b="1" i="1" dirty="0">
                <a:solidFill>
                  <a:srgbClr val="CC0000"/>
                </a:solidFill>
                <a:effectLst>
                  <a:outerShdw blurRad="38100" dist="38100" dir="2700000" algn="tl">
                    <a:srgbClr val="C0C0C0"/>
                  </a:outerShdw>
                </a:effectLst>
              </a:rPr>
              <a:t>T</a:t>
            </a:r>
            <a:r>
              <a:rPr lang="en-US" b="1" dirty="0">
                <a:effectLst>
                  <a:outerShdw blurRad="38100" dist="38100" dir="2700000" algn="tl">
                    <a:srgbClr val="C0C0C0"/>
                  </a:outerShdw>
                </a:effectLst>
              </a:rPr>
              <a:t> = Absolute temperature (K) of the surface</a:t>
            </a:r>
          </a:p>
          <a:p>
            <a:pPr lvl="1" eaLnBrk="1" hangingPunct="1">
              <a:lnSpc>
                <a:spcPct val="90000"/>
              </a:lnSpc>
              <a:buFont typeface="Arial" pitchFamily="34" charset="0"/>
              <a:buChar char="♦"/>
              <a:defRPr/>
            </a:pPr>
            <a:r>
              <a:rPr lang="en-US" b="1" dirty="0">
                <a:solidFill>
                  <a:srgbClr val="CC0000"/>
                </a:solidFill>
                <a:effectLst>
                  <a:outerShdw blurRad="38100" dist="38100" dir="2700000" algn="tl">
                    <a:srgbClr val="C0C0C0"/>
                  </a:outerShdw>
                </a:effectLst>
              </a:rPr>
              <a:t>The law is expressed for a blackbody</a:t>
            </a:r>
            <a:endParaRPr lang="el-GR" b="1" dirty="0">
              <a:solidFill>
                <a:srgbClr val="CC0000"/>
              </a:solidFill>
              <a:effectLst>
                <a:outerShdw blurRad="38100" dist="38100" dir="2700000" algn="tl">
                  <a:srgbClr val="C0C0C0"/>
                </a:outerShdw>
              </a:effectLst>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p>
            <a:fld id="{8C22E233-BB51-4333-BF2D-642AB301F999}" type="datetime1">
              <a:rPr lang="en-US" smtClean="0"/>
              <a:pPr/>
              <a:t>11/9/2020</a:t>
            </a:fld>
            <a:endParaRPr lang="en-US" smtClean="0"/>
          </a:p>
        </p:txBody>
      </p:sp>
      <p:sp>
        <p:nvSpPr>
          <p:cNvPr id="14339" name="Footer Placeholder 2"/>
          <p:cNvSpPr>
            <a:spLocks noGrp="1"/>
          </p:cNvSpPr>
          <p:nvPr>
            <p:ph type="ftr" sz="quarter" idx="11"/>
          </p:nvPr>
        </p:nvSpPr>
        <p:spPr>
          <a:noFill/>
        </p:spPr>
        <p:txBody>
          <a:bodyPr/>
          <a:lstStyle/>
          <a:p>
            <a:r>
              <a:rPr lang="en-US" smtClean="0"/>
              <a:t>ESR 421 Principles of Remote Sensing</a:t>
            </a:r>
          </a:p>
        </p:txBody>
      </p:sp>
      <p:sp>
        <p:nvSpPr>
          <p:cNvPr id="14340" name="Slide Number Placeholder 3"/>
          <p:cNvSpPr>
            <a:spLocks noGrp="1"/>
          </p:cNvSpPr>
          <p:nvPr>
            <p:ph type="sldNum" sz="quarter" idx="12"/>
          </p:nvPr>
        </p:nvSpPr>
        <p:spPr>
          <a:noFill/>
        </p:spPr>
        <p:txBody>
          <a:bodyPr/>
          <a:lstStyle/>
          <a:p>
            <a:fld id="{4DD22D03-168E-43B8-B1C4-8DC4C88EE615}" type="slidenum">
              <a:rPr lang="ar-SA" smtClean="0"/>
              <a:pPr/>
              <a:t>4</a:t>
            </a:fld>
            <a:endParaRPr lang="en-US" smtClean="0"/>
          </a:p>
        </p:txBody>
      </p:sp>
      <p:sp>
        <p:nvSpPr>
          <p:cNvPr id="14341" name="Rectangle 2" descr="Recycled paper"/>
          <p:cNvSpPr>
            <a:spLocks noChangeArrowheads="1"/>
          </p:cNvSpPr>
          <p:nvPr/>
        </p:nvSpPr>
        <p:spPr bwMode="auto">
          <a:xfrm>
            <a:off x="71438" y="88900"/>
            <a:ext cx="8964612" cy="6669088"/>
          </a:xfrm>
          <a:prstGeom prst="rect">
            <a:avLst/>
          </a:prstGeom>
          <a:blipFill dpi="0" rotWithShape="1">
            <a:blip r:embed="rId3" cstate="print"/>
            <a:srcRect/>
            <a:tile tx="0" ty="0" sx="100000" sy="100000" flip="none" algn="tl"/>
          </a:blipFill>
          <a:ln w="19050">
            <a:solidFill>
              <a:schemeClr val="tx1"/>
            </a:solidFill>
            <a:miter lim="800000"/>
            <a:headEnd/>
            <a:tailEnd/>
          </a:ln>
        </p:spPr>
        <p:txBody>
          <a:bodyPr wrap="none" anchor="ctr"/>
          <a:lstStyle/>
          <a:p>
            <a:endParaRPr lang="ar-SA"/>
          </a:p>
        </p:txBody>
      </p:sp>
      <p:pic>
        <p:nvPicPr>
          <p:cNvPr id="390147" name="Picture 3"/>
          <p:cNvPicPr>
            <a:picLocks noChangeAspect="1" noChangeArrowheads="1"/>
          </p:cNvPicPr>
          <p:nvPr/>
        </p:nvPicPr>
        <p:blipFill>
          <a:blip r:embed="rId4" cstate="print"/>
          <a:srcRect/>
          <a:stretch>
            <a:fillRect/>
          </a:stretch>
        </p:blipFill>
        <p:spPr bwMode="auto">
          <a:xfrm>
            <a:off x="0" y="0"/>
            <a:ext cx="9144000" cy="6800850"/>
          </a:xfrm>
          <a:prstGeom prst="rect">
            <a:avLst/>
          </a:prstGeom>
          <a:noFill/>
          <a:ln w="9525">
            <a:noFill/>
            <a:miter lim="800000"/>
            <a:headEnd/>
            <a:tailEnd/>
          </a:ln>
        </p:spPr>
      </p:pic>
      <p:sp>
        <p:nvSpPr>
          <p:cNvPr id="390148" name="WordArt 4"/>
          <p:cNvSpPr>
            <a:spLocks noChangeArrowheads="1" noChangeShapeType="1" noTextEdit="1"/>
          </p:cNvSpPr>
          <p:nvPr/>
        </p:nvSpPr>
        <p:spPr bwMode="auto">
          <a:xfrm>
            <a:off x="1752600" y="3176588"/>
            <a:ext cx="5186363" cy="1365250"/>
          </a:xfrm>
          <a:prstGeom prst="rect">
            <a:avLst/>
          </a:prstGeom>
        </p:spPr>
        <p:txBody>
          <a:bodyPr wrap="none" fromWordArt="1">
            <a:prstTxWarp prst="textPlain">
              <a:avLst>
                <a:gd name="adj" fmla="val 50000"/>
              </a:avLst>
            </a:prstTxWarp>
          </a:bodyPr>
          <a:lstStyle/>
          <a:p>
            <a:pPr algn="ctr"/>
            <a:r>
              <a:rPr lang="en-US" sz="11500" b="1" kern="10" dirty="0">
                <a:ln w="9525">
                  <a:solidFill>
                    <a:schemeClr val="tx1"/>
                  </a:solidFill>
                  <a:round/>
                  <a:headEnd/>
                  <a:tailEnd/>
                </a:ln>
                <a:solidFill>
                  <a:srgbClr val="FFFFFF"/>
                </a:solidFill>
                <a:effectLst>
                  <a:outerShdw dist="563972" dir="14049741" sx="125000" sy="125000" algn="tl" rotWithShape="0">
                    <a:srgbClr val="C7DFD3">
                      <a:alpha val="79999"/>
                    </a:srgbClr>
                  </a:outerShdw>
                </a:effectLst>
                <a:latin typeface="Times New Roman"/>
                <a:cs typeface="Times New Roman"/>
              </a:rPr>
              <a:t>History of Remote Sensing</a:t>
            </a:r>
          </a:p>
        </p:txBody>
      </p:sp>
      <p:pic>
        <p:nvPicPr>
          <p:cNvPr id="390149" name="Picture 5" descr="elogo"/>
          <p:cNvPicPr>
            <a:picLocks noChangeAspect="1" noChangeArrowheads="1"/>
          </p:cNvPicPr>
          <p:nvPr/>
        </p:nvPicPr>
        <p:blipFill>
          <a:blip r:embed="rId5" cstate="print"/>
          <a:srcRect l="23540" t="14769" r="20892" b="14696"/>
          <a:stretch>
            <a:fillRect/>
          </a:stretch>
        </p:blipFill>
        <p:spPr bwMode="auto">
          <a:xfrm>
            <a:off x="533400" y="4876800"/>
            <a:ext cx="1600200" cy="152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90147"/>
                                        </p:tgtEl>
                                        <p:attrNameLst>
                                          <p:attrName>style.visibility</p:attrName>
                                        </p:attrNameLst>
                                      </p:cBhvr>
                                      <p:to>
                                        <p:strVal val="visible"/>
                                      </p:to>
                                    </p:set>
                                    <p:anim calcmode="lin" valueType="num">
                                      <p:cBhvr>
                                        <p:cTn id="7" dur="500" fill="hold"/>
                                        <p:tgtEl>
                                          <p:spTgt spid="390147"/>
                                        </p:tgtEl>
                                        <p:attrNameLst>
                                          <p:attrName>ppt_w</p:attrName>
                                        </p:attrNameLst>
                                      </p:cBhvr>
                                      <p:tavLst>
                                        <p:tav tm="0">
                                          <p:val>
                                            <p:fltVal val="0"/>
                                          </p:val>
                                        </p:tav>
                                        <p:tav tm="100000">
                                          <p:val>
                                            <p:strVal val="#ppt_w"/>
                                          </p:val>
                                        </p:tav>
                                      </p:tavLst>
                                    </p:anim>
                                    <p:anim calcmode="lin" valueType="num">
                                      <p:cBhvr>
                                        <p:cTn id="8" dur="500" fill="hold"/>
                                        <p:tgtEl>
                                          <p:spTgt spid="390147"/>
                                        </p:tgtEl>
                                        <p:attrNameLst>
                                          <p:attrName>ppt_h</p:attrName>
                                        </p:attrNameLst>
                                      </p:cBhvr>
                                      <p:tavLst>
                                        <p:tav tm="0">
                                          <p:val>
                                            <p:fltVal val="0"/>
                                          </p:val>
                                        </p:tav>
                                        <p:tav tm="100000">
                                          <p:val>
                                            <p:strVal val="#ppt_h"/>
                                          </p:val>
                                        </p:tav>
                                      </p:tavLst>
                                    </p:anim>
                                    <p:animEffect transition="in" filter="fade">
                                      <p:cBhvr>
                                        <p:cTn id="9" dur="500"/>
                                        <p:tgtEl>
                                          <p:spTgt spid="390147"/>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390148"/>
                                        </p:tgtEl>
                                        <p:attrNameLst>
                                          <p:attrName>style.visibility</p:attrName>
                                        </p:attrNameLst>
                                      </p:cBhvr>
                                      <p:to>
                                        <p:strVal val="visible"/>
                                      </p:to>
                                    </p:set>
                                    <p:anim calcmode="lin" valueType="num">
                                      <p:cBhvr>
                                        <p:cTn id="12" dur="1000" fill="hold"/>
                                        <p:tgtEl>
                                          <p:spTgt spid="390148"/>
                                        </p:tgtEl>
                                        <p:attrNameLst>
                                          <p:attrName>ppt_w</p:attrName>
                                        </p:attrNameLst>
                                      </p:cBhvr>
                                      <p:tavLst>
                                        <p:tav tm="0">
                                          <p:val>
                                            <p:fltVal val="0"/>
                                          </p:val>
                                        </p:tav>
                                        <p:tav tm="100000">
                                          <p:val>
                                            <p:strVal val="#ppt_w"/>
                                          </p:val>
                                        </p:tav>
                                      </p:tavLst>
                                    </p:anim>
                                    <p:anim calcmode="lin" valueType="num">
                                      <p:cBhvr>
                                        <p:cTn id="13" dur="1000" fill="hold"/>
                                        <p:tgtEl>
                                          <p:spTgt spid="390148"/>
                                        </p:tgtEl>
                                        <p:attrNameLst>
                                          <p:attrName>ppt_h</p:attrName>
                                        </p:attrNameLst>
                                      </p:cBhvr>
                                      <p:tavLst>
                                        <p:tav tm="0">
                                          <p:val>
                                            <p:fltVal val="0"/>
                                          </p:val>
                                        </p:tav>
                                        <p:tav tm="100000">
                                          <p:val>
                                            <p:strVal val="#ppt_h"/>
                                          </p:val>
                                        </p:tav>
                                      </p:tavLst>
                                    </p:anim>
                                    <p:anim calcmode="lin" valueType="num">
                                      <p:cBhvr>
                                        <p:cTn id="14" dur="1000" fill="hold"/>
                                        <p:tgtEl>
                                          <p:spTgt spid="390148"/>
                                        </p:tgtEl>
                                        <p:attrNameLst>
                                          <p:attrName>style.rotation</p:attrName>
                                        </p:attrNameLst>
                                      </p:cBhvr>
                                      <p:tavLst>
                                        <p:tav tm="0">
                                          <p:val>
                                            <p:fltVal val="90"/>
                                          </p:val>
                                        </p:tav>
                                        <p:tav tm="100000">
                                          <p:val>
                                            <p:fltVal val="0"/>
                                          </p:val>
                                        </p:tav>
                                      </p:tavLst>
                                    </p:anim>
                                    <p:animEffect transition="in" filter="fade">
                                      <p:cBhvr>
                                        <p:cTn id="15" dur="1000"/>
                                        <p:tgtEl>
                                          <p:spTgt spid="390148"/>
                                        </p:tgtEl>
                                      </p:cBhvr>
                                    </p:animEffect>
                                  </p:childTnLst>
                                </p:cTn>
                              </p:par>
                              <p:par>
                                <p:cTn id="16" presetID="53" presetClass="entr" presetSubtype="0" fill="hold" nodeType="withEffect">
                                  <p:stCondLst>
                                    <p:cond delay="0"/>
                                  </p:stCondLst>
                                  <p:childTnLst>
                                    <p:set>
                                      <p:cBhvr>
                                        <p:cTn id="17" dur="1" fill="hold">
                                          <p:stCondLst>
                                            <p:cond delay="0"/>
                                          </p:stCondLst>
                                        </p:cTn>
                                        <p:tgtEl>
                                          <p:spTgt spid="390149"/>
                                        </p:tgtEl>
                                        <p:attrNameLst>
                                          <p:attrName>style.visibility</p:attrName>
                                        </p:attrNameLst>
                                      </p:cBhvr>
                                      <p:to>
                                        <p:strVal val="visible"/>
                                      </p:to>
                                    </p:set>
                                    <p:anim calcmode="lin" valueType="num">
                                      <p:cBhvr>
                                        <p:cTn id="18" dur="500" fill="hold"/>
                                        <p:tgtEl>
                                          <p:spTgt spid="390149"/>
                                        </p:tgtEl>
                                        <p:attrNameLst>
                                          <p:attrName>ppt_w</p:attrName>
                                        </p:attrNameLst>
                                      </p:cBhvr>
                                      <p:tavLst>
                                        <p:tav tm="0">
                                          <p:val>
                                            <p:fltVal val="0"/>
                                          </p:val>
                                        </p:tav>
                                        <p:tav tm="100000">
                                          <p:val>
                                            <p:strVal val="#ppt_w"/>
                                          </p:val>
                                        </p:tav>
                                      </p:tavLst>
                                    </p:anim>
                                    <p:anim calcmode="lin" valueType="num">
                                      <p:cBhvr>
                                        <p:cTn id="19" dur="500" fill="hold"/>
                                        <p:tgtEl>
                                          <p:spTgt spid="390149"/>
                                        </p:tgtEl>
                                        <p:attrNameLst>
                                          <p:attrName>ppt_h</p:attrName>
                                        </p:attrNameLst>
                                      </p:cBhvr>
                                      <p:tavLst>
                                        <p:tav tm="0">
                                          <p:val>
                                            <p:fltVal val="0"/>
                                          </p:val>
                                        </p:tav>
                                        <p:tav tm="100000">
                                          <p:val>
                                            <p:strVal val="#ppt_h"/>
                                          </p:val>
                                        </p:tav>
                                      </p:tavLst>
                                    </p:anim>
                                    <p:animEffect transition="in" filter="fade">
                                      <p:cBhvr>
                                        <p:cTn id="20" dur="500"/>
                                        <p:tgtEl>
                                          <p:spTgt spid="39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fld id="{FA5361A3-ACBC-4E90-9A68-F9DC576D4291}" type="datetime1">
              <a:rPr lang="en-US" smtClean="0"/>
              <a:pPr/>
              <a:t>11/9/2020</a:t>
            </a:fld>
            <a:endParaRPr lang="en-US" smtClean="0"/>
          </a:p>
        </p:txBody>
      </p:sp>
      <p:sp>
        <p:nvSpPr>
          <p:cNvPr id="54275" name="Footer Placeholder 4"/>
          <p:cNvSpPr>
            <a:spLocks noGrp="1"/>
          </p:cNvSpPr>
          <p:nvPr>
            <p:ph type="ftr" sz="quarter" idx="11"/>
          </p:nvPr>
        </p:nvSpPr>
        <p:spPr>
          <a:noFill/>
        </p:spPr>
        <p:txBody>
          <a:bodyPr/>
          <a:lstStyle/>
          <a:p>
            <a:r>
              <a:rPr lang="en-US" smtClean="0"/>
              <a:t>ESR 421 Principles of Remote Sensing</a:t>
            </a:r>
          </a:p>
        </p:txBody>
      </p:sp>
      <p:sp>
        <p:nvSpPr>
          <p:cNvPr id="54276" name="Slide Number Placeholder 5"/>
          <p:cNvSpPr>
            <a:spLocks noGrp="1"/>
          </p:cNvSpPr>
          <p:nvPr>
            <p:ph type="sldNum" sz="quarter" idx="12"/>
          </p:nvPr>
        </p:nvSpPr>
        <p:spPr>
          <a:noFill/>
        </p:spPr>
        <p:txBody>
          <a:bodyPr/>
          <a:lstStyle/>
          <a:p>
            <a:fld id="{65A6B6B8-1FD6-45A4-8C93-5BA25BFE8DB2}" type="slidenum">
              <a:rPr lang="ar-SA" smtClean="0"/>
              <a:pPr/>
              <a:t>40</a:t>
            </a:fld>
            <a:endParaRPr lang="en-US" smtClean="0"/>
          </a:p>
        </p:txBody>
      </p:sp>
      <p:pic>
        <p:nvPicPr>
          <p:cNvPr id="54277"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5602" name="Rectangle 2"/>
          <p:cNvSpPr>
            <a:spLocks noGrp="1" noChangeArrowheads="1"/>
          </p:cNvSpPr>
          <p:nvPr>
            <p:ph type="title"/>
          </p:nvPr>
        </p:nvSpPr>
        <p:spPr>
          <a:xfrm>
            <a:off x="1631091" y="274638"/>
            <a:ext cx="5931243"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7200" b="1" i="1" dirty="0">
                <a:solidFill>
                  <a:srgbClr val="CC0000"/>
                </a:solidFill>
                <a:effectLst>
                  <a:outerShdw blurRad="38100" dist="38100" dir="2700000" algn="tl">
                    <a:srgbClr val="C0C0C0"/>
                  </a:outerShdw>
                </a:effectLst>
              </a:rPr>
              <a:t>Blackbody</a:t>
            </a:r>
          </a:p>
        </p:txBody>
      </p:sp>
      <p:sp>
        <p:nvSpPr>
          <p:cNvPr id="25603" name="Rectangle 3"/>
          <p:cNvSpPr>
            <a:spLocks noGrp="1" noChangeArrowheads="1"/>
          </p:cNvSpPr>
          <p:nvPr>
            <p:ph type="body" idx="1"/>
          </p:nvPr>
        </p:nvSpPr>
        <p:spPr>
          <a:xfrm>
            <a:off x="304800" y="1600200"/>
            <a:ext cx="8382000" cy="2743200"/>
          </a:xfrm>
        </p:spPr>
        <p:txBody>
          <a:bodyPr/>
          <a:lstStyle/>
          <a:p>
            <a:pPr indent="0" algn="just" eaLnBrk="1" hangingPunct="1">
              <a:lnSpc>
                <a:spcPct val="90000"/>
              </a:lnSpc>
              <a:buFontTx/>
              <a:buNone/>
              <a:defRPr/>
            </a:pPr>
            <a:r>
              <a:rPr lang="en-US" b="1"/>
              <a:t>A blackbody is a hypothetical, </a:t>
            </a:r>
            <a:r>
              <a:rPr lang="en-US" sz="4000" b="1">
                <a:solidFill>
                  <a:srgbClr val="CC0000"/>
                </a:solidFill>
                <a:effectLst>
                  <a:outerShdw blurRad="38100" dist="38100" dir="2700000" algn="tl">
                    <a:srgbClr val="C0C0C0"/>
                  </a:outerShdw>
                </a:effectLst>
              </a:rPr>
              <a:t>ideal radiator that totally absorbs and re-emits all energy incident upon it</a:t>
            </a:r>
            <a:r>
              <a:rPr lang="en-US" b="1"/>
              <a:t>.  Actual objects only approach this ideal (Lillesand and Kiefer, 1994)</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fld id="{C3FD114E-4EF2-4D41-BD38-A47DAFCAA30D}" type="datetime1">
              <a:rPr lang="en-US" smtClean="0"/>
              <a:pPr/>
              <a:t>11/9/2020</a:t>
            </a:fld>
            <a:endParaRPr lang="en-US" smtClean="0"/>
          </a:p>
        </p:txBody>
      </p:sp>
      <p:sp>
        <p:nvSpPr>
          <p:cNvPr id="2052" name="Footer Placeholder 5"/>
          <p:cNvSpPr>
            <a:spLocks noGrp="1"/>
          </p:cNvSpPr>
          <p:nvPr>
            <p:ph type="ftr" sz="quarter" idx="11"/>
          </p:nvPr>
        </p:nvSpPr>
        <p:spPr>
          <a:noFill/>
        </p:spPr>
        <p:txBody>
          <a:bodyPr/>
          <a:lstStyle/>
          <a:p>
            <a:r>
              <a:rPr lang="en-US" smtClean="0"/>
              <a:t>ESR 421 Principles of Remote Sensing</a:t>
            </a:r>
          </a:p>
        </p:txBody>
      </p:sp>
      <p:sp>
        <p:nvSpPr>
          <p:cNvPr id="2053" name="Slide Number Placeholder 6"/>
          <p:cNvSpPr>
            <a:spLocks noGrp="1"/>
          </p:cNvSpPr>
          <p:nvPr>
            <p:ph type="sldNum" sz="quarter" idx="12"/>
          </p:nvPr>
        </p:nvSpPr>
        <p:spPr>
          <a:noFill/>
        </p:spPr>
        <p:txBody>
          <a:bodyPr/>
          <a:lstStyle/>
          <a:p>
            <a:fld id="{AB23EA42-4ED0-464B-AAC7-3CFB7853D2D1}" type="slidenum">
              <a:rPr lang="ar-SA" smtClean="0"/>
              <a:pPr/>
              <a:t>41</a:t>
            </a:fld>
            <a:endParaRPr lang="en-US" smtClean="0"/>
          </a:p>
        </p:txBody>
      </p:sp>
      <p:pic>
        <p:nvPicPr>
          <p:cNvPr id="2054" name="Picture 6"/>
          <p:cNvPicPr>
            <a:picLocks noChangeAspect="1" noChangeArrowheads="1"/>
          </p:cNvPicPr>
          <p:nvPr/>
        </p:nvPicPr>
        <p:blipFill>
          <a:blip r:embed="rId3"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6626" name="Rectangle 2"/>
          <p:cNvSpPr>
            <a:spLocks noGrp="1" noChangeArrowheads="1"/>
          </p:cNvSpPr>
          <p:nvPr>
            <p:ph type="title"/>
          </p:nvPr>
        </p:nvSpPr>
        <p:spPr>
          <a:xfrm>
            <a:off x="448962" y="0"/>
            <a:ext cx="8229600" cy="667265"/>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i="1" dirty="0">
                <a:solidFill>
                  <a:srgbClr val="CC0000"/>
                </a:solidFill>
                <a:effectLst>
                  <a:outerShdw blurRad="38100" dist="38100" dir="2700000" algn="tl">
                    <a:srgbClr val="C0C0C0"/>
                  </a:outerShdw>
                </a:effectLst>
              </a:rPr>
              <a:t>The Source of EMR</a:t>
            </a:r>
          </a:p>
        </p:txBody>
      </p:sp>
      <p:sp>
        <p:nvSpPr>
          <p:cNvPr id="26627" name="Rectangle 3"/>
          <p:cNvSpPr>
            <a:spLocks noGrp="1" noChangeArrowheads="1"/>
          </p:cNvSpPr>
          <p:nvPr>
            <p:ph type="body" sz="half" idx="1"/>
          </p:nvPr>
        </p:nvSpPr>
        <p:spPr>
          <a:xfrm>
            <a:off x="0" y="653131"/>
            <a:ext cx="9144000" cy="3666931"/>
          </a:xfrm>
        </p:spPr>
        <p:txBody>
          <a:bodyPr/>
          <a:lstStyle/>
          <a:p>
            <a:pPr eaLnBrk="1" hangingPunct="1">
              <a:lnSpc>
                <a:spcPct val="90000"/>
              </a:lnSpc>
              <a:defRPr/>
            </a:pPr>
            <a:r>
              <a:rPr lang="en-US" sz="2400" b="1" dirty="0" smtClean="0"/>
              <a:t>All matter in the universe that is warmer than 0</a:t>
            </a:r>
            <a:r>
              <a:rPr lang="en-US" sz="2400" b="1" baseline="30000" dirty="0" smtClean="0"/>
              <a:t>o</a:t>
            </a:r>
            <a:r>
              <a:rPr lang="en-US" sz="2400" b="1" dirty="0" smtClean="0"/>
              <a:t> K (-273.16</a:t>
            </a:r>
            <a:r>
              <a:rPr lang="en-US" sz="2400" b="1" baseline="30000" dirty="0" smtClean="0"/>
              <a:t>o</a:t>
            </a:r>
            <a:r>
              <a:rPr lang="en-US" sz="2400" b="1" dirty="0" smtClean="0"/>
              <a:t>C) </a:t>
            </a:r>
            <a:r>
              <a:rPr lang="en-US" sz="2400" b="1" dirty="0" smtClean="0">
                <a:solidFill>
                  <a:srgbClr val="FF0000"/>
                </a:solidFill>
              </a:rPr>
              <a:t>emit</a:t>
            </a:r>
            <a:r>
              <a:rPr lang="en-US" sz="2400" b="1" dirty="0" smtClean="0"/>
              <a:t> electromagnetic energy.</a:t>
            </a:r>
          </a:p>
          <a:p>
            <a:pPr eaLnBrk="1" hangingPunct="1">
              <a:lnSpc>
                <a:spcPct val="90000"/>
              </a:lnSpc>
              <a:defRPr/>
            </a:pPr>
            <a:r>
              <a:rPr lang="en-US" sz="2400" b="1" dirty="0" smtClean="0">
                <a:solidFill>
                  <a:srgbClr val="CC0000"/>
                </a:solidFill>
              </a:rPr>
              <a:t>Molecular motion stops at 0</a:t>
            </a:r>
            <a:r>
              <a:rPr lang="en-US" sz="2400" b="1" baseline="30000" dirty="0" smtClean="0">
                <a:solidFill>
                  <a:srgbClr val="CC0000"/>
                </a:solidFill>
              </a:rPr>
              <a:t>o</a:t>
            </a:r>
            <a:r>
              <a:rPr lang="en-US" sz="2400" b="1" dirty="0" smtClean="0">
                <a:solidFill>
                  <a:srgbClr val="CC0000"/>
                </a:solidFill>
              </a:rPr>
              <a:t> K thus it is called absolute zero</a:t>
            </a:r>
            <a:r>
              <a:rPr lang="en-US" sz="2400" b="1" dirty="0" smtClean="0"/>
              <a:t>.</a:t>
            </a:r>
          </a:p>
          <a:p>
            <a:pPr eaLnBrk="1" hangingPunct="1">
              <a:lnSpc>
                <a:spcPct val="90000"/>
              </a:lnSpc>
              <a:defRPr/>
            </a:pPr>
            <a:r>
              <a:rPr lang="en-US" sz="2400" b="1" dirty="0" smtClean="0"/>
              <a:t>All objects in our life are warmer than the absolute zero, thus, everything is a source of EMR.</a:t>
            </a:r>
          </a:p>
          <a:p>
            <a:pPr eaLnBrk="1" hangingPunct="1">
              <a:lnSpc>
                <a:spcPct val="90000"/>
              </a:lnSpc>
              <a:defRPr/>
            </a:pPr>
            <a:r>
              <a:rPr lang="en-US" sz="2400" b="1" dirty="0" smtClean="0">
                <a:solidFill>
                  <a:srgbClr val="CC0000"/>
                </a:solidFill>
              </a:rPr>
              <a:t>The amount and type of the emitted energy depends on the </a:t>
            </a:r>
            <a:r>
              <a:rPr lang="en-US" sz="2400" b="1" i="1" u="sng" dirty="0" smtClean="0">
                <a:solidFill>
                  <a:srgbClr val="FF0000"/>
                </a:solidFill>
                <a:effectLst>
                  <a:outerShdw blurRad="38100" dist="38100" dir="2700000" algn="tl">
                    <a:srgbClr val="C0C0C0"/>
                  </a:outerShdw>
                </a:effectLst>
              </a:rPr>
              <a:t>temperature of the object</a:t>
            </a:r>
            <a:r>
              <a:rPr lang="en-US" sz="2400" b="1" dirty="0" smtClean="0"/>
              <a:t>.</a:t>
            </a:r>
          </a:p>
          <a:p>
            <a:pPr eaLnBrk="1" hangingPunct="1">
              <a:lnSpc>
                <a:spcPct val="90000"/>
              </a:lnSpc>
              <a:defRPr/>
            </a:pPr>
            <a:r>
              <a:rPr lang="en-US" sz="2400" b="1" dirty="0" smtClean="0"/>
              <a:t>The </a:t>
            </a:r>
            <a:r>
              <a:rPr lang="en-US" sz="2400" b="1" i="1" u="sng" dirty="0" smtClean="0">
                <a:solidFill>
                  <a:srgbClr val="FF0000"/>
                </a:solidFill>
              </a:rPr>
              <a:t>hotter</a:t>
            </a:r>
            <a:r>
              <a:rPr lang="en-US" sz="2400" b="1" dirty="0" smtClean="0"/>
              <a:t> objects </a:t>
            </a:r>
            <a:r>
              <a:rPr lang="en-US" sz="2400" b="1" i="1" u="sng" dirty="0" smtClean="0">
                <a:solidFill>
                  <a:srgbClr val="CC0000"/>
                </a:solidFill>
              </a:rPr>
              <a:t>emit more energy</a:t>
            </a:r>
            <a:r>
              <a:rPr lang="en-US" sz="2400" b="1" dirty="0" smtClean="0"/>
              <a:t> with shorter wavelengths (e.g. stove).</a:t>
            </a:r>
          </a:p>
        </p:txBody>
      </p:sp>
      <p:grpSp>
        <p:nvGrpSpPr>
          <p:cNvPr id="2" name="Group 14"/>
          <p:cNvGrpSpPr>
            <a:grpSpLocks/>
          </p:cNvGrpSpPr>
          <p:nvPr/>
        </p:nvGrpSpPr>
        <p:grpSpPr bwMode="auto">
          <a:xfrm>
            <a:off x="330157" y="4301411"/>
            <a:ext cx="8617907" cy="2475861"/>
            <a:chOff x="107" y="2880"/>
            <a:chExt cx="5587" cy="1356"/>
          </a:xfrm>
        </p:grpSpPr>
        <p:grpSp>
          <p:nvGrpSpPr>
            <p:cNvPr id="3" name="Group 12"/>
            <p:cNvGrpSpPr>
              <a:grpSpLocks/>
            </p:cNvGrpSpPr>
            <p:nvPr/>
          </p:nvGrpSpPr>
          <p:grpSpPr bwMode="auto">
            <a:xfrm>
              <a:off x="107" y="2880"/>
              <a:ext cx="5587" cy="1356"/>
              <a:chOff x="107" y="2880"/>
              <a:chExt cx="5587" cy="1356"/>
            </a:xfrm>
          </p:grpSpPr>
          <p:graphicFrame>
            <p:nvGraphicFramePr>
              <p:cNvPr id="2050" name="Object 4"/>
              <p:cNvGraphicFramePr>
                <a:graphicFrameLocks noChangeAspect="1"/>
              </p:cNvGraphicFramePr>
              <p:nvPr/>
            </p:nvGraphicFramePr>
            <p:xfrm>
              <a:off x="870" y="2880"/>
              <a:ext cx="4824" cy="1344"/>
            </p:xfrm>
            <a:graphic>
              <a:graphicData uri="http://schemas.openxmlformats.org/presentationml/2006/ole">
                <mc:AlternateContent xmlns:mc="http://schemas.openxmlformats.org/markup-compatibility/2006">
                  <mc:Choice xmlns:v="urn:schemas-microsoft-com:vml" Requires="v">
                    <p:oleObj spid="_x0000_s2056" name="Photo Editor Photo" r:id="rId4" imgW="9993120" imgH="4676190" progId="">
                      <p:embed/>
                    </p:oleObj>
                  </mc:Choice>
                  <mc:Fallback>
                    <p:oleObj name="Photo Editor Photo" r:id="rId4" imgW="9993120" imgH="467619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 y="2880"/>
                            <a:ext cx="4824"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 Box 11"/>
              <p:cNvSpPr txBox="1">
                <a:spLocks noChangeArrowheads="1"/>
              </p:cNvSpPr>
              <p:nvPr/>
            </p:nvSpPr>
            <p:spPr bwMode="auto">
              <a:xfrm>
                <a:off x="107" y="2904"/>
                <a:ext cx="804" cy="1332"/>
              </a:xfrm>
              <a:prstGeom prst="rect">
                <a:avLst/>
              </a:prstGeom>
              <a:noFill/>
              <a:ln w="9525">
                <a:noFill/>
                <a:miter lim="800000"/>
                <a:headEnd/>
                <a:tailEnd/>
              </a:ln>
            </p:spPr>
            <p:txBody>
              <a:bodyPr>
                <a:spAutoFit/>
              </a:bodyPr>
              <a:lstStyle/>
              <a:p>
                <a:pPr algn="ctr">
                  <a:spcBef>
                    <a:spcPct val="50000"/>
                  </a:spcBef>
                </a:pPr>
                <a:r>
                  <a:rPr lang="en-US" sz="1600" b="1" dirty="0">
                    <a:solidFill>
                      <a:srgbClr val="FF0000"/>
                    </a:solidFill>
                    <a:effectLst>
                      <a:outerShdw blurRad="38100" dist="38100" dir="2700000" algn="tl">
                        <a:srgbClr val="000000">
                          <a:alpha val="43137"/>
                        </a:srgbClr>
                      </a:outerShdw>
                    </a:effectLst>
                  </a:rPr>
                  <a:t>High</a:t>
                </a:r>
                <a:r>
                  <a:rPr lang="en-US" b="1" dirty="0">
                    <a:solidFill>
                      <a:srgbClr val="FF0000"/>
                    </a:solidFill>
                    <a:effectLst>
                      <a:outerShdw blurRad="38100" dist="38100" dir="2700000" algn="tl">
                        <a:srgbClr val="000000">
                          <a:alpha val="43137"/>
                        </a:srgbClr>
                      </a:outerShdw>
                    </a:effectLst>
                  </a:rPr>
                  <a:t> temperature</a:t>
                </a:r>
              </a:p>
              <a:p>
                <a:pPr algn="ctr">
                  <a:spcBef>
                    <a:spcPct val="50000"/>
                  </a:spcBef>
                </a:pPr>
                <a:endParaRPr lang="en-US" b="1" dirty="0">
                  <a:effectLst>
                    <a:outerShdw blurRad="38100" dist="38100" dir="2700000" algn="tl">
                      <a:srgbClr val="000000">
                        <a:alpha val="43137"/>
                      </a:srgbClr>
                    </a:outerShdw>
                  </a:effectLst>
                </a:endParaRPr>
              </a:p>
              <a:p>
                <a:pPr algn="ctr">
                  <a:spcBef>
                    <a:spcPct val="50000"/>
                  </a:spcBef>
                </a:pPr>
                <a:endParaRPr lang="en-US" b="1" dirty="0">
                  <a:effectLst>
                    <a:outerShdw blurRad="38100" dist="38100" dir="2700000" algn="tl">
                      <a:srgbClr val="000000">
                        <a:alpha val="43137"/>
                      </a:srgbClr>
                    </a:outerShdw>
                  </a:effectLst>
                </a:endParaRPr>
              </a:p>
              <a:p>
                <a:pPr algn="ctr">
                  <a:spcBef>
                    <a:spcPct val="50000"/>
                  </a:spcBef>
                </a:pPr>
                <a:endParaRPr lang="en-US" b="1" dirty="0" smtClean="0">
                  <a:effectLst>
                    <a:outerShdw blurRad="38100" dist="38100" dir="2700000" algn="tl">
                      <a:srgbClr val="000000">
                        <a:alpha val="43137"/>
                      </a:srgbClr>
                    </a:outerShdw>
                  </a:effectLst>
                </a:endParaRPr>
              </a:p>
              <a:p>
                <a:pPr algn="ctr">
                  <a:spcBef>
                    <a:spcPct val="50000"/>
                  </a:spcBef>
                </a:pPr>
                <a:endParaRPr lang="en-US" b="1" dirty="0">
                  <a:effectLst>
                    <a:outerShdw blurRad="38100" dist="38100" dir="2700000" algn="tl">
                      <a:srgbClr val="000000">
                        <a:alpha val="43137"/>
                      </a:srgbClr>
                    </a:outerShdw>
                  </a:effectLst>
                </a:endParaRPr>
              </a:p>
              <a:p>
                <a:pPr algn="ctr">
                  <a:spcBef>
                    <a:spcPct val="50000"/>
                  </a:spcBef>
                </a:pPr>
                <a:r>
                  <a:rPr lang="en-US" sz="1600" b="1" dirty="0">
                    <a:effectLst>
                      <a:outerShdw blurRad="38100" dist="38100" dir="2700000" algn="tl">
                        <a:srgbClr val="000000">
                          <a:alpha val="43137"/>
                        </a:srgbClr>
                      </a:outerShdw>
                    </a:effectLst>
                  </a:rPr>
                  <a:t>Low</a:t>
                </a:r>
                <a:r>
                  <a:rPr lang="en-US" b="1" dirty="0">
                    <a:effectLst>
                      <a:outerShdw blurRad="38100" dist="38100" dir="2700000" algn="tl">
                        <a:srgbClr val="000000">
                          <a:alpha val="43137"/>
                        </a:srgbClr>
                      </a:outerShdw>
                    </a:effectLst>
                  </a:rPr>
                  <a:t> temperature</a:t>
                </a:r>
              </a:p>
            </p:txBody>
          </p:sp>
        </p:grpSp>
        <p:sp>
          <p:nvSpPr>
            <p:cNvPr id="2059" name="Line 13"/>
            <p:cNvSpPr>
              <a:spLocks noChangeShapeType="1"/>
            </p:cNvSpPr>
            <p:nvPr/>
          </p:nvSpPr>
          <p:spPr bwMode="auto">
            <a:xfrm flipV="1">
              <a:off x="534" y="3270"/>
              <a:ext cx="6" cy="528"/>
            </a:xfrm>
            <a:prstGeom prst="line">
              <a:avLst/>
            </a:prstGeom>
            <a:noFill/>
            <a:ln w="7620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 calcmode="lin" valueType="num">
                                      <p:cBhvr>
                                        <p:cTn id="14"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66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p:cTn id="2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66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 calcmode="lin" valueType="num">
                                      <p:cBhvr>
                                        <p:cTn id="28"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662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 calcmode="lin" valueType="num">
                                      <p:cBhvr>
                                        <p:cTn id="35"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66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66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4"/>
          <p:cNvSpPr>
            <a:spLocks noGrp="1"/>
          </p:cNvSpPr>
          <p:nvPr>
            <p:ph type="dt" sz="quarter" idx="10"/>
          </p:nvPr>
        </p:nvSpPr>
        <p:spPr>
          <a:noFill/>
        </p:spPr>
        <p:txBody>
          <a:bodyPr/>
          <a:lstStyle/>
          <a:p>
            <a:fld id="{E30061DF-E24A-4053-9A4F-3A98EF369A83}" type="datetime1">
              <a:rPr lang="en-US" smtClean="0"/>
              <a:pPr/>
              <a:t>11/9/2020</a:t>
            </a:fld>
            <a:endParaRPr lang="en-US" smtClean="0"/>
          </a:p>
        </p:txBody>
      </p:sp>
      <p:sp>
        <p:nvSpPr>
          <p:cNvPr id="55299" name="Footer Placeholder 5"/>
          <p:cNvSpPr>
            <a:spLocks noGrp="1"/>
          </p:cNvSpPr>
          <p:nvPr>
            <p:ph type="ftr" sz="quarter" idx="11"/>
          </p:nvPr>
        </p:nvSpPr>
        <p:spPr>
          <a:noFill/>
        </p:spPr>
        <p:txBody>
          <a:bodyPr/>
          <a:lstStyle/>
          <a:p>
            <a:r>
              <a:rPr lang="en-US" smtClean="0"/>
              <a:t>ESR 421 Principles of Remote Sensing</a:t>
            </a:r>
          </a:p>
        </p:txBody>
      </p:sp>
      <p:sp>
        <p:nvSpPr>
          <p:cNvPr id="55300" name="Slide Number Placeholder 6"/>
          <p:cNvSpPr>
            <a:spLocks noGrp="1"/>
          </p:cNvSpPr>
          <p:nvPr>
            <p:ph type="sldNum" sz="quarter" idx="12"/>
          </p:nvPr>
        </p:nvSpPr>
        <p:spPr>
          <a:noFill/>
        </p:spPr>
        <p:txBody>
          <a:bodyPr/>
          <a:lstStyle/>
          <a:p>
            <a:fld id="{7278EED6-F966-49A4-951E-941FDBFC30BA}" type="slidenum">
              <a:rPr lang="ar-SA" smtClean="0"/>
              <a:pPr/>
              <a:t>42</a:t>
            </a:fld>
            <a:endParaRPr lang="en-US" smtClean="0"/>
          </a:p>
        </p:txBody>
      </p:sp>
      <p:pic>
        <p:nvPicPr>
          <p:cNvPr id="55301" name="Picture 8"/>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7650" name="Rectangle 2"/>
          <p:cNvSpPr>
            <a:spLocks noGrp="1" noChangeArrowheads="1"/>
          </p:cNvSpPr>
          <p:nvPr>
            <p:ph type="title"/>
          </p:nvPr>
        </p:nvSpPr>
        <p:spPr>
          <a:xfrm>
            <a:off x="228600" y="76200"/>
            <a:ext cx="8686800" cy="1052384"/>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3200" b="1" i="1" dirty="0">
                <a:solidFill>
                  <a:srgbClr val="CC0000"/>
                </a:solidFill>
                <a:effectLst>
                  <a:outerShdw blurRad="38100" dist="38100" dir="2700000" algn="tl">
                    <a:srgbClr val="C0C0C0"/>
                  </a:outerShdw>
                </a:effectLst>
              </a:rPr>
              <a:t>Spectral Distribution of Energy Radiated from Blackbodies of various Temperatures</a:t>
            </a:r>
          </a:p>
        </p:txBody>
      </p:sp>
      <p:sp>
        <p:nvSpPr>
          <p:cNvPr id="55303" name="Rectangle 3"/>
          <p:cNvSpPr>
            <a:spLocks noGrp="1" noChangeArrowheads="1"/>
          </p:cNvSpPr>
          <p:nvPr>
            <p:ph type="body" sz="half" idx="1"/>
          </p:nvPr>
        </p:nvSpPr>
        <p:spPr>
          <a:xfrm>
            <a:off x="-225496" y="1122942"/>
            <a:ext cx="3071327" cy="5486400"/>
          </a:xfrm>
        </p:spPr>
        <p:txBody>
          <a:bodyPr/>
          <a:lstStyle/>
          <a:p>
            <a:pPr marL="228600" indent="0" eaLnBrk="1" hangingPunct="1">
              <a:lnSpc>
                <a:spcPct val="90000"/>
              </a:lnSpc>
              <a:buFontTx/>
              <a:buNone/>
            </a:pPr>
            <a:r>
              <a:rPr lang="en-US" sz="2400" b="1" dirty="0" smtClean="0"/>
              <a:t>Spectral distribution of energy radiated from blackbodies of various temperatures. </a:t>
            </a:r>
            <a:r>
              <a:rPr lang="en-US" sz="2400" b="1" dirty="0" smtClean="0">
                <a:solidFill>
                  <a:srgbClr val="CC0000"/>
                </a:solidFill>
              </a:rPr>
              <a:t>(Note that Spectral radiant </a:t>
            </a:r>
            <a:r>
              <a:rPr lang="en-US" sz="2400" b="1" dirty="0" err="1" smtClean="0">
                <a:solidFill>
                  <a:srgbClr val="CC0000"/>
                </a:solidFill>
              </a:rPr>
              <a:t>exitance</a:t>
            </a:r>
            <a:r>
              <a:rPr lang="en-US" sz="2400" b="1" dirty="0" smtClean="0">
                <a:solidFill>
                  <a:srgbClr val="CC0000"/>
                </a:solidFill>
              </a:rPr>
              <a:t> </a:t>
            </a:r>
            <a:r>
              <a:rPr lang="en-US" sz="2800" b="1" i="1" dirty="0" smtClean="0">
                <a:effectLst>
                  <a:outerShdw blurRad="38100" dist="38100" dir="2700000" algn="tl">
                    <a:srgbClr val="000000">
                      <a:alpha val="43137"/>
                    </a:srgbClr>
                  </a:outerShdw>
                </a:effectLst>
              </a:rPr>
              <a:t>M</a:t>
            </a:r>
            <a:r>
              <a:rPr lang="en-US" sz="2400" b="1" dirty="0" smtClean="0">
                <a:solidFill>
                  <a:srgbClr val="CC0000"/>
                </a:solidFill>
              </a:rPr>
              <a:t> is the energy emitted per unit wave length</a:t>
            </a:r>
            <a:r>
              <a:rPr lang="en-US" sz="2400" b="1" dirty="0" smtClean="0"/>
              <a:t>.  Total radiant </a:t>
            </a:r>
            <a:r>
              <a:rPr lang="en-US" sz="2400" b="1" dirty="0" err="1" smtClean="0"/>
              <a:t>exitance</a:t>
            </a:r>
            <a:r>
              <a:rPr lang="en-US" sz="2400" b="1" dirty="0" smtClean="0"/>
              <a:t> </a:t>
            </a:r>
            <a:r>
              <a:rPr lang="en-US" sz="2800" b="1" i="1" dirty="0" smtClean="0">
                <a:solidFill>
                  <a:srgbClr val="C00000"/>
                </a:solidFill>
                <a:effectLst>
                  <a:outerShdw blurRad="38100" dist="38100" dir="2700000" algn="tl">
                    <a:srgbClr val="000000">
                      <a:alpha val="43137"/>
                    </a:srgbClr>
                  </a:outerShdw>
                </a:effectLst>
              </a:rPr>
              <a:t>M</a:t>
            </a:r>
            <a:r>
              <a:rPr lang="en-US" sz="2400" b="1" dirty="0" smtClean="0"/>
              <a:t> is given by the area under the spectral radiant </a:t>
            </a:r>
            <a:r>
              <a:rPr lang="en-US" sz="2400" b="1" dirty="0" err="1" smtClean="0"/>
              <a:t>exitance</a:t>
            </a:r>
            <a:r>
              <a:rPr lang="en-US" sz="2400" b="1" dirty="0" smtClean="0"/>
              <a:t> curves.)</a:t>
            </a:r>
          </a:p>
        </p:txBody>
      </p:sp>
      <p:grpSp>
        <p:nvGrpSpPr>
          <p:cNvPr id="2" name="Group 25"/>
          <p:cNvGrpSpPr/>
          <p:nvPr/>
        </p:nvGrpSpPr>
        <p:grpSpPr>
          <a:xfrm>
            <a:off x="2752531" y="1159916"/>
            <a:ext cx="6400800" cy="5657850"/>
            <a:chOff x="2752531" y="1159916"/>
            <a:chExt cx="6400800" cy="5657850"/>
          </a:xfrm>
        </p:grpSpPr>
        <p:pic>
          <p:nvPicPr>
            <p:cNvPr id="81923" name="Picture 3"/>
            <p:cNvPicPr>
              <a:picLocks noChangeAspect="1" noChangeArrowheads="1"/>
            </p:cNvPicPr>
            <p:nvPr/>
          </p:nvPicPr>
          <p:blipFill>
            <a:blip r:embed="rId3" cstate="print"/>
            <a:srcRect/>
            <a:stretch>
              <a:fillRect/>
            </a:stretch>
          </p:blipFill>
          <p:spPr bwMode="auto">
            <a:xfrm>
              <a:off x="2752531" y="1159916"/>
              <a:ext cx="6400800" cy="5657850"/>
            </a:xfrm>
            <a:prstGeom prst="rect">
              <a:avLst/>
            </a:prstGeom>
            <a:noFill/>
            <a:ln w="9525">
              <a:noFill/>
              <a:miter lim="800000"/>
              <a:headEnd/>
              <a:tailEnd/>
            </a:ln>
          </p:spPr>
        </p:pic>
        <p:grpSp>
          <p:nvGrpSpPr>
            <p:cNvPr id="3" name="Group 154"/>
            <p:cNvGrpSpPr>
              <a:grpSpLocks/>
            </p:cNvGrpSpPr>
            <p:nvPr/>
          </p:nvGrpSpPr>
          <p:grpSpPr bwMode="auto">
            <a:xfrm>
              <a:off x="7383624" y="1231641"/>
              <a:ext cx="855306" cy="855306"/>
              <a:chOff x="4752" y="96"/>
              <a:chExt cx="912" cy="912"/>
            </a:xfrm>
          </p:grpSpPr>
          <p:sp>
            <p:nvSpPr>
              <p:cNvPr id="12" name="AutoShape 155"/>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13" name="Oval 156"/>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pic>
          <p:nvPicPr>
            <p:cNvPr id="81922" name="Picture 2"/>
            <p:cNvPicPr>
              <a:picLocks noChangeAspect="1" noChangeArrowheads="1"/>
            </p:cNvPicPr>
            <p:nvPr/>
          </p:nvPicPr>
          <p:blipFill>
            <a:blip r:embed="rId4" cstate="print"/>
            <a:srcRect/>
            <a:stretch>
              <a:fillRect/>
            </a:stretch>
          </p:blipFill>
          <p:spPr bwMode="auto">
            <a:xfrm>
              <a:off x="7279822" y="4313565"/>
              <a:ext cx="750161" cy="724969"/>
            </a:xfrm>
            <a:prstGeom prst="rect">
              <a:avLst/>
            </a:prstGeom>
            <a:noFill/>
            <a:ln w="9525">
              <a:noFill/>
              <a:miter lim="800000"/>
              <a:headEnd/>
              <a:tailEnd/>
            </a:ln>
          </p:spPr>
        </p:pic>
        <p:grpSp>
          <p:nvGrpSpPr>
            <p:cNvPr id="4" name="Group 19"/>
            <p:cNvGrpSpPr/>
            <p:nvPr/>
          </p:nvGrpSpPr>
          <p:grpSpPr>
            <a:xfrm>
              <a:off x="5225144" y="2248677"/>
              <a:ext cx="503852" cy="167951"/>
              <a:chOff x="5225144" y="2248677"/>
              <a:chExt cx="503852" cy="167951"/>
            </a:xfrm>
          </p:grpSpPr>
          <p:cxnSp>
            <p:nvCxnSpPr>
              <p:cNvPr id="17" name="Straight Connector 16"/>
              <p:cNvCxnSpPr/>
              <p:nvPr/>
            </p:nvCxnSpPr>
            <p:spPr bwMode="auto">
              <a:xfrm rot="10800000">
                <a:off x="5551714" y="2258008"/>
                <a:ext cx="17728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10800000" flipV="1">
                <a:off x="5225144" y="2248677"/>
                <a:ext cx="317241" cy="167951"/>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5" name="Group 24"/>
            <p:cNvGrpSpPr/>
            <p:nvPr/>
          </p:nvGrpSpPr>
          <p:grpSpPr>
            <a:xfrm>
              <a:off x="6718041" y="5262465"/>
              <a:ext cx="821094" cy="242596"/>
              <a:chOff x="6718041" y="5262465"/>
              <a:chExt cx="821094" cy="242596"/>
            </a:xfrm>
          </p:grpSpPr>
          <p:cxnSp>
            <p:nvCxnSpPr>
              <p:cNvPr id="22" name="Straight Connector 21"/>
              <p:cNvCxnSpPr/>
              <p:nvPr/>
            </p:nvCxnSpPr>
            <p:spPr bwMode="auto">
              <a:xfrm flipV="1">
                <a:off x="6718041" y="5262465"/>
                <a:ext cx="578498" cy="24259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7277878" y="5262466"/>
                <a:ext cx="26125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109469" y="6425531"/>
            <a:ext cx="2133600" cy="476250"/>
          </a:xfrm>
          <a:noFill/>
        </p:spPr>
        <p:txBody>
          <a:bodyPr/>
          <a:lstStyle/>
          <a:p>
            <a:fld id="{35E6EAC7-CB6E-45E6-8D76-A2AD3219A74D}" type="datetime1">
              <a:rPr lang="en-US" smtClean="0"/>
              <a:pPr/>
              <a:t>11/9/2020</a:t>
            </a:fld>
            <a:endParaRPr lang="en-US" smtClean="0"/>
          </a:p>
        </p:txBody>
      </p:sp>
      <p:sp>
        <p:nvSpPr>
          <p:cNvPr id="56324" name="Slide Number Placeholder 5"/>
          <p:cNvSpPr>
            <a:spLocks noGrp="1"/>
          </p:cNvSpPr>
          <p:nvPr>
            <p:ph type="sldNum" sz="quarter" idx="12"/>
          </p:nvPr>
        </p:nvSpPr>
        <p:spPr>
          <a:noFill/>
        </p:spPr>
        <p:txBody>
          <a:bodyPr/>
          <a:lstStyle/>
          <a:p>
            <a:fld id="{13E92B8D-E8A4-4ABA-92B5-5795EF59175C}" type="slidenum">
              <a:rPr lang="ar-SA" smtClean="0"/>
              <a:pPr/>
              <a:t>43</a:t>
            </a:fld>
            <a:endParaRPr lang="en-US" smtClean="0"/>
          </a:p>
        </p:txBody>
      </p:sp>
      <p:sp>
        <p:nvSpPr>
          <p:cNvPr id="56325" name="Rectangle 2"/>
          <p:cNvSpPr>
            <a:spLocks noGrp="1" noChangeArrowheads="1"/>
          </p:cNvSpPr>
          <p:nvPr>
            <p:ph type="title"/>
          </p:nvPr>
        </p:nvSpPr>
        <p:spPr>
          <a:xfrm>
            <a:off x="457200" y="109878"/>
            <a:ext cx="8229600" cy="944565"/>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b="1" i="1" dirty="0" smtClean="0">
                <a:solidFill>
                  <a:srgbClr val="C00000"/>
                </a:solidFill>
                <a:effectLst>
                  <a:outerShdw blurRad="38100" dist="38100" dir="2700000" algn="tl">
                    <a:srgbClr val="000000">
                      <a:alpha val="43137"/>
                    </a:srgbClr>
                  </a:outerShdw>
                </a:effectLst>
              </a:rPr>
              <a:t>Dominant Wavelength</a:t>
            </a:r>
          </a:p>
        </p:txBody>
      </p:sp>
      <p:sp>
        <p:nvSpPr>
          <p:cNvPr id="7" name="Rounded Rectangle 6"/>
          <p:cNvSpPr/>
          <p:nvPr/>
        </p:nvSpPr>
        <p:spPr bwMode="auto">
          <a:xfrm>
            <a:off x="2084173" y="2051222"/>
            <a:ext cx="3756454" cy="1276864"/>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8675" name="Rectangle 3"/>
          <p:cNvSpPr>
            <a:spLocks noGrp="1" noChangeArrowheads="1"/>
          </p:cNvSpPr>
          <p:nvPr>
            <p:ph type="body" idx="1"/>
          </p:nvPr>
        </p:nvSpPr>
        <p:spPr>
          <a:xfrm>
            <a:off x="457200" y="1333499"/>
            <a:ext cx="8229600" cy="5100251"/>
          </a:xfrm>
        </p:spPr>
        <p:txBody>
          <a:bodyPr/>
          <a:lstStyle/>
          <a:p>
            <a:pPr eaLnBrk="1" hangingPunct="1">
              <a:defRPr/>
            </a:pPr>
            <a:r>
              <a:rPr lang="en-US" dirty="0" smtClean="0">
                <a:effectLst>
                  <a:outerShdw blurRad="38100" dist="38100" dir="2700000" algn="tl">
                    <a:srgbClr val="000000">
                      <a:alpha val="43137"/>
                    </a:srgbClr>
                  </a:outerShdw>
                </a:effectLst>
              </a:rPr>
              <a:t>Wien’s displacement law</a:t>
            </a:r>
            <a:r>
              <a:rPr lang="en-US" dirty="0" smtClean="0"/>
              <a:t>:</a:t>
            </a:r>
          </a:p>
          <a:p>
            <a:pPr eaLnBrk="1" hangingPunct="1">
              <a:buFontTx/>
              <a:buNone/>
              <a:defRPr/>
            </a:pPr>
            <a:r>
              <a:rPr lang="en-US" i="1" dirty="0" smtClean="0"/>
              <a:t>			 </a:t>
            </a:r>
            <a:r>
              <a:rPr lang="en-CA" sz="6600" b="1" dirty="0" smtClean="0">
                <a:solidFill>
                  <a:srgbClr val="FF0000"/>
                </a:solidFill>
                <a:effectLst>
                  <a:outerShdw blurRad="38100" dist="38100" dir="2700000" algn="tl">
                    <a:srgbClr val="C0C0C0"/>
                  </a:outerShdw>
                </a:effectLst>
                <a:latin typeface="SymbolPS" pitchFamily="18" charset="2"/>
              </a:rPr>
              <a:t>l</a:t>
            </a:r>
            <a:r>
              <a:rPr lang="he-IL" sz="4400" b="1" dirty="0" smtClean="0">
                <a:solidFill>
                  <a:srgbClr val="C00000"/>
                </a:solidFill>
              </a:rPr>
              <a:t> </a:t>
            </a:r>
            <a:r>
              <a:rPr lang="en-US" sz="4400" b="1" baseline="-25000" dirty="0" smtClean="0">
                <a:solidFill>
                  <a:srgbClr val="C00000"/>
                </a:solidFill>
                <a:effectLst>
                  <a:outerShdw blurRad="38100" dist="38100" dir="2700000" algn="tl">
                    <a:srgbClr val="000000">
                      <a:alpha val="43137"/>
                    </a:srgbClr>
                  </a:outerShdw>
                </a:effectLst>
              </a:rPr>
              <a:t>m</a:t>
            </a:r>
            <a:r>
              <a:rPr lang="en-US" sz="4400" b="1" dirty="0" smtClean="0">
                <a:solidFill>
                  <a:srgbClr val="C00000"/>
                </a:solidFill>
                <a:effectLst>
                  <a:outerShdw blurRad="38100" dist="38100" dir="2700000" algn="tl">
                    <a:srgbClr val="000000">
                      <a:alpha val="43137"/>
                    </a:srgbClr>
                  </a:outerShdw>
                </a:effectLst>
              </a:rPr>
              <a:t> = A / T</a:t>
            </a:r>
            <a:endParaRPr lang="en-US" b="1" dirty="0" smtClean="0">
              <a:solidFill>
                <a:srgbClr val="C00000"/>
              </a:solidFill>
              <a:effectLst>
                <a:outerShdw blurRad="38100" dist="38100" dir="2700000" algn="tl">
                  <a:srgbClr val="000000">
                    <a:alpha val="43137"/>
                  </a:srgbClr>
                </a:outerShdw>
              </a:effectLst>
            </a:endParaRPr>
          </a:p>
          <a:p>
            <a:pPr eaLnBrk="1" hangingPunct="1">
              <a:buFontTx/>
              <a:buNone/>
              <a:defRPr/>
            </a:pPr>
            <a:r>
              <a:rPr lang="en-US" dirty="0" smtClean="0"/>
              <a:t>Where:</a:t>
            </a:r>
          </a:p>
          <a:p>
            <a:pPr marL="1085850" eaLnBrk="1" hangingPunct="1">
              <a:buFont typeface="Wingdings" pitchFamily="2" charset="2"/>
              <a:buChar char="§"/>
              <a:defRPr/>
            </a:pPr>
            <a:r>
              <a:rPr lang="en-CA" sz="4800" b="1" dirty="0" smtClean="0">
                <a:solidFill>
                  <a:srgbClr val="FF0000"/>
                </a:solidFill>
                <a:effectLst>
                  <a:outerShdw blurRad="38100" dist="38100" dir="2700000" algn="tl">
                    <a:srgbClr val="C0C0C0"/>
                  </a:outerShdw>
                </a:effectLst>
                <a:latin typeface="SymbolPS" pitchFamily="18" charset="2"/>
              </a:rPr>
              <a:t>l</a:t>
            </a:r>
            <a:r>
              <a:rPr lang="he-IL" b="1" i="1" dirty="0" smtClean="0">
                <a:solidFill>
                  <a:srgbClr val="C00000"/>
                </a:solidFill>
              </a:rPr>
              <a:t> </a:t>
            </a:r>
            <a:r>
              <a:rPr lang="en-US" b="1" i="1" baseline="-25000" dirty="0" smtClean="0">
                <a:solidFill>
                  <a:srgbClr val="C00000"/>
                </a:solidFill>
              </a:rPr>
              <a:t>m</a:t>
            </a:r>
            <a:r>
              <a:rPr lang="en-US" dirty="0" smtClean="0"/>
              <a:t> = Wavelength of maximum </a:t>
            </a:r>
            <a:r>
              <a:rPr lang="en-US" dirty="0" err="1" smtClean="0"/>
              <a:t>emittance</a:t>
            </a:r>
            <a:r>
              <a:rPr lang="en-US" dirty="0" smtClean="0"/>
              <a:t> (</a:t>
            </a:r>
            <a:r>
              <a:rPr lang="el-GR" dirty="0" smtClean="0"/>
              <a:t>μ</a:t>
            </a:r>
            <a:r>
              <a:rPr lang="en-US" dirty="0" smtClean="0"/>
              <a:t>m)</a:t>
            </a:r>
          </a:p>
          <a:p>
            <a:pPr marL="1085850" eaLnBrk="1" hangingPunct="1">
              <a:buFont typeface="Wingdings" pitchFamily="2" charset="2"/>
              <a:buChar char="§"/>
              <a:defRPr/>
            </a:pPr>
            <a:r>
              <a:rPr lang="en-US" sz="3600" b="1" dirty="0" smtClean="0">
                <a:solidFill>
                  <a:srgbClr val="C00000"/>
                </a:solidFill>
              </a:rPr>
              <a:t>A</a:t>
            </a:r>
            <a:r>
              <a:rPr lang="en-US" dirty="0" smtClean="0"/>
              <a:t> = </a:t>
            </a:r>
            <a:r>
              <a:rPr lang="en-US" dirty="0" smtClean="0">
                <a:effectLst>
                  <a:outerShdw blurRad="38100" dist="38100" dir="2700000" algn="tl">
                    <a:srgbClr val="000000">
                      <a:alpha val="43137"/>
                    </a:srgbClr>
                  </a:outerShdw>
                </a:effectLst>
              </a:rPr>
              <a:t>2898</a:t>
            </a:r>
            <a:r>
              <a:rPr lang="en-US" dirty="0" smtClean="0"/>
              <a:t> </a:t>
            </a:r>
            <a:r>
              <a:rPr lang="el-GR" dirty="0" smtClean="0"/>
              <a:t>μ</a:t>
            </a:r>
            <a:r>
              <a:rPr lang="en-US" dirty="0" smtClean="0"/>
              <a:t>m K</a:t>
            </a:r>
          </a:p>
          <a:p>
            <a:pPr marL="1085850" eaLnBrk="1" hangingPunct="1">
              <a:buFont typeface="Wingdings" pitchFamily="2" charset="2"/>
              <a:buChar char="§"/>
              <a:defRPr/>
            </a:pPr>
            <a:r>
              <a:rPr lang="en-US" sz="3600" b="1" dirty="0" smtClean="0">
                <a:solidFill>
                  <a:srgbClr val="C00000"/>
                </a:solidFill>
              </a:rPr>
              <a:t>T</a:t>
            </a:r>
            <a:r>
              <a:rPr lang="en-US" dirty="0" smtClean="0"/>
              <a:t> = Temperature (in </a:t>
            </a:r>
            <a:r>
              <a:rPr lang="en-US" baseline="30000" dirty="0" err="1" smtClean="0"/>
              <a:t>o</a:t>
            </a:r>
            <a:r>
              <a:rPr lang="en-US" dirty="0" err="1" smtClean="0"/>
              <a:t>Kalvin</a:t>
            </a:r>
            <a:r>
              <a:rPr lang="en-US" dirty="0" smtClean="0"/>
              <a:t>)</a:t>
            </a:r>
            <a:endParaRPr lang="el-GR" dirty="0" smtClean="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fld id="{E426BF52-0A58-4F16-B439-3529D68C4D72}" type="datetime1">
              <a:rPr lang="en-US" smtClean="0"/>
              <a:pPr/>
              <a:t>11/9/2020</a:t>
            </a:fld>
            <a:endParaRPr lang="en-US" smtClean="0"/>
          </a:p>
        </p:txBody>
      </p:sp>
      <p:sp>
        <p:nvSpPr>
          <p:cNvPr id="57347" name="Footer Placeholder 4"/>
          <p:cNvSpPr>
            <a:spLocks noGrp="1"/>
          </p:cNvSpPr>
          <p:nvPr>
            <p:ph type="ftr" sz="quarter" idx="11"/>
          </p:nvPr>
        </p:nvSpPr>
        <p:spPr>
          <a:noFill/>
        </p:spPr>
        <p:txBody>
          <a:bodyPr/>
          <a:lstStyle/>
          <a:p>
            <a:r>
              <a:rPr lang="en-US" smtClean="0"/>
              <a:t>ESR 421 Principles of Remote Sensing</a:t>
            </a:r>
          </a:p>
        </p:txBody>
      </p:sp>
      <p:sp>
        <p:nvSpPr>
          <p:cNvPr id="57348" name="Slide Number Placeholder 5"/>
          <p:cNvSpPr>
            <a:spLocks noGrp="1"/>
          </p:cNvSpPr>
          <p:nvPr>
            <p:ph type="sldNum" sz="quarter" idx="12"/>
          </p:nvPr>
        </p:nvSpPr>
        <p:spPr>
          <a:noFill/>
        </p:spPr>
        <p:txBody>
          <a:bodyPr/>
          <a:lstStyle/>
          <a:p>
            <a:fld id="{F16323FF-5573-41CE-BCFE-E6EB2830BA0E}" type="slidenum">
              <a:rPr lang="ar-SA" smtClean="0"/>
              <a:pPr/>
              <a:t>44</a:t>
            </a:fld>
            <a:endParaRPr lang="en-US" smtClean="0"/>
          </a:p>
        </p:txBody>
      </p:sp>
      <p:pic>
        <p:nvPicPr>
          <p:cNvPr id="57349" name="Picture 9"/>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29698" name="Rectangle 2"/>
          <p:cNvSpPr>
            <a:spLocks noGrp="1" noChangeArrowheads="1"/>
          </p:cNvSpPr>
          <p:nvPr>
            <p:ph type="title"/>
          </p:nvPr>
        </p:nvSpPr>
        <p:spPr>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b="1" i="1" dirty="0">
                <a:solidFill>
                  <a:srgbClr val="CC0000"/>
                </a:solidFill>
                <a:effectLst>
                  <a:outerShdw blurRad="38100" dist="38100" dir="2700000" algn="tl">
                    <a:srgbClr val="C0C0C0"/>
                  </a:outerShdw>
                </a:effectLst>
              </a:rPr>
              <a:t>Blackbody, </a:t>
            </a:r>
            <a:r>
              <a:rPr lang="en-US" b="1" i="1" dirty="0" err="1">
                <a:solidFill>
                  <a:srgbClr val="CC0000"/>
                </a:solidFill>
                <a:effectLst>
                  <a:outerShdw blurRad="38100" dist="38100" dir="2700000" algn="tl">
                    <a:srgbClr val="C0C0C0"/>
                  </a:outerShdw>
                </a:effectLst>
              </a:rPr>
              <a:t>Greybody</a:t>
            </a:r>
            <a:r>
              <a:rPr lang="en-US" b="1" i="1" dirty="0">
                <a:solidFill>
                  <a:srgbClr val="CC0000"/>
                </a:solidFill>
                <a:effectLst>
                  <a:outerShdw blurRad="38100" dist="38100" dir="2700000" algn="tl">
                    <a:srgbClr val="C0C0C0"/>
                  </a:outerShdw>
                </a:effectLst>
              </a:rPr>
              <a:t> and Selective Radiator</a:t>
            </a:r>
          </a:p>
        </p:txBody>
      </p:sp>
      <p:pic>
        <p:nvPicPr>
          <p:cNvPr id="29703" name="Picture 7"/>
          <p:cNvPicPr>
            <a:picLocks noGrp="1" noChangeAspect="1" noChangeArrowheads="1"/>
          </p:cNvPicPr>
          <p:nvPr>
            <p:ph idx="1"/>
          </p:nvPr>
        </p:nvPicPr>
        <p:blipFill>
          <a:blip r:embed="rId3" cstate="print">
            <a:lum contrast="54000"/>
          </a:blip>
          <a:srcRect/>
          <a:stretch>
            <a:fillRect/>
          </a:stretch>
        </p:blipFill>
        <p:spPr>
          <a:xfrm>
            <a:off x="167951" y="1558212"/>
            <a:ext cx="8747449" cy="5141168"/>
          </a:xfrm>
        </p:spPr>
      </p:pic>
      <p:sp>
        <p:nvSpPr>
          <p:cNvPr id="57352" name="Text Box 10"/>
          <p:cNvSpPr txBox="1">
            <a:spLocks noChangeArrowheads="1"/>
          </p:cNvSpPr>
          <p:nvPr/>
        </p:nvSpPr>
        <p:spPr bwMode="auto">
          <a:xfrm>
            <a:off x="5029200" y="1905000"/>
            <a:ext cx="3962400" cy="1801813"/>
          </a:xfrm>
          <a:prstGeom prst="rect">
            <a:avLst/>
          </a:prstGeom>
          <a:noFill/>
          <a:ln w="9525">
            <a:noFill/>
            <a:miter lim="800000"/>
            <a:headEnd/>
            <a:tailEnd/>
          </a:ln>
        </p:spPr>
        <p:txBody>
          <a:bodyPr>
            <a:spAutoFit/>
          </a:bodyPr>
          <a:lstStyle/>
          <a:p>
            <a:pPr>
              <a:spcBef>
                <a:spcPct val="50000"/>
              </a:spcBef>
            </a:pPr>
            <a:r>
              <a:rPr lang="en-US" sz="2800" b="1" dirty="0">
                <a:solidFill>
                  <a:srgbClr val="0000FF"/>
                </a:solidFill>
              </a:rPr>
              <a:t>A Blackbody</a:t>
            </a:r>
          </a:p>
          <a:p>
            <a:pPr>
              <a:spcBef>
                <a:spcPct val="50000"/>
              </a:spcBef>
            </a:pPr>
            <a:r>
              <a:rPr lang="en-US" sz="2800" b="1" dirty="0"/>
              <a:t>B </a:t>
            </a:r>
            <a:r>
              <a:rPr lang="en-US" sz="2800" b="1" dirty="0" err="1"/>
              <a:t>Greybody</a:t>
            </a:r>
            <a:endParaRPr lang="en-US" sz="2800" b="1" dirty="0"/>
          </a:p>
          <a:p>
            <a:pPr>
              <a:spcBef>
                <a:spcPct val="50000"/>
              </a:spcBef>
            </a:pPr>
            <a:r>
              <a:rPr lang="en-US" sz="2800" b="1" dirty="0">
                <a:solidFill>
                  <a:srgbClr val="FF0000"/>
                </a:solidFill>
              </a:rPr>
              <a:t>C Selective Radiator</a:t>
            </a:r>
          </a:p>
        </p:txBody>
      </p:sp>
      <p:sp>
        <p:nvSpPr>
          <p:cNvPr id="29707" name="Text Box 11"/>
          <p:cNvSpPr txBox="1">
            <a:spLocks noChangeArrowheads="1"/>
          </p:cNvSpPr>
          <p:nvPr/>
        </p:nvSpPr>
        <p:spPr bwMode="auto">
          <a:xfrm>
            <a:off x="4343400" y="5791200"/>
            <a:ext cx="685800" cy="914400"/>
          </a:xfrm>
          <a:prstGeom prst="rect">
            <a:avLst/>
          </a:prstGeom>
          <a:noFill/>
          <a:ln w="9525">
            <a:noFill/>
            <a:miter lim="800000"/>
            <a:headEnd/>
            <a:tailEnd/>
          </a:ln>
          <a:effectLst/>
        </p:spPr>
        <p:txBody>
          <a:bodyPr>
            <a:spAutoFit/>
          </a:bodyPr>
          <a:lstStyle/>
          <a:p>
            <a:pPr algn="ctr">
              <a:spcBef>
                <a:spcPct val="50000"/>
              </a:spcBef>
              <a:defRPr/>
            </a:pPr>
            <a:r>
              <a:rPr lang="en-CA" sz="5400" b="1">
                <a:solidFill>
                  <a:srgbClr val="FF0000"/>
                </a:solidFill>
                <a:effectLst>
                  <a:outerShdw blurRad="38100" dist="38100" dir="2700000" algn="tl">
                    <a:srgbClr val="C0C0C0"/>
                  </a:outerShdw>
                </a:effectLst>
                <a:latin typeface="SymbolPS" pitchFamily="18" charset="2"/>
              </a:rPr>
              <a:t>l</a:t>
            </a:r>
            <a:endParaRPr lang="en-US" sz="5400" b="1">
              <a:solidFill>
                <a:srgbClr val="FF0000"/>
              </a:solidFill>
              <a:effectLst>
                <a:outerShdw blurRad="38100" dist="38100" dir="2700000" algn="tl">
                  <a:srgbClr val="C0C0C0"/>
                </a:outerShdw>
              </a:effectLst>
              <a:latin typeface="SymbolPS" pitchFamily="18" charset="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fld id="{1AC0A0E9-0107-4A1E-A8A3-C2A6FB27A793}" type="datetime1">
              <a:rPr lang="en-US" smtClean="0"/>
              <a:pPr/>
              <a:t>11/9/2020</a:t>
            </a:fld>
            <a:endParaRPr lang="en-US" smtClean="0"/>
          </a:p>
        </p:txBody>
      </p:sp>
      <p:sp>
        <p:nvSpPr>
          <p:cNvPr id="58372" name="Slide Number Placeholder 5"/>
          <p:cNvSpPr>
            <a:spLocks noGrp="1"/>
          </p:cNvSpPr>
          <p:nvPr>
            <p:ph type="sldNum" sz="quarter" idx="12"/>
          </p:nvPr>
        </p:nvSpPr>
        <p:spPr>
          <a:noFill/>
        </p:spPr>
        <p:txBody>
          <a:bodyPr/>
          <a:lstStyle/>
          <a:p>
            <a:fld id="{2255060E-7C34-4BF5-9CD8-99E0568D84B0}" type="slidenum">
              <a:rPr lang="ar-SA" smtClean="0"/>
              <a:pPr/>
              <a:t>45</a:t>
            </a:fld>
            <a:endParaRPr lang="en-US" smtClean="0"/>
          </a:p>
        </p:txBody>
      </p:sp>
      <p:sp>
        <p:nvSpPr>
          <p:cNvPr id="58373" name="Rectangle 2"/>
          <p:cNvSpPr>
            <a:spLocks noGrp="1" noChangeArrowheads="1"/>
          </p:cNvSpPr>
          <p:nvPr>
            <p:ph type="title"/>
          </p:nvPr>
        </p:nvSpPr>
        <p:spPr>
          <a:xfrm>
            <a:off x="457200" y="228600"/>
            <a:ext cx="8229600" cy="949411"/>
          </a:xfrm>
          <a:effectLst>
            <a:glow rad="1397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b="1" i="1" dirty="0" smtClean="0">
                <a:solidFill>
                  <a:srgbClr val="A50021"/>
                </a:solidFill>
                <a:effectLst>
                  <a:outerShdw blurRad="38100" dist="38100" dir="2700000" algn="tl">
                    <a:srgbClr val="000000">
                      <a:alpha val="43137"/>
                    </a:srgbClr>
                  </a:outerShdw>
                </a:effectLst>
              </a:rPr>
              <a:t>Electromagnetic Spectrum</a:t>
            </a:r>
          </a:p>
        </p:txBody>
      </p:sp>
      <p:sp>
        <p:nvSpPr>
          <p:cNvPr id="58374" name="Rectangle 3"/>
          <p:cNvSpPr>
            <a:spLocks noGrp="1" noChangeArrowheads="1"/>
          </p:cNvSpPr>
          <p:nvPr>
            <p:ph type="body" idx="1"/>
          </p:nvPr>
        </p:nvSpPr>
        <p:spPr>
          <a:xfrm>
            <a:off x="457200" y="1600200"/>
            <a:ext cx="8229600" cy="4267200"/>
          </a:xfrm>
        </p:spPr>
        <p:txBody>
          <a:bodyPr/>
          <a:lstStyle/>
          <a:p>
            <a:pPr eaLnBrk="1" hangingPunct="1"/>
            <a:r>
              <a:rPr lang="en-US" b="1" dirty="0" smtClean="0"/>
              <a:t>The entire range of </a:t>
            </a:r>
            <a:r>
              <a:rPr lang="en-US" b="1" dirty="0" smtClean="0">
                <a:solidFill>
                  <a:srgbClr val="FF0000"/>
                </a:solidFill>
                <a:effectLst>
                  <a:outerShdw blurRad="38100" dist="38100" dir="2700000" algn="tl">
                    <a:srgbClr val="000000">
                      <a:alpha val="43137"/>
                    </a:srgbClr>
                  </a:outerShdw>
                </a:effectLst>
              </a:rPr>
              <a:t>EMR</a:t>
            </a:r>
            <a:r>
              <a:rPr lang="en-US" b="1" dirty="0" smtClean="0">
                <a:effectLst>
                  <a:outerShdw blurRad="38100" dist="38100" dir="2700000" algn="tl">
                    <a:srgbClr val="000000">
                      <a:alpha val="43137"/>
                    </a:srgbClr>
                  </a:outerShdw>
                </a:effectLst>
              </a:rPr>
              <a:t> </a:t>
            </a:r>
            <a:r>
              <a:rPr lang="en-US" b="1" dirty="0" smtClean="0"/>
              <a:t>comprises the </a:t>
            </a:r>
            <a:r>
              <a:rPr lang="en-US" b="1" dirty="0" smtClean="0">
                <a:solidFill>
                  <a:srgbClr val="FF0000"/>
                </a:solidFill>
                <a:effectLst>
                  <a:outerShdw blurRad="38100" dist="38100" dir="2700000" algn="tl">
                    <a:srgbClr val="000000">
                      <a:alpha val="43137"/>
                    </a:srgbClr>
                  </a:outerShdw>
                </a:effectLst>
              </a:rPr>
              <a:t>Electromagnetic Spectrum</a:t>
            </a:r>
            <a:r>
              <a:rPr lang="en-US" b="1" dirty="0" smtClean="0"/>
              <a:t>.</a:t>
            </a:r>
          </a:p>
          <a:p>
            <a:pPr eaLnBrk="1" hangingPunct="1"/>
            <a:r>
              <a:rPr lang="en-US" b="1" dirty="0" smtClean="0"/>
              <a:t>From the sun, the electromagnetic spectrum stretches </a:t>
            </a:r>
            <a:r>
              <a:rPr lang="en-US" b="1" dirty="0" smtClean="0">
                <a:solidFill>
                  <a:srgbClr val="FF0000"/>
                </a:solidFill>
                <a:effectLst>
                  <a:outerShdw blurRad="38100" dist="38100" dir="2700000" algn="tl">
                    <a:srgbClr val="000000">
                      <a:alpha val="43137"/>
                    </a:srgbClr>
                  </a:outerShdw>
                </a:effectLst>
              </a:rPr>
              <a:t>from</a:t>
            </a:r>
            <a:r>
              <a:rPr lang="en-US" b="1" dirty="0" smtClean="0">
                <a:effectLst>
                  <a:outerShdw blurRad="38100" dist="38100" dir="2700000" algn="tl">
                    <a:srgbClr val="000000">
                      <a:alpha val="43137"/>
                    </a:srgbClr>
                  </a:outerShdw>
                </a:effectLst>
              </a:rPr>
              <a:t> </a:t>
            </a:r>
            <a:r>
              <a:rPr lang="en-US" b="1" dirty="0" smtClean="0"/>
              <a:t>biological lethal gamma rays </a:t>
            </a:r>
            <a:r>
              <a:rPr lang="en-US" b="1" dirty="0" smtClean="0">
                <a:solidFill>
                  <a:srgbClr val="FF0000"/>
                </a:solidFill>
                <a:effectLst>
                  <a:outerShdw blurRad="38100" dist="38100" dir="2700000" algn="tl">
                    <a:srgbClr val="000000">
                      <a:alpha val="43137"/>
                    </a:srgbClr>
                  </a:outerShdw>
                </a:effectLst>
              </a:rPr>
              <a:t>to</a:t>
            </a:r>
            <a:r>
              <a:rPr lang="en-US" b="1" dirty="0" smtClean="0">
                <a:effectLst>
                  <a:outerShdw blurRad="38100" dist="38100" dir="2700000" algn="tl">
                    <a:srgbClr val="000000">
                      <a:alpha val="43137"/>
                    </a:srgbClr>
                  </a:outerShdw>
                </a:effectLst>
              </a:rPr>
              <a:t> </a:t>
            </a:r>
            <a:r>
              <a:rPr lang="en-US" b="1" dirty="0" smtClean="0"/>
              <a:t>passive radio waves.</a:t>
            </a:r>
          </a:p>
          <a:p>
            <a:pPr eaLnBrk="1" hangingPunct="1"/>
            <a:r>
              <a:rPr lang="en-US" b="1" dirty="0" smtClean="0">
                <a:solidFill>
                  <a:srgbClr val="FF0000"/>
                </a:solidFill>
                <a:effectLst>
                  <a:outerShdw blurRad="38100" dist="38100" dir="2700000" algn="tl">
                    <a:srgbClr val="000000">
                      <a:alpha val="43137"/>
                    </a:srgbClr>
                  </a:outerShdw>
                </a:effectLst>
              </a:rPr>
              <a:t>Spectral bands </a:t>
            </a:r>
            <a:r>
              <a:rPr lang="en-US" b="1" dirty="0" smtClean="0"/>
              <a:t>– named divisions</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fld id="{2A6FDFAC-0AF4-4FE2-912B-6CD32B6364DC}" type="datetime1">
              <a:rPr lang="en-US" smtClean="0"/>
              <a:pPr/>
              <a:t>11/9/2020</a:t>
            </a:fld>
            <a:endParaRPr lang="en-US" smtClean="0"/>
          </a:p>
        </p:txBody>
      </p:sp>
      <p:sp>
        <p:nvSpPr>
          <p:cNvPr id="3077" name="Slide Number Placeholder 5"/>
          <p:cNvSpPr>
            <a:spLocks noGrp="1"/>
          </p:cNvSpPr>
          <p:nvPr>
            <p:ph type="sldNum" sz="quarter" idx="12"/>
          </p:nvPr>
        </p:nvSpPr>
        <p:spPr>
          <a:noFill/>
        </p:spPr>
        <p:txBody>
          <a:bodyPr/>
          <a:lstStyle/>
          <a:p>
            <a:fld id="{DF47AA68-B454-466A-9EED-C7E7CFC321A8}" type="slidenum">
              <a:rPr lang="ar-SA" smtClean="0"/>
              <a:pPr/>
              <a:t>46</a:t>
            </a:fld>
            <a:endParaRPr lang="en-US" smtClean="0"/>
          </a:p>
        </p:txBody>
      </p:sp>
      <p:graphicFrame>
        <p:nvGraphicFramePr>
          <p:cNvPr id="3074" name="Object 12"/>
          <p:cNvGraphicFramePr>
            <a:graphicFrameLocks noGrp="1" noChangeAspect="1"/>
          </p:cNvGraphicFramePr>
          <p:nvPr>
            <p:ph idx="1"/>
          </p:nvPr>
        </p:nvGraphicFramePr>
        <p:xfrm>
          <a:off x="152400" y="1386038"/>
          <a:ext cx="8839200" cy="4812631"/>
        </p:xfrm>
        <a:graphic>
          <a:graphicData uri="http://schemas.openxmlformats.org/presentationml/2006/ole">
            <mc:AlternateContent xmlns:mc="http://schemas.openxmlformats.org/markup-compatibility/2006">
              <mc:Choice xmlns:v="urn:schemas-microsoft-com:vml" Requires="v">
                <p:oleObj spid="_x0000_s3080" name="Photo Editor Photo" r:id="rId3" imgW="13800000" imgH="4048690" progId="">
                  <p:embed/>
                </p:oleObj>
              </mc:Choice>
              <mc:Fallback>
                <p:oleObj name="Photo Editor Photo" r:id="rId3" imgW="13800000" imgH="4048690" progId="">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86038"/>
                        <a:ext cx="8839200" cy="481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2"/>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algn="ctr"/>
            <a:r>
              <a:rPr lang="en-US" sz="4400" b="1">
                <a:solidFill>
                  <a:srgbClr val="A50021"/>
                </a:solidFill>
              </a:rPr>
              <a:t>Electromagnetic Spectrum</a:t>
            </a: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fld id="{6832BFB8-0721-4509-B6CE-32975757EE8F}" type="datetime1">
              <a:rPr lang="en-US" smtClean="0"/>
              <a:pPr/>
              <a:t>11/9/2020</a:t>
            </a:fld>
            <a:endParaRPr lang="en-US" smtClean="0"/>
          </a:p>
        </p:txBody>
      </p:sp>
      <p:sp>
        <p:nvSpPr>
          <p:cNvPr id="59395" name="Footer Placeholder 4"/>
          <p:cNvSpPr>
            <a:spLocks noGrp="1"/>
          </p:cNvSpPr>
          <p:nvPr>
            <p:ph type="ftr" sz="quarter" idx="11"/>
          </p:nvPr>
        </p:nvSpPr>
        <p:spPr>
          <a:noFill/>
        </p:spPr>
        <p:txBody>
          <a:bodyPr/>
          <a:lstStyle/>
          <a:p>
            <a:r>
              <a:rPr lang="en-US" smtClean="0"/>
              <a:t>ESR 421 Principles of Remote Sensing</a:t>
            </a:r>
          </a:p>
        </p:txBody>
      </p:sp>
      <p:sp>
        <p:nvSpPr>
          <p:cNvPr id="59396" name="Slide Number Placeholder 5"/>
          <p:cNvSpPr>
            <a:spLocks noGrp="1"/>
          </p:cNvSpPr>
          <p:nvPr>
            <p:ph type="sldNum" sz="quarter" idx="12"/>
          </p:nvPr>
        </p:nvSpPr>
        <p:spPr>
          <a:noFill/>
        </p:spPr>
        <p:txBody>
          <a:bodyPr/>
          <a:lstStyle/>
          <a:p>
            <a:fld id="{F5B3AF8D-D541-42F4-8536-25E283FFE322}" type="slidenum">
              <a:rPr lang="ar-SA" smtClean="0"/>
              <a:pPr/>
              <a:t>47</a:t>
            </a:fld>
            <a:endParaRPr lang="en-US" smtClean="0"/>
          </a:p>
        </p:txBody>
      </p:sp>
      <p:pic>
        <p:nvPicPr>
          <p:cNvPr id="59397"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32770" name="Rectangle 2"/>
          <p:cNvSpPr>
            <a:spLocks noGrp="1" noChangeArrowheads="1"/>
          </p:cNvSpPr>
          <p:nvPr>
            <p:ph type="title"/>
          </p:nvPr>
        </p:nvSpPr>
        <p:spPr>
          <a:xfrm>
            <a:off x="457200" y="230659"/>
            <a:ext cx="8229600" cy="910754"/>
          </a:xfr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b="1" i="1" dirty="0">
                <a:solidFill>
                  <a:srgbClr val="CC0000"/>
                </a:solidFill>
                <a:effectLst>
                  <a:outerShdw blurRad="38100" dist="38100" dir="2700000" algn="tl">
                    <a:srgbClr val="C0C0C0"/>
                  </a:outerShdw>
                </a:effectLst>
              </a:rPr>
              <a:t>Radiation-Matter Interactions</a:t>
            </a:r>
          </a:p>
        </p:txBody>
      </p:sp>
      <p:sp>
        <p:nvSpPr>
          <p:cNvPr id="32771" name="Rectangle 3"/>
          <p:cNvSpPr>
            <a:spLocks noGrp="1" noChangeArrowheads="1"/>
          </p:cNvSpPr>
          <p:nvPr>
            <p:ph type="body" idx="1"/>
          </p:nvPr>
        </p:nvSpPr>
        <p:spPr>
          <a:xfrm>
            <a:off x="95250" y="1285875"/>
            <a:ext cx="8972550" cy="5019675"/>
          </a:xfrm>
        </p:spPr>
        <p:txBody>
          <a:bodyPr/>
          <a:lstStyle/>
          <a:p>
            <a:pPr marL="273050" indent="-273050" eaLnBrk="1" hangingPunct="1">
              <a:lnSpc>
                <a:spcPct val="90000"/>
              </a:lnSpc>
              <a:defRPr/>
            </a:pPr>
            <a:r>
              <a:rPr lang="en-US" sz="3600" b="1" i="1" dirty="0">
                <a:solidFill>
                  <a:srgbClr val="C00000"/>
                </a:solidFill>
                <a:effectLst>
                  <a:outerShdw blurRad="38100" dist="38100" dir="2700000" algn="tl">
                    <a:srgbClr val="000000">
                      <a:alpha val="43137"/>
                    </a:srgbClr>
                  </a:outerShdw>
                </a:effectLst>
              </a:rPr>
              <a:t>EMR</a:t>
            </a:r>
            <a:r>
              <a:rPr lang="en-US" sz="3600" b="1" dirty="0">
                <a:effectLst>
                  <a:outerShdw blurRad="38100" dist="38100" dir="2700000" algn="tl">
                    <a:srgbClr val="000000">
                      <a:alpha val="43137"/>
                    </a:srgbClr>
                  </a:outerShdw>
                </a:effectLst>
              </a:rPr>
              <a:t> </a:t>
            </a:r>
            <a:r>
              <a:rPr lang="en-US" sz="3600" b="1" dirty="0"/>
              <a:t>that impinges upon matter is called </a:t>
            </a:r>
            <a:r>
              <a:rPr lang="en-US" sz="3600" b="1" i="1" u="sng" dirty="0">
                <a:solidFill>
                  <a:srgbClr val="CC0000"/>
                </a:solidFill>
                <a:effectLst>
                  <a:outerShdw blurRad="38100" dist="38100" dir="2700000" algn="tl">
                    <a:srgbClr val="C0C0C0"/>
                  </a:outerShdw>
                </a:effectLst>
              </a:rPr>
              <a:t>incident radiation</a:t>
            </a:r>
            <a:r>
              <a:rPr lang="en-US" sz="3600" b="1" dirty="0"/>
              <a:t>.</a:t>
            </a:r>
          </a:p>
          <a:p>
            <a:pPr marL="273050" indent="-273050" eaLnBrk="1" hangingPunct="1">
              <a:lnSpc>
                <a:spcPct val="90000"/>
              </a:lnSpc>
              <a:defRPr/>
            </a:pPr>
            <a:r>
              <a:rPr lang="en-US" sz="3600" b="1" dirty="0"/>
              <a:t>When </a:t>
            </a:r>
            <a:r>
              <a:rPr lang="en-US" sz="3600" b="1" i="1" u="sng" dirty="0">
                <a:solidFill>
                  <a:srgbClr val="CC0000"/>
                </a:solidFill>
                <a:effectLst>
                  <a:outerShdw blurRad="38100" dist="38100" dir="2700000" algn="tl">
                    <a:srgbClr val="C0C0C0"/>
                  </a:outerShdw>
                </a:effectLst>
              </a:rPr>
              <a:t>incident radiation</a:t>
            </a:r>
            <a:r>
              <a:rPr lang="en-US" sz="3600" b="1" dirty="0"/>
              <a:t> hit the earth, it  may be </a:t>
            </a:r>
            <a:r>
              <a:rPr lang="en-US" sz="3600" b="1" i="1" u="sng" dirty="0">
                <a:solidFill>
                  <a:srgbClr val="008000"/>
                </a:solidFill>
                <a:effectLst>
                  <a:outerShdw blurRad="38100" dist="38100" dir="2700000" algn="tl">
                    <a:srgbClr val="C0C0C0"/>
                  </a:outerShdw>
                </a:effectLst>
              </a:rPr>
              <a:t>transmitted</a:t>
            </a:r>
            <a:r>
              <a:rPr lang="en-US" sz="3600" b="1" dirty="0"/>
              <a:t>, </a:t>
            </a:r>
            <a:r>
              <a:rPr lang="en-US" sz="3600" b="1" i="1" u="sng" dirty="0">
                <a:solidFill>
                  <a:srgbClr val="008000"/>
                </a:solidFill>
                <a:effectLst>
                  <a:outerShdw blurRad="38100" dist="38100" dir="2700000" algn="tl">
                    <a:srgbClr val="C0C0C0"/>
                  </a:outerShdw>
                </a:effectLst>
              </a:rPr>
              <a:t>reflected</a:t>
            </a:r>
            <a:r>
              <a:rPr lang="en-US" sz="3600" b="1" dirty="0"/>
              <a:t>, </a:t>
            </a:r>
            <a:r>
              <a:rPr lang="en-US" sz="3600" b="1" i="1" u="sng" dirty="0">
                <a:solidFill>
                  <a:srgbClr val="008000"/>
                </a:solidFill>
                <a:effectLst>
                  <a:outerShdw blurRad="38100" dist="38100" dir="2700000" algn="tl">
                    <a:srgbClr val="C0C0C0"/>
                  </a:outerShdw>
                </a:effectLst>
              </a:rPr>
              <a:t>scattered</a:t>
            </a:r>
            <a:r>
              <a:rPr lang="en-US" sz="3600" b="1" dirty="0"/>
              <a:t> or </a:t>
            </a:r>
            <a:r>
              <a:rPr lang="en-US" sz="3600" b="1" i="1" u="sng" dirty="0">
                <a:solidFill>
                  <a:srgbClr val="008000"/>
                </a:solidFill>
                <a:effectLst>
                  <a:outerShdw blurRad="38100" dist="38100" dir="2700000" algn="tl">
                    <a:srgbClr val="C0C0C0"/>
                  </a:outerShdw>
                </a:effectLst>
              </a:rPr>
              <a:t>absorbed</a:t>
            </a:r>
            <a:r>
              <a:rPr lang="en-US" sz="3600" b="1" dirty="0"/>
              <a:t>, </a:t>
            </a:r>
            <a:r>
              <a:rPr lang="en-US" sz="3600" b="1" u="sng" dirty="0">
                <a:solidFill>
                  <a:srgbClr val="CC0000"/>
                </a:solidFill>
              </a:rPr>
              <a:t>depending on:</a:t>
            </a:r>
          </a:p>
          <a:p>
            <a:pPr marL="911225" lvl="1" indent="-458788" eaLnBrk="1" hangingPunct="1">
              <a:lnSpc>
                <a:spcPct val="90000"/>
              </a:lnSpc>
              <a:buFont typeface="Arial" pitchFamily="34" charset="0"/>
              <a:buChar char="♦"/>
              <a:defRPr/>
            </a:pPr>
            <a:r>
              <a:rPr lang="en-US" sz="3600" b="1" dirty="0"/>
              <a:t>Properties of the medium.</a:t>
            </a:r>
          </a:p>
          <a:p>
            <a:pPr marL="911225" lvl="1" indent="-458788" eaLnBrk="1" hangingPunct="1">
              <a:lnSpc>
                <a:spcPct val="90000"/>
              </a:lnSpc>
              <a:buFont typeface="Arial" pitchFamily="34" charset="0"/>
              <a:buChar char="♦"/>
              <a:defRPr/>
            </a:pPr>
            <a:r>
              <a:rPr lang="en-US" sz="3600" b="1" dirty="0">
                <a:solidFill>
                  <a:srgbClr val="CC0000"/>
                </a:solidFill>
              </a:rPr>
              <a:t>The wavelength of the incident radiation</a:t>
            </a:r>
          </a:p>
          <a:p>
            <a:pPr marL="911225" lvl="1" indent="-458788" eaLnBrk="1" hangingPunct="1">
              <a:lnSpc>
                <a:spcPct val="90000"/>
              </a:lnSpc>
              <a:buFont typeface="Arial" pitchFamily="34" charset="0"/>
              <a:buChar char="♦"/>
              <a:defRPr/>
            </a:pPr>
            <a:r>
              <a:rPr lang="en-US" sz="3600" b="1" dirty="0"/>
              <a:t>Incident</a:t>
            </a:r>
            <a:r>
              <a:rPr lang="en-US" sz="3200" b="1" dirty="0"/>
              <a:t> </a:t>
            </a:r>
            <a:r>
              <a:rPr lang="en-US" sz="3600" b="1" dirty="0"/>
              <a:t>angle</a:t>
            </a: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fld id="{D8C80193-DE7F-4BA4-9B35-288095906756}" type="datetime1">
              <a:rPr lang="en-US" smtClean="0"/>
              <a:pPr/>
              <a:t>11/9/2020</a:t>
            </a:fld>
            <a:endParaRPr lang="en-US" smtClean="0"/>
          </a:p>
        </p:txBody>
      </p:sp>
      <p:sp>
        <p:nvSpPr>
          <p:cNvPr id="60419" name="Footer Placeholder 4"/>
          <p:cNvSpPr>
            <a:spLocks noGrp="1"/>
          </p:cNvSpPr>
          <p:nvPr>
            <p:ph type="ftr" sz="quarter" idx="11"/>
          </p:nvPr>
        </p:nvSpPr>
        <p:spPr>
          <a:noFill/>
        </p:spPr>
        <p:txBody>
          <a:bodyPr/>
          <a:lstStyle/>
          <a:p>
            <a:r>
              <a:rPr lang="en-US" smtClean="0"/>
              <a:t>ESR 421 Principles of Remote Sensing</a:t>
            </a:r>
          </a:p>
        </p:txBody>
      </p:sp>
      <p:sp>
        <p:nvSpPr>
          <p:cNvPr id="60420" name="Slide Number Placeholder 5"/>
          <p:cNvSpPr>
            <a:spLocks noGrp="1"/>
          </p:cNvSpPr>
          <p:nvPr>
            <p:ph type="sldNum" sz="quarter" idx="12"/>
          </p:nvPr>
        </p:nvSpPr>
        <p:spPr>
          <a:noFill/>
        </p:spPr>
        <p:txBody>
          <a:bodyPr/>
          <a:lstStyle/>
          <a:p>
            <a:fld id="{F53A45F6-398C-4F79-BFC5-A005BB8F0E39}" type="slidenum">
              <a:rPr lang="ar-SA" smtClean="0"/>
              <a:pPr/>
              <a:t>48</a:t>
            </a:fld>
            <a:endParaRPr lang="en-US" smtClean="0"/>
          </a:p>
        </p:txBody>
      </p:sp>
      <p:pic>
        <p:nvPicPr>
          <p:cNvPr id="60421" name="Picture 2"/>
          <p:cNvPicPr>
            <a:picLocks noChangeAspect="1" noChangeArrowheads="1"/>
          </p:cNvPicPr>
          <p:nvPr/>
        </p:nvPicPr>
        <p:blipFill>
          <a:blip r:embed="rId2" cstate="print">
            <a:lum bright="70000" contrast="-70000"/>
          </a:blip>
          <a:srcRect t="-633"/>
          <a:stretch>
            <a:fillRect/>
          </a:stretch>
        </p:blipFill>
        <p:spPr bwMode="auto">
          <a:xfrm>
            <a:off x="0" y="25758"/>
            <a:ext cx="9144000" cy="6813550"/>
          </a:xfrm>
          <a:prstGeom prst="rect">
            <a:avLst/>
          </a:prstGeom>
          <a:noFill/>
          <a:ln w="9525">
            <a:noFill/>
            <a:miter lim="800000"/>
            <a:headEnd/>
            <a:tailEnd/>
          </a:ln>
        </p:spPr>
      </p:pic>
      <p:sp>
        <p:nvSpPr>
          <p:cNvPr id="418819" name="Rectangle 3"/>
          <p:cNvSpPr>
            <a:spLocks noGrp="1" noChangeArrowheads="1"/>
          </p:cNvSpPr>
          <p:nvPr>
            <p:ph type="title"/>
          </p:nvPr>
        </p:nvSpPr>
        <p:spPr>
          <a:xfrm>
            <a:off x="1" y="0"/>
            <a:ext cx="9144000" cy="1143000"/>
          </a:xfrm>
        </p:spPr>
        <p:style>
          <a:lnRef idx="1">
            <a:schemeClr val="accent1"/>
          </a:lnRef>
          <a:fillRef idx="2">
            <a:schemeClr val="accent1"/>
          </a:fillRef>
          <a:effectRef idx="1">
            <a:schemeClr val="accent1"/>
          </a:effectRef>
          <a:fontRef idx="minor">
            <a:schemeClr val="dk1"/>
          </a:fontRef>
        </p:style>
        <p:txBody>
          <a:bodyPr/>
          <a:lstStyle/>
          <a:p>
            <a:pPr rtl="1" eaLnBrk="1" hangingPunct="1">
              <a:defRPr/>
            </a:pPr>
            <a:r>
              <a:rPr lang="ar-SA" sz="2800" b="1" dirty="0" smtClean="0">
                <a:solidFill>
                  <a:srgbClr val="FF3300"/>
                </a:solidFill>
                <a:effectLst>
                  <a:outerShdw blurRad="38100" dist="38100" dir="2700000" algn="tl">
                    <a:srgbClr val="C0C0C0"/>
                  </a:outerShdw>
                </a:effectLst>
                <a:cs typeface="Times New Roman" pitchFamily="18" charset="0"/>
              </a:rPr>
              <a:t>    </a:t>
            </a:r>
            <a:r>
              <a:rPr lang="en-US" sz="2400" b="1" dirty="0" smtClean="0">
                <a:solidFill>
                  <a:srgbClr val="FF3300"/>
                </a:solidFill>
                <a:effectLst>
                  <a:outerShdw blurRad="38100" dist="38100" dir="2700000" algn="tl">
                    <a:srgbClr val="C0C0C0"/>
                  </a:outerShdw>
                </a:effectLst>
                <a:cs typeface="Times New Roman" pitchFamily="18" charset="0"/>
              </a:rPr>
              <a:t>Transmission, Reflection, Scattering, </a:t>
            </a:r>
            <a:r>
              <a:rPr lang="en-US" sz="2400" b="1" dirty="0">
                <a:solidFill>
                  <a:srgbClr val="FF3300"/>
                </a:solidFill>
                <a:effectLst>
                  <a:outerShdw blurRad="38100" dist="38100" dir="2700000" algn="tl">
                    <a:srgbClr val="C0C0C0"/>
                  </a:outerShdw>
                </a:effectLst>
                <a:cs typeface="Times New Roman" pitchFamily="18" charset="0"/>
              </a:rPr>
              <a:t>and </a:t>
            </a:r>
            <a:r>
              <a:rPr lang="en-US" sz="2400" b="1" dirty="0" smtClean="0">
                <a:solidFill>
                  <a:srgbClr val="FF3300"/>
                </a:solidFill>
                <a:effectLst>
                  <a:outerShdw blurRad="38100" dist="38100" dir="2700000" algn="tl">
                    <a:srgbClr val="C0C0C0"/>
                  </a:outerShdw>
                </a:effectLst>
                <a:cs typeface="Times New Roman" pitchFamily="18" charset="0"/>
              </a:rPr>
              <a:t>Absorption</a:t>
            </a:r>
            <a:endParaRPr lang="en-US" sz="3600" b="1" dirty="0">
              <a:solidFill>
                <a:srgbClr val="FF3300"/>
              </a:solidFill>
              <a:effectLst>
                <a:outerShdw blurRad="38100" dist="38100" dir="2700000" algn="tl">
                  <a:srgbClr val="C0C0C0"/>
                </a:outerShdw>
              </a:effectLst>
            </a:endParaRPr>
          </a:p>
        </p:txBody>
      </p:sp>
      <p:sp>
        <p:nvSpPr>
          <p:cNvPr id="418820" name="Rectangle 4"/>
          <p:cNvSpPr>
            <a:spLocks noGrp="1" noChangeArrowheads="1"/>
          </p:cNvSpPr>
          <p:nvPr>
            <p:ph type="body" idx="1"/>
          </p:nvPr>
        </p:nvSpPr>
        <p:spPr>
          <a:xfrm>
            <a:off x="266700" y="1052513"/>
            <a:ext cx="8482013" cy="1871662"/>
          </a:xfrm>
        </p:spPr>
        <p:txBody>
          <a:bodyPr/>
          <a:lstStyle/>
          <a:p>
            <a:pPr marL="609600" indent="-609600" eaLnBrk="1" hangingPunct="1">
              <a:buFontTx/>
              <a:buNone/>
              <a:defRPr/>
            </a:pPr>
            <a:r>
              <a:rPr lang="en-US" b="1" i="1" dirty="0" smtClean="0"/>
              <a:t>Depends on :					</a:t>
            </a:r>
            <a:endParaRPr lang="en-US" b="1" dirty="0" smtClean="0"/>
          </a:p>
          <a:p>
            <a:pPr marL="381000" indent="-381000" eaLnBrk="1" hangingPunct="1">
              <a:buFontTx/>
              <a:buNone/>
              <a:defRPr/>
            </a:pPr>
            <a:r>
              <a:rPr lang="en-US" sz="2800" b="1" dirty="0" smtClean="0">
                <a:cs typeface="Times New Roman" pitchFamily="18" charset="0"/>
              </a:rPr>
              <a:t>	</a:t>
            </a:r>
            <a:r>
              <a:rPr lang="fr-FR" sz="2800" b="1" dirty="0" smtClean="0">
                <a:cs typeface="Times New Roman" pitchFamily="18" charset="0"/>
              </a:rPr>
              <a:t>1- Properties of medium	 </a:t>
            </a:r>
            <a:r>
              <a:rPr lang="ar-SA" sz="2800" b="1" dirty="0" smtClean="0">
                <a:cs typeface="Times New Roman" pitchFamily="18" charset="0"/>
              </a:rPr>
              <a:t>	</a:t>
            </a:r>
            <a:endParaRPr lang="ar-SA" sz="2800" b="1" dirty="0" smtClean="0">
              <a:effectLst>
                <a:outerShdw blurRad="38100" dist="38100" dir="2700000" algn="tl">
                  <a:srgbClr val="000000">
                    <a:alpha val="43137"/>
                  </a:srgbClr>
                </a:outerShdw>
              </a:effectLst>
              <a:cs typeface="Times New Roman" pitchFamily="18" charset="0"/>
            </a:endParaRPr>
          </a:p>
          <a:p>
            <a:pPr marL="381000" indent="-381000" eaLnBrk="1" hangingPunct="1">
              <a:buFontTx/>
              <a:buNone/>
              <a:defRPr/>
            </a:pPr>
            <a:r>
              <a:rPr lang="fr-FR" sz="2800" b="1" dirty="0" smtClean="0">
                <a:cs typeface="Times New Roman" pitchFamily="18" charset="0"/>
              </a:rPr>
              <a:t>	2- Incident angle  	 </a:t>
            </a:r>
            <a:r>
              <a:rPr lang="ar-SA" sz="2800" b="1" dirty="0" smtClean="0">
                <a:cs typeface="Times New Roman" pitchFamily="18" charset="0"/>
              </a:rPr>
              <a:t>		</a:t>
            </a:r>
            <a:endParaRPr lang="ar-SA" sz="2800" b="1" dirty="0" smtClean="0">
              <a:effectLst>
                <a:outerShdw blurRad="38100" dist="38100" dir="2700000" algn="tl">
                  <a:srgbClr val="000000">
                    <a:alpha val="43137"/>
                  </a:srgbClr>
                </a:outerShdw>
              </a:effectLst>
              <a:cs typeface="Times New Roman" pitchFamily="18" charset="0"/>
            </a:endParaRPr>
          </a:p>
          <a:p>
            <a:pPr marL="381000" indent="-381000" eaLnBrk="1" hangingPunct="1">
              <a:buFontTx/>
              <a:buNone/>
              <a:defRPr/>
            </a:pPr>
            <a:r>
              <a:rPr lang="en-US" sz="2800" b="1" dirty="0" smtClean="0">
                <a:cs typeface="Times New Roman" pitchFamily="18" charset="0"/>
              </a:rPr>
              <a:t>	3- Wavelength</a:t>
            </a:r>
            <a:r>
              <a:rPr lang="en-US" sz="2800" b="1" dirty="0" smtClean="0"/>
              <a:t> </a:t>
            </a:r>
            <a:r>
              <a:rPr lang="ar-SA" sz="2800" b="1" dirty="0" smtClean="0">
                <a:cs typeface="Times New Roman" pitchFamily="18" charset="0"/>
              </a:rPr>
              <a:t>	</a:t>
            </a:r>
            <a:r>
              <a:rPr lang="en-US" sz="2800" b="1" dirty="0" smtClean="0">
                <a:cs typeface="Times New Roman" pitchFamily="18" charset="0"/>
              </a:rPr>
              <a:t> </a:t>
            </a:r>
            <a:r>
              <a:rPr lang="ar-SA" sz="2800" b="1" dirty="0" smtClean="0">
                <a:cs typeface="Times New Roman" pitchFamily="18" charset="0"/>
              </a:rPr>
              <a:t>	</a:t>
            </a:r>
            <a:endParaRPr lang="en-US" sz="2800" b="1" dirty="0" smtClean="0">
              <a:effectLst>
                <a:outerShdw blurRad="38100" dist="38100" dir="2700000" algn="tl">
                  <a:srgbClr val="000000">
                    <a:alpha val="43137"/>
                  </a:srgbClr>
                </a:outerShdw>
              </a:effectLst>
              <a:cs typeface="Times New Roman" pitchFamily="18" charset="0"/>
            </a:endParaRPr>
          </a:p>
        </p:txBody>
      </p:sp>
      <p:grpSp>
        <p:nvGrpSpPr>
          <p:cNvPr id="2" name="Group 32"/>
          <p:cNvGrpSpPr/>
          <p:nvPr/>
        </p:nvGrpSpPr>
        <p:grpSpPr>
          <a:xfrm>
            <a:off x="735270" y="3149070"/>
            <a:ext cx="7999155" cy="3699599"/>
            <a:chOff x="735270" y="3149070"/>
            <a:chExt cx="7999155" cy="3699599"/>
          </a:xfrm>
        </p:grpSpPr>
        <p:pic>
          <p:nvPicPr>
            <p:cNvPr id="97282" name="Picture 2"/>
            <p:cNvPicPr>
              <a:picLocks noChangeAspect="1" noChangeArrowheads="1"/>
            </p:cNvPicPr>
            <p:nvPr/>
          </p:nvPicPr>
          <p:blipFill>
            <a:blip r:embed="rId3" cstate="print"/>
            <a:srcRect/>
            <a:stretch>
              <a:fillRect/>
            </a:stretch>
          </p:blipFill>
          <p:spPr bwMode="auto">
            <a:xfrm>
              <a:off x="4896141" y="3181544"/>
              <a:ext cx="3438525" cy="3667125"/>
            </a:xfrm>
            <a:prstGeom prst="rect">
              <a:avLst/>
            </a:prstGeom>
            <a:ln>
              <a:noFill/>
            </a:ln>
            <a:effectLst>
              <a:outerShdw blurRad="292100" dist="139700" dir="2700000" algn="tl" rotWithShape="0">
                <a:srgbClr val="333333">
                  <a:alpha val="65000"/>
                </a:srgbClr>
              </a:outerShdw>
            </a:effectLst>
          </p:spPr>
        </p:pic>
        <p:grpSp>
          <p:nvGrpSpPr>
            <p:cNvPr id="3" name="Group 25"/>
            <p:cNvGrpSpPr/>
            <p:nvPr/>
          </p:nvGrpSpPr>
          <p:grpSpPr>
            <a:xfrm>
              <a:off x="735270" y="3149070"/>
              <a:ext cx="7999155" cy="3657600"/>
              <a:chOff x="735270" y="3149070"/>
              <a:chExt cx="7999155" cy="3657600"/>
            </a:xfrm>
          </p:grpSpPr>
          <p:pic>
            <p:nvPicPr>
              <p:cNvPr id="97281" name="Picture 1"/>
              <p:cNvPicPr>
                <a:picLocks noChangeAspect="1" noChangeArrowheads="1"/>
              </p:cNvPicPr>
              <p:nvPr/>
            </p:nvPicPr>
            <p:blipFill>
              <a:blip r:embed="rId4" cstate="print"/>
              <a:srcRect/>
              <a:stretch>
                <a:fillRect/>
              </a:stretch>
            </p:blipFill>
            <p:spPr bwMode="auto">
              <a:xfrm>
                <a:off x="735270" y="3149070"/>
                <a:ext cx="3381375" cy="3657600"/>
              </a:xfrm>
              <a:prstGeom prst="rect">
                <a:avLst/>
              </a:prstGeom>
              <a:ln>
                <a:noFill/>
              </a:ln>
              <a:effectLst>
                <a:outerShdw blurRad="292100" dist="139700" dir="2700000" algn="tl" rotWithShape="0">
                  <a:srgbClr val="333333">
                    <a:alpha val="65000"/>
                  </a:srgbClr>
                </a:outerShdw>
              </a:effectLst>
            </p:spPr>
          </p:pic>
          <p:sp>
            <p:nvSpPr>
              <p:cNvPr id="418825" name="Text Box 9"/>
              <p:cNvSpPr txBox="1">
                <a:spLocks noChangeArrowheads="1"/>
              </p:cNvSpPr>
              <p:nvPr/>
            </p:nvSpPr>
            <p:spPr bwMode="auto">
              <a:xfrm>
                <a:off x="7223125" y="4973642"/>
                <a:ext cx="1511300" cy="579438"/>
              </a:xfrm>
              <a:prstGeom prst="rect">
                <a:avLst/>
              </a:prstGeom>
              <a:noFill/>
              <a:ln w="9525">
                <a:noFill/>
                <a:miter lim="800000"/>
                <a:headEnd/>
                <a:tailEnd/>
              </a:ln>
              <a:effectLst/>
            </p:spPr>
            <p:txBody>
              <a:bodyPr>
                <a:spAutoFit/>
              </a:bodyPr>
              <a:lstStyle/>
              <a:p>
                <a:pPr algn="ctr" rtl="1" eaLnBrk="0" hangingPunct="0">
                  <a:spcBef>
                    <a:spcPct val="50000"/>
                  </a:spcBef>
                  <a:defRPr/>
                </a:pPr>
                <a:endParaRPr lang="en-US" sz="3200" b="1" dirty="0">
                  <a:solidFill>
                    <a:srgbClr val="0000FF"/>
                  </a:solidFill>
                  <a:effectLst>
                    <a:outerShdw blurRad="38100" dist="38100" dir="2700000" algn="tl">
                      <a:srgbClr val="C0C0C0"/>
                    </a:outerShdw>
                  </a:effectLst>
                </a:endParaRPr>
              </a:p>
            </p:txBody>
          </p:sp>
          <p:cxnSp>
            <p:nvCxnSpPr>
              <p:cNvPr id="18" name="Straight Arrow Connector 17"/>
              <p:cNvCxnSpPr/>
              <p:nvPr/>
            </p:nvCxnSpPr>
            <p:spPr bwMode="auto">
              <a:xfrm>
                <a:off x="1623528" y="3461658"/>
                <a:ext cx="755780" cy="326571"/>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19" name="Straight Arrow Connector 18"/>
              <p:cNvCxnSpPr/>
              <p:nvPr/>
            </p:nvCxnSpPr>
            <p:spPr bwMode="auto">
              <a:xfrm rot="16200000" flipH="1">
                <a:off x="1615616" y="4983967"/>
                <a:ext cx="845840" cy="737524"/>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23" name="Straight Arrow Connector 22"/>
              <p:cNvCxnSpPr/>
              <p:nvPr/>
            </p:nvCxnSpPr>
            <p:spPr bwMode="auto">
              <a:xfrm>
                <a:off x="5900058" y="3492760"/>
                <a:ext cx="755780" cy="326571"/>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24" name="Straight Arrow Connector 23"/>
              <p:cNvCxnSpPr/>
              <p:nvPr/>
            </p:nvCxnSpPr>
            <p:spPr bwMode="auto">
              <a:xfrm>
                <a:off x="5719665" y="5374433"/>
                <a:ext cx="929953" cy="416767"/>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gr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18819"/>
                                        </p:tgtEl>
                                        <p:attrNameLst>
                                          <p:attrName>style.visibility</p:attrName>
                                        </p:attrNameLst>
                                      </p:cBhvr>
                                      <p:to>
                                        <p:strVal val="visible"/>
                                      </p:to>
                                    </p:set>
                                    <p:animScale>
                                      <p:cBhvr>
                                        <p:cTn id="7" dur="1000" decel="50000" fill="hold">
                                          <p:stCondLst>
                                            <p:cond delay="0"/>
                                          </p:stCondLst>
                                        </p:cTn>
                                        <p:tgtEl>
                                          <p:spTgt spid="4188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8819"/>
                                        </p:tgtEl>
                                        <p:attrNameLst>
                                          <p:attrName>ppt_x</p:attrName>
                                          <p:attrName>ppt_y</p:attrName>
                                        </p:attrNameLst>
                                      </p:cBhvr>
                                    </p:animMotion>
                                    <p:animEffect transition="in" filter="fade">
                                      <p:cBhvr>
                                        <p:cTn id="9" dur="1000"/>
                                        <p:tgtEl>
                                          <p:spTgt spid="418819"/>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18820">
                                            <p:txEl>
                                              <p:pRg st="0" end="0"/>
                                            </p:txEl>
                                          </p:spTgt>
                                        </p:tgtEl>
                                        <p:attrNameLst>
                                          <p:attrName>style.visibility</p:attrName>
                                        </p:attrNameLst>
                                      </p:cBhvr>
                                      <p:to>
                                        <p:strVal val="visible"/>
                                      </p:to>
                                    </p:set>
                                    <p:animEffect transition="in" filter="strips(downLeft)">
                                      <p:cBhvr>
                                        <p:cTn id="14" dur="500"/>
                                        <p:tgtEl>
                                          <p:spTgt spid="4188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8820">
                                            <p:txEl>
                                              <p:pRg st="1" end="1"/>
                                            </p:txEl>
                                          </p:spTgt>
                                        </p:tgtEl>
                                        <p:attrNameLst>
                                          <p:attrName>style.visibility</p:attrName>
                                        </p:attrNameLst>
                                      </p:cBhvr>
                                      <p:to>
                                        <p:strVal val="visible"/>
                                      </p:to>
                                    </p:set>
                                    <p:animEffect transition="in" filter="strips(downLeft)">
                                      <p:cBhvr>
                                        <p:cTn id="19" dur="500"/>
                                        <p:tgtEl>
                                          <p:spTgt spid="41882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418820">
                                            <p:txEl>
                                              <p:pRg st="2" end="2"/>
                                            </p:txEl>
                                          </p:spTgt>
                                        </p:tgtEl>
                                        <p:attrNameLst>
                                          <p:attrName>style.visibility</p:attrName>
                                        </p:attrNameLst>
                                      </p:cBhvr>
                                      <p:to>
                                        <p:strVal val="visible"/>
                                      </p:to>
                                    </p:set>
                                    <p:animEffect transition="in" filter="strips(downLeft)">
                                      <p:cBhvr>
                                        <p:cTn id="24" dur="500"/>
                                        <p:tgtEl>
                                          <p:spTgt spid="41882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18820">
                                            <p:txEl>
                                              <p:pRg st="3" end="3"/>
                                            </p:txEl>
                                          </p:spTgt>
                                        </p:tgtEl>
                                        <p:attrNameLst>
                                          <p:attrName>style.visibility</p:attrName>
                                        </p:attrNameLst>
                                      </p:cBhvr>
                                      <p:to>
                                        <p:strVal val="visible"/>
                                      </p:to>
                                    </p:set>
                                    <p:animEffect transition="in" filter="strips(downLeft)">
                                      <p:cBhvr>
                                        <p:cTn id="29" dur="500"/>
                                        <p:tgtEl>
                                          <p:spTgt spid="418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animBg="1"/>
      <p:bldP spid="41882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2973" y="109151"/>
            <a:ext cx="8143103" cy="895865"/>
          </a:xfrm>
          <a:effectLst>
            <a:glow rad="101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sz="4800" b="1" i="1" dirty="0" smtClean="0">
                <a:solidFill>
                  <a:srgbClr val="FF0000"/>
                </a:solidFill>
                <a:effectLst>
                  <a:outerShdw blurRad="38100" dist="38100" dir="2700000" algn="tl">
                    <a:srgbClr val="000000">
                      <a:alpha val="43137"/>
                    </a:srgbClr>
                  </a:outerShdw>
                </a:effectLst>
              </a:rPr>
              <a:t>Effects of the Atmosphere</a:t>
            </a:r>
          </a:p>
        </p:txBody>
      </p:sp>
      <p:sp>
        <p:nvSpPr>
          <p:cNvPr id="61443" name="Rectangle 3"/>
          <p:cNvSpPr>
            <a:spLocks noGrp="1" noChangeArrowheads="1"/>
          </p:cNvSpPr>
          <p:nvPr>
            <p:ph type="body" sz="half" idx="1"/>
          </p:nvPr>
        </p:nvSpPr>
        <p:spPr>
          <a:xfrm>
            <a:off x="228600" y="1143000"/>
            <a:ext cx="5410200" cy="5715000"/>
          </a:xfrm>
        </p:spPr>
        <p:txBody>
          <a:bodyPr/>
          <a:lstStyle/>
          <a:p>
            <a:pPr marL="228600" indent="-228600" eaLnBrk="1" hangingPunct="1">
              <a:lnSpc>
                <a:spcPct val="90000"/>
              </a:lnSpc>
            </a:pPr>
            <a:r>
              <a:rPr lang="en-US" sz="2000" b="1" i="1" dirty="0" smtClean="0">
                <a:solidFill>
                  <a:srgbClr val="C00000"/>
                </a:solidFill>
                <a:effectLst>
                  <a:outerShdw blurRad="38100" dist="38100" dir="2700000" algn="tl">
                    <a:srgbClr val="000000">
                      <a:alpha val="43137"/>
                    </a:srgbClr>
                  </a:outerShdw>
                </a:effectLst>
              </a:rPr>
              <a:t>EM</a:t>
            </a:r>
            <a:r>
              <a:rPr lang="en-US" sz="2000" dirty="0" smtClean="0">
                <a:effectLst>
                  <a:outerShdw blurRad="38100" dist="38100" dir="2700000" algn="tl">
                    <a:srgbClr val="000000">
                      <a:alpha val="43137"/>
                    </a:srgbClr>
                  </a:outerShdw>
                </a:effectLst>
              </a:rPr>
              <a:t> </a:t>
            </a:r>
            <a:r>
              <a:rPr lang="en-US" sz="2000" dirty="0" smtClean="0"/>
              <a:t>radiation used for remote sensing has to travel through some distance of the particles and gases in the atmosphere which can affect the incoming light and radiation. </a:t>
            </a:r>
          </a:p>
          <a:p>
            <a:pPr marL="228600" indent="-228600" eaLnBrk="1" hangingPunct="1">
              <a:lnSpc>
                <a:spcPct val="90000"/>
              </a:lnSpc>
            </a:pPr>
            <a:r>
              <a:rPr lang="en-US" sz="2000" dirty="0" smtClean="0"/>
              <a:t>These effects are caused by the mechanisms of </a:t>
            </a:r>
            <a:r>
              <a:rPr lang="en-US" sz="2000" b="1" dirty="0" smtClean="0">
                <a:solidFill>
                  <a:srgbClr val="A50021"/>
                </a:solidFill>
              </a:rPr>
              <a:t>scattering</a:t>
            </a:r>
            <a:r>
              <a:rPr lang="en-US" sz="2000" dirty="0" smtClean="0"/>
              <a:t> and </a:t>
            </a:r>
            <a:r>
              <a:rPr lang="en-US" sz="2000" b="1" dirty="0" smtClean="0">
                <a:solidFill>
                  <a:srgbClr val="A50021"/>
                </a:solidFill>
              </a:rPr>
              <a:t>absorption</a:t>
            </a:r>
            <a:r>
              <a:rPr lang="en-US" sz="2000" dirty="0" smtClean="0"/>
              <a:t>.</a:t>
            </a:r>
          </a:p>
          <a:p>
            <a:pPr marL="228600" indent="-228600" eaLnBrk="1" hangingPunct="1">
              <a:lnSpc>
                <a:spcPct val="90000"/>
              </a:lnSpc>
            </a:pPr>
            <a:r>
              <a:rPr lang="en-US" sz="2000" b="1" dirty="0" smtClean="0">
                <a:solidFill>
                  <a:srgbClr val="A50021"/>
                </a:solidFill>
                <a:effectLst>
                  <a:outerShdw blurRad="38100" dist="38100" dir="2700000" algn="tl">
                    <a:srgbClr val="000000">
                      <a:alpha val="43137"/>
                    </a:srgbClr>
                  </a:outerShdw>
                </a:effectLst>
              </a:rPr>
              <a:t>Scattering</a:t>
            </a:r>
            <a:r>
              <a:rPr lang="en-US" sz="2000" dirty="0" smtClean="0"/>
              <a:t> occurs when particles or large gas molecules in the atmosphere interact with the electromagnetic radiation and redirects it from its original path.</a:t>
            </a:r>
          </a:p>
          <a:p>
            <a:pPr marL="228600" indent="-228600" eaLnBrk="1" hangingPunct="1">
              <a:lnSpc>
                <a:spcPct val="90000"/>
              </a:lnSpc>
            </a:pPr>
            <a:r>
              <a:rPr lang="en-US" sz="2000" dirty="0" smtClean="0"/>
              <a:t>How much scattering takes place depends on several factors including:</a:t>
            </a:r>
          </a:p>
          <a:p>
            <a:pPr lvl="1" eaLnBrk="1" hangingPunct="1">
              <a:lnSpc>
                <a:spcPct val="90000"/>
              </a:lnSpc>
            </a:pPr>
            <a:r>
              <a:rPr lang="en-US" sz="1800" b="1" dirty="0" smtClean="0">
                <a:solidFill>
                  <a:srgbClr val="A50021"/>
                </a:solidFill>
              </a:rPr>
              <a:t>The wavelength of the radiation</a:t>
            </a:r>
            <a:r>
              <a:rPr lang="en-US" sz="1800" b="1" dirty="0" smtClean="0"/>
              <a:t>,</a:t>
            </a:r>
          </a:p>
          <a:p>
            <a:pPr lvl="1" eaLnBrk="1" hangingPunct="1">
              <a:lnSpc>
                <a:spcPct val="90000"/>
              </a:lnSpc>
            </a:pPr>
            <a:r>
              <a:rPr lang="en-US" sz="1800" b="1" dirty="0" smtClean="0"/>
              <a:t>The abundance of particles or gases, </a:t>
            </a:r>
          </a:p>
          <a:p>
            <a:pPr lvl="1" eaLnBrk="1" hangingPunct="1">
              <a:lnSpc>
                <a:spcPct val="90000"/>
              </a:lnSpc>
            </a:pPr>
            <a:r>
              <a:rPr lang="en-US" sz="1800" b="1" dirty="0" smtClean="0">
                <a:solidFill>
                  <a:srgbClr val="A50021"/>
                </a:solidFill>
              </a:rPr>
              <a:t>The distance the radiation travels through the atmosphere</a:t>
            </a:r>
            <a:r>
              <a:rPr lang="en-US" sz="1800" b="1" dirty="0" smtClean="0"/>
              <a:t>.</a:t>
            </a:r>
            <a:r>
              <a:rPr lang="en-US" sz="1800" dirty="0" smtClean="0"/>
              <a:t>  </a:t>
            </a:r>
          </a:p>
          <a:p>
            <a:pPr marL="228600" indent="-228600" eaLnBrk="1" hangingPunct="1">
              <a:lnSpc>
                <a:spcPct val="90000"/>
              </a:lnSpc>
            </a:pPr>
            <a:r>
              <a:rPr lang="en-US" sz="2000" dirty="0" smtClean="0"/>
              <a:t>There are </a:t>
            </a:r>
            <a:r>
              <a:rPr lang="en-US" sz="2000" b="1" dirty="0" smtClean="0">
                <a:solidFill>
                  <a:srgbClr val="FF0000"/>
                </a:solidFill>
                <a:effectLst>
                  <a:outerShdw blurRad="38100" dist="38100" dir="2700000" algn="tl">
                    <a:srgbClr val="000000">
                      <a:alpha val="43137"/>
                    </a:srgbClr>
                  </a:outerShdw>
                </a:effectLst>
              </a:rPr>
              <a:t>three</a:t>
            </a:r>
            <a:r>
              <a:rPr lang="en-US" sz="2000" dirty="0" smtClean="0"/>
              <a:t> (3) </a:t>
            </a:r>
            <a:r>
              <a:rPr lang="en-US" sz="2000" b="1" dirty="0" smtClean="0"/>
              <a:t>types of scattering</a:t>
            </a:r>
            <a:r>
              <a:rPr lang="en-US" sz="2000" dirty="0" smtClean="0"/>
              <a:t> which take place.</a:t>
            </a:r>
          </a:p>
        </p:txBody>
      </p:sp>
      <p:grpSp>
        <p:nvGrpSpPr>
          <p:cNvPr id="2" name="Group 9"/>
          <p:cNvGrpSpPr/>
          <p:nvPr/>
        </p:nvGrpSpPr>
        <p:grpSpPr>
          <a:xfrm>
            <a:off x="5228913" y="915955"/>
            <a:ext cx="3930650" cy="5068176"/>
            <a:chOff x="5228913" y="915955"/>
            <a:chExt cx="3930650" cy="5068176"/>
          </a:xfrm>
        </p:grpSpPr>
        <p:grpSp>
          <p:nvGrpSpPr>
            <p:cNvPr id="3" name="Group 7"/>
            <p:cNvGrpSpPr/>
            <p:nvPr/>
          </p:nvGrpSpPr>
          <p:grpSpPr>
            <a:xfrm>
              <a:off x="5228913" y="915955"/>
              <a:ext cx="3930650" cy="5068176"/>
              <a:chOff x="5228913" y="915955"/>
              <a:chExt cx="3930650" cy="5068176"/>
            </a:xfrm>
          </p:grpSpPr>
          <p:pic>
            <p:nvPicPr>
              <p:cNvPr id="61444" name="Picture 10" descr="atms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579777" flipH="1">
                <a:off x="5228913" y="2205881"/>
                <a:ext cx="3930650" cy="3778250"/>
              </a:xfrm>
              <a:prstGeom prst="rect">
                <a:avLst/>
              </a:prstGeom>
              <a:noFill/>
              <a:ln w="9525">
                <a:noFill/>
                <a:miter lim="800000"/>
                <a:headEnd/>
                <a:tailEnd/>
              </a:ln>
            </p:spPr>
          </p:pic>
          <p:grpSp>
            <p:nvGrpSpPr>
              <p:cNvPr id="4" name="Group 154"/>
              <p:cNvGrpSpPr>
                <a:grpSpLocks/>
              </p:cNvGrpSpPr>
              <p:nvPr/>
            </p:nvGrpSpPr>
            <p:grpSpPr bwMode="auto">
              <a:xfrm>
                <a:off x="7929465" y="915955"/>
                <a:ext cx="1214535" cy="1202094"/>
                <a:chOff x="4752" y="96"/>
                <a:chExt cx="912" cy="912"/>
              </a:xfrm>
            </p:grpSpPr>
            <p:sp>
              <p:nvSpPr>
                <p:cNvPr id="6" name="AutoShape 155"/>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7" name="Oval 156"/>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grpSp>
        <p:sp>
          <p:nvSpPr>
            <p:cNvPr id="9" name="Rectangle 8"/>
            <p:cNvSpPr/>
            <p:nvPr/>
          </p:nvSpPr>
          <p:spPr>
            <a:xfrm>
              <a:off x="5478958" y="2071468"/>
              <a:ext cx="1798917" cy="461665"/>
            </a:xfrm>
            <a:prstGeom prst="rect">
              <a:avLst/>
            </a:prstGeom>
          </p:spPr>
          <p:txBody>
            <a:bodyPr wrap="square">
              <a:spAutoFit/>
            </a:bodyPr>
            <a:lstStyle/>
            <a:p>
              <a:pPr algn="ctr"/>
              <a:r>
                <a:rPr lang="en-US" sz="2400" b="1" dirty="0" smtClean="0">
                  <a:solidFill>
                    <a:srgbClr val="A50021"/>
                  </a:solidFill>
                  <a:effectLst>
                    <a:outerShdw blurRad="38100" dist="38100" dir="2700000" algn="tl">
                      <a:srgbClr val="000000">
                        <a:alpha val="43137"/>
                      </a:srgbClr>
                    </a:outerShdw>
                  </a:effectLst>
                </a:rPr>
                <a:t>Scattering</a:t>
              </a:r>
            </a:p>
          </p:txBody>
        </p:sp>
      </p:gr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10"/>
          </p:nvPr>
        </p:nvSpPr>
        <p:spPr>
          <a:noFill/>
        </p:spPr>
        <p:txBody>
          <a:bodyPr/>
          <a:lstStyle/>
          <a:p>
            <a:fld id="{7465B6BC-7EEF-4605-A607-F47C92ADA883}" type="datetime1">
              <a:rPr lang="en-US" smtClean="0"/>
              <a:pPr/>
              <a:t>11/9/2020</a:t>
            </a:fld>
            <a:endParaRPr lang="en-US" smtClean="0"/>
          </a:p>
        </p:txBody>
      </p:sp>
      <p:sp>
        <p:nvSpPr>
          <p:cNvPr id="16387" name="Footer Placeholder 3"/>
          <p:cNvSpPr>
            <a:spLocks noGrp="1"/>
          </p:cNvSpPr>
          <p:nvPr>
            <p:ph type="ftr" sz="quarter" idx="11"/>
          </p:nvPr>
        </p:nvSpPr>
        <p:spPr>
          <a:noFill/>
        </p:spPr>
        <p:txBody>
          <a:bodyPr/>
          <a:lstStyle/>
          <a:p>
            <a:r>
              <a:rPr lang="en-US" smtClean="0"/>
              <a:t>ESR 421 Principles of Remote Sensing</a:t>
            </a:r>
          </a:p>
        </p:txBody>
      </p:sp>
      <p:sp>
        <p:nvSpPr>
          <p:cNvPr id="16388" name="Slide Number Placeholder 4"/>
          <p:cNvSpPr>
            <a:spLocks noGrp="1"/>
          </p:cNvSpPr>
          <p:nvPr>
            <p:ph type="sldNum" sz="quarter" idx="12"/>
          </p:nvPr>
        </p:nvSpPr>
        <p:spPr>
          <a:noFill/>
        </p:spPr>
        <p:txBody>
          <a:bodyPr/>
          <a:lstStyle/>
          <a:p>
            <a:fld id="{DBE4CC59-7B40-42FD-90C8-7E47952AE015}" type="slidenum">
              <a:rPr lang="ar-SA" smtClean="0"/>
              <a:pPr/>
              <a:t>5</a:t>
            </a:fld>
            <a:endParaRPr lang="en-US" smtClean="0"/>
          </a:p>
        </p:txBody>
      </p:sp>
      <p:pic>
        <p:nvPicPr>
          <p:cNvPr id="393218" name="Picture 2"/>
          <p:cNvPicPr>
            <a:picLocks noChangeAspect="1" noChangeArrowheads="1"/>
          </p:cNvPicPr>
          <p:nvPr/>
        </p:nvPicPr>
        <p:blipFill>
          <a:blip r:embed="rId3" cstate="print"/>
          <a:srcRect/>
          <a:stretch>
            <a:fillRect/>
          </a:stretch>
        </p:blipFill>
        <p:spPr bwMode="auto">
          <a:xfrm>
            <a:off x="80963" y="0"/>
            <a:ext cx="8991600" cy="6872288"/>
          </a:xfrm>
          <a:prstGeom prst="rect">
            <a:avLst/>
          </a:prstGeom>
          <a:noFill/>
          <a:ln w="9525">
            <a:noFill/>
            <a:miter lim="800000"/>
            <a:headEnd/>
            <a:tailEnd/>
          </a:ln>
        </p:spPr>
      </p:pic>
      <p:pic>
        <p:nvPicPr>
          <p:cNvPr id="393219" name="Picture 3"/>
          <p:cNvPicPr>
            <a:picLocks noChangeAspect="1" noChangeArrowheads="1"/>
          </p:cNvPicPr>
          <p:nvPr/>
        </p:nvPicPr>
        <p:blipFill>
          <a:blip r:embed="rId4" cstate="print"/>
          <a:srcRect/>
          <a:stretch>
            <a:fillRect/>
          </a:stretch>
        </p:blipFill>
        <p:spPr bwMode="auto">
          <a:xfrm>
            <a:off x="0" y="0"/>
            <a:ext cx="2282825" cy="3200400"/>
          </a:xfrm>
          <a:prstGeom prst="rect">
            <a:avLst/>
          </a:prstGeom>
          <a:noFill/>
          <a:ln w="9525">
            <a:noFill/>
            <a:miter lim="800000"/>
            <a:headEnd/>
            <a:tailEnd/>
          </a:ln>
        </p:spPr>
      </p:pic>
      <p:sp>
        <p:nvSpPr>
          <p:cNvPr id="393220" name="Text Box 4"/>
          <p:cNvSpPr txBox="1">
            <a:spLocks noChangeArrowheads="1"/>
          </p:cNvSpPr>
          <p:nvPr/>
        </p:nvSpPr>
        <p:spPr bwMode="auto">
          <a:xfrm>
            <a:off x="2667000" y="457200"/>
            <a:ext cx="2590800" cy="579438"/>
          </a:xfrm>
          <a:prstGeom prst="rect">
            <a:avLst/>
          </a:prstGeom>
          <a:noFill/>
          <a:ln w="9525">
            <a:noFill/>
            <a:miter lim="800000"/>
            <a:headEnd/>
            <a:tailEnd/>
          </a:ln>
        </p:spPr>
        <p:txBody>
          <a:bodyPr>
            <a:spAutoFit/>
          </a:bodyPr>
          <a:lstStyle/>
          <a:p>
            <a:pPr eaLnBrk="0" hangingPunct="0">
              <a:spcBef>
                <a:spcPct val="50000"/>
              </a:spcBef>
            </a:pPr>
            <a:r>
              <a:rPr lang="en-US" sz="3200">
                <a:latin typeface="Optima" pitchFamily="34" charset="0"/>
              </a:rPr>
              <a:t>Paris, 1859</a:t>
            </a:r>
            <a:endParaRPr lang="en-US" sz="2400">
              <a:latin typeface="Times"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3218"/>
                                        </p:tgtEl>
                                        <p:attrNameLst>
                                          <p:attrName>style.visibility</p:attrName>
                                        </p:attrNameLst>
                                      </p:cBhvr>
                                      <p:to>
                                        <p:strVal val="visible"/>
                                      </p:to>
                                    </p:set>
                                    <p:anim calcmode="lin" valueType="num">
                                      <p:cBhvr>
                                        <p:cTn id="7" dur="500" fill="hold"/>
                                        <p:tgtEl>
                                          <p:spTgt spid="393218"/>
                                        </p:tgtEl>
                                        <p:attrNameLst>
                                          <p:attrName>ppt_w</p:attrName>
                                        </p:attrNameLst>
                                      </p:cBhvr>
                                      <p:tavLst>
                                        <p:tav tm="0">
                                          <p:val>
                                            <p:fltVal val="0"/>
                                          </p:val>
                                        </p:tav>
                                        <p:tav tm="100000">
                                          <p:val>
                                            <p:strVal val="#ppt_w"/>
                                          </p:val>
                                        </p:tav>
                                      </p:tavLst>
                                    </p:anim>
                                    <p:anim calcmode="lin" valueType="num">
                                      <p:cBhvr>
                                        <p:cTn id="8" dur="500" fill="hold"/>
                                        <p:tgtEl>
                                          <p:spTgt spid="393218"/>
                                        </p:tgtEl>
                                        <p:attrNameLst>
                                          <p:attrName>ppt_h</p:attrName>
                                        </p:attrNameLst>
                                      </p:cBhvr>
                                      <p:tavLst>
                                        <p:tav tm="0">
                                          <p:val>
                                            <p:fltVal val="0"/>
                                          </p:val>
                                        </p:tav>
                                        <p:tav tm="100000">
                                          <p:val>
                                            <p:strVal val="#ppt_h"/>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393219"/>
                                        </p:tgtEl>
                                        <p:attrNameLst>
                                          <p:attrName>style.visibility</p:attrName>
                                        </p:attrNameLst>
                                      </p:cBhvr>
                                      <p:to>
                                        <p:strVal val="visible"/>
                                      </p:to>
                                    </p:set>
                                    <p:anim calcmode="lin" valueType="num">
                                      <p:cBhvr>
                                        <p:cTn id="11" dur="1000" fill="hold"/>
                                        <p:tgtEl>
                                          <p:spTgt spid="393219"/>
                                        </p:tgtEl>
                                        <p:attrNameLst>
                                          <p:attrName>ppt_w</p:attrName>
                                        </p:attrNameLst>
                                      </p:cBhvr>
                                      <p:tavLst>
                                        <p:tav tm="0">
                                          <p:val>
                                            <p:strVal val="#ppt_w+.3"/>
                                          </p:val>
                                        </p:tav>
                                        <p:tav tm="100000">
                                          <p:val>
                                            <p:strVal val="#ppt_w"/>
                                          </p:val>
                                        </p:tav>
                                      </p:tavLst>
                                    </p:anim>
                                    <p:anim calcmode="lin" valueType="num">
                                      <p:cBhvr>
                                        <p:cTn id="12" dur="1000" fill="hold"/>
                                        <p:tgtEl>
                                          <p:spTgt spid="393219"/>
                                        </p:tgtEl>
                                        <p:attrNameLst>
                                          <p:attrName>ppt_h</p:attrName>
                                        </p:attrNameLst>
                                      </p:cBhvr>
                                      <p:tavLst>
                                        <p:tav tm="0">
                                          <p:val>
                                            <p:strVal val="#ppt_h"/>
                                          </p:val>
                                        </p:tav>
                                        <p:tav tm="100000">
                                          <p:val>
                                            <p:strVal val="#ppt_h"/>
                                          </p:val>
                                        </p:tav>
                                      </p:tavLst>
                                    </p:anim>
                                    <p:animEffect transition="in" filter="fade">
                                      <p:cBhvr>
                                        <p:cTn id="13" dur="1000"/>
                                        <p:tgtEl>
                                          <p:spTgt spid="393219"/>
                                        </p:tgtEl>
                                      </p:cBhvr>
                                    </p:animEffect>
                                  </p:childTnLst>
                                </p:cTn>
                              </p:par>
                              <p:par>
                                <p:cTn id="14" presetID="51" presetClass="entr" presetSubtype="0" fill="hold" grpId="0" nodeType="withEffect">
                                  <p:stCondLst>
                                    <p:cond delay="0"/>
                                  </p:stCondLst>
                                  <p:childTnLst>
                                    <p:set>
                                      <p:cBhvr>
                                        <p:cTn id="15" dur="1" fill="hold">
                                          <p:stCondLst>
                                            <p:cond delay="0"/>
                                          </p:stCondLst>
                                        </p:cTn>
                                        <p:tgtEl>
                                          <p:spTgt spid="393220"/>
                                        </p:tgtEl>
                                        <p:attrNameLst>
                                          <p:attrName>style.visibility</p:attrName>
                                        </p:attrNameLst>
                                      </p:cBhvr>
                                      <p:to>
                                        <p:strVal val="visible"/>
                                      </p:to>
                                    </p:set>
                                    <p:animEffect transition="in" filter="fade">
                                      <p:cBhvr>
                                        <p:cTn id="16" dur="770" decel="100000"/>
                                        <p:tgtEl>
                                          <p:spTgt spid="393220"/>
                                        </p:tgtEl>
                                      </p:cBhvr>
                                    </p:animEffect>
                                    <p:animScale>
                                      <p:cBhvr>
                                        <p:cTn id="17" dur="770" decel="100000"/>
                                        <p:tgtEl>
                                          <p:spTgt spid="393220"/>
                                        </p:tgtEl>
                                      </p:cBhvr>
                                      <p:from x="10000" y="10000"/>
                                      <p:to x="200000" y="450000"/>
                                    </p:animScale>
                                    <p:animScale>
                                      <p:cBhvr>
                                        <p:cTn id="18" dur="1230" accel="100000" fill="hold">
                                          <p:stCondLst>
                                            <p:cond delay="770"/>
                                          </p:stCondLst>
                                        </p:cTn>
                                        <p:tgtEl>
                                          <p:spTgt spid="393220"/>
                                        </p:tgtEl>
                                      </p:cBhvr>
                                      <p:from x="200000" y="450000"/>
                                      <p:to x="100000" y="100000"/>
                                    </p:animScale>
                                    <p:set>
                                      <p:cBhvr>
                                        <p:cTn id="19" dur="770" fill="hold"/>
                                        <p:tgtEl>
                                          <p:spTgt spid="393220"/>
                                        </p:tgtEl>
                                        <p:attrNameLst>
                                          <p:attrName>ppt_x</p:attrName>
                                        </p:attrNameLst>
                                      </p:cBhvr>
                                      <p:to>
                                        <p:strVal val="(0.5)"/>
                                      </p:to>
                                    </p:set>
                                    <p:anim from="(0.5)" to="(#ppt_x)" calcmode="lin" valueType="num">
                                      <p:cBhvr>
                                        <p:cTn id="20" dur="1230" accel="100000" fill="hold">
                                          <p:stCondLst>
                                            <p:cond delay="770"/>
                                          </p:stCondLst>
                                        </p:cTn>
                                        <p:tgtEl>
                                          <p:spTgt spid="393220"/>
                                        </p:tgtEl>
                                        <p:attrNameLst>
                                          <p:attrName>ppt_x</p:attrName>
                                        </p:attrNameLst>
                                      </p:cBhvr>
                                    </p:anim>
                                    <p:set>
                                      <p:cBhvr>
                                        <p:cTn id="21" dur="770" fill="hold"/>
                                        <p:tgtEl>
                                          <p:spTgt spid="393220"/>
                                        </p:tgtEl>
                                        <p:attrNameLst>
                                          <p:attrName>ppt_y</p:attrName>
                                        </p:attrNameLst>
                                      </p:cBhvr>
                                      <p:to>
                                        <p:strVal val="(#ppt_y+0.4)"/>
                                      </p:to>
                                    </p:set>
                                    <p:anim from="(#ppt_y+0.4)" to="(#ppt_y)" calcmode="lin" valueType="num">
                                      <p:cBhvr>
                                        <p:cTn id="22" dur="1230" accel="100000" fill="hold">
                                          <p:stCondLst>
                                            <p:cond delay="770"/>
                                          </p:stCondLst>
                                        </p:cTn>
                                        <p:tgtEl>
                                          <p:spTgt spid="3932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fld id="{0EE5160A-EEBA-4308-B451-1C039E22847E}" type="datetime1">
              <a:rPr lang="en-US" smtClean="0"/>
              <a:pPr/>
              <a:t>11/9/2020</a:t>
            </a:fld>
            <a:endParaRPr lang="en-US" smtClean="0"/>
          </a:p>
        </p:txBody>
      </p:sp>
      <p:sp>
        <p:nvSpPr>
          <p:cNvPr id="62467" name="Footer Placeholder 4"/>
          <p:cNvSpPr>
            <a:spLocks noGrp="1"/>
          </p:cNvSpPr>
          <p:nvPr>
            <p:ph type="ftr" sz="quarter" idx="11"/>
          </p:nvPr>
        </p:nvSpPr>
        <p:spPr>
          <a:noFill/>
        </p:spPr>
        <p:txBody>
          <a:bodyPr/>
          <a:lstStyle/>
          <a:p>
            <a:r>
              <a:rPr lang="en-US" smtClean="0"/>
              <a:t>ESR 421 Principles of Remote Sensing</a:t>
            </a:r>
          </a:p>
        </p:txBody>
      </p:sp>
      <p:sp>
        <p:nvSpPr>
          <p:cNvPr id="62468" name="Slide Number Placeholder 5"/>
          <p:cNvSpPr>
            <a:spLocks noGrp="1"/>
          </p:cNvSpPr>
          <p:nvPr>
            <p:ph type="sldNum" sz="quarter" idx="12"/>
          </p:nvPr>
        </p:nvSpPr>
        <p:spPr>
          <a:noFill/>
        </p:spPr>
        <p:txBody>
          <a:bodyPr/>
          <a:lstStyle/>
          <a:p>
            <a:fld id="{BA17BD2C-9853-4C15-8C1E-9DB2E1793DD1}" type="slidenum">
              <a:rPr lang="ar-SA" smtClean="0"/>
              <a:pPr/>
              <a:t>50</a:t>
            </a:fld>
            <a:endParaRPr lang="en-US" smtClean="0"/>
          </a:p>
        </p:txBody>
      </p:sp>
      <p:pic>
        <p:nvPicPr>
          <p:cNvPr id="62469"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36866" name="Rectangle 2"/>
          <p:cNvSpPr>
            <a:spLocks noGrp="1" noChangeArrowheads="1"/>
          </p:cNvSpPr>
          <p:nvPr>
            <p:ph type="title"/>
          </p:nvPr>
        </p:nvSpPr>
        <p:spPr>
          <a:xfrm>
            <a:off x="465438" y="111212"/>
            <a:ext cx="7484076" cy="770238"/>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i="1" dirty="0" smtClean="0">
                <a:solidFill>
                  <a:srgbClr val="0000FF"/>
                </a:solidFill>
                <a:effectLst>
                  <a:outerShdw blurRad="38100" dist="38100" dir="2700000" algn="tl">
                    <a:srgbClr val="C0C0C0"/>
                  </a:outerShdw>
                </a:effectLst>
              </a:rPr>
              <a:t>Rayleigh</a:t>
            </a:r>
            <a:r>
              <a:rPr lang="en-US" sz="5400" b="1" i="1" dirty="0" smtClean="0">
                <a:solidFill>
                  <a:srgbClr val="CC0000"/>
                </a:solidFill>
                <a:effectLst>
                  <a:outerShdw blurRad="38100" dist="38100" dir="2700000" algn="tl">
                    <a:srgbClr val="C0C0C0"/>
                  </a:outerShdw>
                </a:effectLst>
              </a:rPr>
              <a:t> Scattering</a:t>
            </a:r>
          </a:p>
        </p:txBody>
      </p:sp>
      <p:sp>
        <p:nvSpPr>
          <p:cNvPr id="62471" name="Rectangle 3"/>
          <p:cNvSpPr>
            <a:spLocks noGrp="1" noChangeArrowheads="1"/>
          </p:cNvSpPr>
          <p:nvPr>
            <p:ph type="body" idx="1"/>
          </p:nvPr>
        </p:nvSpPr>
        <p:spPr>
          <a:xfrm>
            <a:off x="-1" y="893763"/>
            <a:ext cx="8899301" cy="5821362"/>
          </a:xfrm>
        </p:spPr>
        <p:txBody>
          <a:bodyPr/>
          <a:lstStyle/>
          <a:p>
            <a:pPr marL="398463" indent="-379413" eaLnBrk="1" hangingPunct="1">
              <a:lnSpc>
                <a:spcPct val="90000"/>
              </a:lnSpc>
              <a:buFont typeface="Wingdings" pitchFamily="2" charset="2"/>
              <a:buChar char="q"/>
            </a:pPr>
            <a:r>
              <a:rPr lang="en-US" sz="2800" b="1" dirty="0" smtClean="0"/>
              <a:t>Rayleigh scattering occurs </a:t>
            </a:r>
            <a:r>
              <a:rPr lang="en-US" sz="2800" b="1" u="sng" dirty="0" smtClean="0">
                <a:solidFill>
                  <a:srgbClr val="FF0000"/>
                </a:solidFill>
              </a:rPr>
              <a:t>when particles are very small compared to the wavelength of the radiation</a:t>
            </a:r>
            <a:r>
              <a:rPr lang="en-US" sz="2800" b="1" dirty="0" smtClean="0"/>
              <a:t>.  </a:t>
            </a:r>
          </a:p>
          <a:p>
            <a:pPr marL="398463" indent="-379413" eaLnBrk="1" hangingPunct="1">
              <a:lnSpc>
                <a:spcPct val="90000"/>
              </a:lnSpc>
              <a:buFont typeface="Wingdings" pitchFamily="2" charset="2"/>
              <a:buChar char="q"/>
            </a:pPr>
            <a:r>
              <a:rPr lang="en-US" sz="2800" b="1" dirty="0" smtClean="0">
                <a:solidFill>
                  <a:srgbClr val="CC0000"/>
                </a:solidFill>
              </a:rPr>
              <a:t>These could be particles such as </a:t>
            </a:r>
            <a:r>
              <a:rPr lang="en-US" sz="2800" b="1" dirty="0" smtClean="0">
                <a:solidFill>
                  <a:schemeClr val="accent2"/>
                </a:solidFill>
              </a:rPr>
              <a:t>small specks of dust</a:t>
            </a:r>
            <a:r>
              <a:rPr lang="en-US" sz="2800" b="1" dirty="0" smtClean="0">
                <a:solidFill>
                  <a:srgbClr val="CC0000"/>
                </a:solidFill>
              </a:rPr>
              <a:t> or </a:t>
            </a:r>
            <a:r>
              <a:rPr lang="en-US" sz="2800" b="1" dirty="0" smtClean="0">
                <a:solidFill>
                  <a:srgbClr val="008000"/>
                </a:solidFill>
              </a:rPr>
              <a:t>nitrogen</a:t>
            </a:r>
            <a:r>
              <a:rPr lang="en-US" sz="2800" b="1" dirty="0" smtClean="0">
                <a:solidFill>
                  <a:srgbClr val="CC0000"/>
                </a:solidFill>
              </a:rPr>
              <a:t> and </a:t>
            </a:r>
            <a:r>
              <a:rPr lang="en-US" sz="2800" b="1" dirty="0" smtClean="0">
                <a:solidFill>
                  <a:schemeClr val="hlink"/>
                </a:solidFill>
              </a:rPr>
              <a:t>oxygen</a:t>
            </a:r>
            <a:r>
              <a:rPr lang="en-US" sz="2800" b="1" dirty="0" smtClean="0">
                <a:solidFill>
                  <a:srgbClr val="CC0000"/>
                </a:solidFill>
              </a:rPr>
              <a:t> molecules.</a:t>
            </a:r>
          </a:p>
          <a:p>
            <a:pPr marL="398463" indent="-379413" eaLnBrk="1" hangingPunct="1">
              <a:lnSpc>
                <a:spcPct val="90000"/>
              </a:lnSpc>
              <a:buFont typeface="Wingdings" pitchFamily="2" charset="2"/>
              <a:buChar char="q"/>
            </a:pPr>
            <a:r>
              <a:rPr lang="en-US" sz="2800" b="1" dirty="0" smtClean="0"/>
              <a:t>Rayleigh scattering </a:t>
            </a:r>
            <a:r>
              <a:rPr lang="en-US" sz="2800" b="1" u="sng" dirty="0" smtClean="0">
                <a:solidFill>
                  <a:srgbClr val="FF0000"/>
                </a:solidFill>
              </a:rPr>
              <a:t>causes shorter wavelengths of energy to be scattered</a:t>
            </a:r>
            <a:r>
              <a:rPr lang="en-US" sz="2800" b="1" dirty="0" smtClean="0"/>
              <a:t> much more than longer wavelengths. </a:t>
            </a:r>
          </a:p>
          <a:p>
            <a:pPr marL="398463" indent="-379413" eaLnBrk="1" hangingPunct="1">
              <a:lnSpc>
                <a:spcPct val="90000"/>
              </a:lnSpc>
              <a:buFont typeface="Wingdings" pitchFamily="2" charset="2"/>
              <a:buChar char="q"/>
            </a:pPr>
            <a:r>
              <a:rPr lang="en-US" sz="2800" b="1" dirty="0" smtClean="0">
                <a:solidFill>
                  <a:srgbClr val="CC0000"/>
                </a:solidFill>
              </a:rPr>
              <a:t>Rayleigh scattering is the dominant scattering mechanism </a:t>
            </a:r>
            <a:r>
              <a:rPr lang="en-US" sz="2800" b="1" u="sng" dirty="0" smtClean="0">
                <a:solidFill>
                  <a:srgbClr val="FF0000"/>
                </a:solidFill>
              </a:rPr>
              <a:t>in the upper atmosphere.  </a:t>
            </a:r>
          </a:p>
          <a:p>
            <a:pPr marL="398463" indent="-379413" eaLnBrk="1" hangingPunct="1">
              <a:lnSpc>
                <a:spcPct val="90000"/>
              </a:lnSpc>
              <a:buFont typeface="Wingdings" pitchFamily="2" charset="2"/>
              <a:buChar char="q"/>
            </a:pPr>
            <a:r>
              <a:rPr lang="en-US" sz="2800" b="1" dirty="0" smtClean="0"/>
              <a:t>The fact that the sky appears “blue” during the day is because of this phenomenon.</a:t>
            </a: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p:spPr>
        <p:txBody>
          <a:bodyPr/>
          <a:lstStyle/>
          <a:p>
            <a:fld id="{1027B0B2-3F5C-4435-9843-8F314D0CE24B}" type="datetime1">
              <a:rPr lang="en-US" smtClean="0"/>
              <a:pPr/>
              <a:t>11/9/2020</a:t>
            </a:fld>
            <a:endParaRPr lang="en-US" smtClean="0"/>
          </a:p>
        </p:txBody>
      </p:sp>
      <p:sp>
        <p:nvSpPr>
          <p:cNvPr id="63491" name="Footer Placeholder 4"/>
          <p:cNvSpPr>
            <a:spLocks noGrp="1"/>
          </p:cNvSpPr>
          <p:nvPr>
            <p:ph type="ftr" sz="quarter" idx="11"/>
          </p:nvPr>
        </p:nvSpPr>
        <p:spPr>
          <a:noFill/>
        </p:spPr>
        <p:txBody>
          <a:bodyPr/>
          <a:lstStyle/>
          <a:p>
            <a:r>
              <a:rPr lang="en-US" smtClean="0"/>
              <a:t>ESR 421 Principles of Remote Sensing</a:t>
            </a:r>
          </a:p>
        </p:txBody>
      </p:sp>
      <p:sp>
        <p:nvSpPr>
          <p:cNvPr id="63492" name="Slide Number Placeholder 5"/>
          <p:cNvSpPr>
            <a:spLocks noGrp="1"/>
          </p:cNvSpPr>
          <p:nvPr>
            <p:ph type="sldNum" sz="quarter" idx="12"/>
          </p:nvPr>
        </p:nvSpPr>
        <p:spPr>
          <a:noFill/>
        </p:spPr>
        <p:txBody>
          <a:bodyPr/>
          <a:lstStyle/>
          <a:p>
            <a:fld id="{6340BAF1-C034-49E4-B64B-568AA6028627}" type="slidenum">
              <a:rPr lang="ar-SA" smtClean="0"/>
              <a:pPr/>
              <a:t>51</a:t>
            </a:fld>
            <a:endParaRPr lang="en-US" smtClean="0"/>
          </a:p>
        </p:txBody>
      </p:sp>
      <p:pic>
        <p:nvPicPr>
          <p:cNvPr id="63493" name="Picture 4"/>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58370" name="Rectangle 2"/>
          <p:cNvSpPr>
            <a:spLocks noGrp="1" noChangeArrowheads="1"/>
          </p:cNvSpPr>
          <p:nvPr>
            <p:ph type="title"/>
          </p:nvPr>
        </p:nvSpPr>
        <p:spPr>
          <a:xfrm>
            <a:off x="276895" y="140044"/>
            <a:ext cx="5876770" cy="897924"/>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i="1" dirty="0">
                <a:solidFill>
                  <a:srgbClr val="CC0000"/>
                </a:solidFill>
                <a:effectLst>
                  <a:outerShdw blurRad="38100" dist="38100" dir="2700000" algn="tl">
                    <a:srgbClr val="C0C0C0"/>
                  </a:outerShdw>
                </a:effectLst>
              </a:rPr>
              <a:t>Mie Scattering</a:t>
            </a:r>
          </a:p>
        </p:txBody>
      </p:sp>
      <p:sp>
        <p:nvSpPr>
          <p:cNvPr id="63495" name="Rectangle 3"/>
          <p:cNvSpPr>
            <a:spLocks noGrp="1" noChangeArrowheads="1"/>
          </p:cNvSpPr>
          <p:nvPr>
            <p:ph type="body" idx="1"/>
          </p:nvPr>
        </p:nvSpPr>
        <p:spPr>
          <a:xfrm>
            <a:off x="-96414" y="1158538"/>
            <a:ext cx="8879806" cy="5699461"/>
          </a:xfrm>
        </p:spPr>
        <p:txBody>
          <a:bodyPr/>
          <a:lstStyle/>
          <a:p>
            <a:pPr marL="355600" indent="-355600" algn="just" eaLnBrk="1" hangingPunct="1">
              <a:lnSpc>
                <a:spcPct val="90000"/>
              </a:lnSpc>
              <a:buFont typeface="Wingdings" pitchFamily="2" charset="2"/>
              <a:buChar char="Ø"/>
            </a:pPr>
            <a:r>
              <a:rPr lang="en-US" sz="3000" b="1" dirty="0" smtClean="0"/>
              <a:t>Occurs when the </a:t>
            </a:r>
            <a:r>
              <a:rPr lang="en-US" sz="3000" b="1" i="1" u="sng" dirty="0" smtClean="0">
                <a:solidFill>
                  <a:srgbClr val="0000FF"/>
                </a:solidFill>
              </a:rPr>
              <a:t>particles</a:t>
            </a:r>
            <a:r>
              <a:rPr lang="en-US" sz="3000" b="1" i="1" u="sng" dirty="0" smtClean="0">
                <a:solidFill>
                  <a:srgbClr val="FF0000"/>
                </a:solidFill>
              </a:rPr>
              <a:t> are just about the </a:t>
            </a:r>
            <a:r>
              <a:rPr lang="en-US" sz="3000" b="1" i="1" u="sng" dirty="0" smtClean="0">
                <a:solidFill>
                  <a:srgbClr val="0000FF"/>
                </a:solidFill>
              </a:rPr>
              <a:t>same size </a:t>
            </a:r>
            <a:r>
              <a:rPr lang="en-US" sz="3000" b="1" i="1" u="sng" dirty="0" smtClean="0">
                <a:solidFill>
                  <a:srgbClr val="FF0000"/>
                </a:solidFill>
              </a:rPr>
              <a:t>as the </a:t>
            </a:r>
            <a:r>
              <a:rPr lang="en-US" sz="3000" b="1" i="1" u="sng" dirty="0" smtClean="0">
                <a:solidFill>
                  <a:srgbClr val="0000FF"/>
                </a:solidFill>
              </a:rPr>
              <a:t>wavelength</a:t>
            </a:r>
            <a:r>
              <a:rPr lang="en-US" sz="3000" b="1" i="1" u="sng" dirty="0" smtClean="0">
                <a:solidFill>
                  <a:srgbClr val="FF0000"/>
                </a:solidFill>
              </a:rPr>
              <a:t> of the radiation</a:t>
            </a:r>
            <a:r>
              <a:rPr lang="en-US" sz="3000" b="1" dirty="0" smtClean="0"/>
              <a:t>. </a:t>
            </a:r>
          </a:p>
          <a:p>
            <a:pPr marL="355600" indent="-355600" algn="just" eaLnBrk="1" hangingPunct="1">
              <a:lnSpc>
                <a:spcPct val="90000"/>
              </a:lnSpc>
              <a:buFont typeface="Wingdings" pitchFamily="2" charset="2"/>
              <a:buChar char="Ø"/>
            </a:pPr>
            <a:r>
              <a:rPr lang="en-US" sz="3000" b="1" dirty="0" smtClean="0">
                <a:solidFill>
                  <a:srgbClr val="CC0000"/>
                </a:solidFill>
              </a:rPr>
              <a:t>Dust, pollen, smoke and water vapor are common causes of Mie scattering which tends to </a:t>
            </a:r>
            <a:r>
              <a:rPr lang="en-US" sz="3000" b="1" u="sng" dirty="0" smtClean="0">
                <a:solidFill>
                  <a:srgbClr val="CC0000"/>
                </a:solidFill>
              </a:rPr>
              <a:t>affect longer wavelengths</a:t>
            </a:r>
            <a:r>
              <a:rPr lang="en-US" sz="3000" b="1" dirty="0" smtClean="0">
                <a:solidFill>
                  <a:srgbClr val="CC0000"/>
                </a:solidFill>
              </a:rPr>
              <a:t> than those affected by Rayleigh scattering.  </a:t>
            </a:r>
          </a:p>
          <a:p>
            <a:pPr marL="355600" indent="-355600" algn="just" eaLnBrk="1" hangingPunct="1">
              <a:lnSpc>
                <a:spcPct val="90000"/>
              </a:lnSpc>
              <a:buFont typeface="Wingdings" pitchFamily="2" charset="2"/>
              <a:buChar char="Ø"/>
            </a:pPr>
            <a:r>
              <a:rPr lang="en-US" sz="3000" b="1" dirty="0" smtClean="0"/>
              <a:t>Occurs mostly in the </a:t>
            </a:r>
            <a:r>
              <a:rPr lang="en-US" sz="3000" b="1" u="sng" dirty="0" smtClean="0">
                <a:solidFill>
                  <a:srgbClr val="FF0000"/>
                </a:solidFill>
              </a:rPr>
              <a:t>lower portions of the atmosphere</a:t>
            </a:r>
            <a:r>
              <a:rPr lang="en-US" sz="3000" b="1" dirty="0" smtClean="0"/>
              <a:t> </a:t>
            </a:r>
            <a:r>
              <a:rPr lang="en-US" sz="3000" b="1" u="sng" dirty="0" smtClean="0"/>
              <a:t>where</a:t>
            </a:r>
            <a:r>
              <a:rPr lang="en-US" sz="3000" b="1" dirty="0" smtClean="0"/>
              <a:t> </a:t>
            </a:r>
            <a:r>
              <a:rPr lang="en-US" sz="3000" b="1" dirty="0" smtClean="0">
                <a:solidFill>
                  <a:srgbClr val="FF0000"/>
                </a:solidFill>
              </a:rPr>
              <a:t>larger particles are more abundant</a:t>
            </a:r>
            <a:r>
              <a:rPr lang="en-US" sz="3000" b="1" dirty="0" smtClean="0"/>
              <a:t>, and dominates when cloud conditions are </a:t>
            </a:r>
            <a:r>
              <a:rPr lang="en-US" sz="3000" b="1" dirty="0" smtClean="0">
                <a:solidFill>
                  <a:srgbClr val="008000"/>
                </a:solidFill>
              </a:rPr>
              <a:t>overcast</a:t>
            </a:r>
            <a:r>
              <a:rPr lang="en-US" sz="3000" b="1" dirty="0" smtClean="0"/>
              <a:t>.</a:t>
            </a: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fld id="{E6F59F78-B9AE-4102-B3A6-DF7B8D36EEFA}" type="datetime1">
              <a:rPr lang="en-US" smtClean="0"/>
              <a:pPr/>
              <a:t>11/9/2020</a:t>
            </a:fld>
            <a:endParaRPr lang="en-US" smtClean="0"/>
          </a:p>
        </p:txBody>
      </p:sp>
      <p:sp>
        <p:nvSpPr>
          <p:cNvPr id="64516" name="Slide Number Placeholder 5"/>
          <p:cNvSpPr>
            <a:spLocks noGrp="1"/>
          </p:cNvSpPr>
          <p:nvPr>
            <p:ph type="sldNum" sz="quarter" idx="12"/>
          </p:nvPr>
        </p:nvSpPr>
        <p:spPr>
          <a:noFill/>
        </p:spPr>
        <p:txBody>
          <a:bodyPr/>
          <a:lstStyle/>
          <a:p>
            <a:fld id="{4C516DA3-C90D-48C8-AC78-CA4FB6ADC6E9}" type="slidenum">
              <a:rPr lang="ar-SA" smtClean="0"/>
              <a:pPr/>
              <a:t>52</a:t>
            </a:fld>
            <a:endParaRPr lang="en-US" smtClean="0"/>
          </a:p>
        </p:txBody>
      </p:sp>
      <p:pic>
        <p:nvPicPr>
          <p:cNvPr id="64517" name="Picture 4"/>
          <p:cNvPicPr>
            <a:picLocks noChangeAspect="1" noChangeArrowheads="1"/>
          </p:cNvPicPr>
          <p:nvPr/>
        </p:nvPicPr>
        <p:blipFill>
          <a:blip r:embed="rId2" cstate="print">
            <a:lum bright="70000" contrast="-70000"/>
          </a:blip>
          <a:srcRect/>
          <a:stretch>
            <a:fillRect/>
          </a:stretch>
        </p:blipFill>
        <p:spPr bwMode="auto">
          <a:xfrm>
            <a:off x="0" y="0"/>
            <a:ext cx="9144000" cy="6248400"/>
          </a:xfrm>
          <a:prstGeom prst="rect">
            <a:avLst/>
          </a:prstGeom>
          <a:noFill/>
          <a:ln w="9525">
            <a:noFill/>
            <a:miter lim="800000"/>
            <a:headEnd/>
            <a:tailEnd/>
          </a:ln>
        </p:spPr>
      </p:pic>
      <p:sp>
        <p:nvSpPr>
          <p:cNvPr id="59394" name="Rectangle 2"/>
          <p:cNvSpPr>
            <a:spLocks noGrp="1" noChangeArrowheads="1"/>
          </p:cNvSpPr>
          <p:nvPr>
            <p:ph type="title"/>
          </p:nvPr>
        </p:nvSpPr>
        <p:spPr>
          <a:xfrm>
            <a:off x="465437" y="121509"/>
            <a:ext cx="8229600" cy="941173"/>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5400" b="1" i="1" dirty="0">
                <a:solidFill>
                  <a:srgbClr val="CC0000"/>
                </a:solidFill>
                <a:effectLst>
                  <a:outerShdw blurRad="38100" dist="38100" dir="2700000" algn="tl">
                    <a:srgbClr val="C0C0C0"/>
                  </a:outerShdw>
                </a:effectLst>
              </a:rPr>
              <a:t>Nonselective Scattering</a:t>
            </a:r>
          </a:p>
        </p:txBody>
      </p:sp>
      <p:sp>
        <p:nvSpPr>
          <p:cNvPr id="64519" name="Rectangle 3"/>
          <p:cNvSpPr>
            <a:spLocks noGrp="1" noChangeArrowheads="1"/>
          </p:cNvSpPr>
          <p:nvPr>
            <p:ph type="body" idx="1"/>
          </p:nvPr>
        </p:nvSpPr>
        <p:spPr>
          <a:xfrm>
            <a:off x="-152400" y="1189038"/>
            <a:ext cx="9144000" cy="5135562"/>
          </a:xfrm>
        </p:spPr>
        <p:txBody>
          <a:bodyPr/>
          <a:lstStyle/>
          <a:p>
            <a:pPr marL="723900" indent="-457200" algn="just" eaLnBrk="1" hangingPunct="1">
              <a:lnSpc>
                <a:spcPct val="90000"/>
              </a:lnSpc>
              <a:buFont typeface="Wingdings" pitchFamily="2" charset="2"/>
              <a:buChar char="v"/>
            </a:pPr>
            <a:r>
              <a:rPr lang="en-US" sz="2800" b="1" smtClean="0">
                <a:solidFill>
                  <a:srgbClr val="CC0000"/>
                </a:solidFill>
              </a:rPr>
              <a:t>This occurs when the particles are much larger than the wavelength of the radiation.</a:t>
            </a:r>
            <a:r>
              <a:rPr lang="en-US" sz="2800" b="1" smtClean="0"/>
              <a:t> </a:t>
            </a:r>
          </a:p>
          <a:p>
            <a:pPr marL="723900" indent="-457200" algn="just" eaLnBrk="1" hangingPunct="1">
              <a:lnSpc>
                <a:spcPct val="90000"/>
              </a:lnSpc>
              <a:buFont typeface="Wingdings" pitchFamily="2" charset="2"/>
              <a:buChar char="v"/>
            </a:pPr>
            <a:r>
              <a:rPr lang="en-US" sz="2800" b="1" smtClean="0"/>
              <a:t>Water droplets and large dust particles can cause this type of scattering.  </a:t>
            </a:r>
          </a:p>
          <a:p>
            <a:pPr marL="723900" indent="-457200" algn="just" eaLnBrk="1" hangingPunct="1">
              <a:lnSpc>
                <a:spcPct val="90000"/>
              </a:lnSpc>
              <a:buFont typeface="Wingdings" pitchFamily="2" charset="2"/>
              <a:buChar char="v"/>
            </a:pPr>
            <a:r>
              <a:rPr lang="en-US" sz="2800" b="1" smtClean="0">
                <a:solidFill>
                  <a:srgbClr val="CC0000"/>
                </a:solidFill>
              </a:rPr>
              <a:t>Nonselective scattering gets its name from the fact that all wavelengths are scattered about equally.</a:t>
            </a:r>
            <a:r>
              <a:rPr lang="en-US" sz="2800" b="1" smtClean="0"/>
              <a:t>  </a:t>
            </a:r>
          </a:p>
          <a:p>
            <a:pPr marL="723900" indent="-457200" algn="just" eaLnBrk="1" hangingPunct="1">
              <a:lnSpc>
                <a:spcPct val="90000"/>
              </a:lnSpc>
              <a:buFont typeface="Wingdings" pitchFamily="2" charset="2"/>
              <a:buChar char="v"/>
            </a:pPr>
            <a:r>
              <a:rPr lang="en-US" sz="2800" b="1" smtClean="0"/>
              <a:t>This type of scattering causes fog and clouds to appear white to our eyes because blue, green, and red light are all scattered in approximately equal quantities (blue+green+red light = white light).</a:t>
            </a: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p>
            <a:fld id="{9BD6592E-09F6-4863-8BF7-B21609690FAB}" type="datetime1">
              <a:rPr lang="en-US" smtClean="0"/>
              <a:pPr/>
              <a:t>11/9/2020</a:t>
            </a:fld>
            <a:endParaRPr lang="en-US" smtClean="0"/>
          </a:p>
        </p:txBody>
      </p:sp>
      <p:sp>
        <p:nvSpPr>
          <p:cNvPr id="65539" name="Footer Placeholder 4"/>
          <p:cNvSpPr>
            <a:spLocks noGrp="1"/>
          </p:cNvSpPr>
          <p:nvPr>
            <p:ph type="ftr" sz="quarter" idx="11"/>
          </p:nvPr>
        </p:nvSpPr>
        <p:spPr>
          <a:noFill/>
        </p:spPr>
        <p:txBody>
          <a:bodyPr/>
          <a:lstStyle/>
          <a:p>
            <a:r>
              <a:rPr lang="en-US" smtClean="0"/>
              <a:t>ESR 421 Principles of Remote Sensing</a:t>
            </a:r>
          </a:p>
        </p:txBody>
      </p:sp>
      <p:sp>
        <p:nvSpPr>
          <p:cNvPr id="65540" name="Slide Number Placeholder 5"/>
          <p:cNvSpPr>
            <a:spLocks noGrp="1"/>
          </p:cNvSpPr>
          <p:nvPr>
            <p:ph type="sldNum" sz="quarter" idx="12"/>
          </p:nvPr>
        </p:nvSpPr>
        <p:spPr>
          <a:noFill/>
        </p:spPr>
        <p:txBody>
          <a:bodyPr/>
          <a:lstStyle/>
          <a:p>
            <a:fld id="{09A7A91C-D754-4D5F-AE2C-151DAF8A5228}" type="slidenum">
              <a:rPr lang="ar-SA" smtClean="0"/>
              <a:pPr/>
              <a:t>53</a:t>
            </a:fld>
            <a:endParaRPr lang="en-US" smtClean="0"/>
          </a:p>
        </p:txBody>
      </p:sp>
      <p:pic>
        <p:nvPicPr>
          <p:cNvPr id="65541" name="Picture 5"/>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34818" name="Rectangle 2"/>
          <p:cNvSpPr>
            <a:spLocks noGrp="1" noChangeArrowheads="1"/>
          </p:cNvSpPr>
          <p:nvPr>
            <p:ph type="title"/>
          </p:nvPr>
        </p:nvSpPr>
        <p:spPr>
          <a:xfrm>
            <a:off x="465438" y="184024"/>
            <a:ext cx="8229600" cy="804518"/>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b="1" i="1" dirty="0">
                <a:solidFill>
                  <a:srgbClr val="CC0000"/>
                </a:solidFill>
                <a:effectLst>
                  <a:outerShdw blurRad="38100" dist="38100" dir="2700000" algn="tl">
                    <a:srgbClr val="C0C0C0"/>
                  </a:outerShdw>
                </a:effectLst>
              </a:rPr>
              <a:t>EMR-Atmosphere Interaction</a:t>
            </a:r>
          </a:p>
        </p:txBody>
      </p:sp>
      <p:sp>
        <p:nvSpPr>
          <p:cNvPr id="65543" name="Rectangle 3"/>
          <p:cNvSpPr>
            <a:spLocks noGrp="1" noChangeArrowheads="1"/>
          </p:cNvSpPr>
          <p:nvPr>
            <p:ph type="body" idx="1"/>
          </p:nvPr>
        </p:nvSpPr>
        <p:spPr>
          <a:xfrm>
            <a:off x="162698" y="1402492"/>
            <a:ext cx="8686800" cy="4374502"/>
          </a:xfrm>
        </p:spPr>
        <p:txBody>
          <a:bodyPr/>
          <a:lstStyle/>
          <a:p>
            <a:pPr eaLnBrk="1" hangingPunct="1"/>
            <a:r>
              <a:rPr lang="en-US" b="1" dirty="0" smtClean="0"/>
              <a:t>Diversions and depletions occurs as solar and terrestrial radiation interact with the earth’s atmosphere.</a:t>
            </a:r>
          </a:p>
          <a:p>
            <a:pPr eaLnBrk="1" hangingPunct="1"/>
            <a:r>
              <a:rPr lang="en-US" b="1" dirty="0" smtClean="0">
                <a:solidFill>
                  <a:srgbClr val="CC0000"/>
                </a:solidFill>
              </a:rPr>
              <a:t>Wavelength selective</a:t>
            </a:r>
            <a:r>
              <a:rPr lang="en-US" b="1" dirty="0" smtClean="0"/>
              <a:t>.</a:t>
            </a:r>
          </a:p>
          <a:p>
            <a:pPr lvl="1" eaLnBrk="1" hangingPunct="1">
              <a:buFont typeface="Arial" pitchFamily="34" charset="0"/>
              <a:buChar char="♦"/>
            </a:pPr>
            <a:r>
              <a:rPr lang="en-US" sz="3200" b="1" dirty="0" smtClean="0">
                <a:effectLst>
                  <a:outerShdw blurRad="38100" dist="38100" dir="2700000" algn="tl">
                    <a:srgbClr val="000000">
                      <a:alpha val="43137"/>
                    </a:srgbClr>
                  </a:outerShdw>
                </a:effectLst>
              </a:rPr>
              <a:t>Transmission bands </a:t>
            </a:r>
            <a:r>
              <a:rPr lang="en-US" sz="3200" b="1" dirty="0" smtClean="0"/>
              <a:t>(atmospheric windows)</a:t>
            </a:r>
          </a:p>
          <a:p>
            <a:pPr lvl="1" eaLnBrk="1" hangingPunct="1">
              <a:buFont typeface="Arial" pitchFamily="34" charset="0"/>
              <a:buChar char="♦"/>
            </a:pPr>
            <a:r>
              <a:rPr lang="ar-SA" sz="3200" b="1" dirty="0" smtClean="0"/>
              <a:t> </a:t>
            </a:r>
            <a:r>
              <a:rPr lang="en-US" sz="3200" b="1" dirty="0" smtClean="0">
                <a:solidFill>
                  <a:srgbClr val="CC0000"/>
                </a:solidFill>
                <a:effectLst>
                  <a:outerShdw blurRad="38100" dist="38100" dir="2700000" algn="tl">
                    <a:srgbClr val="000000">
                      <a:alpha val="43137"/>
                    </a:srgbClr>
                  </a:outerShdw>
                </a:effectLst>
              </a:rPr>
              <a:t>Absorption bands </a:t>
            </a:r>
            <a:r>
              <a:rPr lang="en-US" sz="3200" b="1" dirty="0" smtClean="0">
                <a:solidFill>
                  <a:srgbClr val="CC0000"/>
                </a:solidFill>
              </a:rPr>
              <a:t>(atmospheric blinds)</a:t>
            </a: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66563" name="Rectangle 2"/>
          <p:cNvSpPr>
            <a:spLocks noGrp="1" noChangeArrowheads="1"/>
          </p:cNvSpPr>
          <p:nvPr>
            <p:ph type="title"/>
          </p:nvPr>
        </p:nvSpPr>
        <p:spPr>
          <a:xfrm>
            <a:off x="457200" y="109882"/>
            <a:ext cx="8229600" cy="961037"/>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6000" b="1" i="1" dirty="0" smtClean="0">
                <a:solidFill>
                  <a:srgbClr val="A50021"/>
                </a:solidFill>
                <a:effectLst>
                  <a:outerShdw blurRad="38100" dist="38100" dir="2700000" algn="tl">
                    <a:srgbClr val="000000">
                      <a:alpha val="43137"/>
                    </a:srgbClr>
                  </a:outerShdw>
                </a:effectLst>
              </a:rPr>
              <a:t>Absorption</a:t>
            </a:r>
          </a:p>
        </p:txBody>
      </p:sp>
      <p:sp>
        <p:nvSpPr>
          <p:cNvPr id="66564" name="Rectangle 3"/>
          <p:cNvSpPr>
            <a:spLocks noGrp="1" noChangeArrowheads="1"/>
          </p:cNvSpPr>
          <p:nvPr>
            <p:ph type="body" sz="half" idx="1"/>
          </p:nvPr>
        </p:nvSpPr>
        <p:spPr>
          <a:xfrm>
            <a:off x="-1" y="1245636"/>
            <a:ext cx="5430417" cy="5295123"/>
          </a:xfrm>
        </p:spPr>
        <p:txBody>
          <a:bodyPr/>
          <a:lstStyle/>
          <a:p>
            <a:pPr marL="228600" indent="-228600" eaLnBrk="1" hangingPunct="1">
              <a:lnSpc>
                <a:spcPct val="90000"/>
              </a:lnSpc>
            </a:pPr>
            <a:r>
              <a:rPr lang="en-US" sz="2800" b="1" dirty="0" smtClean="0">
                <a:solidFill>
                  <a:srgbClr val="A50021"/>
                </a:solidFill>
              </a:rPr>
              <a:t>Absorption</a:t>
            </a:r>
            <a:r>
              <a:rPr lang="en-US" sz="2800" dirty="0" smtClean="0"/>
              <a:t> is the other main mechanism at work when electromagnetic radiation interacts with the atmosphere.</a:t>
            </a:r>
          </a:p>
          <a:p>
            <a:pPr marL="228600" indent="-228600" eaLnBrk="1" hangingPunct="1">
              <a:lnSpc>
                <a:spcPct val="90000"/>
              </a:lnSpc>
            </a:pPr>
            <a:r>
              <a:rPr lang="en-US" sz="2800" dirty="0" smtClean="0"/>
              <a:t>In contrast to scattering, this phenomenon causes </a:t>
            </a:r>
            <a:r>
              <a:rPr lang="en-US" sz="2800" b="1" dirty="0" smtClean="0">
                <a:solidFill>
                  <a:srgbClr val="A50021"/>
                </a:solidFill>
              </a:rPr>
              <a:t>molecules in the atmosphere to absorb energy at various wavelengths</a:t>
            </a:r>
            <a:r>
              <a:rPr lang="en-US" sz="2800" dirty="0" smtClean="0"/>
              <a:t>. </a:t>
            </a:r>
          </a:p>
          <a:p>
            <a:pPr marL="228600" indent="-228600" eaLnBrk="1" hangingPunct="1">
              <a:lnSpc>
                <a:spcPct val="90000"/>
              </a:lnSpc>
            </a:pPr>
            <a:r>
              <a:rPr lang="en-US" sz="2800" b="1" dirty="0" smtClean="0"/>
              <a:t>Ozone</a:t>
            </a:r>
            <a:r>
              <a:rPr lang="en-US" sz="2800" dirty="0" smtClean="0"/>
              <a:t>, </a:t>
            </a:r>
            <a:r>
              <a:rPr lang="en-US" sz="2800" b="1" dirty="0" smtClean="0"/>
              <a:t>carbon dioxide</a:t>
            </a:r>
            <a:r>
              <a:rPr lang="en-US" sz="2800" dirty="0" smtClean="0"/>
              <a:t>, and </a:t>
            </a:r>
            <a:r>
              <a:rPr lang="en-US" sz="2800" b="1" dirty="0" smtClean="0"/>
              <a:t>water vapor</a:t>
            </a:r>
            <a:r>
              <a:rPr lang="en-US" sz="2800" dirty="0" smtClean="0"/>
              <a:t> are the three main atmospheric constituents, which </a:t>
            </a:r>
            <a:r>
              <a:rPr lang="en-US" sz="2800" b="1" dirty="0" smtClean="0">
                <a:solidFill>
                  <a:srgbClr val="0000FF"/>
                </a:solidFill>
                <a:effectLst>
                  <a:outerShdw blurRad="38100" dist="38100" dir="2700000" algn="tl">
                    <a:srgbClr val="000000">
                      <a:alpha val="43137"/>
                    </a:srgbClr>
                  </a:outerShdw>
                </a:effectLst>
              </a:rPr>
              <a:t>absorb</a:t>
            </a:r>
            <a:r>
              <a:rPr lang="en-US" sz="2800" dirty="0" smtClean="0">
                <a:effectLst>
                  <a:outerShdw blurRad="38100" dist="38100" dir="2700000" algn="tl">
                    <a:srgbClr val="000000">
                      <a:alpha val="43137"/>
                    </a:srgbClr>
                  </a:outerShdw>
                </a:effectLst>
              </a:rPr>
              <a:t> </a:t>
            </a:r>
            <a:r>
              <a:rPr lang="en-US" sz="2800" dirty="0" smtClean="0"/>
              <a:t>radiation.</a:t>
            </a:r>
          </a:p>
        </p:txBody>
      </p:sp>
      <p:grpSp>
        <p:nvGrpSpPr>
          <p:cNvPr id="2" name="Group 9"/>
          <p:cNvGrpSpPr/>
          <p:nvPr/>
        </p:nvGrpSpPr>
        <p:grpSpPr>
          <a:xfrm>
            <a:off x="4904792" y="1533331"/>
            <a:ext cx="4229878" cy="5156718"/>
            <a:chOff x="4904792" y="1533331"/>
            <a:chExt cx="4229878" cy="5156718"/>
          </a:xfrm>
        </p:grpSpPr>
        <p:pic>
          <p:nvPicPr>
            <p:cNvPr id="66565" name="Picture 10" descr="atmab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950343">
              <a:off x="5159570" y="2792737"/>
              <a:ext cx="3975100" cy="3897312"/>
            </a:xfrm>
            <a:prstGeom prst="rect">
              <a:avLst/>
            </a:prstGeom>
            <a:noFill/>
            <a:ln w="9525">
              <a:noFill/>
              <a:miter lim="800000"/>
              <a:headEnd/>
              <a:tailEnd/>
            </a:ln>
          </p:spPr>
        </p:pic>
        <p:grpSp>
          <p:nvGrpSpPr>
            <p:cNvPr id="3" name="Group 12"/>
            <p:cNvGrpSpPr>
              <a:grpSpLocks/>
            </p:cNvGrpSpPr>
            <p:nvPr/>
          </p:nvGrpSpPr>
          <p:grpSpPr bwMode="auto">
            <a:xfrm>
              <a:off x="4904792" y="1533331"/>
              <a:ext cx="1447800" cy="1447800"/>
              <a:chOff x="4752" y="96"/>
              <a:chExt cx="912" cy="912"/>
            </a:xfrm>
          </p:grpSpPr>
          <p:sp>
            <p:nvSpPr>
              <p:cNvPr id="8" name="AutoShape 4"/>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9" name="Oval 5"/>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grpSp>
      <p:sp>
        <p:nvSpPr>
          <p:cNvPr id="11" name="Rectangle 10"/>
          <p:cNvSpPr/>
          <p:nvPr/>
        </p:nvSpPr>
        <p:spPr>
          <a:xfrm>
            <a:off x="6870417" y="2118115"/>
            <a:ext cx="2101857" cy="523220"/>
          </a:xfrm>
          <a:prstGeom prst="rect">
            <a:avLst/>
          </a:prstGeom>
        </p:spPr>
        <p:txBody>
          <a:bodyPr wrap="none">
            <a:spAutoFit/>
          </a:bodyPr>
          <a:lstStyle/>
          <a:p>
            <a:pPr algn="ctr"/>
            <a:r>
              <a:rPr lang="en-US" sz="2800" b="1" dirty="0" smtClean="0">
                <a:solidFill>
                  <a:srgbClr val="0000FF"/>
                </a:solidFill>
                <a:effectLst>
                  <a:outerShdw blurRad="38100" dist="38100" dir="2700000" algn="tl">
                    <a:srgbClr val="000000">
                      <a:alpha val="43137"/>
                    </a:srgbClr>
                  </a:outerShdw>
                </a:effectLst>
              </a:rPr>
              <a:t>Absorption</a:t>
            </a:r>
            <a:endParaRPr lang="ar-SA" sz="2800" b="1" dirty="0" smtClean="0">
              <a:solidFill>
                <a:srgbClr val="0000FF"/>
              </a:solidFill>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p:cNvPicPr>
            <a:picLocks noChangeAspect="1" noChangeArrowheads="1"/>
          </p:cNvPicPr>
          <p:nvPr/>
        </p:nvPicPr>
        <p:blipFill>
          <a:blip r:embed="rId2" cstate="print"/>
          <a:srcRect t="1945" r="1017"/>
          <a:stretch>
            <a:fillRect/>
          </a:stretch>
        </p:blipFill>
        <p:spPr bwMode="auto">
          <a:xfrm>
            <a:off x="74142" y="3220995"/>
            <a:ext cx="9069858" cy="3595815"/>
          </a:xfrm>
          <a:prstGeom prst="rect">
            <a:avLst/>
          </a:prstGeom>
          <a:noFill/>
          <a:ln w="9525">
            <a:noFill/>
            <a:miter lim="800000"/>
            <a:headEnd/>
            <a:tailEnd/>
          </a:ln>
        </p:spPr>
      </p:pic>
      <p:sp>
        <p:nvSpPr>
          <p:cNvPr id="423939" name="Rectangle 3"/>
          <p:cNvSpPr>
            <a:spLocks noChangeArrowheads="1"/>
          </p:cNvSpPr>
          <p:nvPr/>
        </p:nvSpPr>
        <p:spPr bwMode="auto">
          <a:xfrm>
            <a:off x="-9331" y="21766"/>
            <a:ext cx="9144000" cy="7246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CA" sz="4400" b="1" i="1" dirty="0">
                <a:solidFill>
                  <a:srgbClr val="CC0000"/>
                </a:solidFill>
                <a:effectLst>
                  <a:outerShdw blurRad="38100" dist="38100" dir="2700000" algn="tl">
                    <a:srgbClr val="C0C0C0"/>
                  </a:outerShdw>
                </a:effectLst>
              </a:rPr>
              <a:t>Atmospheric </a:t>
            </a:r>
            <a:r>
              <a:rPr lang="en-CA" sz="4400" b="1" i="1" dirty="0" smtClean="0">
                <a:solidFill>
                  <a:srgbClr val="CC0000"/>
                </a:solidFill>
                <a:effectLst>
                  <a:outerShdw blurRad="38100" dist="38100" dir="2700000" algn="tl">
                    <a:srgbClr val="C0C0C0"/>
                  </a:outerShdw>
                </a:effectLst>
              </a:rPr>
              <a:t>Windows</a:t>
            </a:r>
            <a:endParaRPr lang="en-CA" sz="4400" b="1" i="1" dirty="0">
              <a:solidFill>
                <a:srgbClr val="CC0000"/>
              </a:solidFill>
              <a:effectLst>
                <a:outerShdw blurRad="38100" dist="38100" dir="2700000" algn="tl">
                  <a:srgbClr val="C0C0C0"/>
                </a:outerShdw>
              </a:effectLst>
            </a:endParaRPr>
          </a:p>
        </p:txBody>
      </p:sp>
      <p:sp>
        <p:nvSpPr>
          <p:cNvPr id="423940" name="Rectangle 4"/>
          <p:cNvSpPr>
            <a:spLocks noChangeArrowheads="1"/>
          </p:cNvSpPr>
          <p:nvPr/>
        </p:nvSpPr>
        <p:spPr bwMode="auto">
          <a:xfrm>
            <a:off x="0" y="718457"/>
            <a:ext cx="9144000" cy="2539157"/>
          </a:xfrm>
          <a:prstGeom prst="rect">
            <a:avLst/>
          </a:prstGeom>
          <a:noFill/>
          <a:ln w="9525">
            <a:noFill/>
            <a:miter lim="800000"/>
            <a:headEnd/>
            <a:tailEnd/>
          </a:ln>
          <a:effectLst/>
        </p:spPr>
        <p:txBody>
          <a:bodyPr wrap="square">
            <a:spAutoFit/>
          </a:bodyPr>
          <a:lstStyle/>
          <a:p>
            <a:pPr marL="284163" indent="-284163" eaLnBrk="0" hangingPunct="0">
              <a:buClr>
                <a:srgbClr val="C00000"/>
              </a:buClr>
              <a:buFont typeface="Wingdings" pitchFamily="2" charset="2"/>
              <a:buChar char="v"/>
              <a:defRPr/>
            </a:pPr>
            <a:r>
              <a:rPr lang="en-CA" sz="2400" b="1" dirty="0">
                <a:effectLst>
                  <a:outerShdw blurRad="38100" dist="38100" dir="2700000" algn="tl">
                    <a:srgbClr val="000000">
                      <a:alpha val="43137"/>
                    </a:srgbClr>
                  </a:outerShdw>
                </a:effectLst>
              </a:rPr>
              <a:t>Gases absorb </a:t>
            </a:r>
            <a:r>
              <a:rPr lang="en-CA" sz="2400" b="1" dirty="0"/>
              <a:t>electromagnetic energy in very specific regions of the spectrum </a:t>
            </a:r>
            <a:r>
              <a:rPr lang="en-CA" sz="2400" b="1" dirty="0">
                <a:solidFill>
                  <a:srgbClr val="C00000"/>
                </a:solidFill>
                <a:effectLst>
                  <a:outerShdw blurRad="38100" dist="38100" dir="2700000" algn="tl">
                    <a:srgbClr val="000000">
                      <a:alpha val="43137"/>
                    </a:srgbClr>
                  </a:outerShdw>
                </a:effectLst>
                <a:sym typeface="Symbol" pitchFamily="18" charset="2"/>
              </a:rPr>
              <a:t></a:t>
            </a:r>
            <a:r>
              <a:rPr lang="en-CA" sz="2400" b="1" dirty="0"/>
              <a:t> </a:t>
            </a:r>
            <a:r>
              <a:rPr lang="en-CA" sz="2400" b="1" i="1" dirty="0">
                <a:solidFill>
                  <a:srgbClr val="FF0000"/>
                </a:solidFill>
                <a:effectLst>
                  <a:outerShdw blurRad="38100" dist="38100" dir="2700000" algn="tl">
                    <a:srgbClr val="000000">
                      <a:alpha val="43137"/>
                    </a:srgbClr>
                  </a:outerShdw>
                </a:effectLst>
              </a:rPr>
              <a:t>they influence </a:t>
            </a:r>
            <a:r>
              <a:rPr lang="en-CA" sz="2400" b="1" dirty="0"/>
              <a:t>where (in the spectrum) we can "look" </a:t>
            </a:r>
            <a:r>
              <a:rPr lang="en-CA" sz="2400" b="1" i="1" dirty="0">
                <a:solidFill>
                  <a:srgbClr val="FF0000"/>
                </a:solidFill>
                <a:effectLst>
                  <a:outerShdw blurRad="38100" dist="38100" dir="2700000" algn="tl">
                    <a:srgbClr val="000000">
                      <a:alpha val="43137"/>
                    </a:srgbClr>
                  </a:outerShdw>
                </a:effectLst>
              </a:rPr>
              <a:t>for remote sensing purposes</a:t>
            </a:r>
          </a:p>
          <a:p>
            <a:pPr marL="1655763" lvl="3" indent="-284163" eaLnBrk="0" hangingPunct="0">
              <a:buClr>
                <a:srgbClr val="C00000"/>
              </a:buClr>
              <a:buFont typeface="Wingdings" pitchFamily="2" charset="2"/>
              <a:buChar char="v"/>
              <a:defRPr/>
            </a:pPr>
            <a:endParaRPr lang="en-CA" sz="700" b="1" dirty="0"/>
          </a:p>
          <a:p>
            <a:pPr marL="284163" indent="-284163" eaLnBrk="0" hangingPunct="0">
              <a:buClr>
                <a:srgbClr val="C00000"/>
              </a:buClr>
              <a:buFont typeface="Wingdings" pitchFamily="2" charset="2"/>
              <a:buChar char="v"/>
              <a:defRPr/>
            </a:pPr>
            <a:r>
              <a:rPr lang="en-CA" sz="2400" b="1" dirty="0"/>
              <a:t>Those areas of the spectrum which are </a:t>
            </a:r>
            <a:r>
              <a:rPr lang="en-CA" sz="2400" b="1" i="1" dirty="0">
                <a:solidFill>
                  <a:srgbClr val="FF0000"/>
                </a:solidFill>
                <a:effectLst>
                  <a:outerShdw blurRad="38100" dist="38100" dir="2700000" algn="tl">
                    <a:srgbClr val="000000">
                      <a:alpha val="43137"/>
                    </a:srgbClr>
                  </a:outerShdw>
                </a:effectLst>
              </a:rPr>
              <a:t>not </a:t>
            </a:r>
            <a:r>
              <a:rPr lang="en-CA" sz="2400" b="1" i="1" dirty="0" smtClean="0">
                <a:solidFill>
                  <a:srgbClr val="FF0000"/>
                </a:solidFill>
                <a:effectLst>
                  <a:outerShdw blurRad="38100" dist="38100" dir="2700000" algn="tl">
                    <a:srgbClr val="000000">
                      <a:alpha val="43137"/>
                    </a:srgbClr>
                  </a:outerShdw>
                </a:effectLst>
              </a:rPr>
              <a:t>influenced </a:t>
            </a:r>
            <a:r>
              <a:rPr lang="en-CA" sz="2400" b="1" dirty="0"/>
              <a:t>by </a:t>
            </a:r>
            <a:r>
              <a:rPr lang="en-CA" sz="2400" b="1" dirty="0">
                <a:solidFill>
                  <a:srgbClr val="FF0000"/>
                </a:solidFill>
                <a:effectLst>
                  <a:outerShdw blurRad="38100" dist="38100" dir="2700000" algn="tl">
                    <a:srgbClr val="000000">
                      <a:alpha val="43137"/>
                    </a:srgbClr>
                  </a:outerShdw>
                </a:effectLst>
              </a:rPr>
              <a:t>atmospheric absorption </a:t>
            </a:r>
            <a:r>
              <a:rPr lang="en-CA" sz="2400" b="1" dirty="0"/>
              <a:t>and thus, </a:t>
            </a:r>
            <a:r>
              <a:rPr lang="en-CA" sz="2400" b="1" i="1" dirty="0">
                <a:solidFill>
                  <a:srgbClr val="FF0000"/>
                </a:solidFill>
                <a:effectLst>
                  <a:outerShdw blurRad="38100" dist="38100" dir="2700000" algn="tl">
                    <a:srgbClr val="000000">
                      <a:alpha val="43137"/>
                    </a:srgbClr>
                  </a:outerShdw>
                </a:effectLst>
              </a:rPr>
              <a:t>are useful to remote sensors</a:t>
            </a:r>
            <a:r>
              <a:rPr lang="en-CA" sz="2400" b="1" dirty="0"/>
              <a:t>, are called </a:t>
            </a:r>
            <a:r>
              <a:rPr lang="en-CA" sz="3200" b="1" i="1" dirty="0">
                <a:solidFill>
                  <a:srgbClr val="CC0000"/>
                </a:solidFill>
                <a:effectLst>
                  <a:outerShdw blurRad="38100" dist="38100" dir="2700000" algn="tl">
                    <a:srgbClr val="C0C0C0"/>
                  </a:outerShdw>
                </a:effectLst>
              </a:rPr>
              <a:t>atmospheric windows</a:t>
            </a:r>
            <a:endParaRPr lang="en-CA" sz="2000" b="1" dirty="0">
              <a:solidFill>
                <a:srgbClr val="CC0000"/>
              </a:solidFill>
              <a:effectLst>
                <a:outerShdw blurRad="38100" dist="38100" dir="2700000" algn="tl">
                  <a:srgbClr val="C0C0C0"/>
                </a:outerShdw>
              </a:effectLst>
            </a:endParaRPr>
          </a:p>
        </p:txBody>
      </p:sp>
      <p:sp>
        <p:nvSpPr>
          <p:cNvPr id="65" name="TextBox 64"/>
          <p:cNvSpPr txBox="1"/>
          <p:nvPr/>
        </p:nvSpPr>
        <p:spPr>
          <a:xfrm rot="16200000">
            <a:off x="-1469171" y="4562071"/>
            <a:ext cx="3482024" cy="338554"/>
          </a:xfrm>
          <a:prstGeom prst="rect">
            <a:avLst/>
          </a:prstGeom>
          <a:noFill/>
        </p:spPr>
        <p:txBody>
          <a:bodyPr wrap="square" rtlCol="0">
            <a:spAutoFit/>
          </a:bodyPr>
          <a:lstStyle/>
          <a:p>
            <a:pPr algn="ctr"/>
            <a:r>
              <a:rPr lang="en-US" sz="1600" b="1" dirty="0" smtClean="0">
                <a:solidFill>
                  <a:srgbClr val="C00000"/>
                </a:solidFill>
                <a:effectLst>
                  <a:outerShdw blurRad="38100" dist="38100" dir="2700000" algn="tl">
                    <a:srgbClr val="000000">
                      <a:alpha val="43137"/>
                    </a:srgbClr>
                  </a:outerShdw>
                </a:effectLst>
              </a:rPr>
              <a:t>VISIBLE</a:t>
            </a:r>
            <a:r>
              <a:rPr lang="ar-SA" sz="1600" b="1" dirty="0" smtClean="0">
                <a:solidFill>
                  <a:srgbClr val="C00000"/>
                </a:solidFill>
                <a:effectLst>
                  <a:outerShdw blurRad="38100" dist="38100" dir="2700000" algn="tl">
                    <a:srgbClr val="000000">
                      <a:alpha val="43137"/>
                    </a:srgbClr>
                  </a:outerShdw>
                </a:effectLst>
              </a:rPr>
              <a:t>                </a:t>
            </a:r>
            <a:r>
              <a:rPr lang="en-US" sz="1600" b="1" dirty="0" smtClean="0">
                <a:solidFill>
                  <a:srgbClr val="C00000"/>
                </a:solidFill>
                <a:effectLst>
                  <a:outerShdw blurRad="38100" dist="38100" dir="2700000" algn="tl">
                    <a:srgbClr val="000000">
                      <a:alpha val="43137"/>
                    </a:srgbClr>
                  </a:outerShdw>
                </a:effectLst>
              </a:rPr>
              <a:t> </a:t>
            </a:r>
            <a:r>
              <a:rPr lang="ar-SA" sz="1600" b="1" dirty="0" smtClean="0">
                <a:solidFill>
                  <a:srgbClr val="C00000"/>
                </a:solidFill>
                <a:effectLst>
                  <a:outerShdw blurRad="38100" dist="38100" dir="2700000" algn="tl">
                    <a:srgbClr val="000000">
                      <a:alpha val="43137"/>
                    </a:srgbClr>
                  </a:outerShdw>
                </a:effectLst>
              </a:rPr>
              <a:t> المجال المرئي </a:t>
            </a:r>
            <a:endParaRPr lang="en-US" sz="1600" b="1" dirty="0">
              <a:solidFill>
                <a:srgbClr val="C00000"/>
              </a:solidFill>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23939"/>
                                        </p:tgtEl>
                                        <p:attrNameLst>
                                          <p:attrName>style.visibility</p:attrName>
                                        </p:attrNameLst>
                                      </p:cBhvr>
                                      <p:to>
                                        <p:strVal val="visible"/>
                                      </p:to>
                                    </p:set>
                                    <p:anim calcmode="lin" valueType="num">
                                      <p:cBhvr>
                                        <p:cTn id="7" dur="500" decel="50000" fill="hold">
                                          <p:stCondLst>
                                            <p:cond delay="0"/>
                                          </p:stCondLst>
                                        </p:cTn>
                                        <p:tgtEl>
                                          <p:spTgt spid="4239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239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23939"/>
                                        </p:tgtEl>
                                        <p:attrNameLst>
                                          <p:attrName>ppt_w</p:attrName>
                                        </p:attrNameLst>
                                      </p:cBhvr>
                                      <p:tavLst>
                                        <p:tav tm="0">
                                          <p:val>
                                            <p:strVal val="#ppt_w*.05"/>
                                          </p:val>
                                        </p:tav>
                                        <p:tav tm="100000">
                                          <p:val>
                                            <p:strVal val="#ppt_w"/>
                                          </p:val>
                                        </p:tav>
                                      </p:tavLst>
                                    </p:anim>
                                    <p:anim calcmode="lin" valueType="num">
                                      <p:cBhvr>
                                        <p:cTn id="10" dur="1000" fill="hold"/>
                                        <p:tgtEl>
                                          <p:spTgt spid="4239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239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239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239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2393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23940"/>
                                        </p:tgtEl>
                                        <p:attrNameLst>
                                          <p:attrName>style.visibility</p:attrName>
                                        </p:attrNameLst>
                                      </p:cBhvr>
                                      <p:to>
                                        <p:strVal val="visible"/>
                                      </p:to>
                                    </p:set>
                                    <p:animEffect transition="in" filter="blinds(horizontal)">
                                      <p:cBhvr>
                                        <p:cTn id="19" dur="500"/>
                                        <p:tgtEl>
                                          <p:spTgt spid="42394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2229"/>
                                        </p:tgtEl>
                                        <p:attrNameLst>
                                          <p:attrName>style.visibility</p:attrName>
                                        </p:attrNameLst>
                                      </p:cBhvr>
                                      <p:to>
                                        <p:strVal val="visible"/>
                                      </p:to>
                                    </p:set>
                                    <p:animEffect transition="in" filter="box(out)">
                                      <p:cBhvr>
                                        <p:cTn id="24" dur="500"/>
                                        <p:tgtEl>
                                          <p:spTgt spid="52229"/>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ox(in)">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animBg="1"/>
      <p:bldP spid="423940" grpId="0"/>
      <p:bldP spid="6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p:spPr>
        <p:txBody>
          <a:bodyPr/>
          <a:lstStyle/>
          <a:p>
            <a:fld id="{3D182048-FA63-4E18-9A0F-EDA41D3AC26F}" type="datetime1">
              <a:rPr lang="en-US" smtClean="0"/>
              <a:pPr/>
              <a:t>11/9/2020</a:t>
            </a:fld>
            <a:endParaRPr lang="en-US" smtClean="0"/>
          </a:p>
        </p:txBody>
      </p:sp>
      <p:sp>
        <p:nvSpPr>
          <p:cNvPr id="68611" name="Footer Placeholder 4"/>
          <p:cNvSpPr>
            <a:spLocks noGrp="1"/>
          </p:cNvSpPr>
          <p:nvPr>
            <p:ph type="ftr" sz="quarter" idx="11"/>
          </p:nvPr>
        </p:nvSpPr>
        <p:spPr>
          <a:noFill/>
        </p:spPr>
        <p:txBody>
          <a:bodyPr/>
          <a:lstStyle/>
          <a:p>
            <a:r>
              <a:rPr lang="en-US" smtClean="0"/>
              <a:t>ESR 421 Principles of Remote Sensing</a:t>
            </a:r>
          </a:p>
        </p:txBody>
      </p:sp>
      <p:sp>
        <p:nvSpPr>
          <p:cNvPr id="68612" name="Slide Number Placeholder 5"/>
          <p:cNvSpPr>
            <a:spLocks noGrp="1"/>
          </p:cNvSpPr>
          <p:nvPr>
            <p:ph type="sldNum" sz="quarter" idx="12"/>
          </p:nvPr>
        </p:nvSpPr>
        <p:spPr>
          <a:noFill/>
        </p:spPr>
        <p:txBody>
          <a:bodyPr/>
          <a:lstStyle/>
          <a:p>
            <a:fld id="{EBE98FDE-BB94-4760-8022-AABA3FB8C609}" type="slidenum">
              <a:rPr lang="ar-SA" smtClean="0"/>
              <a:pPr/>
              <a:t>56</a:t>
            </a:fld>
            <a:endParaRPr lang="en-US" smtClean="0"/>
          </a:p>
        </p:txBody>
      </p:sp>
      <p:sp>
        <p:nvSpPr>
          <p:cNvPr id="424963" name="Rectangle 3"/>
          <p:cNvSpPr>
            <a:spLocks noGrp="1" noChangeArrowheads="1"/>
          </p:cNvSpPr>
          <p:nvPr>
            <p:ph type="title"/>
          </p:nvPr>
        </p:nvSpPr>
        <p:spPr>
          <a:xfrm>
            <a:off x="304800" y="24714"/>
            <a:ext cx="8666205" cy="643812"/>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3200" b="1" i="1" dirty="0">
                <a:solidFill>
                  <a:srgbClr val="CC0000"/>
                </a:solidFill>
                <a:effectLst>
                  <a:outerShdw blurRad="38100" dist="38100" dir="2700000" algn="tl">
                    <a:srgbClr val="C0C0C0"/>
                  </a:outerShdw>
                </a:effectLst>
              </a:rPr>
              <a:t>Spectral radiation of the </a:t>
            </a:r>
            <a:r>
              <a:rPr lang="en-US" sz="3200" b="1" i="1" dirty="0" smtClean="0">
                <a:solidFill>
                  <a:srgbClr val="CC0000"/>
                </a:solidFill>
                <a:effectLst>
                  <a:outerShdw blurRad="38100" dist="38100" dir="2700000" algn="tl">
                    <a:srgbClr val="C0C0C0"/>
                  </a:outerShdw>
                </a:effectLst>
              </a:rPr>
              <a:t>Sun </a:t>
            </a:r>
            <a:r>
              <a:rPr lang="en-US" sz="3200" b="1" i="1" dirty="0">
                <a:solidFill>
                  <a:srgbClr val="CC0000"/>
                </a:solidFill>
                <a:effectLst>
                  <a:outerShdw blurRad="38100" dist="38100" dir="2700000" algn="tl">
                    <a:srgbClr val="C0C0C0"/>
                  </a:outerShdw>
                </a:effectLst>
              </a:rPr>
              <a:t>and the </a:t>
            </a:r>
            <a:r>
              <a:rPr lang="en-US" sz="3200" b="1" i="1" dirty="0" smtClean="0">
                <a:solidFill>
                  <a:srgbClr val="CC0000"/>
                </a:solidFill>
                <a:effectLst>
                  <a:outerShdw blurRad="38100" dist="38100" dir="2700000" algn="tl">
                    <a:srgbClr val="C0C0C0"/>
                  </a:outerShdw>
                </a:effectLst>
              </a:rPr>
              <a:t>Earth </a:t>
            </a:r>
            <a:endParaRPr lang="en-US" sz="3200" b="1" i="1" dirty="0">
              <a:solidFill>
                <a:srgbClr val="CC0000"/>
              </a:solidFill>
              <a:effectLst>
                <a:outerShdw blurRad="38100" dist="38100" dir="2700000" algn="tl">
                  <a:srgbClr val="C0C0C0"/>
                </a:outerShdw>
              </a:effectLst>
            </a:endParaRPr>
          </a:p>
        </p:txBody>
      </p:sp>
      <p:grpSp>
        <p:nvGrpSpPr>
          <p:cNvPr id="2" name="Group 11"/>
          <p:cNvGrpSpPr>
            <a:grpSpLocks/>
          </p:cNvGrpSpPr>
          <p:nvPr/>
        </p:nvGrpSpPr>
        <p:grpSpPr bwMode="auto">
          <a:xfrm>
            <a:off x="0" y="662470"/>
            <a:ext cx="9136134" cy="6111551"/>
            <a:chOff x="100" y="944"/>
            <a:chExt cx="5561" cy="3376"/>
          </a:xfrm>
        </p:grpSpPr>
        <p:pic>
          <p:nvPicPr>
            <p:cNvPr id="68616" name="Picture 6"/>
            <p:cNvPicPr>
              <a:picLocks noChangeAspect="1" noChangeArrowheads="1"/>
            </p:cNvPicPr>
            <p:nvPr/>
          </p:nvPicPr>
          <p:blipFill>
            <a:blip r:embed="rId2" cstate="print">
              <a:lum bright="-6000" contrast="24000"/>
            </a:blip>
            <a:srcRect b="8553"/>
            <a:stretch>
              <a:fillRect/>
            </a:stretch>
          </p:blipFill>
          <p:spPr bwMode="auto">
            <a:xfrm>
              <a:off x="100" y="953"/>
              <a:ext cx="5561" cy="3367"/>
            </a:xfrm>
            <a:prstGeom prst="rect">
              <a:avLst/>
            </a:prstGeom>
            <a:noFill/>
            <a:ln w="9525">
              <a:noFill/>
              <a:miter lim="800000"/>
              <a:headEnd/>
              <a:tailEnd/>
            </a:ln>
          </p:spPr>
        </p:pic>
        <p:sp>
          <p:nvSpPr>
            <p:cNvPr id="424969" name="Text Box 9"/>
            <p:cNvSpPr txBox="1">
              <a:spLocks noChangeArrowheads="1"/>
            </p:cNvSpPr>
            <p:nvPr/>
          </p:nvSpPr>
          <p:spPr bwMode="auto">
            <a:xfrm>
              <a:off x="720" y="944"/>
              <a:ext cx="2732" cy="288"/>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effectLst>
                    <a:outerShdw blurRad="38100" dist="38100" dir="2700000" algn="tl">
                      <a:srgbClr val="C0C0C0"/>
                    </a:outerShdw>
                  </a:effectLst>
                </a:rPr>
                <a:t>Atmospheric Windows</a:t>
              </a:r>
            </a:p>
          </p:txBody>
        </p:sp>
        <p:sp>
          <p:nvSpPr>
            <p:cNvPr id="424970" name="Text Box 10"/>
            <p:cNvSpPr txBox="1">
              <a:spLocks noChangeArrowheads="1"/>
            </p:cNvSpPr>
            <p:nvPr/>
          </p:nvSpPr>
          <p:spPr bwMode="auto">
            <a:xfrm>
              <a:off x="1056" y="3936"/>
              <a:ext cx="2016" cy="2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effectLst>
                    <a:outerShdw blurRad="38100" dist="38100" dir="2700000" algn="tl">
                      <a:srgbClr val="C0C0C0"/>
                    </a:outerShdw>
                  </a:effectLst>
                </a:rPr>
                <a:t>Wavelength</a:t>
              </a:r>
            </a:p>
          </p:txBody>
        </p:sp>
      </p:grpSp>
      <p:grpSp>
        <p:nvGrpSpPr>
          <p:cNvPr id="3" name="Group 25"/>
          <p:cNvGrpSpPr/>
          <p:nvPr/>
        </p:nvGrpSpPr>
        <p:grpSpPr>
          <a:xfrm>
            <a:off x="1729946" y="2248931"/>
            <a:ext cx="7002162" cy="2035893"/>
            <a:chOff x="1729946" y="2248931"/>
            <a:chExt cx="7002162" cy="2035893"/>
          </a:xfrm>
        </p:grpSpPr>
        <p:sp>
          <p:nvSpPr>
            <p:cNvPr id="11" name="TextBox 10"/>
            <p:cNvSpPr txBox="1"/>
            <p:nvPr/>
          </p:nvSpPr>
          <p:spPr>
            <a:xfrm>
              <a:off x="4516657" y="3484605"/>
              <a:ext cx="2108205" cy="800219"/>
            </a:xfrm>
            <a:prstGeom prst="rect">
              <a:avLst/>
            </a:prstGeom>
            <a:solidFill>
              <a:srgbClr val="66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rtl="1"/>
              <a:r>
                <a:rPr lang="ar-SA" sz="1800" b="1" dirty="0" smtClean="0"/>
                <a:t>النوافـذ الطيفية</a:t>
              </a:r>
              <a:endParaRPr lang="en-US" sz="1800" b="1" dirty="0" smtClean="0"/>
            </a:p>
            <a:p>
              <a:pPr algn="ctr" rtl="1"/>
              <a:r>
                <a:rPr lang="ar-SA" b="1" dirty="0" smtClean="0"/>
                <a:t> </a:t>
              </a:r>
              <a:r>
                <a:rPr lang="en-US" b="1" dirty="0" smtClean="0"/>
                <a:t>ATMOSPHERIC </a:t>
              </a:r>
            </a:p>
            <a:p>
              <a:pPr algn="ctr" rtl="1"/>
              <a:r>
                <a:rPr lang="en-US" b="1" dirty="0" smtClean="0"/>
                <a:t>SPECTRAL WINDOWS</a:t>
              </a:r>
              <a:endParaRPr lang="en-US" b="1" dirty="0"/>
            </a:p>
          </p:txBody>
        </p:sp>
        <p:cxnSp>
          <p:nvCxnSpPr>
            <p:cNvPr id="13" name="Straight Arrow Connector 12"/>
            <p:cNvCxnSpPr/>
            <p:nvPr/>
          </p:nvCxnSpPr>
          <p:spPr bwMode="auto">
            <a:xfrm flipV="1">
              <a:off x="6483178" y="2248931"/>
              <a:ext cx="2248930" cy="1408669"/>
            </a:xfrm>
            <a:prstGeom prst="straightConnector1">
              <a:avLst/>
            </a:prstGeom>
            <a:ln>
              <a:solidFill>
                <a:srgbClr val="66FFFF"/>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11" idx="0"/>
            </p:cNvCxnSpPr>
            <p:nvPr/>
          </p:nvCxnSpPr>
          <p:spPr bwMode="auto">
            <a:xfrm flipV="1">
              <a:off x="5570760" y="2586681"/>
              <a:ext cx="14494" cy="897924"/>
            </a:xfrm>
            <a:prstGeom prst="straightConnector1">
              <a:avLst/>
            </a:prstGeom>
            <a:ln>
              <a:solidFill>
                <a:srgbClr val="66FFFF"/>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bwMode="auto">
            <a:xfrm flipH="1" flipV="1">
              <a:off x="4382530" y="2594919"/>
              <a:ext cx="436605" cy="1054443"/>
            </a:xfrm>
            <a:prstGeom prst="straightConnector1">
              <a:avLst/>
            </a:prstGeom>
            <a:ln>
              <a:solidFill>
                <a:srgbClr val="66FFFF"/>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bwMode="auto">
            <a:xfrm flipH="1" flipV="1">
              <a:off x="3566984" y="2710249"/>
              <a:ext cx="1112108" cy="980302"/>
            </a:xfrm>
            <a:prstGeom prst="straightConnector1">
              <a:avLst/>
            </a:prstGeom>
            <a:ln>
              <a:solidFill>
                <a:srgbClr val="66FFFF"/>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bwMode="auto">
            <a:xfrm flipH="1" flipV="1">
              <a:off x="1729946" y="2356022"/>
              <a:ext cx="2875006" cy="1441621"/>
            </a:xfrm>
            <a:prstGeom prst="straightConnector1">
              <a:avLst/>
            </a:prstGeom>
            <a:ln>
              <a:solidFill>
                <a:srgbClr val="66FFFF"/>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ou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Date Placeholder 4"/>
          <p:cNvSpPr>
            <a:spLocks noGrp="1"/>
          </p:cNvSpPr>
          <p:nvPr>
            <p:ph type="dt" sz="quarter" idx="10"/>
          </p:nvPr>
        </p:nvSpPr>
        <p:spPr>
          <a:noFill/>
        </p:spPr>
        <p:txBody>
          <a:bodyPr/>
          <a:lstStyle/>
          <a:p>
            <a:fld id="{E7746396-F18E-4E71-B97B-42683AA47714}" type="datetime1">
              <a:rPr lang="en-US" smtClean="0"/>
              <a:pPr/>
              <a:t>11/9/2020</a:t>
            </a:fld>
            <a:endParaRPr lang="en-US" smtClean="0"/>
          </a:p>
        </p:txBody>
      </p:sp>
      <p:sp>
        <p:nvSpPr>
          <p:cNvPr id="69635" name="Footer Placeholder 5"/>
          <p:cNvSpPr>
            <a:spLocks noGrp="1"/>
          </p:cNvSpPr>
          <p:nvPr>
            <p:ph type="ftr" sz="quarter" idx="11"/>
          </p:nvPr>
        </p:nvSpPr>
        <p:spPr>
          <a:noFill/>
        </p:spPr>
        <p:txBody>
          <a:bodyPr/>
          <a:lstStyle/>
          <a:p>
            <a:r>
              <a:rPr lang="en-US" smtClean="0"/>
              <a:t>ESR 421 Principles of Remote Sensing</a:t>
            </a:r>
          </a:p>
        </p:txBody>
      </p:sp>
      <p:sp>
        <p:nvSpPr>
          <p:cNvPr id="69636" name="Slide Number Placeholder 6"/>
          <p:cNvSpPr>
            <a:spLocks noGrp="1"/>
          </p:cNvSpPr>
          <p:nvPr>
            <p:ph type="sldNum" sz="quarter" idx="12"/>
          </p:nvPr>
        </p:nvSpPr>
        <p:spPr>
          <a:noFill/>
        </p:spPr>
        <p:txBody>
          <a:bodyPr/>
          <a:lstStyle/>
          <a:p>
            <a:fld id="{DDB72D1A-7A92-48D9-9A2C-39638FDC2E91}" type="slidenum">
              <a:rPr lang="ar-SA" smtClean="0"/>
              <a:pPr/>
              <a:t>57</a:t>
            </a:fld>
            <a:endParaRPr lang="en-US" smtClean="0"/>
          </a:p>
        </p:txBody>
      </p:sp>
      <p:pic>
        <p:nvPicPr>
          <p:cNvPr id="69637" name="Picture 57"/>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64514" name="Rectangle 2"/>
          <p:cNvSpPr>
            <a:spLocks noGrp="1" noChangeArrowheads="1"/>
          </p:cNvSpPr>
          <p:nvPr>
            <p:ph type="title"/>
          </p:nvPr>
        </p:nvSpPr>
        <p:spPr>
          <a:xfrm>
            <a:off x="0" y="69356"/>
            <a:ext cx="9144000" cy="11430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4000" b="1" i="1" dirty="0">
                <a:solidFill>
                  <a:srgbClr val="CC0000"/>
                </a:solidFill>
                <a:effectLst>
                  <a:outerShdw blurRad="38100" dist="38100" dir="2700000" algn="tl">
                    <a:srgbClr val="C0C0C0"/>
                  </a:outerShdw>
                </a:effectLst>
              </a:rPr>
              <a:t>Major Windows of the Gaseous </a:t>
            </a:r>
            <a:r>
              <a:rPr lang="en-US" sz="4000" b="1" i="1" dirty="0" smtClean="0">
                <a:solidFill>
                  <a:srgbClr val="CC0000"/>
                </a:solidFill>
                <a:effectLst>
                  <a:outerShdw blurRad="38100" dist="38100" dir="2700000" algn="tl">
                    <a:srgbClr val="C0C0C0"/>
                  </a:outerShdw>
                </a:effectLst>
              </a:rPr>
              <a:t>Atmosphere</a:t>
            </a:r>
            <a:r>
              <a:rPr lang="ar-SA" sz="4000" b="1" dirty="0" smtClean="0">
                <a:solidFill>
                  <a:srgbClr val="CC0000"/>
                </a:solidFill>
                <a:effectLst>
                  <a:outerShdw blurRad="38100" dist="38100" dir="2700000" algn="tl">
                    <a:srgbClr val="000000">
                      <a:alpha val="43137"/>
                    </a:srgbClr>
                  </a:outerShdw>
                </a:effectLst>
              </a:rPr>
              <a:t>أهم النوافذ الطيفية للغلاف الجوي</a:t>
            </a:r>
            <a:r>
              <a:rPr lang="ar-SA" sz="4000" b="1" i="1" dirty="0" smtClean="0">
                <a:solidFill>
                  <a:srgbClr val="CC0000"/>
                </a:solidFill>
                <a:effectLst>
                  <a:outerShdw blurRad="38100" dist="38100" dir="2700000" algn="tl">
                    <a:srgbClr val="C0C0C0"/>
                  </a:outerShdw>
                </a:effectLst>
              </a:rPr>
              <a:t> </a:t>
            </a:r>
            <a:endParaRPr lang="en-US" sz="4000" b="1" i="1" dirty="0">
              <a:solidFill>
                <a:srgbClr val="CC0000"/>
              </a:solidFill>
              <a:effectLst>
                <a:outerShdw blurRad="38100" dist="38100" dir="2700000" algn="tl">
                  <a:srgbClr val="C0C0C0"/>
                </a:outerShdw>
              </a:effectLst>
            </a:endParaRPr>
          </a:p>
        </p:txBody>
      </p:sp>
      <p:sp>
        <p:nvSpPr>
          <p:cNvPr id="64515" name="Rectangle 3"/>
          <p:cNvSpPr>
            <a:spLocks noGrp="1" noChangeArrowheads="1"/>
          </p:cNvSpPr>
          <p:nvPr>
            <p:ph type="body" sz="half" idx="1"/>
          </p:nvPr>
        </p:nvSpPr>
        <p:spPr>
          <a:xfrm>
            <a:off x="-93318" y="5323117"/>
            <a:ext cx="8957388" cy="1524000"/>
          </a:xfrm>
        </p:spPr>
        <p:txBody>
          <a:bodyPr/>
          <a:lstStyle/>
          <a:p>
            <a:pPr indent="0" algn="just" eaLnBrk="1" hangingPunct="1">
              <a:buFontTx/>
              <a:buNone/>
            </a:pPr>
            <a:r>
              <a:rPr lang="en-US" sz="3600" b="1" dirty="0" smtClean="0">
                <a:solidFill>
                  <a:srgbClr val="CC0000"/>
                </a:solidFill>
              </a:rPr>
              <a:t>*</a:t>
            </a:r>
            <a:r>
              <a:rPr lang="en-US" sz="2400" b="1" dirty="0" smtClean="0">
                <a:solidFill>
                  <a:srgbClr val="CC0000"/>
                </a:solidFill>
              </a:rPr>
              <a:t> No absorption bands, but </a:t>
            </a:r>
            <a:r>
              <a:rPr lang="en-US" sz="2400" b="1" i="1" u="sng" dirty="0" smtClean="0">
                <a:solidFill>
                  <a:srgbClr val="CC0000"/>
                </a:solidFill>
              </a:rPr>
              <a:t>scattering</a:t>
            </a:r>
            <a:r>
              <a:rPr lang="en-US" sz="2400" b="1" dirty="0" smtClean="0">
                <a:solidFill>
                  <a:srgbClr val="CC0000"/>
                </a:solidFill>
              </a:rPr>
              <a:t> can be very troublesome for </a:t>
            </a:r>
            <a:r>
              <a:rPr lang="en-US" sz="2400" b="1" dirty="0" smtClean="0">
                <a:solidFill>
                  <a:srgbClr val="CC00CC"/>
                </a:solidFill>
                <a:effectLst>
                  <a:outerShdw blurRad="38100" dist="38100" dir="2700000" algn="tl">
                    <a:srgbClr val="000000">
                      <a:alpha val="43137"/>
                    </a:srgbClr>
                  </a:outerShdw>
                </a:effectLst>
              </a:rPr>
              <a:t>UV wave lengths</a:t>
            </a:r>
            <a:r>
              <a:rPr lang="en-US" sz="2400" b="1" dirty="0" smtClean="0">
                <a:solidFill>
                  <a:srgbClr val="CC0000"/>
                </a:solidFill>
                <a:effectLst>
                  <a:outerShdw blurRad="38100" dist="38100" dir="2700000" algn="tl">
                    <a:srgbClr val="000000">
                      <a:alpha val="43137"/>
                    </a:srgbClr>
                  </a:outerShdw>
                </a:effectLst>
              </a:rPr>
              <a:t> </a:t>
            </a:r>
            <a:r>
              <a:rPr lang="en-US" sz="2400" b="1" dirty="0" smtClean="0"/>
              <a:t>and the shorter wavelengths of </a:t>
            </a:r>
            <a:r>
              <a:rPr lang="en-US" sz="2400" b="1" dirty="0" smtClean="0">
                <a:solidFill>
                  <a:srgbClr val="0000FF"/>
                </a:solidFill>
                <a:effectLst>
                  <a:outerShdw blurRad="38100" dist="38100" dir="2700000" algn="tl">
                    <a:srgbClr val="000000">
                      <a:alpha val="43137"/>
                    </a:srgbClr>
                  </a:outerShdw>
                </a:effectLst>
              </a:rPr>
              <a:t>vi</a:t>
            </a:r>
            <a:r>
              <a:rPr lang="en-US" sz="2400" b="1" dirty="0" smtClean="0">
                <a:solidFill>
                  <a:srgbClr val="00CC00"/>
                </a:solidFill>
                <a:effectLst>
                  <a:outerShdw blurRad="38100" dist="38100" dir="2700000" algn="tl">
                    <a:srgbClr val="000000">
                      <a:alpha val="43137"/>
                    </a:srgbClr>
                  </a:outerShdw>
                </a:effectLst>
              </a:rPr>
              <a:t>sib</a:t>
            </a:r>
            <a:r>
              <a:rPr lang="en-US" sz="2400" b="1" dirty="0" smtClean="0">
                <a:solidFill>
                  <a:srgbClr val="FF0000"/>
                </a:solidFill>
                <a:effectLst>
                  <a:outerShdw blurRad="38100" dist="38100" dir="2700000" algn="tl">
                    <a:srgbClr val="000000">
                      <a:alpha val="43137"/>
                    </a:srgbClr>
                  </a:outerShdw>
                </a:effectLst>
              </a:rPr>
              <a:t>le</a:t>
            </a:r>
            <a:r>
              <a:rPr lang="en-US" sz="2400" b="1" dirty="0" smtClean="0"/>
              <a:t> light</a:t>
            </a:r>
            <a:r>
              <a:rPr lang="en-US" sz="2400" b="1" dirty="0" smtClean="0">
                <a:solidFill>
                  <a:srgbClr val="CC0000"/>
                </a:solidFill>
              </a:rPr>
              <a:t>.</a:t>
            </a:r>
          </a:p>
        </p:txBody>
      </p:sp>
      <p:graphicFrame>
        <p:nvGraphicFramePr>
          <p:cNvPr id="64575" name="Group 63"/>
          <p:cNvGraphicFramePr>
            <a:graphicFrameLocks noGrp="1"/>
          </p:cNvGraphicFramePr>
          <p:nvPr>
            <p:ph sz="half" idx="2"/>
          </p:nvPr>
        </p:nvGraphicFramePr>
        <p:xfrm>
          <a:off x="625151" y="1375487"/>
          <a:ext cx="7837714" cy="4023360"/>
        </p:xfrm>
        <a:graphic>
          <a:graphicData uri="http://schemas.openxmlformats.org/drawingml/2006/table">
            <a:tbl>
              <a:tblPr/>
              <a:tblGrid>
                <a:gridCol w="5382526"/>
                <a:gridCol w="2455188"/>
              </a:tblGrid>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Atmospheric Window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Radiation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0.3 – 1.1 </a:t>
                      </a:r>
                      <a:r>
                        <a:rPr kumimoji="0" lang="el-G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μ</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 </a:t>
                      </a:r>
                      <a:r>
                        <a:rPr kumimoji="0" lang="en-US"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a:t>
                      </a:r>
                      <a:endParaRPr kumimoji="0" lang="el-G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99"/>
                          </a:solidFill>
                          <a:effectLst>
                            <a:outerShdw blurRad="38100" dist="38100" dir="2700000" algn="tl">
                              <a:srgbClr val="000000">
                                <a:alpha val="43137"/>
                              </a:srgbClr>
                            </a:outerShdw>
                          </a:effectLst>
                          <a:latin typeface="Arial" pitchFamily="34" charset="0"/>
                          <a:cs typeface="Arial" pitchFamily="34" charset="0"/>
                        </a:rPr>
                        <a:t>UV</a:t>
                      </a:r>
                      <a:r>
                        <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kumimoji="0" lang="en-US" sz="2400" b="1" i="0" u="none" strike="noStrike" cap="none" normalizeH="0" baseline="0" smtClean="0">
                          <a:ln>
                            <a:noFill/>
                          </a:ln>
                          <a:solidFill>
                            <a:srgbClr val="0000FF"/>
                          </a:solidFill>
                          <a:effectLst>
                            <a:outerShdw blurRad="38100" dist="38100" dir="2700000" algn="tl">
                              <a:srgbClr val="000000">
                                <a:alpha val="43137"/>
                              </a:srgbClr>
                            </a:outerShdw>
                          </a:effectLst>
                          <a:latin typeface="Arial" pitchFamily="34" charset="0"/>
                          <a:cs typeface="Arial" pitchFamily="34" charset="0"/>
                        </a:rPr>
                        <a:t>vi</a:t>
                      </a:r>
                      <a:r>
                        <a:rPr kumimoji="0" lang="en-US" sz="2400" b="1" i="0" u="none" strike="noStrike" cap="none" normalizeH="0" baseline="0" smtClean="0">
                          <a:ln>
                            <a:noFill/>
                          </a:ln>
                          <a:solidFill>
                            <a:srgbClr val="00CC00"/>
                          </a:solidFill>
                          <a:effectLst>
                            <a:outerShdw blurRad="38100" dist="38100" dir="2700000" algn="tl">
                              <a:srgbClr val="000000">
                                <a:alpha val="43137"/>
                              </a:srgbClr>
                            </a:outerShdw>
                          </a:effectLst>
                          <a:latin typeface="Arial" pitchFamily="34" charset="0"/>
                          <a:cs typeface="Arial" pitchFamily="34" charset="0"/>
                        </a:rPr>
                        <a:t>sib</a:t>
                      </a:r>
                      <a:r>
                        <a:rPr kumimoji="0" lang="en-US" sz="2400" b="1" i="0" u="none" strike="noStrike" cap="none" normalizeH="0" baseline="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le</a:t>
                      </a:r>
                      <a:r>
                        <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reflected 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1.5 – 1.8 </a:t>
                      </a:r>
                      <a:r>
                        <a:rPr kumimoji="0" lang="el-G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μ</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a:t>
                      </a:r>
                      <a:endParaRPr kumimoji="0" lang="el-G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Reflected 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2.0 – 2.4 </a:t>
                      </a:r>
                      <a:r>
                        <a:rPr kumimoji="0" lang="el-G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μ</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a:t>
                      </a:r>
                      <a:endParaRPr kumimoji="0" lang="el-G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Reflected 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3.0 – 5.0 </a:t>
                      </a:r>
                      <a:r>
                        <a:rPr kumimoji="0" lang="el-GR" sz="24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μ</a:t>
                      </a:r>
                      <a:r>
                        <a:rPr kumimoji="0" lang="en-US" sz="24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m</a:t>
                      </a:r>
                      <a:endParaRPr kumimoji="0" lang="el-GR" sz="24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Thermal 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8.0 – 14.0 </a:t>
                      </a:r>
                      <a:r>
                        <a:rPr kumimoji="0" lang="el-GR"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μ</a:t>
                      </a: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m (below ozone layer)</a:t>
                      </a:r>
                      <a:endParaRPr kumimoji="0" lang="el-GR"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Thermal 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10.5 – 12.5 </a:t>
                      </a:r>
                      <a:r>
                        <a:rPr kumimoji="0" lang="el-GR"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μ</a:t>
                      </a: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m (above ozone layer)</a:t>
                      </a:r>
                      <a:endParaRPr kumimoji="0" lang="el-GR"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pitchFamily="34" charset="0"/>
                          <a:cs typeface="Arial" pitchFamily="34" charset="0"/>
                        </a:rPr>
                        <a:t>Thermal 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&gt;0.5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Microwave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64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autoUpdateAnimBg="0"/>
      <p:bldP spid="6451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3"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70659" name="Rectangle 2"/>
          <p:cNvSpPr>
            <a:spLocks noGrp="1" noChangeArrowheads="1"/>
          </p:cNvSpPr>
          <p:nvPr>
            <p:ph type="title"/>
          </p:nvPr>
        </p:nvSpPr>
        <p:spPr>
          <a:xfrm>
            <a:off x="440724" y="-160735"/>
            <a:ext cx="8229600" cy="844476"/>
          </a:xfrm>
        </p:spPr>
        <p:txBody>
          <a:bodyPr/>
          <a:lstStyle/>
          <a:p>
            <a:pPr eaLnBrk="1" hangingPunct="1"/>
            <a:r>
              <a:rPr lang="en-US" b="1" i="1" dirty="0" smtClean="0">
                <a:solidFill>
                  <a:srgbClr val="FF0000"/>
                </a:solidFill>
                <a:effectLst>
                  <a:outerShdw blurRad="38100" dist="38100" dir="2700000" algn="tl">
                    <a:srgbClr val="000000">
                      <a:alpha val="43137"/>
                    </a:srgbClr>
                  </a:outerShdw>
                </a:effectLst>
              </a:rPr>
              <a:t>Radiation – Target Interaction</a:t>
            </a:r>
          </a:p>
        </p:txBody>
      </p:sp>
      <p:sp>
        <p:nvSpPr>
          <p:cNvPr id="70660" name="Rectangle 3"/>
          <p:cNvSpPr>
            <a:spLocks noGrp="1" noChangeArrowheads="1"/>
          </p:cNvSpPr>
          <p:nvPr>
            <p:ph type="body" idx="1"/>
          </p:nvPr>
        </p:nvSpPr>
        <p:spPr>
          <a:xfrm>
            <a:off x="-18662" y="580630"/>
            <a:ext cx="9144000" cy="6445319"/>
          </a:xfrm>
        </p:spPr>
        <p:txBody>
          <a:bodyPr/>
          <a:lstStyle/>
          <a:p>
            <a:pPr marL="230188" indent="-230188" eaLnBrk="1" hangingPunct="1">
              <a:lnSpc>
                <a:spcPct val="80000"/>
              </a:lnSpc>
            </a:pPr>
            <a:r>
              <a:rPr lang="en-US" sz="2200" b="1" dirty="0" smtClean="0"/>
              <a:t>Radiation that is not absorbed or scattered in the atmosphere can interact with the Earth’s surface.</a:t>
            </a:r>
          </a:p>
          <a:p>
            <a:pPr marL="230188" indent="-230188" eaLnBrk="1" hangingPunct="1">
              <a:lnSpc>
                <a:spcPct val="80000"/>
              </a:lnSpc>
            </a:pPr>
            <a:r>
              <a:rPr lang="en-US" sz="2200" b="1" dirty="0" smtClean="0">
                <a:solidFill>
                  <a:srgbClr val="0000FF"/>
                </a:solidFill>
                <a:effectLst>
                  <a:outerShdw blurRad="38100" dist="38100" dir="2700000" algn="tl">
                    <a:srgbClr val="000000">
                      <a:alpha val="43137"/>
                    </a:srgbClr>
                  </a:outerShdw>
                </a:effectLst>
              </a:rPr>
              <a:t>There are number of interactions that can take place when energy strikes, or is incident (I) upon the surface.</a:t>
            </a:r>
          </a:p>
          <a:p>
            <a:pPr marL="230188" indent="-230188" eaLnBrk="1" hangingPunct="1">
              <a:lnSpc>
                <a:spcPct val="80000"/>
              </a:lnSpc>
            </a:pPr>
            <a:r>
              <a:rPr lang="en-US" sz="2200" b="1" dirty="0" smtClean="0"/>
              <a:t>These are: </a:t>
            </a:r>
            <a:r>
              <a:rPr lang="en-US" sz="2200" b="1" dirty="0" smtClean="0">
                <a:solidFill>
                  <a:srgbClr val="0000FF"/>
                </a:solidFill>
                <a:effectLst>
                  <a:outerShdw blurRad="38100" dist="38100" dir="2700000" algn="tl">
                    <a:srgbClr val="000000">
                      <a:alpha val="43137"/>
                    </a:srgbClr>
                  </a:outerShdw>
                </a:effectLst>
              </a:rPr>
              <a:t>absorption</a:t>
            </a:r>
            <a:r>
              <a:rPr lang="en-US" sz="2200" b="1" dirty="0" smtClean="0">
                <a:effectLst>
                  <a:outerShdw blurRad="38100" dist="38100" dir="2700000" algn="tl">
                    <a:srgbClr val="000000">
                      <a:alpha val="43137"/>
                    </a:srgbClr>
                  </a:outerShdw>
                </a:effectLst>
              </a:rPr>
              <a:t> </a:t>
            </a:r>
            <a:r>
              <a:rPr lang="en-US" sz="2200" b="1" dirty="0" smtClean="0"/>
              <a:t>(A); </a:t>
            </a:r>
            <a:r>
              <a:rPr lang="en-US" sz="2200" b="1" dirty="0" smtClean="0">
                <a:solidFill>
                  <a:srgbClr val="C00000"/>
                </a:solidFill>
                <a:effectLst>
                  <a:outerShdw blurRad="38100" dist="38100" dir="2700000" algn="tl">
                    <a:srgbClr val="000000">
                      <a:alpha val="43137"/>
                    </a:srgbClr>
                  </a:outerShdw>
                </a:effectLst>
              </a:rPr>
              <a:t>transmission</a:t>
            </a:r>
            <a:r>
              <a:rPr lang="en-US" sz="2200" b="1" dirty="0" smtClean="0">
                <a:effectLst>
                  <a:outerShdw blurRad="38100" dist="38100" dir="2700000" algn="tl">
                    <a:srgbClr val="000000">
                      <a:alpha val="43137"/>
                    </a:srgbClr>
                  </a:outerShdw>
                </a:effectLst>
              </a:rPr>
              <a:t> </a:t>
            </a:r>
            <a:r>
              <a:rPr lang="en-US" sz="2200" b="1" dirty="0" smtClean="0"/>
              <a:t>(T); and </a:t>
            </a:r>
            <a:r>
              <a:rPr lang="en-US" sz="2200" b="1" dirty="0" smtClean="0">
                <a:solidFill>
                  <a:srgbClr val="008000"/>
                </a:solidFill>
                <a:effectLst>
                  <a:outerShdw blurRad="38100" dist="38100" dir="2700000" algn="tl">
                    <a:srgbClr val="000000">
                      <a:alpha val="43137"/>
                    </a:srgbClr>
                  </a:outerShdw>
                </a:effectLst>
              </a:rPr>
              <a:t>reflection</a:t>
            </a:r>
            <a:r>
              <a:rPr lang="en-US" sz="2200" b="1" dirty="0" smtClean="0"/>
              <a:t> (R).  </a:t>
            </a:r>
          </a:p>
          <a:p>
            <a:pPr marL="230188" indent="-230188" eaLnBrk="1" hangingPunct="1">
              <a:lnSpc>
                <a:spcPct val="80000"/>
              </a:lnSpc>
            </a:pPr>
            <a:r>
              <a:rPr lang="en-US" sz="2200" b="1" dirty="0" smtClean="0">
                <a:solidFill>
                  <a:srgbClr val="C00000"/>
                </a:solidFill>
                <a:effectLst>
                  <a:outerShdw blurRad="38100" dist="38100" dir="2700000" algn="tl">
                    <a:srgbClr val="000000">
                      <a:alpha val="43137"/>
                    </a:srgbClr>
                  </a:outerShdw>
                </a:effectLst>
              </a:rPr>
              <a:t>The total incident energy will interact with the surface in </a:t>
            </a:r>
            <a:r>
              <a:rPr lang="en-US" sz="2200" b="1" dirty="0" smtClean="0">
                <a:solidFill>
                  <a:srgbClr val="0000FF"/>
                </a:solidFill>
                <a:effectLst>
                  <a:outerShdw blurRad="38100" dist="38100" dir="2700000" algn="tl">
                    <a:srgbClr val="000000">
                      <a:alpha val="43137"/>
                    </a:srgbClr>
                  </a:outerShdw>
                </a:effectLst>
              </a:rPr>
              <a:t>one</a:t>
            </a:r>
            <a:r>
              <a:rPr lang="en-US" sz="2200" b="1" dirty="0" smtClean="0">
                <a:solidFill>
                  <a:srgbClr val="C00000"/>
                </a:solidFill>
                <a:effectLst>
                  <a:outerShdw blurRad="38100" dist="38100" dir="2700000" algn="tl">
                    <a:srgbClr val="000000">
                      <a:alpha val="43137"/>
                    </a:srgbClr>
                  </a:outerShdw>
                </a:effectLst>
              </a:rPr>
              <a:t> </a:t>
            </a:r>
            <a:r>
              <a:rPr lang="en-US" sz="2200" b="1" dirty="0" smtClean="0">
                <a:solidFill>
                  <a:srgbClr val="0000FF"/>
                </a:solidFill>
                <a:effectLst>
                  <a:outerShdw blurRad="38100" dist="38100" dir="2700000" algn="tl">
                    <a:srgbClr val="000000">
                      <a:alpha val="43137"/>
                    </a:srgbClr>
                  </a:outerShdw>
                </a:effectLst>
              </a:rPr>
              <a:t>or more</a:t>
            </a:r>
            <a:r>
              <a:rPr lang="en-US" sz="2200" b="1" dirty="0" smtClean="0">
                <a:solidFill>
                  <a:srgbClr val="C00000"/>
                </a:solidFill>
                <a:effectLst>
                  <a:outerShdw blurRad="38100" dist="38100" dir="2700000" algn="tl">
                    <a:srgbClr val="000000">
                      <a:alpha val="43137"/>
                    </a:srgbClr>
                  </a:outerShdw>
                </a:effectLst>
              </a:rPr>
              <a:t> of these three ways.  </a:t>
            </a:r>
          </a:p>
          <a:p>
            <a:pPr marL="230188" indent="-230188" eaLnBrk="1" hangingPunct="1">
              <a:lnSpc>
                <a:spcPct val="80000"/>
              </a:lnSpc>
            </a:pPr>
            <a:r>
              <a:rPr lang="en-US" sz="2200" b="1" dirty="0" smtClean="0"/>
              <a:t>The proportions of each will depend on the wavelength of the energy and the material and condition of the feature.</a:t>
            </a:r>
          </a:p>
          <a:p>
            <a:pPr marL="230188" indent="-230188" eaLnBrk="1" hangingPunct="1">
              <a:lnSpc>
                <a:spcPct val="80000"/>
              </a:lnSpc>
            </a:pPr>
            <a:r>
              <a:rPr lang="en-US" sz="2200" b="1" dirty="0" smtClean="0">
                <a:solidFill>
                  <a:srgbClr val="A50021"/>
                </a:solidFill>
                <a:effectLst>
                  <a:outerShdw blurRad="38100" dist="38100" dir="2700000" algn="tl">
                    <a:srgbClr val="000000">
                      <a:alpha val="43137"/>
                    </a:srgbClr>
                  </a:outerShdw>
                </a:effectLst>
              </a:rPr>
              <a:t>Absorption</a:t>
            </a:r>
            <a:r>
              <a:rPr lang="en-US" sz="2200" b="1" dirty="0" smtClean="0">
                <a:effectLst>
                  <a:outerShdw blurRad="38100" dist="38100" dir="2700000" algn="tl">
                    <a:srgbClr val="000000">
                      <a:alpha val="43137"/>
                    </a:srgbClr>
                  </a:outerShdw>
                </a:effectLst>
              </a:rPr>
              <a:t> </a:t>
            </a:r>
            <a:r>
              <a:rPr lang="en-US" sz="2200" b="1" dirty="0" smtClean="0"/>
              <a:t>(A) occurs when radiation is </a:t>
            </a:r>
            <a:r>
              <a:rPr lang="en-US" sz="2200" b="1" dirty="0" smtClean="0">
                <a:solidFill>
                  <a:srgbClr val="C00000"/>
                </a:solidFill>
                <a:effectLst>
                  <a:outerShdw blurRad="38100" dist="38100" dir="2700000" algn="tl">
                    <a:srgbClr val="000000">
                      <a:alpha val="43137"/>
                    </a:srgbClr>
                  </a:outerShdw>
                </a:effectLst>
              </a:rPr>
              <a:t>absorbed</a:t>
            </a:r>
            <a:r>
              <a:rPr lang="en-US" sz="2200" b="1" dirty="0" smtClean="0">
                <a:effectLst>
                  <a:outerShdw blurRad="38100" dist="38100" dir="2700000" algn="tl">
                    <a:srgbClr val="000000">
                      <a:alpha val="43137"/>
                    </a:srgbClr>
                  </a:outerShdw>
                </a:effectLst>
              </a:rPr>
              <a:t> </a:t>
            </a:r>
            <a:r>
              <a:rPr lang="en-US" sz="2200" b="1" dirty="0" smtClean="0"/>
              <a:t>into the target. </a:t>
            </a:r>
          </a:p>
          <a:p>
            <a:pPr marL="230188" indent="-230188" eaLnBrk="1" hangingPunct="1">
              <a:lnSpc>
                <a:spcPct val="80000"/>
              </a:lnSpc>
            </a:pPr>
            <a:r>
              <a:rPr lang="en-US" sz="2200" b="1" dirty="0" smtClean="0">
                <a:solidFill>
                  <a:srgbClr val="A50021"/>
                </a:solidFill>
                <a:effectLst>
                  <a:outerShdw blurRad="38100" dist="38100" dir="2700000" algn="tl">
                    <a:srgbClr val="000000">
                      <a:alpha val="43137"/>
                    </a:srgbClr>
                  </a:outerShdw>
                </a:effectLst>
              </a:rPr>
              <a:t>Transmission</a:t>
            </a:r>
            <a:r>
              <a:rPr lang="en-US" sz="2200" b="1" dirty="0" smtClean="0">
                <a:effectLst>
                  <a:outerShdw blurRad="38100" dist="38100" dir="2700000" algn="tl">
                    <a:srgbClr val="000000">
                      <a:alpha val="43137"/>
                    </a:srgbClr>
                  </a:outerShdw>
                </a:effectLst>
              </a:rPr>
              <a:t> </a:t>
            </a:r>
            <a:r>
              <a:rPr lang="en-US" sz="2200" b="1" dirty="0" smtClean="0"/>
              <a:t>(T) occurs when radiation </a:t>
            </a:r>
            <a:r>
              <a:rPr lang="en-US" sz="2200" b="1" dirty="0" smtClean="0">
                <a:solidFill>
                  <a:srgbClr val="C00000"/>
                </a:solidFill>
                <a:effectLst>
                  <a:outerShdw blurRad="38100" dist="38100" dir="2700000" algn="tl">
                    <a:srgbClr val="000000">
                      <a:alpha val="43137"/>
                    </a:srgbClr>
                  </a:outerShdw>
                </a:effectLst>
              </a:rPr>
              <a:t>passes through </a:t>
            </a:r>
            <a:r>
              <a:rPr lang="en-US" sz="2200" b="1" dirty="0" smtClean="0"/>
              <a:t>a target.</a:t>
            </a:r>
          </a:p>
          <a:p>
            <a:pPr marL="230188" indent="-230188" eaLnBrk="1" hangingPunct="1">
              <a:lnSpc>
                <a:spcPct val="80000"/>
              </a:lnSpc>
            </a:pPr>
            <a:r>
              <a:rPr lang="en-US" sz="2200" b="1" dirty="0" smtClean="0">
                <a:solidFill>
                  <a:srgbClr val="A50021"/>
                </a:solidFill>
                <a:effectLst>
                  <a:outerShdw blurRad="38100" dist="38100" dir="2700000" algn="tl">
                    <a:srgbClr val="000000">
                      <a:alpha val="43137"/>
                    </a:srgbClr>
                  </a:outerShdw>
                </a:effectLst>
              </a:rPr>
              <a:t>Reflection</a:t>
            </a:r>
            <a:r>
              <a:rPr lang="en-US" sz="2200" b="1" dirty="0" smtClean="0">
                <a:effectLst>
                  <a:outerShdw blurRad="38100" dist="38100" dir="2700000" algn="tl">
                    <a:srgbClr val="000000">
                      <a:alpha val="43137"/>
                    </a:srgbClr>
                  </a:outerShdw>
                </a:effectLst>
              </a:rPr>
              <a:t> </a:t>
            </a:r>
            <a:r>
              <a:rPr lang="en-US" sz="2200" b="1" dirty="0" smtClean="0"/>
              <a:t>(R) occurs when radiation “</a:t>
            </a:r>
            <a:r>
              <a:rPr lang="en-US" sz="2200" b="1" dirty="0" smtClean="0">
                <a:solidFill>
                  <a:srgbClr val="C00000"/>
                </a:solidFill>
                <a:effectLst>
                  <a:outerShdw blurRad="38100" dist="38100" dir="2700000" algn="tl">
                    <a:srgbClr val="000000">
                      <a:alpha val="43137"/>
                    </a:srgbClr>
                  </a:outerShdw>
                </a:effectLst>
              </a:rPr>
              <a:t>bounces” off </a:t>
            </a:r>
            <a:r>
              <a:rPr lang="en-US" sz="2200" b="1" dirty="0" smtClean="0"/>
              <a:t>the target and is redirected. </a:t>
            </a:r>
          </a:p>
          <a:p>
            <a:pPr marL="230188" indent="-230188" eaLnBrk="1" hangingPunct="1">
              <a:lnSpc>
                <a:spcPct val="80000"/>
              </a:lnSpc>
            </a:pPr>
            <a:r>
              <a:rPr lang="en-US" sz="2200" b="1" i="1" dirty="0" smtClean="0">
                <a:solidFill>
                  <a:srgbClr val="FF0000"/>
                </a:solidFill>
                <a:effectLst>
                  <a:outerShdw blurRad="38100" dist="38100" dir="2700000" algn="tl">
                    <a:srgbClr val="000000">
                      <a:alpha val="43137"/>
                    </a:srgbClr>
                  </a:outerShdw>
                </a:effectLst>
              </a:rPr>
              <a:t>In remote sensing, we are most interested in the radiation reflected from targets</a:t>
            </a:r>
            <a:r>
              <a:rPr lang="en-US" sz="2200" b="1" i="1" dirty="0" smtClean="0">
                <a:solidFill>
                  <a:srgbClr val="FF0000"/>
                </a:solidFill>
              </a:rPr>
              <a:t>.  </a:t>
            </a:r>
          </a:p>
          <a:p>
            <a:pPr marL="230188" indent="-230188" eaLnBrk="1" hangingPunct="1">
              <a:lnSpc>
                <a:spcPct val="80000"/>
              </a:lnSpc>
            </a:pPr>
            <a:r>
              <a:rPr lang="en-US" sz="2200" b="1" dirty="0" smtClean="0"/>
              <a:t>We refer to </a:t>
            </a:r>
            <a:r>
              <a:rPr lang="en-US" sz="2200" b="1" dirty="0" smtClean="0">
                <a:solidFill>
                  <a:srgbClr val="A50021"/>
                </a:solidFill>
              </a:rPr>
              <a:t>two types of reflection</a:t>
            </a:r>
            <a:r>
              <a:rPr lang="en-US" sz="2200" b="1" dirty="0" smtClean="0"/>
              <a:t>, which represent the two extreme ends of the way in which energy is reflected from a target: </a:t>
            </a:r>
          </a:p>
          <a:p>
            <a:pPr marL="230188" lvl="1" indent="-230188" eaLnBrk="1" hangingPunct="1">
              <a:lnSpc>
                <a:spcPct val="80000"/>
              </a:lnSpc>
            </a:pPr>
            <a:r>
              <a:rPr lang="en-US" sz="2400" b="1" dirty="0" smtClean="0">
                <a:solidFill>
                  <a:srgbClr val="A50021"/>
                </a:solidFill>
                <a:effectLst>
                  <a:outerShdw blurRad="38100" dist="38100" dir="2700000" algn="tl">
                    <a:srgbClr val="000000">
                      <a:alpha val="43137"/>
                    </a:srgbClr>
                  </a:outerShdw>
                </a:effectLst>
              </a:rPr>
              <a:t>Specular</a:t>
            </a:r>
            <a:r>
              <a:rPr lang="en-US" sz="2400" b="1" dirty="0" smtClean="0">
                <a:effectLst>
                  <a:outerShdw blurRad="38100" dist="38100" dir="2700000" algn="tl">
                    <a:srgbClr val="000000">
                      <a:alpha val="43137"/>
                    </a:srgbClr>
                  </a:outerShdw>
                </a:effectLst>
              </a:rPr>
              <a:t> </a:t>
            </a:r>
            <a:r>
              <a:rPr lang="en-US" sz="2200" b="1" dirty="0" smtClean="0"/>
              <a:t>reflection and </a:t>
            </a:r>
          </a:p>
          <a:p>
            <a:pPr marL="230188" lvl="1" indent="-230188" eaLnBrk="1" hangingPunct="1">
              <a:lnSpc>
                <a:spcPct val="80000"/>
              </a:lnSpc>
            </a:pPr>
            <a:r>
              <a:rPr lang="en-US" sz="2400" b="1" dirty="0" smtClean="0">
                <a:solidFill>
                  <a:srgbClr val="A50021"/>
                </a:solidFill>
                <a:effectLst>
                  <a:outerShdw blurRad="38100" dist="38100" dir="2700000" algn="tl">
                    <a:srgbClr val="000000">
                      <a:alpha val="43137"/>
                    </a:srgbClr>
                  </a:outerShdw>
                </a:effectLst>
              </a:rPr>
              <a:t>Diffuse</a:t>
            </a:r>
            <a:r>
              <a:rPr lang="en-US" sz="2400" b="1" dirty="0" smtClean="0"/>
              <a:t> </a:t>
            </a:r>
            <a:r>
              <a:rPr lang="en-US" sz="2200" b="1" dirty="0" smtClean="0"/>
              <a:t>reflection</a:t>
            </a: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594408" y="1338649"/>
            <a:ext cx="3638550" cy="4114800"/>
          </a:xfrm>
          <a:prstGeom prst="rect">
            <a:avLst/>
          </a:prstGeom>
          <a:noFill/>
          <a:ln w="9525">
            <a:noFill/>
            <a:miter lim="800000"/>
            <a:headEnd/>
            <a:tailEnd/>
          </a:ln>
        </p:spPr>
      </p:pic>
      <p:sp>
        <p:nvSpPr>
          <p:cNvPr id="71682" name="Rectangle 2"/>
          <p:cNvSpPr>
            <a:spLocks noGrp="1" noChangeArrowheads="1"/>
          </p:cNvSpPr>
          <p:nvPr>
            <p:ph type="title"/>
          </p:nvPr>
        </p:nvSpPr>
        <p:spPr>
          <a:xfrm>
            <a:off x="465438" y="209478"/>
            <a:ext cx="8229600" cy="639020"/>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b="1" i="1" dirty="0" smtClean="0">
                <a:solidFill>
                  <a:srgbClr val="C00000"/>
                </a:solidFill>
              </a:rPr>
              <a:t>Illustrative Examples</a:t>
            </a:r>
          </a:p>
        </p:txBody>
      </p:sp>
      <p:sp>
        <p:nvSpPr>
          <p:cNvPr id="76808" name="Text Box 21"/>
          <p:cNvSpPr txBox="1">
            <a:spLocks noChangeArrowheads="1"/>
          </p:cNvSpPr>
          <p:nvPr/>
        </p:nvSpPr>
        <p:spPr bwMode="auto">
          <a:xfrm>
            <a:off x="963051" y="5481638"/>
            <a:ext cx="3352800" cy="461665"/>
          </a:xfrm>
          <a:prstGeom prst="rect">
            <a:avLst/>
          </a:prstGeom>
          <a:noFill/>
          <a:ln w="9525">
            <a:noFill/>
            <a:miter lim="800000"/>
            <a:headEnd/>
            <a:tailEnd/>
          </a:ln>
        </p:spPr>
        <p:txBody>
          <a:bodyPr>
            <a:spAutoFit/>
          </a:bodyPr>
          <a:lstStyle/>
          <a:p>
            <a:pPr algn="ctr">
              <a:spcBef>
                <a:spcPct val="50000"/>
              </a:spcBef>
              <a:defRPr/>
            </a:pPr>
            <a:r>
              <a:rPr lang="en-US" sz="2400" b="1" i="1" dirty="0">
                <a:solidFill>
                  <a:srgbClr val="A50021"/>
                </a:solidFill>
                <a:effectLst>
                  <a:outerShdw blurRad="38100" dist="38100" dir="2700000" algn="tl">
                    <a:srgbClr val="000000">
                      <a:alpha val="43137"/>
                    </a:srgbClr>
                  </a:outerShdw>
                </a:effectLst>
              </a:rPr>
              <a:t>Diffuse </a:t>
            </a:r>
            <a:r>
              <a:rPr lang="en-US" sz="2400" b="1" i="1" dirty="0" smtClean="0">
                <a:solidFill>
                  <a:srgbClr val="A50021"/>
                </a:solidFill>
                <a:effectLst>
                  <a:outerShdw blurRad="38100" dist="38100" dir="2700000" algn="tl">
                    <a:srgbClr val="000000">
                      <a:alpha val="43137"/>
                    </a:srgbClr>
                  </a:outerShdw>
                </a:effectLst>
              </a:rPr>
              <a:t>Reflection</a:t>
            </a:r>
            <a:endParaRPr lang="en-US" sz="2400" b="1" i="1" dirty="0">
              <a:solidFill>
                <a:srgbClr val="A50021"/>
              </a:solidFill>
              <a:effectLst>
                <a:outerShdw blurRad="38100" dist="38100" dir="2700000" algn="tl">
                  <a:srgbClr val="000000">
                    <a:alpha val="43137"/>
                  </a:srgbClr>
                </a:outerShdw>
              </a:effectLst>
            </a:endParaRPr>
          </a:p>
        </p:txBody>
      </p:sp>
      <p:sp>
        <p:nvSpPr>
          <p:cNvPr id="71684" name="Text Box 23"/>
          <p:cNvSpPr txBox="1">
            <a:spLocks noChangeArrowheads="1"/>
          </p:cNvSpPr>
          <p:nvPr/>
        </p:nvSpPr>
        <p:spPr bwMode="auto">
          <a:xfrm>
            <a:off x="5325003" y="5473400"/>
            <a:ext cx="33528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A50021"/>
                </a:solidFill>
                <a:effectLst>
                  <a:outerShdw blurRad="38100" dist="38100" dir="2700000" algn="tl">
                    <a:srgbClr val="000000">
                      <a:alpha val="43137"/>
                    </a:srgbClr>
                  </a:outerShdw>
                </a:effectLst>
              </a:rPr>
              <a:t>Specular </a:t>
            </a:r>
            <a:r>
              <a:rPr lang="en-US" sz="2400" b="1" dirty="0" smtClean="0">
                <a:solidFill>
                  <a:srgbClr val="A50021"/>
                </a:solidFill>
                <a:effectLst>
                  <a:outerShdw blurRad="38100" dist="38100" dir="2700000" algn="tl">
                    <a:srgbClr val="000000">
                      <a:alpha val="43137"/>
                    </a:srgbClr>
                  </a:outerShdw>
                </a:effectLst>
              </a:rPr>
              <a:t>Reflection</a:t>
            </a:r>
            <a:endParaRPr lang="en-US" sz="2400" b="1" dirty="0">
              <a:solidFill>
                <a:srgbClr val="A50021"/>
              </a:solidFill>
              <a:effectLst>
                <a:outerShdw blurRad="38100" dist="38100" dir="2700000" algn="tl">
                  <a:srgbClr val="000000">
                    <a:alpha val="43137"/>
                  </a:srgbClr>
                </a:outerShdw>
              </a:effectLst>
            </a:endParaRPr>
          </a:p>
        </p:txBody>
      </p:sp>
      <p:pic>
        <p:nvPicPr>
          <p:cNvPr id="71686" name="Picture 49" descr="specla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7250" y="1966913"/>
            <a:ext cx="4364783" cy="3510156"/>
          </a:xfrm>
          <a:prstGeom prst="rect">
            <a:avLst/>
          </a:prstGeom>
          <a:noFill/>
          <a:ln w="9525">
            <a:noFill/>
            <a:miter lim="800000"/>
            <a:headEnd/>
            <a:tailEnd/>
          </a:ln>
        </p:spPr>
      </p:pic>
      <p:sp>
        <p:nvSpPr>
          <p:cNvPr id="71691" name="Line 55"/>
          <p:cNvSpPr>
            <a:spLocks noChangeShapeType="1"/>
          </p:cNvSpPr>
          <p:nvPr/>
        </p:nvSpPr>
        <p:spPr bwMode="auto">
          <a:xfrm>
            <a:off x="4514850" y="1171575"/>
            <a:ext cx="0" cy="5362575"/>
          </a:xfrm>
          <a:prstGeom prst="line">
            <a:avLst/>
          </a:prstGeom>
          <a:noFill/>
          <a:ln w="76200" cmpd="tri">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fld id="{2E648CA1-9F16-402C-9C15-4E4AB24CD173}" type="datetime1">
              <a:rPr lang="en-US" smtClean="0"/>
              <a:pPr/>
              <a:t>11/9/2020</a:t>
            </a:fld>
            <a:endParaRPr lang="en-US" smtClean="0"/>
          </a:p>
        </p:txBody>
      </p:sp>
      <p:sp>
        <p:nvSpPr>
          <p:cNvPr id="17411" name="Footer Placeholder 2"/>
          <p:cNvSpPr>
            <a:spLocks noGrp="1"/>
          </p:cNvSpPr>
          <p:nvPr>
            <p:ph type="ftr" sz="quarter" idx="11"/>
          </p:nvPr>
        </p:nvSpPr>
        <p:spPr>
          <a:noFill/>
        </p:spPr>
        <p:txBody>
          <a:bodyPr/>
          <a:lstStyle/>
          <a:p>
            <a:r>
              <a:rPr lang="en-US" smtClean="0"/>
              <a:t>ESR 421 Principles of Remote Sensing</a:t>
            </a:r>
          </a:p>
        </p:txBody>
      </p:sp>
      <p:sp>
        <p:nvSpPr>
          <p:cNvPr id="17412" name="Slide Number Placeholder 3"/>
          <p:cNvSpPr>
            <a:spLocks noGrp="1"/>
          </p:cNvSpPr>
          <p:nvPr>
            <p:ph type="sldNum" sz="quarter" idx="12"/>
          </p:nvPr>
        </p:nvSpPr>
        <p:spPr>
          <a:noFill/>
        </p:spPr>
        <p:txBody>
          <a:bodyPr/>
          <a:lstStyle/>
          <a:p>
            <a:fld id="{35A24D6A-BD05-42E4-8390-B24E37E9607A}" type="slidenum">
              <a:rPr lang="ar-SA" smtClean="0"/>
              <a:pPr/>
              <a:t>6</a:t>
            </a:fld>
            <a:endParaRPr lang="en-US" smtClean="0"/>
          </a:p>
        </p:txBody>
      </p:sp>
      <p:pic>
        <p:nvPicPr>
          <p:cNvPr id="17413" name="Picture 2"/>
          <p:cNvPicPr>
            <a:picLocks noChangeAspect="1" noChangeArrowheads="1"/>
          </p:cNvPicPr>
          <p:nvPr/>
        </p:nvPicPr>
        <p:blipFill>
          <a:blip r:embed="rId3" cstate="print">
            <a:lum bright="70000" contrast="-70000"/>
          </a:blip>
          <a:srcRect/>
          <a:stretch>
            <a:fillRect/>
          </a:stretch>
        </p:blipFill>
        <p:spPr bwMode="auto">
          <a:xfrm>
            <a:off x="0" y="42863"/>
            <a:ext cx="9144000" cy="6770687"/>
          </a:xfrm>
          <a:prstGeom prst="rect">
            <a:avLst/>
          </a:prstGeom>
          <a:noFill/>
          <a:ln w="9525">
            <a:noFill/>
            <a:miter lim="800000"/>
            <a:headEnd/>
            <a:tailEnd/>
          </a:ln>
        </p:spPr>
      </p:pic>
      <p:pic>
        <p:nvPicPr>
          <p:cNvPr id="395267" name="Picture 3"/>
          <p:cNvPicPr>
            <a:picLocks noChangeAspect="1" noChangeArrowheads="1"/>
          </p:cNvPicPr>
          <p:nvPr/>
        </p:nvPicPr>
        <p:blipFill>
          <a:blip r:embed="rId4" cstate="print"/>
          <a:srcRect/>
          <a:stretch>
            <a:fillRect/>
          </a:stretch>
        </p:blipFill>
        <p:spPr bwMode="auto">
          <a:xfrm>
            <a:off x="142875" y="92075"/>
            <a:ext cx="8829675" cy="6654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95267"/>
                                        </p:tgtEl>
                                        <p:attrNameLst>
                                          <p:attrName>style.visibility</p:attrName>
                                        </p:attrNameLst>
                                      </p:cBhvr>
                                      <p:to>
                                        <p:strVal val="visible"/>
                                      </p:to>
                                    </p:set>
                                    <p:animEffect transition="in" filter="wheel(4)">
                                      <p:cBhvr>
                                        <p:cTn id="7" dur="2000"/>
                                        <p:tgtEl>
                                          <p:spTgt spid="395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72707" name="Rectangle 2"/>
          <p:cNvSpPr>
            <a:spLocks noGrp="1" noChangeArrowheads="1"/>
          </p:cNvSpPr>
          <p:nvPr>
            <p:ph type="title"/>
          </p:nvPr>
        </p:nvSpPr>
        <p:spPr>
          <a:xfrm>
            <a:off x="448962" y="263611"/>
            <a:ext cx="8229600" cy="617838"/>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b="1" dirty="0" smtClean="0">
                <a:solidFill>
                  <a:srgbClr val="A50021"/>
                </a:solidFill>
              </a:rPr>
              <a:t>Reflectance Properties</a:t>
            </a:r>
          </a:p>
        </p:txBody>
      </p:sp>
      <p:sp>
        <p:nvSpPr>
          <p:cNvPr id="72708" name="Rectangle 3"/>
          <p:cNvSpPr>
            <a:spLocks noGrp="1" noChangeArrowheads="1"/>
          </p:cNvSpPr>
          <p:nvPr>
            <p:ph type="body" idx="1"/>
          </p:nvPr>
        </p:nvSpPr>
        <p:spPr>
          <a:xfrm>
            <a:off x="228600" y="1219200"/>
            <a:ext cx="8610600" cy="5486400"/>
          </a:xfrm>
        </p:spPr>
        <p:txBody>
          <a:bodyPr/>
          <a:lstStyle/>
          <a:p>
            <a:pPr eaLnBrk="1" hangingPunct="1">
              <a:lnSpc>
                <a:spcPct val="80000"/>
              </a:lnSpc>
            </a:pPr>
            <a:r>
              <a:rPr lang="en-US" sz="2400" dirty="0" smtClean="0"/>
              <a:t>When </a:t>
            </a:r>
            <a:r>
              <a:rPr lang="en-US" sz="2400" b="1" i="1" dirty="0" smtClean="0">
                <a:solidFill>
                  <a:srgbClr val="A50021"/>
                </a:solidFill>
              </a:rPr>
              <a:t>a surface is smooth</a:t>
            </a:r>
            <a:r>
              <a:rPr lang="en-US" sz="2400" dirty="0" smtClean="0"/>
              <a:t> we get </a:t>
            </a:r>
            <a:r>
              <a:rPr lang="en-US" sz="2400" b="1" dirty="0" smtClean="0">
                <a:solidFill>
                  <a:srgbClr val="A50021"/>
                </a:solidFill>
              </a:rPr>
              <a:t>specular</a:t>
            </a:r>
            <a:r>
              <a:rPr lang="en-US" sz="2400" dirty="0" smtClean="0"/>
              <a:t> or </a:t>
            </a:r>
            <a:r>
              <a:rPr lang="en-US" sz="2400" b="1" dirty="0" smtClean="0">
                <a:solidFill>
                  <a:srgbClr val="A50021"/>
                </a:solidFill>
              </a:rPr>
              <a:t>mirror-like</a:t>
            </a:r>
            <a:r>
              <a:rPr lang="en-US" sz="2400" dirty="0" smtClean="0"/>
              <a:t> </a:t>
            </a:r>
            <a:r>
              <a:rPr lang="en-US" sz="2400" b="1" dirty="0" smtClean="0">
                <a:solidFill>
                  <a:srgbClr val="A50021"/>
                </a:solidFill>
              </a:rPr>
              <a:t>reflection</a:t>
            </a:r>
            <a:r>
              <a:rPr lang="en-US" sz="2400" dirty="0" smtClean="0"/>
              <a:t> where all (or almost all) of </a:t>
            </a:r>
            <a:r>
              <a:rPr lang="en-US" sz="2400" b="1" i="1" dirty="0" smtClean="0"/>
              <a:t>the energy is directed away from the surface in a single direction</a:t>
            </a:r>
            <a:r>
              <a:rPr lang="en-US" sz="2400" dirty="0" smtClean="0"/>
              <a:t>.</a:t>
            </a:r>
          </a:p>
          <a:p>
            <a:pPr eaLnBrk="1" hangingPunct="1">
              <a:lnSpc>
                <a:spcPct val="80000"/>
              </a:lnSpc>
            </a:pPr>
            <a:r>
              <a:rPr lang="en-US" sz="2400" b="1" dirty="0" smtClean="0">
                <a:solidFill>
                  <a:srgbClr val="A50021"/>
                </a:solidFill>
              </a:rPr>
              <a:t>Diffuse</a:t>
            </a:r>
            <a:r>
              <a:rPr lang="en-US" sz="2400" dirty="0" smtClean="0"/>
              <a:t> reflection occurs when the surface is </a:t>
            </a:r>
            <a:r>
              <a:rPr lang="en-US" sz="2400" b="1" i="1" dirty="0" smtClean="0">
                <a:solidFill>
                  <a:srgbClr val="A50021"/>
                </a:solidFill>
              </a:rPr>
              <a:t>rough</a:t>
            </a:r>
            <a:r>
              <a:rPr lang="en-US" sz="2400" dirty="0" smtClean="0"/>
              <a:t> and the </a:t>
            </a:r>
            <a:r>
              <a:rPr lang="en-US" sz="2400" b="1" i="1" dirty="0" smtClean="0">
                <a:solidFill>
                  <a:srgbClr val="A50021"/>
                </a:solidFill>
              </a:rPr>
              <a:t>energy is reflected almost uniformly</a:t>
            </a:r>
            <a:r>
              <a:rPr lang="en-US" sz="2400" dirty="0" smtClean="0"/>
              <a:t> </a:t>
            </a:r>
            <a:r>
              <a:rPr lang="en-US" sz="2400" dirty="0" smtClean="0">
                <a:solidFill>
                  <a:srgbClr val="A50021"/>
                </a:solidFill>
              </a:rPr>
              <a:t>in all directions</a:t>
            </a:r>
            <a:r>
              <a:rPr lang="en-US" sz="2400" dirty="0" smtClean="0"/>
              <a:t>.  Most earth surface features lie somewhere between perfectly specular or perfectly diffuse reflectors.</a:t>
            </a:r>
          </a:p>
          <a:p>
            <a:pPr eaLnBrk="1" hangingPunct="1">
              <a:lnSpc>
                <a:spcPct val="80000"/>
              </a:lnSpc>
            </a:pPr>
            <a:r>
              <a:rPr lang="en-US" sz="2400" dirty="0" smtClean="0"/>
              <a:t>Whether a particular target reflects </a:t>
            </a:r>
            <a:r>
              <a:rPr lang="en-US" sz="2400" dirty="0" err="1" smtClean="0"/>
              <a:t>specularly</a:t>
            </a:r>
            <a:r>
              <a:rPr lang="en-US" sz="2400" dirty="0" smtClean="0"/>
              <a:t> or diffusely, or somewhere in between, depends on the </a:t>
            </a:r>
            <a:r>
              <a:rPr lang="en-US" sz="2400" b="1" dirty="0" smtClean="0">
                <a:solidFill>
                  <a:srgbClr val="A50021"/>
                </a:solidFill>
              </a:rPr>
              <a:t>surface roughness</a:t>
            </a:r>
            <a:r>
              <a:rPr lang="en-US" sz="2400" dirty="0" smtClean="0"/>
              <a:t> of the feature </a:t>
            </a:r>
            <a:r>
              <a:rPr lang="en-US" sz="2400" b="1" dirty="0" smtClean="0">
                <a:solidFill>
                  <a:srgbClr val="A50021"/>
                </a:solidFill>
              </a:rPr>
              <a:t>in comparison to</a:t>
            </a:r>
            <a:r>
              <a:rPr lang="en-US" sz="2400" dirty="0" smtClean="0"/>
              <a:t> the </a:t>
            </a:r>
            <a:r>
              <a:rPr lang="en-US" sz="2400" b="1" dirty="0" smtClean="0">
                <a:solidFill>
                  <a:srgbClr val="A50021"/>
                </a:solidFill>
              </a:rPr>
              <a:t>wavelength</a:t>
            </a:r>
            <a:r>
              <a:rPr lang="en-US" sz="2400" dirty="0" smtClean="0"/>
              <a:t> of the incoming radiation.</a:t>
            </a:r>
          </a:p>
          <a:p>
            <a:pPr eaLnBrk="1" hangingPunct="1">
              <a:lnSpc>
                <a:spcPct val="80000"/>
              </a:lnSpc>
            </a:pPr>
            <a:r>
              <a:rPr lang="en-US" sz="2400" dirty="0" smtClean="0"/>
              <a:t>If the </a:t>
            </a:r>
            <a:r>
              <a:rPr lang="en-US" sz="2400" b="1" dirty="0" smtClean="0">
                <a:solidFill>
                  <a:srgbClr val="A50021"/>
                </a:solidFill>
              </a:rPr>
              <a:t>wavelengths</a:t>
            </a:r>
            <a:r>
              <a:rPr lang="en-US" sz="2400" dirty="0" smtClean="0"/>
              <a:t> are much </a:t>
            </a:r>
            <a:r>
              <a:rPr lang="en-US" sz="2400" b="1" dirty="0" smtClean="0">
                <a:solidFill>
                  <a:srgbClr val="A50021"/>
                </a:solidFill>
              </a:rPr>
              <a:t>smaller than</a:t>
            </a:r>
            <a:r>
              <a:rPr lang="en-US" sz="2400" dirty="0" smtClean="0"/>
              <a:t> the </a:t>
            </a:r>
            <a:r>
              <a:rPr lang="en-US" sz="2400" b="1" dirty="0" smtClean="0">
                <a:solidFill>
                  <a:srgbClr val="A50021"/>
                </a:solidFill>
              </a:rPr>
              <a:t>surface variations or the particle sizes</a:t>
            </a:r>
            <a:r>
              <a:rPr lang="en-US" sz="2400" dirty="0" smtClean="0"/>
              <a:t> that make up the surface, </a:t>
            </a:r>
            <a:r>
              <a:rPr lang="en-US" sz="2400" b="1" dirty="0" smtClean="0">
                <a:solidFill>
                  <a:srgbClr val="A50021"/>
                </a:solidFill>
              </a:rPr>
              <a:t>diffuse reflection will dominate</a:t>
            </a:r>
            <a:r>
              <a:rPr lang="en-US" sz="2400" dirty="0" smtClean="0"/>
              <a:t>.</a:t>
            </a:r>
          </a:p>
          <a:p>
            <a:pPr eaLnBrk="1" hangingPunct="1">
              <a:lnSpc>
                <a:spcPct val="80000"/>
              </a:lnSpc>
              <a:buFontTx/>
              <a:buNone/>
            </a:pPr>
            <a:r>
              <a:rPr lang="en-US" sz="2400" b="1" dirty="0" smtClean="0">
                <a:effectLst>
                  <a:outerShdw blurRad="38100" dist="38100" dir="2700000" algn="tl">
                    <a:srgbClr val="000000">
                      <a:alpha val="43137"/>
                    </a:srgbClr>
                  </a:outerShdw>
                </a:effectLst>
              </a:rPr>
              <a:t>For example, fine-grained sand would appear fairly smooth to long wavelength microwaves, but would appear quite rough to the visible wavelengths</a:t>
            </a:r>
            <a:r>
              <a:rPr lang="en-US" sz="2400" dirty="0" smtClean="0"/>
              <a:t>.</a:t>
            </a: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cstate="print"/>
          <a:srcRect/>
          <a:stretch>
            <a:fillRect/>
          </a:stretch>
        </p:blipFill>
        <p:spPr bwMode="auto">
          <a:xfrm>
            <a:off x="68336" y="1456299"/>
            <a:ext cx="7705725" cy="4324350"/>
          </a:xfrm>
          <a:prstGeom prst="rect">
            <a:avLst/>
          </a:prstGeom>
          <a:noFill/>
          <a:ln w="9525">
            <a:noFill/>
            <a:miter lim="800000"/>
            <a:headEnd/>
            <a:tailEnd/>
          </a:ln>
        </p:spPr>
      </p:pic>
      <p:sp>
        <p:nvSpPr>
          <p:cNvPr id="4099" name="Date Placeholder 3"/>
          <p:cNvSpPr>
            <a:spLocks noGrp="1"/>
          </p:cNvSpPr>
          <p:nvPr>
            <p:ph type="dt" sz="quarter" idx="10"/>
          </p:nvPr>
        </p:nvSpPr>
        <p:spPr>
          <a:noFill/>
        </p:spPr>
        <p:txBody>
          <a:bodyPr/>
          <a:lstStyle/>
          <a:p>
            <a:fld id="{C888041D-39F3-4B15-B50E-E78C9A8B854D}" type="datetime1">
              <a:rPr lang="en-US" smtClean="0"/>
              <a:pPr/>
              <a:t>11/9/2020</a:t>
            </a:fld>
            <a:endParaRPr lang="en-US" smtClean="0"/>
          </a:p>
        </p:txBody>
      </p:sp>
      <p:sp>
        <p:nvSpPr>
          <p:cNvPr id="66562" name="Rectangle 2"/>
          <p:cNvSpPr>
            <a:spLocks noGrp="1" noChangeArrowheads="1"/>
          </p:cNvSpPr>
          <p:nvPr>
            <p:ph type="title"/>
          </p:nvPr>
        </p:nvSpPr>
        <p:spPr>
          <a:xfrm>
            <a:off x="-9331" y="-5292"/>
            <a:ext cx="9144000" cy="1143000"/>
          </a:xfrm>
        </p:spPr>
        <p:txBody>
          <a:bodyPr/>
          <a:lstStyle/>
          <a:p>
            <a:pPr eaLnBrk="1" hangingPunct="1">
              <a:defRPr/>
            </a:pPr>
            <a:r>
              <a:rPr lang="en-US" sz="3200" b="1" i="1" dirty="0">
                <a:solidFill>
                  <a:srgbClr val="C00000"/>
                </a:solidFill>
                <a:effectLst>
                  <a:outerShdw blurRad="38100" dist="38100" dir="2700000" algn="tl">
                    <a:srgbClr val="000000">
                      <a:alpha val="43137"/>
                    </a:srgbClr>
                  </a:outerShdw>
                </a:effectLst>
              </a:rPr>
              <a:t>Basic Interactions between </a:t>
            </a:r>
            <a:r>
              <a:rPr lang="en-US" sz="3200" b="1" i="1" dirty="0" smtClean="0">
                <a:solidFill>
                  <a:srgbClr val="C00000"/>
                </a:solidFill>
                <a:effectLst>
                  <a:outerShdw blurRad="38100" dist="38100" dir="2700000" algn="tl">
                    <a:srgbClr val="000000">
                      <a:alpha val="43137"/>
                    </a:srgbClr>
                  </a:outerShdw>
                </a:effectLst>
              </a:rPr>
              <a:t>Electromagnetic Energy </a:t>
            </a:r>
            <a:r>
              <a:rPr lang="en-US" sz="3200" b="1" i="1" dirty="0">
                <a:solidFill>
                  <a:srgbClr val="C00000"/>
                </a:solidFill>
                <a:effectLst>
                  <a:outerShdw blurRad="38100" dist="38100" dir="2700000" algn="tl">
                    <a:srgbClr val="000000">
                      <a:alpha val="43137"/>
                    </a:srgbClr>
                  </a:outerShdw>
                </a:effectLst>
              </a:rPr>
              <a:t>and an Earth Surface Feature</a:t>
            </a:r>
          </a:p>
        </p:txBody>
      </p:sp>
      <p:sp>
        <p:nvSpPr>
          <p:cNvPr id="14" name="TextBox 13"/>
          <p:cNvSpPr txBox="1"/>
          <p:nvPr/>
        </p:nvSpPr>
        <p:spPr>
          <a:xfrm>
            <a:off x="2248679" y="1073012"/>
            <a:ext cx="6307493" cy="707886"/>
          </a:xfrm>
          <a:prstGeom prst="rect">
            <a:avLst/>
          </a:prstGeom>
          <a:solidFill>
            <a:srgbClr val="FFFF00"/>
          </a:solidFill>
        </p:spPr>
        <p:txBody>
          <a:bodyPr wrap="square" rtlCol="0">
            <a:spAutoFit/>
          </a:bodyPr>
          <a:lstStyle/>
          <a:p>
            <a:r>
              <a:rPr lang="en-US" sz="4000" b="1" i="1" dirty="0" smtClean="0">
                <a:effectLst>
                  <a:outerShdw blurRad="38100" dist="38100" dir="2700000" algn="tl">
                    <a:srgbClr val="000000">
                      <a:alpha val="43137"/>
                    </a:srgbClr>
                  </a:outerShdw>
                </a:effectLst>
                <a:latin typeface="CG Times" pitchFamily="18" charset="0"/>
              </a:rPr>
              <a:t>E</a:t>
            </a:r>
            <a:r>
              <a:rPr lang="en-US" sz="2000" b="1" i="1" dirty="0" smtClean="0">
                <a:effectLst>
                  <a:outerShdw blurRad="38100" dist="38100" dir="2700000" algn="tl">
                    <a:srgbClr val="000000">
                      <a:alpha val="43137"/>
                    </a:srgbClr>
                  </a:outerShdw>
                </a:effectLst>
                <a:latin typeface="CG Times" pitchFamily="18" charset="0"/>
              </a:rPr>
              <a:t>I</a:t>
            </a:r>
            <a:r>
              <a:rPr lang="en-CA" sz="4000" b="1" dirty="0" smtClean="0">
                <a:solidFill>
                  <a:srgbClr val="FF3300"/>
                </a:solidFill>
                <a:effectLst>
                  <a:outerShdw blurRad="38100" dist="38100" dir="2700000" algn="tl">
                    <a:srgbClr val="000000">
                      <a:alpha val="43137"/>
                    </a:srgbClr>
                  </a:outerShdw>
                </a:effectLst>
                <a:latin typeface="SymbolPS" pitchFamily="18" charset="2"/>
              </a:rPr>
              <a:t>(l) = </a:t>
            </a:r>
            <a:r>
              <a:rPr lang="en-US" sz="4000" b="1" i="1" dirty="0" smtClean="0">
                <a:effectLst>
                  <a:outerShdw blurRad="38100" dist="38100" dir="2700000" algn="tl">
                    <a:srgbClr val="000000">
                      <a:alpha val="43137"/>
                    </a:srgbClr>
                  </a:outerShdw>
                </a:effectLst>
                <a:latin typeface="CG Times" pitchFamily="18" charset="0"/>
              </a:rPr>
              <a:t>E</a:t>
            </a:r>
            <a:r>
              <a:rPr lang="en-US" sz="2000" b="1" i="1" dirty="0" smtClean="0">
                <a:effectLst>
                  <a:outerShdw blurRad="38100" dist="38100" dir="2700000" algn="tl">
                    <a:srgbClr val="000000">
                      <a:alpha val="43137"/>
                    </a:srgbClr>
                  </a:outerShdw>
                </a:effectLst>
                <a:latin typeface="CG Times" pitchFamily="18" charset="0"/>
              </a:rPr>
              <a:t>R</a:t>
            </a:r>
            <a:r>
              <a:rPr lang="en-CA" sz="4000" b="1" dirty="0" smtClean="0">
                <a:solidFill>
                  <a:srgbClr val="FF3300"/>
                </a:solidFill>
                <a:effectLst>
                  <a:outerShdw blurRad="38100" dist="38100" dir="2700000" algn="tl">
                    <a:srgbClr val="000000">
                      <a:alpha val="43137"/>
                    </a:srgbClr>
                  </a:outerShdw>
                </a:effectLst>
                <a:latin typeface="SymbolPS" pitchFamily="18" charset="2"/>
              </a:rPr>
              <a:t>(l) + </a:t>
            </a:r>
            <a:r>
              <a:rPr lang="en-US" sz="4000" b="1" i="1" dirty="0" smtClean="0">
                <a:effectLst>
                  <a:outerShdw blurRad="38100" dist="38100" dir="2700000" algn="tl">
                    <a:srgbClr val="000000">
                      <a:alpha val="43137"/>
                    </a:srgbClr>
                  </a:outerShdw>
                </a:effectLst>
                <a:latin typeface="CG Times" pitchFamily="18" charset="0"/>
              </a:rPr>
              <a:t>E</a:t>
            </a:r>
            <a:r>
              <a:rPr lang="en-US" sz="2000" b="1" i="1" dirty="0" smtClean="0">
                <a:effectLst>
                  <a:outerShdw blurRad="38100" dist="38100" dir="2700000" algn="tl">
                    <a:srgbClr val="000000">
                      <a:alpha val="43137"/>
                    </a:srgbClr>
                  </a:outerShdw>
                </a:effectLst>
                <a:latin typeface="CG Times" pitchFamily="18" charset="0"/>
              </a:rPr>
              <a:t>A</a:t>
            </a:r>
            <a:r>
              <a:rPr lang="en-CA" sz="4000" b="1" dirty="0" smtClean="0">
                <a:solidFill>
                  <a:srgbClr val="FF3300"/>
                </a:solidFill>
                <a:effectLst>
                  <a:outerShdw blurRad="38100" dist="38100" dir="2700000" algn="tl">
                    <a:srgbClr val="000000">
                      <a:alpha val="43137"/>
                    </a:srgbClr>
                  </a:outerShdw>
                </a:effectLst>
                <a:latin typeface="SymbolPS" pitchFamily="18" charset="2"/>
              </a:rPr>
              <a:t>(l) + </a:t>
            </a:r>
            <a:r>
              <a:rPr lang="en-US" sz="4000" b="1" i="1" dirty="0" smtClean="0">
                <a:effectLst>
                  <a:outerShdw blurRad="38100" dist="38100" dir="2700000" algn="tl">
                    <a:srgbClr val="000000">
                      <a:alpha val="43137"/>
                    </a:srgbClr>
                  </a:outerShdw>
                </a:effectLst>
                <a:latin typeface="CG Times" pitchFamily="18" charset="0"/>
              </a:rPr>
              <a:t>E</a:t>
            </a:r>
            <a:r>
              <a:rPr lang="en-US" sz="2000" b="1" i="1" dirty="0" smtClean="0">
                <a:effectLst>
                  <a:outerShdw blurRad="38100" dist="38100" dir="2700000" algn="tl">
                    <a:srgbClr val="000000">
                      <a:alpha val="43137"/>
                    </a:srgbClr>
                  </a:outerShdw>
                </a:effectLst>
                <a:latin typeface="CG Times" pitchFamily="18" charset="0"/>
              </a:rPr>
              <a:t>T</a:t>
            </a:r>
            <a:r>
              <a:rPr lang="en-CA" sz="4000" b="1" dirty="0" smtClean="0">
                <a:solidFill>
                  <a:srgbClr val="FF3300"/>
                </a:solidFill>
                <a:effectLst>
                  <a:outerShdw blurRad="38100" dist="38100" dir="2700000" algn="tl">
                    <a:srgbClr val="000000">
                      <a:alpha val="43137"/>
                    </a:srgbClr>
                  </a:outerShdw>
                </a:effectLst>
                <a:latin typeface="SymbolPS" pitchFamily="18" charset="2"/>
              </a:rPr>
              <a:t>(l) </a:t>
            </a:r>
            <a:endParaRPr lang="en-US" sz="4000" b="1" i="1" dirty="0">
              <a:effectLst>
                <a:outerShdw blurRad="38100" dist="38100" dir="2700000" algn="tl">
                  <a:srgbClr val="000000">
                    <a:alpha val="43137"/>
                  </a:srgbClr>
                </a:outerShdw>
              </a:effectLst>
            </a:endParaRPr>
          </a:p>
        </p:txBody>
      </p:sp>
      <p:sp>
        <p:nvSpPr>
          <p:cNvPr id="15" name="Rectangle 14"/>
          <p:cNvSpPr/>
          <p:nvPr/>
        </p:nvSpPr>
        <p:spPr>
          <a:xfrm>
            <a:off x="902044" y="1894583"/>
            <a:ext cx="4041018" cy="584775"/>
          </a:xfrm>
          <a:prstGeom prst="rect">
            <a:avLst/>
          </a:prstGeom>
          <a:noFill/>
        </p:spPr>
        <p:txBody>
          <a:bodyPr wrap="square">
            <a:spAutoFit/>
          </a:bodyPr>
          <a:lstStyle/>
          <a:p>
            <a:r>
              <a:rPr lang="en-US" sz="3200" b="1" i="1" dirty="0" smtClean="0">
                <a:effectLst>
                  <a:outerShdw blurRad="38100" dist="38100" dir="2700000" algn="tl">
                    <a:srgbClr val="000000">
                      <a:alpha val="43137"/>
                    </a:srgbClr>
                  </a:outerShdw>
                </a:effectLst>
                <a:latin typeface="CG Times" pitchFamily="18" charset="0"/>
              </a:rPr>
              <a:t>E</a:t>
            </a:r>
            <a:r>
              <a:rPr lang="en-US" sz="1600" b="1" i="1" dirty="0" smtClean="0">
                <a:effectLst>
                  <a:outerShdw blurRad="38100" dist="38100" dir="2700000" algn="tl">
                    <a:srgbClr val="000000">
                      <a:alpha val="43137"/>
                    </a:srgbClr>
                  </a:outerShdw>
                </a:effectLst>
                <a:latin typeface="CG Times" pitchFamily="18" charset="0"/>
              </a:rPr>
              <a:t>I</a:t>
            </a:r>
            <a:r>
              <a:rPr lang="en-CA" sz="3200" b="1" dirty="0" smtClean="0">
                <a:solidFill>
                  <a:srgbClr val="FF0000"/>
                </a:solidFill>
                <a:effectLst>
                  <a:outerShdw blurRad="38100" dist="38100" dir="2700000" algn="tl">
                    <a:srgbClr val="000000">
                      <a:alpha val="43137"/>
                    </a:srgbClr>
                  </a:outerShdw>
                </a:effectLst>
                <a:latin typeface="SymbolPS" pitchFamily="18" charset="2"/>
              </a:rPr>
              <a:t>(l) </a:t>
            </a:r>
            <a:r>
              <a:rPr lang="en-CA" sz="2800" b="1" dirty="0" smtClean="0">
                <a:solidFill>
                  <a:srgbClr val="FF0000"/>
                </a:solidFill>
                <a:effectLst>
                  <a:outerShdw blurRad="38100" dist="38100" dir="2700000" algn="tl">
                    <a:srgbClr val="000000">
                      <a:alpha val="43137"/>
                    </a:srgbClr>
                  </a:outerShdw>
                </a:effectLst>
                <a:latin typeface="CG Times" pitchFamily="18" charset="0"/>
              </a:rPr>
              <a:t>= </a:t>
            </a:r>
            <a:r>
              <a:rPr lang="en-CA" sz="2800" b="1" dirty="0" smtClean="0">
                <a:solidFill>
                  <a:srgbClr val="C00000"/>
                </a:solidFill>
                <a:effectLst>
                  <a:outerShdw blurRad="38100" dist="38100" dir="2700000" algn="tl">
                    <a:srgbClr val="000000">
                      <a:alpha val="43137"/>
                    </a:srgbClr>
                  </a:outerShdw>
                </a:effectLst>
                <a:latin typeface="Berlin Sans FB Demi" pitchFamily="34" charset="0"/>
              </a:rPr>
              <a:t>Incident Energy</a:t>
            </a:r>
            <a:endParaRPr lang="en-US" sz="2800" dirty="0">
              <a:solidFill>
                <a:srgbClr val="C00000"/>
              </a:solidFill>
            </a:endParaRPr>
          </a:p>
        </p:txBody>
      </p:sp>
      <p:sp>
        <p:nvSpPr>
          <p:cNvPr id="16" name="Rectangle 15"/>
          <p:cNvSpPr/>
          <p:nvPr/>
        </p:nvSpPr>
        <p:spPr>
          <a:xfrm>
            <a:off x="4109430" y="2986869"/>
            <a:ext cx="4392023" cy="584775"/>
          </a:xfrm>
          <a:prstGeom prst="rect">
            <a:avLst/>
          </a:prstGeom>
          <a:noFill/>
        </p:spPr>
        <p:txBody>
          <a:bodyPr wrap="square">
            <a:spAutoFit/>
          </a:bodyPr>
          <a:lstStyle/>
          <a:p>
            <a:r>
              <a:rPr lang="en-US" sz="3200" b="1" i="1" dirty="0" smtClean="0">
                <a:effectLst>
                  <a:outerShdw blurRad="38100" dist="38100" dir="2700000" algn="tl">
                    <a:srgbClr val="000000">
                      <a:alpha val="43137"/>
                    </a:srgbClr>
                  </a:outerShdw>
                </a:effectLst>
                <a:latin typeface="CG Times" pitchFamily="18" charset="0"/>
              </a:rPr>
              <a:t>E</a:t>
            </a:r>
            <a:r>
              <a:rPr lang="en-US" sz="1600" b="1" i="1" dirty="0" smtClean="0">
                <a:effectLst>
                  <a:outerShdw blurRad="38100" dist="38100" dir="2700000" algn="tl">
                    <a:srgbClr val="000000">
                      <a:alpha val="43137"/>
                    </a:srgbClr>
                  </a:outerShdw>
                </a:effectLst>
                <a:latin typeface="CG Times" pitchFamily="18" charset="0"/>
              </a:rPr>
              <a:t>R</a:t>
            </a:r>
            <a:r>
              <a:rPr lang="en-CA" sz="3200" b="1" dirty="0" smtClean="0">
                <a:solidFill>
                  <a:srgbClr val="FF3300"/>
                </a:solidFill>
                <a:effectLst>
                  <a:outerShdw blurRad="38100" dist="38100" dir="2700000" algn="tl">
                    <a:srgbClr val="000000">
                      <a:alpha val="43137"/>
                    </a:srgbClr>
                  </a:outerShdw>
                </a:effectLst>
                <a:latin typeface="SymbolPS" pitchFamily="18" charset="2"/>
              </a:rPr>
              <a:t>(l) </a:t>
            </a:r>
            <a:r>
              <a:rPr lang="en-CA" sz="2800" b="1" dirty="0" smtClean="0">
                <a:solidFill>
                  <a:srgbClr val="FF3300"/>
                </a:solidFill>
                <a:effectLst>
                  <a:outerShdw blurRad="38100" dist="38100" dir="2700000" algn="tl">
                    <a:srgbClr val="000000">
                      <a:alpha val="43137"/>
                    </a:srgbClr>
                  </a:outerShdw>
                </a:effectLst>
                <a:latin typeface="CG Times" pitchFamily="18" charset="0"/>
              </a:rPr>
              <a:t>= </a:t>
            </a:r>
            <a:r>
              <a:rPr lang="en-CA" sz="2800" b="1" dirty="0" smtClean="0">
                <a:solidFill>
                  <a:srgbClr val="C00000"/>
                </a:solidFill>
                <a:effectLst>
                  <a:outerShdw blurRad="38100" dist="38100" dir="2700000" algn="tl">
                    <a:srgbClr val="000000">
                      <a:alpha val="43137"/>
                    </a:srgbClr>
                  </a:outerShdw>
                </a:effectLst>
                <a:latin typeface="Berlin Sans FB Demi" pitchFamily="34" charset="0"/>
              </a:rPr>
              <a:t>Reflected Energy</a:t>
            </a:r>
          </a:p>
        </p:txBody>
      </p:sp>
      <p:sp>
        <p:nvSpPr>
          <p:cNvPr id="17" name="Rectangle 16"/>
          <p:cNvSpPr/>
          <p:nvPr/>
        </p:nvSpPr>
        <p:spPr>
          <a:xfrm>
            <a:off x="0" y="5544599"/>
            <a:ext cx="3783221" cy="646331"/>
          </a:xfrm>
          <a:prstGeom prst="rect">
            <a:avLst/>
          </a:prstGeom>
          <a:noFill/>
        </p:spPr>
        <p:txBody>
          <a:bodyPr wrap="square">
            <a:spAutoFit/>
          </a:bodyPr>
          <a:lstStyle/>
          <a:p>
            <a:r>
              <a:rPr lang="en-US" sz="3600" b="1" i="1" dirty="0" smtClean="0">
                <a:effectLst>
                  <a:outerShdw blurRad="38100" dist="38100" dir="2700000" algn="tl">
                    <a:srgbClr val="000000">
                      <a:alpha val="43137"/>
                    </a:srgbClr>
                  </a:outerShdw>
                </a:effectLst>
                <a:latin typeface="CG Times" pitchFamily="18" charset="0"/>
              </a:rPr>
              <a:t>E</a:t>
            </a:r>
            <a:r>
              <a:rPr lang="en-US" sz="1800" b="1" i="1" dirty="0" smtClean="0">
                <a:effectLst>
                  <a:outerShdw blurRad="38100" dist="38100" dir="2700000" algn="tl">
                    <a:srgbClr val="000000">
                      <a:alpha val="43137"/>
                    </a:srgbClr>
                  </a:outerShdw>
                </a:effectLst>
                <a:latin typeface="CG Times" pitchFamily="18" charset="0"/>
              </a:rPr>
              <a:t>A</a:t>
            </a:r>
            <a:r>
              <a:rPr lang="en-CA" sz="3600" b="1" dirty="0" smtClean="0">
                <a:solidFill>
                  <a:srgbClr val="FF3300"/>
                </a:solidFill>
                <a:effectLst>
                  <a:outerShdw blurRad="38100" dist="38100" dir="2700000" algn="tl">
                    <a:srgbClr val="000000">
                      <a:alpha val="43137"/>
                    </a:srgbClr>
                  </a:outerShdw>
                </a:effectLst>
                <a:latin typeface="SymbolPS" pitchFamily="18" charset="2"/>
              </a:rPr>
              <a:t>(l)</a:t>
            </a:r>
            <a:r>
              <a:rPr lang="en-US" sz="3600" b="1" dirty="0" smtClean="0">
                <a:solidFill>
                  <a:srgbClr val="FF3300"/>
                </a:solidFill>
                <a:effectLst>
                  <a:outerShdw blurRad="38100" dist="38100" dir="2700000" algn="tl">
                    <a:srgbClr val="000000">
                      <a:alpha val="43137"/>
                    </a:srgbClr>
                  </a:outerShdw>
                </a:effectLst>
                <a:latin typeface="CG Times" pitchFamily="18" charset="0"/>
              </a:rPr>
              <a:t> </a:t>
            </a:r>
            <a:r>
              <a:rPr lang="en-US" sz="2800" b="1" dirty="0" smtClean="0">
                <a:solidFill>
                  <a:srgbClr val="C00000"/>
                </a:solidFill>
                <a:effectLst>
                  <a:outerShdw blurRad="38100" dist="38100" dir="2700000" algn="tl">
                    <a:srgbClr val="000000">
                      <a:alpha val="43137"/>
                    </a:srgbClr>
                  </a:outerShdw>
                </a:effectLst>
                <a:latin typeface="CG Times" pitchFamily="18" charset="0"/>
              </a:rPr>
              <a:t>= </a:t>
            </a:r>
            <a:r>
              <a:rPr lang="en-US" sz="2000" b="1" dirty="0" smtClean="0">
                <a:solidFill>
                  <a:srgbClr val="C00000"/>
                </a:solidFill>
                <a:effectLst>
                  <a:outerShdw blurRad="38100" dist="38100" dir="2700000" algn="tl">
                    <a:srgbClr val="000000">
                      <a:alpha val="43137"/>
                    </a:srgbClr>
                  </a:outerShdw>
                </a:effectLst>
                <a:latin typeface="Berlin Sans FB Demi" pitchFamily="34" charset="0"/>
              </a:rPr>
              <a:t>Absorbed Energy</a:t>
            </a:r>
            <a:endParaRPr lang="ar-SA" sz="2000" b="1" dirty="0" smtClean="0">
              <a:solidFill>
                <a:srgbClr val="C00000"/>
              </a:solidFill>
              <a:effectLst>
                <a:outerShdw blurRad="38100" dist="38100" dir="2700000" algn="tl">
                  <a:srgbClr val="000000">
                    <a:alpha val="43137"/>
                  </a:srgbClr>
                </a:outerShdw>
              </a:effectLst>
              <a:latin typeface="Berlin Sans FB Demi" pitchFamily="34" charset="0"/>
            </a:endParaRPr>
          </a:p>
        </p:txBody>
      </p:sp>
      <p:sp>
        <p:nvSpPr>
          <p:cNvPr id="18" name="Rectangle 17"/>
          <p:cNvSpPr/>
          <p:nvPr/>
        </p:nvSpPr>
        <p:spPr>
          <a:xfrm>
            <a:off x="3973728" y="5720845"/>
            <a:ext cx="4149855" cy="584775"/>
          </a:xfrm>
          <a:prstGeom prst="rect">
            <a:avLst/>
          </a:prstGeom>
          <a:noFill/>
        </p:spPr>
        <p:txBody>
          <a:bodyPr wrap="square">
            <a:spAutoFit/>
          </a:bodyPr>
          <a:lstStyle/>
          <a:p>
            <a:r>
              <a:rPr lang="en-US" sz="3200" b="1" i="1" dirty="0" smtClean="0">
                <a:effectLst>
                  <a:outerShdw blurRad="38100" dist="38100" dir="2700000" algn="tl">
                    <a:srgbClr val="000000">
                      <a:alpha val="43137"/>
                    </a:srgbClr>
                  </a:outerShdw>
                </a:effectLst>
                <a:latin typeface="CG Times" pitchFamily="18" charset="0"/>
              </a:rPr>
              <a:t>E</a:t>
            </a:r>
            <a:r>
              <a:rPr lang="en-US" sz="1600" b="1" i="1" dirty="0" smtClean="0">
                <a:effectLst>
                  <a:outerShdw blurRad="38100" dist="38100" dir="2700000" algn="tl">
                    <a:srgbClr val="000000">
                      <a:alpha val="43137"/>
                    </a:srgbClr>
                  </a:outerShdw>
                </a:effectLst>
                <a:latin typeface="CG Times" pitchFamily="18" charset="0"/>
              </a:rPr>
              <a:t>T</a:t>
            </a:r>
            <a:r>
              <a:rPr lang="en-CA" sz="3200" b="1" dirty="0" smtClean="0">
                <a:solidFill>
                  <a:srgbClr val="FF3300"/>
                </a:solidFill>
                <a:effectLst>
                  <a:outerShdw blurRad="38100" dist="38100" dir="2700000" algn="tl">
                    <a:srgbClr val="000000">
                      <a:alpha val="43137"/>
                    </a:srgbClr>
                  </a:outerShdw>
                </a:effectLst>
                <a:latin typeface="SymbolPS" pitchFamily="18" charset="2"/>
              </a:rPr>
              <a:t>(l)</a:t>
            </a:r>
            <a:r>
              <a:rPr lang="en-CA" sz="3200" b="1" dirty="0" smtClean="0">
                <a:solidFill>
                  <a:srgbClr val="FF3300"/>
                </a:solidFill>
                <a:effectLst>
                  <a:outerShdw blurRad="38100" dist="38100" dir="2700000" algn="tl">
                    <a:srgbClr val="000000">
                      <a:alpha val="43137"/>
                    </a:srgbClr>
                  </a:outerShdw>
                </a:effectLst>
                <a:latin typeface="CG Times" pitchFamily="18" charset="0"/>
              </a:rPr>
              <a:t> </a:t>
            </a:r>
            <a:r>
              <a:rPr lang="ar-SA" sz="3200" b="1" dirty="0" smtClean="0">
                <a:solidFill>
                  <a:srgbClr val="FF3300"/>
                </a:solidFill>
                <a:effectLst>
                  <a:outerShdw blurRad="38100" dist="38100" dir="2700000" algn="tl">
                    <a:srgbClr val="000000">
                      <a:alpha val="43137"/>
                    </a:srgbClr>
                  </a:outerShdw>
                </a:effectLst>
                <a:latin typeface="CG Times" pitchFamily="18" charset="0"/>
              </a:rPr>
              <a:t>=</a:t>
            </a:r>
            <a:r>
              <a:rPr lang="en-CA" sz="3200" b="1" dirty="0" smtClean="0">
                <a:solidFill>
                  <a:srgbClr val="FF3300"/>
                </a:solidFill>
                <a:effectLst>
                  <a:outerShdw blurRad="38100" dist="38100" dir="2700000" algn="tl">
                    <a:srgbClr val="000000">
                      <a:alpha val="43137"/>
                    </a:srgbClr>
                  </a:outerShdw>
                </a:effectLst>
                <a:latin typeface="SymbolPS" pitchFamily="18" charset="2"/>
              </a:rPr>
              <a:t> </a:t>
            </a:r>
            <a:r>
              <a:rPr lang="en-CA" sz="2000" b="1" dirty="0" smtClean="0">
                <a:solidFill>
                  <a:srgbClr val="C00000"/>
                </a:solidFill>
                <a:effectLst>
                  <a:outerShdw blurRad="38100" dist="38100" dir="2700000" algn="tl">
                    <a:srgbClr val="000000">
                      <a:alpha val="43137"/>
                    </a:srgbClr>
                  </a:outerShdw>
                </a:effectLst>
                <a:latin typeface="Berlin Sans FB Demi" pitchFamily="34" charset="0"/>
              </a:rPr>
              <a:t>Transmitted Energy</a:t>
            </a:r>
            <a:endParaRPr lang="en-US" sz="3200" dirty="0">
              <a:solidFill>
                <a:srgbClr val="C00000"/>
              </a:solidFill>
              <a:latin typeface="CG Times" pitchFamily="18" charset="0"/>
            </a:endParaRPr>
          </a:p>
        </p:txBody>
      </p:sp>
      <p:grpSp>
        <p:nvGrpSpPr>
          <p:cNvPr id="2" name="Group 154"/>
          <p:cNvGrpSpPr>
            <a:grpSpLocks/>
          </p:cNvGrpSpPr>
          <p:nvPr/>
        </p:nvGrpSpPr>
        <p:grpSpPr bwMode="auto">
          <a:xfrm>
            <a:off x="1120346" y="1084493"/>
            <a:ext cx="741405" cy="777205"/>
            <a:chOff x="4752" y="96"/>
            <a:chExt cx="912" cy="912"/>
          </a:xfrm>
        </p:grpSpPr>
        <p:sp>
          <p:nvSpPr>
            <p:cNvPr id="21" name="AutoShape 155"/>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22" name="Oval 156"/>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73731" name="Date Placeholder 3"/>
          <p:cNvSpPr>
            <a:spLocks noGrp="1"/>
          </p:cNvSpPr>
          <p:nvPr>
            <p:ph type="dt" sz="quarter" idx="10"/>
          </p:nvPr>
        </p:nvSpPr>
        <p:spPr>
          <a:noFill/>
        </p:spPr>
        <p:txBody>
          <a:bodyPr/>
          <a:lstStyle/>
          <a:p>
            <a:fld id="{65D3C504-94E8-4FF2-8FA0-5FF4E601DBDC}" type="datetime1">
              <a:rPr lang="en-US" smtClean="0"/>
              <a:pPr/>
              <a:t>11/9/2020</a:t>
            </a:fld>
            <a:endParaRPr lang="en-US" smtClean="0"/>
          </a:p>
        </p:txBody>
      </p:sp>
      <p:sp>
        <p:nvSpPr>
          <p:cNvPr id="73732" name="Footer Placeholder 4"/>
          <p:cNvSpPr>
            <a:spLocks noGrp="1"/>
          </p:cNvSpPr>
          <p:nvPr>
            <p:ph type="ftr" sz="quarter" idx="11"/>
          </p:nvPr>
        </p:nvSpPr>
        <p:spPr>
          <a:noFill/>
        </p:spPr>
        <p:txBody>
          <a:bodyPr/>
          <a:lstStyle/>
          <a:p>
            <a:r>
              <a:rPr lang="en-US" smtClean="0"/>
              <a:t>ESR 421 Principles of Remote Sensing</a:t>
            </a:r>
          </a:p>
        </p:txBody>
      </p:sp>
      <p:sp>
        <p:nvSpPr>
          <p:cNvPr id="73733" name="Slide Number Placeholder 5"/>
          <p:cNvSpPr>
            <a:spLocks noGrp="1"/>
          </p:cNvSpPr>
          <p:nvPr>
            <p:ph type="sldNum" sz="quarter" idx="12"/>
          </p:nvPr>
        </p:nvSpPr>
        <p:spPr>
          <a:noFill/>
        </p:spPr>
        <p:txBody>
          <a:bodyPr/>
          <a:lstStyle/>
          <a:p>
            <a:fld id="{33FB607E-B42E-4035-9A1E-8B8C92EB10D9}" type="slidenum">
              <a:rPr lang="ar-SA" smtClean="0"/>
              <a:pPr/>
              <a:t>62</a:t>
            </a:fld>
            <a:endParaRPr lang="en-US" dirty="0" smtClean="0"/>
          </a:p>
        </p:txBody>
      </p:sp>
      <p:sp>
        <p:nvSpPr>
          <p:cNvPr id="73734" name="Rectangle 2"/>
          <p:cNvSpPr>
            <a:spLocks noGrp="1" noChangeArrowheads="1"/>
          </p:cNvSpPr>
          <p:nvPr>
            <p:ph type="title"/>
          </p:nvPr>
        </p:nvSpPr>
        <p:spPr>
          <a:xfrm>
            <a:off x="457200" y="274638"/>
            <a:ext cx="8229600" cy="919848"/>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4800" b="1" i="1" dirty="0" smtClean="0">
                <a:solidFill>
                  <a:srgbClr val="A50021"/>
                </a:solidFill>
                <a:effectLst>
                  <a:outerShdw blurRad="38100" dist="38100" dir="2700000" algn="tl">
                    <a:srgbClr val="000000">
                      <a:alpha val="43137"/>
                    </a:srgbClr>
                  </a:outerShdw>
                </a:effectLst>
              </a:rPr>
              <a:t>EMR – Surface Interaction</a:t>
            </a:r>
          </a:p>
        </p:txBody>
      </p:sp>
      <p:sp>
        <p:nvSpPr>
          <p:cNvPr id="8" name="Rounded Rectangle 7"/>
          <p:cNvSpPr/>
          <p:nvPr/>
        </p:nvSpPr>
        <p:spPr bwMode="auto">
          <a:xfrm>
            <a:off x="1655805" y="3196281"/>
            <a:ext cx="5231027" cy="708454"/>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3"/>
          <p:cNvSpPr>
            <a:spLocks noGrp="1" noChangeArrowheads="1"/>
          </p:cNvSpPr>
          <p:nvPr>
            <p:ph type="body" idx="1"/>
          </p:nvPr>
        </p:nvSpPr>
        <p:spPr>
          <a:xfrm>
            <a:off x="457200" y="1443681"/>
            <a:ext cx="8229600" cy="4525963"/>
          </a:xfrm>
        </p:spPr>
        <p:txBody>
          <a:bodyPr/>
          <a:lstStyle/>
          <a:p>
            <a:pPr marL="863600" eaLnBrk="1" hangingPunct="1">
              <a:lnSpc>
                <a:spcPct val="90000"/>
              </a:lnSpc>
              <a:defRPr/>
            </a:pPr>
            <a:r>
              <a:rPr lang="en-US" sz="2800" b="1" dirty="0" err="1" smtClean="0">
                <a:effectLst>
                  <a:outerShdw blurRad="38100" dist="38100" dir="2700000" algn="tl">
                    <a:srgbClr val="000000">
                      <a:alpha val="43137"/>
                    </a:srgbClr>
                  </a:outerShdw>
                </a:effectLst>
              </a:rPr>
              <a:t>Albedo</a:t>
            </a:r>
            <a:r>
              <a:rPr lang="en-US" sz="2800" dirty="0" smtClean="0">
                <a:effectLst>
                  <a:outerShdw blurRad="38100" dist="38100" dir="2700000" algn="tl">
                    <a:srgbClr val="000000">
                      <a:alpha val="43137"/>
                    </a:srgbClr>
                  </a:outerShdw>
                </a:effectLst>
              </a:rPr>
              <a:t> </a:t>
            </a:r>
            <a:r>
              <a:rPr lang="en-US" sz="2800" dirty="0" smtClean="0"/>
              <a:t>– </a:t>
            </a:r>
            <a:r>
              <a:rPr lang="en-US" sz="2800" b="1" dirty="0" smtClean="0">
                <a:solidFill>
                  <a:srgbClr val="A50021"/>
                </a:solidFill>
              </a:rPr>
              <a:t>spectral reflectance</a:t>
            </a:r>
            <a:r>
              <a:rPr lang="en-US" sz="2800" dirty="0" smtClean="0"/>
              <a:t> </a:t>
            </a:r>
            <a:r>
              <a:rPr lang="en-US" sz="2800" b="1" i="1" dirty="0" smtClean="0">
                <a:solidFill>
                  <a:srgbClr val="C00000"/>
                </a:solidFill>
              </a:rPr>
              <a:t>R (</a:t>
            </a:r>
            <a:r>
              <a:rPr lang="en-CA" sz="4000" b="1" dirty="0" smtClean="0">
                <a:solidFill>
                  <a:srgbClr val="FF0000"/>
                </a:solidFill>
                <a:effectLst>
                  <a:outerShdw blurRad="38100" dist="38100" dir="2700000" algn="tl">
                    <a:srgbClr val="C0C0C0"/>
                  </a:outerShdw>
                </a:effectLst>
                <a:latin typeface="SymbolPS" pitchFamily="18" charset="2"/>
              </a:rPr>
              <a:t>l</a:t>
            </a:r>
            <a:r>
              <a:rPr lang="en-US" sz="2800" b="1" i="1" dirty="0" smtClean="0">
                <a:solidFill>
                  <a:srgbClr val="C00000"/>
                </a:solidFill>
              </a:rPr>
              <a:t>)</a:t>
            </a:r>
            <a:r>
              <a:rPr lang="en-US" sz="2800" dirty="0" smtClean="0"/>
              <a:t>: the average amount of incident radiation reflected by an object at some wavelength interval.</a:t>
            </a:r>
          </a:p>
          <a:p>
            <a:pPr marL="1606550" lvl="2" eaLnBrk="1" hangingPunct="1">
              <a:lnSpc>
                <a:spcPct val="90000"/>
              </a:lnSpc>
              <a:buFontTx/>
              <a:buNone/>
              <a:defRPr/>
            </a:pPr>
            <a:r>
              <a:rPr lang="en-US" sz="2000" dirty="0" smtClean="0"/>
              <a:t> </a:t>
            </a:r>
            <a:r>
              <a:rPr lang="en-US" sz="3600" b="1" i="1" dirty="0" smtClean="0">
                <a:solidFill>
                  <a:srgbClr val="C00000"/>
                </a:solidFill>
              </a:rPr>
              <a:t>R</a:t>
            </a:r>
            <a:r>
              <a:rPr lang="en-US" sz="2800" b="1" i="1" dirty="0" smtClean="0">
                <a:solidFill>
                  <a:srgbClr val="C00000"/>
                </a:solidFill>
              </a:rPr>
              <a:t>(</a:t>
            </a:r>
            <a:r>
              <a:rPr lang="en-CA" sz="3600" b="1" dirty="0" smtClean="0">
                <a:solidFill>
                  <a:srgbClr val="FF0000"/>
                </a:solidFill>
                <a:effectLst>
                  <a:outerShdw blurRad="38100" dist="38100" dir="2700000" algn="tl">
                    <a:srgbClr val="C0C0C0"/>
                  </a:outerShdw>
                </a:effectLst>
                <a:latin typeface="SymbolPS" pitchFamily="18" charset="2"/>
              </a:rPr>
              <a:t>l</a:t>
            </a:r>
            <a:r>
              <a:rPr lang="en-US" sz="2800" b="1" i="1" dirty="0" smtClean="0">
                <a:solidFill>
                  <a:srgbClr val="C00000"/>
                </a:solidFill>
              </a:rPr>
              <a:t>) = </a:t>
            </a:r>
            <a:r>
              <a:rPr lang="en-US" sz="3600" b="1" i="1" dirty="0" smtClean="0">
                <a:solidFill>
                  <a:srgbClr val="C00000"/>
                </a:solidFill>
              </a:rPr>
              <a:t>E</a:t>
            </a:r>
            <a:r>
              <a:rPr lang="en-US" sz="2800" b="1" i="1" baseline="-25000" dirty="0" smtClean="0">
                <a:solidFill>
                  <a:srgbClr val="C00000"/>
                </a:solidFill>
              </a:rPr>
              <a:t>R</a:t>
            </a:r>
            <a:r>
              <a:rPr lang="en-US" sz="2800" b="1" i="1" dirty="0" smtClean="0">
                <a:solidFill>
                  <a:srgbClr val="C00000"/>
                </a:solidFill>
              </a:rPr>
              <a:t> (</a:t>
            </a:r>
            <a:r>
              <a:rPr lang="en-CA" sz="3600" b="1" dirty="0" smtClean="0">
                <a:solidFill>
                  <a:srgbClr val="FF0000"/>
                </a:solidFill>
                <a:effectLst>
                  <a:outerShdw blurRad="38100" dist="38100" dir="2700000" algn="tl">
                    <a:srgbClr val="C0C0C0"/>
                  </a:outerShdw>
                </a:effectLst>
                <a:latin typeface="SymbolPS" pitchFamily="18" charset="2"/>
              </a:rPr>
              <a:t>l</a:t>
            </a:r>
            <a:r>
              <a:rPr lang="en-US" sz="2800" b="1" i="1" dirty="0" smtClean="0">
                <a:solidFill>
                  <a:srgbClr val="C00000"/>
                </a:solidFill>
              </a:rPr>
              <a:t>) / </a:t>
            </a:r>
            <a:r>
              <a:rPr lang="en-US" sz="3600" b="1" i="1" dirty="0" smtClean="0">
                <a:solidFill>
                  <a:srgbClr val="C00000"/>
                </a:solidFill>
              </a:rPr>
              <a:t>E</a:t>
            </a:r>
            <a:r>
              <a:rPr lang="en-US" sz="2800" b="1" i="1" baseline="-25000" dirty="0" smtClean="0">
                <a:solidFill>
                  <a:srgbClr val="C00000"/>
                </a:solidFill>
              </a:rPr>
              <a:t>I</a:t>
            </a:r>
            <a:r>
              <a:rPr lang="en-US" sz="2800" b="1" i="1" dirty="0" smtClean="0">
                <a:solidFill>
                  <a:srgbClr val="C00000"/>
                </a:solidFill>
              </a:rPr>
              <a:t> (</a:t>
            </a:r>
            <a:r>
              <a:rPr lang="en-CA" sz="3600" b="1" dirty="0" smtClean="0">
                <a:solidFill>
                  <a:srgbClr val="FF0000"/>
                </a:solidFill>
                <a:effectLst>
                  <a:outerShdw blurRad="38100" dist="38100" dir="2700000" algn="tl">
                    <a:srgbClr val="C0C0C0"/>
                  </a:outerShdw>
                </a:effectLst>
                <a:latin typeface="SymbolPS" pitchFamily="18" charset="2"/>
              </a:rPr>
              <a:t>l</a:t>
            </a:r>
            <a:r>
              <a:rPr lang="en-US" sz="2800" b="1" i="1" dirty="0" smtClean="0">
                <a:solidFill>
                  <a:srgbClr val="C00000"/>
                </a:solidFill>
              </a:rPr>
              <a:t>) x 100</a:t>
            </a:r>
            <a:endParaRPr lang="he-IL" sz="2800" b="1" i="1" dirty="0" smtClean="0">
              <a:solidFill>
                <a:srgbClr val="C00000"/>
              </a:solidFill>
            </a:endParaRPr>
          </a:p>
          <a:p>
            <a:pPr marL="863600" eaLnBrk="1" hangingPunct="1">
              <a:lnSpc>
                <a:spcPct val="90000"/>
              </a:lnSpc>
              <a:buFontTx/>
              <a:buNone/>
              <a:defRPr/>
            </a:pPr>
            <a:r>
              <a:rPr lang="en-US" sz="2800" dirty="0" smtClean="0"/>
              <a:t>Where</a:t>
            </a:r>
          </a:p>
          <a:p>
            <a:pPr marL="863600" eaLnBrk="1" hangingPunct="1">
              <a:lnSpc>
                <a:spcPct val="90000"/>
              </a:lnSpc>
              <a:buFont typeface="Arial" pitchFamily="34" charset="0"/>
              <a:buChar char="♦"/>
              <a:defRPr/>
            </a:pPr>
            <a:r>
              <a:rPr lang="en-US" sz="3600" b="1" i="1" dirty="0" smtClean="0">
                <a:solidFill>
                  <a:srgbClr val="C00000"/>
                </a:solidFill>
              </a:rPr>
              <a:t>E</a:t>
            </a:r>
            <a:r>
              <a:rPr lang="en-US" sz="2800" b="1" i="1" baseline="-25000" dirty="0" smtClean="0">
                <a:solidFill>
                  <a:srgbClr val="C00000"/>
                </a:solidFill>
              </a:rPr>
              <a:t>R</a:t>
            </a:r>
            <a:r>
              <a:rPr lang="en-US" sz="2800" b="1" i="1" dirty="0" smtClean="0">
                <a:solidFill>
                  <a:srgbClr val="C00000"/>
                </a:solidFill>
              </a:rPr>
              <a:t> (</a:t>
            </a:r>
            <a:r>
              <a:rPr lang="en-CA" sz="4400" b="1" dirty="0" smtClean="0">
                <a:solidFill>
                  <a:srgbClr val="FF0000"/>
                </a:solidFill>
                <a:effectLst>
                  <a:outerShdw blurRad="38100" dist="38100" dir="2700000" algn="tl">
                    <a:srgbClr val="C0C0C0"/>
                  </a:outerShdw>
                </a:effectLst>
                <a:latin typeface="SymbolPS" pitchFamily="18" charset="2"/>
              </a:rPr>
              <a:t>l</a:t>
            </a:r>
            <a:r>
              <a:rPr lang="en-US" sz="2800" b="1" i="1" dirty="0" smtClean="0">
                <a:solidFill>
                  <a:srgbClr val="C00000"/>
                </a:solidFill>
              </a:rPr>
              <a:t>)</a:t>
            </a:r>
            <a:r>
              <a:rPr lang="en-US" sz="2800" dirty="0" smtClean="0"/>
              <a:t> = </a:t>
            </a:r>
            <a:r>
              <a:rPr lang="en-US" sz="2800" b="1" dirty="0" smtClean="0">
                <a:solidFill>
                  <a:srgbClr val="C00000"/>
                </a:solidFill>
                <a:effectLst>
                  <a:outerShdw blurRad="38100" dist="38100" dir="2700000" algn="tl">
                    <a:srgbClr val="000000">
                      <a:alpha val="43137"/>
                    </a:srgbClr>
                  </a:outerShdw>
                </a:effectLst>
              </a:rPr>
              <a:t>Reflected</a:t>
            </a:r>
            <a:r>
              <a:rPr lang="en-US" sz="2800" dirty="0" smtClean="0">
                <a:effectLst>
                  <a:outerShdw blurRad="38100" dist="38100" dir="2700000" algn="tl">
                    <a:srgbClr val="000000">
                      <a:alpha val="43137"/>
                    </a:srgbClr>
                  </a:outerShdw>
                </a:effectLst>
              </a:rPr>
              <a:t> </a:t>
            </a:r>
            <a:r>
              <a:rPr lang="en-US" sz="2800" dirty="0" smtClean="0"/>
              <a:t>radiant energy</a:t>
            </a:r>
          </a:p>
          <a:p>
            <a:pPr marL="863600" eaLnBrk="1" hangingPunct="1">
              <a:lnSpc>
                <a:spcPct val="90000"/>
              </a:lnSpc>
              <a:buFont typeface="Arial" pitchFamily="34" charset="0"/>
              <a:buChar char="♦"/>
              <a:defRPr/>
            </a:pPr>
            <a:r>
              <a:rPr lang="en-US" sz="3600" b="1" i="1" dirty="0" smtClean="0">
                <a:solidFill>
                  <a:srgbClr val="C00000"/>
                </a:solidFill>
              </a:rPr>
              <a:t>E</a:t>
            </a:r>
            <a:r>
              <a:rPr lang="en-US" sz="2800" b="1" i="1" baseline="-25000" dirty="0" smtClean="0">
                <a:solidFill>
                  <a:srgbClr val="C00000"/>
                </a:solidFill>
              </a:rPr>
              <a:t>I</a:t>
            </a:r>
            <a:r>
              <a:rPr lang="en-US" sz="2800" b="1" i="1" dirty="0" smtClean="0">
                <a:solidFill>
                  <a:srgbClr val="C00000"/>
                </a:solidFill>
              </a:rPr>
              <a:t> (</a:t>
            </a:r>
            <a:r>
              <a:rPr lang="en-CA" sz="4400" b="1" dirty="0" smtClean="0">
                <a:solidFill>
                  <a:srgbClr val="FF0000"/>
                </a:solidFill>
                <a:effectLst>
                  <a:outerShdw blurRad="38100" dist="38100" dir="2700000" algn="tl">
                    <a:srgbClr val="C0C0C0"/>
                  </a:outerShdw>
                </a:effectLst>
                <a:latin typeface="SymbolPS" pitchFamily="18" charset="2"/>
              </a:rPr>
              <a:t>l</a:t>
            </a:r>
            <a:r>
              <a:rPr lang="en-US" sz="2800" b="1" i="1" dirty="0" smtClean="0">
                <a:solidFill>
                  <a:srgbClr val="C00000"/>
                </a:solidFill>
              </a:rPr>
              <a:t>)</a:t>
            </a:r>
            <a:r>
              <a:rPr lang="en-US" sz="2800" dirty="0" smtClean="0"/>
              <a:t> = </a:t>
            </a:r>
            <a:r>
              <a:rPr lang="en-US" b="1" dirty="0" smtClean="0">
                <a:solidFill>
                  <a:srgbClr val="C00000"/>
                </a:solidFill>
                <a:effectLst>
                  <a:outerShdw blurRad="38100" dist="38100" dir="2700000" algn="tl">
                    <a:srgbClr val="000000">
                      <a:alpha val="43137"/>
                    </a:srgbClr>
                  </a:outerShdw>
                </a:effectLst>
              </a:rPr>
              <a:t>Incident</a:t>
            </a:r>
            <a:r>
              <a:rPr lang="en-US" dirty="0" smtClean="0">
                <a:effectLst>
                  <a:outerShdw blurRad="38100" dist="38100" dir="2700000" algn="tl">
                    <a:srgbClr val="000000">
                      <a:alpha val="43137"/>
                    </a:srgbClr>
                  </a:outerShdw>
                </a:effectLst>
              </a:rPr>
              <a:t> </a:t>
            </a:r>
            <a:r>
              <a:rPr lang="en-US" sz="2800" dirty="0" smtClean="0"/>
              <a:t>radiant energy</a:t>
            </a:r>
            <a:endParaRPr lang="he-IL" sz="2800" dirty="0" smtClean="0"/>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8962" y="137683"/>
            <a:ext cx="8229600" cy="760241"/>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b="1" i="1" dirty="0" smtClean="0">
                <a:solidFill>
                  <a:srgbClr val="FF0000"/>
                </a:solidFill>
                <a:effectLst>
                  <a:outerShdw blurRad="38100" dist="38100" dir="2700000" algn="tl">
                    <a:srgbClr val="000000">
                      <a:alpha val="43137"/>
                    </a:srgbClr>
                  </a:outerShdw>
                </a:effectLst>
              </a:rPr>
              <a:t>Target Properties - Vegetation</a:t>
            </a:r>
          </a:p>
        </p:txBody>
      </p:sp>
      <p:sp>
        <p:nvSpPr>
          <p:cNvPr id="75779" name="Rectangle 3"/>
          <p:cNvSpPr>
            <a:spLocks noGrp="1" noChangeArrowheads="1"/>
          </p:cNvSpPr>
          <p:nvPr>
            <p:ph type="body" sz="half" idx="1"/>
          </p:nvPr>
        </p:nvSpPr>
        <p:spPr>
          <a:xfrm>
            <a:off x="190500" y="1047750"/>
            <a:ext cx="5353050" cy="5562600"/>
          </a:xfrm>
        </p:spPr>
        <p:txBody>
          <a:bodyPr/>
          <a:lstStyle/>
          <a:p>
            <a:pPr marL="228600" indent="-228600" eaLnBrk="1" hangingPunct="1">
              <a:lnSpc>
                <a:spcPct val="80000"/>
              </a:lnSpc>
            </a:pPr>
            <a:r>
              <a:rPr lang="en-US" sz="2400" b="1" dirty="0" smtClean="0">
                <a:solidFill>
                  <a:srgbClr val="008000"/>
                </a:solidFill>
              </a:rPr>
              <a:t>Leaves</a:t>
            </a:r>
            <a:r>
              <a:rPr lang="en-US" sz="2000" dirty="0" smtClean="0"/>
              <a:t>: </a:t>
            </a:r>
            <a:r>
              <a:rPr lang="en-US" sz="2000" b="1" dirty="0" smtClean="0"/>
              <a:t>Chlorophyll</a:t>
            </a:r>
            <a:r>
              <a:rPr lang="en-US" sz="2000" dirty="0" smtClean="0"/>
              <a:t> strongly </a:t>
            </a:r>
            <a:r>
              <a:rPr lang="en-US" sz="2000" b="1" dirty="0" smtClean="0"/>
              <a:t>absorbs</a:t>
            </a:r>
            <a:r>
              <a:rPr lang="en-US" sz="2000" dirty="0" smtClean="0"/>
              <a:t> radiation </a:t>
            </a:r>
            <a:r>
              <a:rPr lang="en-US" sz="2000" b="1" dirty="0" smtClean="0"/>
              <a:t>in</a:t>
            </a:r>
            <a:r>
              <a:rPr lang="en-US" sz="2000" dirty="0" smtClean="0"/>
              <a:t> the </a:t>
            </a:r>
            <a:r>
              <a:rPr lang="en-US" sz="2000" b="1" dirty="0" smtClean="0">
                <a:solidFill>
                  <a:srgbClr val="FF0000"/>
                </a:solidFill>
              </a:rPr>
              <a:t>red</a:t>
            </a:r>
            <a:r>
              <a:rPr lang="en-US" sz="2000" dirty="0" smtClean="0"/>
              <a:t> and </a:t>
            </a:r>
            <a:r>
              <a:rPr lang="en-US" sz="2000" b="1" dirty="0" smtClean="0">
                <a:solidFill>
                  <a:srgbClr val="0033CC"/>
                </a:solidFill>
              </a:rPr>
              <a:t>blue</a:t>
            </a:r>
            <a:r>
              <a:rPr lang="en-US" sz="2000" dirty="0" smtClean="0"/>
              <a:t> wavelengths </a:t>
            </a:r>
            <a:r>
              <a:rPr lang="en-US" sz="2000" b="1" dirty="0" smtClean="0"/>
              <a:t>but</a:t>
            </a:r>
            <a:r>
              <a:rPr lang="en-US" sz="2000" dirty="0" smtClean="0"/>
              <a:t> </a:t>
            </a:r>
            <a:r>
              <a:rPr lang="en-US" sz="2000" b="1" u="sng" dirty="0" smtClean="0"/>
              <a:t>reflects</a:t>
            </a:r>
            <a:r>
              <a:rPr lang="en-US" sz="2000" dirty="0" smtClean="0"/>
              <a:t> </a:t>
            </a:r>
            <a:r>
              <a:rPr lang="en-US" sz="2000" b="1" dirty="0" smtClean="0">
                <a:solidFill>
                  <a:srgbClr val="008000"/>
                </a:solidFill>
              </a:rPr>
              <a:t>green</a:t>
            </a:r>
            <a:r>
              <a:rPr lang="en-US" sz="2000" dirty="0" smtClean="0"/>
              <a:t> wavelengths.</a:t>
            </a:r>
          </a:p>
          <a:p>
            <a:pPr marL="228600" indent="-228600" eaLnBrk="1" hangingPunct="1">
              <a:lnSpc>
                <a:spcPct val="80000"/>
              </a:lnSpc>
            </a:pPr>
            <a:r>
              <a:rPr lang="en-US" sz="2000" b="1" dirty="0" smtClean="0">
                <a:solidFill>
                  <a:srgbClr val="008000"/>
                </a:solidFill>
              </a:rPr>
              <a:t>Leaves</a:t>
            </a:r>
            <a:r>
              <a:rPr lang="en-US" sz="2000" dirty="0" smtClean="0"/>
              <a:t> appear “</a:t>
            </a:r>
            <a:r>
              <a:rPr lang="en-US" sz="2000" b="1" dirty="0" smtClean="0">
                <a:solidFill>
                  <a:srgbClr val="008000"/>
                </a:solidFill>
              </a:rPr>
              <a:t>greenest</a:t>
            </a:r>
            <a:r>
              <a:rPr lang="en-US" sz="2000" dirty="0" smtClean="0"/>
              <a:t>” to us in the </a:t>
            </a:r>
            <a:r>
              <a:rPr lang="en-US" sz="2000" b="1" dirty="0" smtClean="0"/>
              <a:t>summer</a:t>
            </a:r>
            <a:r>
              <a:rPr lang="en-US" sz="2000" dirty="0" smtClean="0"/>
              <a:t>, when </a:t>
            </a:r>
            <a:r>
              <a:rPr lang="en-US" sz="2000" b="1" dirty="0" smtClean="0"/>
              <a:t>chlorophyll</a:t>
            </a:r>
            <a:r>
              <a:rPr lang="en-US" sz="2000" dirty="0" smtClean="0"/>
              <a:t> content </a:t>
            </a:r>
            <a:r>
              <a:rPr lang="en-US" sz="2000" b="1" dirty="0" smtClean="0"/>
              <a:t>is</a:t>
            </a:r>
            <a:r>
              <a:rPr lang="en-US" sz="2000" dirty="0" smtClean="0"/>
              <a:t> </a:t>
            </a:r>
            <a:r>
              <a:rPr lang="en-US" sz="2000" b="1" dirty="0" smtClean="0"/>
              <a:t>maximum</a:t>
            </a:r>
            <a:r>
              <a:rPr lang="en-US" sz="2000" dirty="0" smtClean="0"/>
              <a:t>.  </a:t>
            </a:r>
          </a:p>
          <a:p>
            <a:pPr marL="228600" indent="-228600" eaLnBrk="1" hangingPunct="1">
              <a:lnSpc>
                <a:spcPct val="80000"/>
              </a:lnSpc>
            </a:pPr>
            <a:r>
              <a:rPr lang="en-US" sz="2000" dirty="0" smtClean="0"/>
              <a:t>In </a:t>
            </a:r>
            <a:r>
              <a:rPr lang="en-US" sz="2000" b="1" dirty="0" smtClean="0"/>
              <a:t>autumn</a:t>
            </a:r>
            <a:r>
              <a:rPr lang="en-US" sz="2000" dirty="0" smtClean="0"/>
              <a:t>, there is </a:t>
            </a:r>
            <a:r>
              <a:rPr lang="en-US" sz="2000" b="1" dirty="0" smtClean="0"/>
              <a:t>less chlorophyll</a:t>
            </a:r>
            <a:r>
              <a:rPr lang="en-US" sz="2000" dirty="0" smtClean="0"/>
              <a:t> in the </a:t>
            </a:r>
            <a:r>
              <a:rPr lang="en-US" sz="2000" b="1" dirty="0" smtClean="0">
                <a:solidFill>
                  <a:srgbClr val="008000"/>
                </a:solidFill>
              </a:rPr>
              <a:t>leaves</a:t>
            </a:r>
            <a:r>
              <a:rPr lang="en-US" sz="2000" dirty="0" smtClean="0"/>
              <a:t>, so there is </a:t>
            </a:r>
            <a:r>
              <a:rPr lang="en-US" sz="2000" b="1" dirty="0" smtClean="0"/>
              <a:t>less absorption and more reflection of the </a:t>
            </a:r>
            <a:r>
              <a:rPr lang="en-US" sz="2000" b="1" dirty="0" smtClean="0">
                <a:solidFill>
                  <a:srgbClr val="FF0000"/>
                </a:solidFill>
                <a:effectLst>
                  <a:outerShdw blurRad="38100" dist="38100" dir="2700000" algn="tl">
                    <a:srgbClr val="000000">
                      <a:alpha val="43137"/>
                    </a:srgbClr>
                  </a:outerShdw>
                </a:effectLst>
              </a:rPr>
              <a:t>red</a:t>
            </a:r>
            <a:r>
              <a:rPr lang="en-US" sz="2000" dirty="0" smtClean="0">
                <a:effectLst>
                  <a:outerShdw blurRad="38100" dist="38100" dir="2700000" algn="tl">
                    <a:srgbClr val="000000">
                      <a:alpha val="43137"/>
                    </a:srgbClr>
                  </a:outerShdw>
                </a:effectLst>
              </a:rPr>
              <a:t> </a:t>
            </a:r>
            <a:r>
              <a:rPr lang="en-US" sz="2000" dirty="0" smtClean="0"/>
              <a:t>wavelengths, making the </a:t>
            </a:r>
            <a:r>
              <a:rPr lang="en-US" sz="2000" b="1" dirty="0" smtClean="0"/>
              <a:t>leaves appear</a:t>
            </a:r>
            <a:r>
              <a:rPr lang="en-US" sz="2000" dirty="0" smtClean="0"/>
              <a:t> </a:t>
            </a:r>
            <a:r>
              <a:rPr lang="en-US" sz="2000" b="1" dirty="0" smtClean="0">
                <a:solidFill>
                  <a:srgbClr val="FF0000"/>
                </a:solidFill>
                <a:effectLst>
                  <a:outerShdw blurRad="38100" dist="38100" dir="2700000" algn="tl">
                    <a:srgbClr val="000000">
                      <a:alpha val="43137"/>
                    </a:srgbClr>
                  </a:outerShdw>
                </a:effectLst>
              </a:rPr>
              <a:t>red</a:t>
            </a:r>
            <a:r>
              <a:rPr lang="en-US" sz="2000" dirty="0" smtClean="0">
                <a:effectLst>
                  <a:outerShdw blurRad="38100" dist="38100" dir="2700000" algn="tl">
                    <a:srgbClr val="000000">
                      <a:alpha val="43137"/>
                    </a:srgbClr>
                  </a:outerShdw>
                </a:effectLst>
              </a:rPr>
              <a:t> </a:t>
            </a:r>
            <a:r>
              <a:rPr lang="en-US" sz="2000" dirty="0" smtClean="0"/>
              <a:t>or </a:t>
            </a:r>
            <a:r>
              <a:rPr lang="en-US" sz="2000" b="1" dirty="0" smtClean="0">
                <a:solidFill>
                  <a:srgbClr val="FFFF00"/>
                </a:solidFill>
                <a:effectLst>
                  <a:outerShdw blurRad="38100" dist="38100" dir="2700000" algn="tl">
                    <a:srgbClr val="000000">
                      <a:alpha val="43137"/>
                    </a:srgbClr>
                  </a:outerShdw>
                </a:effectLst>
              </a:rPr>
              <a:t>yellow</a:t>
            </a:r>
            <a:r>
              <a:rPr lang="en-US" sz="2000" dirty="0" smtClean="0">
                <a:effectLst>
                  <a:outerShdw blurRad="38100" dist="38100" dir="2700000" algn="tl">
                    <a:srgbClr val="000000">
                      <a:alpha val="43137"/>
                    </a:srgbClr>
                  </a:outerShdw>
                </a:effectLst>
              </a:rPr>
              <a:t> </a:t>
            </a:r>
            <a:r>
              <a:rPr lang="en-US" sz="2000" dirty="0" smtClean="0"/>
              <a:t>as a </a:t>
            </a:r>
            <a:r>
              <a:rPr lang="en-US" sz="2000" b="1" dirty="0" smtClean="0"/>
              <a:t>combination of </a:t>
            </a:r>
            <a:r>
              <a:rPr lang="en-US" sz="2000" b="1" dirty="0" smtClean="0">
                <a:solidFill>
                  <a:srgbClr val="FF0000"/>
                </a:solidFill>
                <a:effectLst>
                  <a:outerShdw blurRad="38100" dist="38100" dir="2700000" algn="tl">
                    <a:srgbClr val="000000">
                      <a:alpha val="43137"/>
                    </a:srgbClr>
                  </a:outerShdw>
                </a:effectLst>
              </a:rPr>
              <a:t>red</a:t>
            </a:r>
            <a:r>
              <a:rPr lang="en-US" sz="2000" b="1" dirty="0" smtClean="0">
                <a:effectLst>
                  <a:outerShdw blurRad="38100" dist="38100" dir="2700000" algn="tl">
                    <a:srgbClr val="000000">
                      <a:alpha val="43137"/>
                    </a:srgbClr>
                  </a:outerShdw>
                </a:effectLst>
              </a:rPr>
              <a:t> </a:t>
            </a:r>
            <a:r>
              <a:rPr lang="en-US" sz="2000" b="1" dirty="0" smtClean="0"/>
              <a:t>and </a:t>
            </a:r>
            <a:r>
              <a:rPr lang="en-US" sz="2000" b="1" dirty="0" smtClean="0">
                <a:solidFill>
                  <a:srgbClr val="008000"/>
                </a:solidFill>
                <a:effectLst>
                  <a:outerShdw blurRad="38100" dist="38100" dir="2700000" algn="tl">
                    <a:srgbClr val="000000">
                      <a:alpha val="43137"/>
                    </a:srgbClr>
                  </a:outerShdw>
                </a:effectLst>
              </a:rPr>
              <a:t>green</a:t>
            </a:r>
            <a:r>
              <a:rPr lang="en-US" sz="2000" dirty="0" smtClean="0">
                <a:effectLst>
                  <a:outerShdw blurRad="38100" dist="38100" dir="2700000" algn="tl">
                    <a:srgbClr val="000000">
                      <a:alpha val="43137"/>
                    </a:srgbClr>
                  </a:outerShdw>
                </a:effectLst>
              </a:rPr>
              <a:t> </a:t>
            </a:r>
            <a:r>
              <a:rPr lang="en-US" sz="2000" dirty="0" smtClean="0"/>
              <a:t>wavelengths).  </a:t>
            </a:r>
          </a:p>
          <a:p>
            <a:pPr marL="228600" indent="-228600" eaLnBrk="1" hangingPunct="1">
              <a:lnSpc>
                <a:spcPct val="80000"/>
              </a:lnSpc>
            </a:pPr>
            <a:r>
              <a:rPr lang="en-US" sz="2000" dirty="0" smtClean="0"/>
              <a:t>The internal structure of </a:t>
            </a:r>
            <a:r>
              <a:rPr lang="en-US" sz="2000" b="1" dirty="0" smtClean="0"/>
              <a:t>healthy leaves</a:t>
            </a:r>
            <a:r>
              <a:rPr lang="en-US" sz="2000" dirty="0" smtClean="0"/>
              <a:t> act as </a:t>
            </a:r>
            <a:r>
              <a:rPr lang="en-US" sz="2000" b="1" dirty="0" smtClean="0"/>
              <a:t>excellent diffuse reflectors of near-infrared</a:t>
            </a:r>
            <a:r>
              <a:rPr lang="en-US" sz="2000" dirty="0" smtClean="0"/>
              <a:t> wavelengths.  </a:t>
            </a:r>
          </a:p>
          <a:p>
            <a:pPr marL="228600" indent="-228600" eaLnBrk="1" hangingPunct="1">
              <a:lnSpc>
                <a:spcPct val="80000"/>
              </a:lnSpc>
            </a:pPr>
            <a:r>
              <a:rPr lang="en-US" sz="2000" dirty="0" smtClean="0"/>
              <a:t>If our eyes were sensitive to near-infrared, trees would appear extremely bright to us at these wavelengths.  In fact, measuring and </a:t>
            </a:r>
            <a:r>
              <a:rPr lang="en-US" sz="2000" b="1" dirty="0" smtClean="0"/>
              <a:t>monitoring the near-IR reflectance is one way that scientists can determine how healthy (or unhealthy) vegetation.</a:t>
            </a:r>
          </a:p>
        </p:txBody>
      </p:sp>
      <p:sp>
        <p:nvSpPr>
          <p:cNvPr id="75780" name="Text Box 19"/>
          <p:cNvSpPr txBox="1">
            <a:spLocks noChangeArrowheads="1"/>
          </p:cNvSpPr>
          <p:nvPr/>
        </p:nvSpPr>
        <p:spPr bwMode="auto">
          <a:xfrm>
            <a:off x="5572125" y="6200775"/>
            <a:ext cx="419100" cy="304800"/>
          </a:xfrm>
          <a:prstGeom prst="rect">
            <a:avLst/>
          </a:prstGeom>
          <a:noFill/>
          <a:ln w="9525">
            <a:noFill/>
            <a:miter lim="800000"/>
            <a:headEnd/>
            <a:tailEnd/>
          </a:ln>
        </p:spPr>
        <p:txBody>
          <a:bodyPr>
            <a:spAutoFit/>
          </a:bodyPr>
          <a:lstStyle/>
          <a:p>
            <a:pPr algn="r" rtl="1">
              <a:spcBef>
                <a:spcPct val="50000"/>
              </a:spcBef>
            </a:pPr>
            <a:endParaRPr lang="en-US"/>
          </a:p>
        </p:txBody>
      </p:sp>
      <p:grpSp>
        <p:nvGrpSpPr>
          <p:cNvPr id="2" name="Group 41"/>
          <p:cNvGrpSpPr>
            <a:grpSpLocks/>
          </p:cNvGrpSpPr>
          <p:nvPr/>
        </p:nvGrpSpPr>
        <p:grpSpPr bwMode="auto">
          <a:xfrm>
            <a:off x="5400675" y="2870637"/>
            <a:ext cx="2309813" cy="3952875"/>
            <a:chOff x="3402" y="1350"/>
            <a:chExt cx="1455" cy="2490"/>
          </a:xfrm>
        </p:grpSpPr>
        <p:pic>
          <p:nvPicPr>
            <p:cNvPr id="75801" name="Picture 10" descr="22119-Clipart-Illustration-Of-A-Collection-Of-Green-Pine-Xmas-Trees-Some-Silhouetted-Some-With-Ornaments-And-Presents"/>
            <p:cNvPicPr>
              <a:picLocks noChangeAspect="1" noChangeArrowheads="1"/>
            </p:cNvPicPr>
            <p:nvPr/>
          </p:nvPicPr>
          <p:blipFill>
            <a:blip r:embed="rId2" cstate="print"/>
            <a:srcRect r="52463" b="50000"/>
            <a:stretch>
              <a:fillRect/>
            </a:stretch>
          </p:blipFill>
          <p:spPr bwMode="auto">
            <a:xfrm>
              <a:off x="3652" y="2004"/>
              <a:ext cx="1205" cy="1836"/>
            </a:xfrm>
            <a:prstGeom prst="rect">
              <a:avLst/>
            </a:prstGeom>
            <a:noFill/>
            <a:ln w="9525">
              <a:noFill/>
              <a:miter lim="800000"/>
              <a:headEnd/>
              <a:tailEnd/>
            </a:ln>
          </p:spPr>
        </p:pic>
        <p:grpSp>
          <p:nvGrpSpPr>
            <p:cNvPr id="3" name="Group 27"/>
            <p:cNvGrpSpPr>
              <a:grpSpLocks/>
            </p:cNvGrpSpPr>
            <p:nvPr/>
          </p:nvGrpSpPr>
          <p:grpSpPr bwMode="auto">
            <a:xfrm>
              <a:off x="3402" y="1350"/>
              <a:ext cx="1212" cy="1638"/>
              <a:chOff x="4548" y="1452"/>
              <a:chExt cx="1212" cy="1638"/>
            </a:xfrm>
          </p:grpSpPr>
          <p:grpSp>
            <p:nvGrpSpPr>
              <p:cNvPr id="4" name="Group 28"/>
              <p:cNvGrpSpPr>
                <a:grpSpLocks/>
              </p:cNvGrpSpPr>
              <p:nvPr/>
            </p:nvGrpSpPr>
            <p:grpSpPr bwMode="auto">
              <a:xfrm>
                <a:off x="4788" y="1656"/>
                <a:ext cx="846" cy="1434"/>
                <a:chOff x="4788" y="1656"/>
                <a:chExt cx="846" cy="1434"/>
              </a:xfrm>
            </p:grpSpPr>
            <p:sp>
              <p:nvSpPr>
                <p:cNvPr id="75810" name="Line 29"/>
                <p:cNvSpPr>
                  <a:spLocks noChangeShapeType="1"/>
                </p:cNvSpPr>
                <p:nvPr/>
              </p:nvSpPr>
              <p:spPr bwMode="auto">
                <a:xfrm>
                  <a:off x="4818" y="2676"/>
                  <a:ext cx="252" cy="414"/>
                </a:xfrm>
                <a:prstGeom prst="line">
                  <a:avLst/>
                </a:prstGeom>
                <a:noFill/>
                <a:ln w="57150">
                  <a:solidFill>
                    <a:srgbClr val="0033CC"/>
                  </a:solidFill>
                  <a:round/>
                  <a:headEnd/>
                  <a:tailEnd type="stealth" w="med" len="med"/>
                </a:ln>
              </p:spPr>
              <p:txBody>
                <a:bodyPr/>
                <a:lstStyle/>
                <a:p>
                  <a:endParaRPr lang="en-US"/>
                </a:p>
              </p:txBody>
            </p:sp>
            <p:sp>
              <p:nvSpPr>
                <p:cNvPr id="75811" name="Line 30"/>
                <p:cNvSpPr>
                  <a:spLocks noChangeShapeType="1"/>
                </p:cNvSpPr>
                <p:nvPr/>
              </p:nvSpPr>
              <p:spPr bwMode="auto">
                <a:xfrm>
                  <a:off x="4854" y="2442"/>
                  <a:ext cx="264" cy="456"/>
                </a:xfrm>
                <a:prstGeom prst="line">
                  <a:avLst/>
                </a:prstGeom>
                <a:noFill/>
                <a:ln w="57150">
                  <a:solidFill>
                    <a:srgbClr val="008000"/>
                  </a:solidFill>
                  <a:round/>
                  <a:headEnd/>
                  <a:tailEnd type="stealth" w="med" len="med"/>
                </a:ln>
              </p:spPr>
              <p:txBody>
                <a:bodyPr/>
                <a:lstStyle/>
                <a:p>
                  <a:endParaRPr lang="en-US"/>
                </a:p>
              </p:txBody>
            </p:sp>
            <p:sp>
              <p:nvSpPr>
                <p:cNvPr id="75812" name="Line 31"/>
                <p:cNvSpPr>
                  <a:spLocks noChangeShapeType="1"/>
                </p:cNvSpPr>
                <p:nvPr/>
              </p:nvSpPr>
              <p:spPr bwMode="auto">
                <a:xfrm>
                  <a:off x="4812" y="2100"/>
                  <a:ext cx="408" cy="660"/>
                </a:xfrm>
                <a:prstGeom prst="line">
                  <a:avLst/>
                </a:prstGeom>
                <a:noFill/>
                <a:ln w="57150">
                  <a:solidFill>
                    <a:srgbClr val="FF0000"/>
                  </a:solidFill>
                  <a:round/>
                  <a:headEnd/>
                  <a:tailEnd type="stealth" w="med" len="med"/>
                </a:ln>
              </p:spPr>
              <p:txBody>
                <a:bodyPr/>
                <a:lstStyle/>
                <a:p>
                  <a:endParaRPr lang="en-US"/>
                </a:p>
              </p:txBody>
            </p:sp>
            <p:sp>
              <p:nvSpPr>
                <p:cNvPr id="75813" name="Line 32"/>
                <p:cNvSpPr>
                  <a:spLocks noChangeShapeType="1"/>
                </p:cNvSpPr>
                <p:nvPr/>
              </p:nvSpPr>
              <p:spPr bwMode="auto">
                <a:xfrm>
                  <a:off x="4788" y="1656"/>
                  <a:ext cx="522" cy="924"/>
                </a:xfrm>
                <a:prstGeom prst="line">
                  <a:avLst/>
                </a:prstGeom>
                <a:noFill/>
                <a:ln w="57150">
                  <a:solidFill>
                    <a:schemeClr val="tx1"/>
                  </a:solidFill>
                  <a:round/>
                  <a:headEnd/>
                  <a:tailEnd type="stealth" w="med" len="med"/>
                </a:ln>
              </p:spPr>
              <p:txBody>
                <a:bodyPr/>
                <a:lstStyle/>
                <a:p>
                  <a:endParaRPr lang="en-US"/>
                </a:p>
              </p:txBody>
            </p:sp>
            <p:sp>
              <p:nvSpPr>
                <p:cNvPr id="75814" name="Line 33"/>
                <p:cNvSpPr>
                  <a:spLocks noChangeShapeType="1"/>
                </p:cNvSpPr>
                <p:nvPr/>
              </p:nvSpPr>
              <p:spPr bwMode="auto">
                <a:xfrm flipV="1">
                  <a:off x="5370" y="1848"/>
                  <a:ext cx="12" cy="570"/>
                </a:xfrm>
                <a:prstGeom prst="line">
                  <a:avLst/>
                </a:prstGeom>
                <a:noFill/>
                <a:ln w="57150">
                  <a:solidFill>
                    <a:srgbClr val="008000"/>
                  </a:solidFill>
                  <a:round/>
                  <a:headEnd/>
                  <a:tailEnd type="stealth" w="med" len="med"/>
                </a:ln>
              </p:spPr>
              <p:txBody>
                <a:bodyPr/>
                <a:lstStyle/>
                <a:p>
                  <a:endParaRPr lang="en-US"/>
                </a:p>
              </p:txBody>
            </p:sp>
            <p:sp>
              <p:nvSpPr>
                <p:cNvPr id="75815" name="Line 34"/>
                <p:cNvSpPr>
                  <a:spLocks noChangeShapeType="1"/>
                </p:cNvSpPr>
                <p:nvPr/>
              </p:nvSpPr>
              <p:spPr bwMode="auto">
                <a:xfrm flipV="1">
                  <a:off x="5478" y="1734"/>
                  <a:ext cx="156" cy="738"/>
                </a:xfrm>
                <a:prstGeom prst="line">
                  <a:avLst/>
                </a:prstGeom>
                <a:noFill/>
                <a:ln w="57150">
                  <a:solidFill>
                    <a:schemeClr val="tx1"/>
                  </a:solidFill>
                  <a:round/>
                  <a:headEnd/>
                  <a:tailEnd type="stealth" w="med" len="med"/>
                </a:ln>
              </p:spPr>
              <p:txBody>
                <a:bodyPr/>
                <a:lstStyle/>
                <a:p>
                  <a:endParaRPr lang="en-US"/>
                </a:p>
              </p:txBody>
            </p:sp>
          </p:grpSp>
          <p:sp>
            <p:nvSpPr>
              <p:cNvPr id="75804" name="Text Box 35"/>
              <p:cNvSpPr txBox="1">
                <a:spLocks noChangeArrowheads="1"/>
              </p:cNvSpPr>
              <p:nvPr/>
            </p:nvSpPr>
            <p:spPr bwMode="auto">
              <a:xfrm>
                <a:off x="4548" y="2508"/>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0033CC"/>
                    </a:solidFill>
                  </a:rPr>
                  <a:t>B</a:t>
                </a:r>
              </a:p>
            </p:txBody>
          </p:sp>
          <p:sp>
            <p:nvSpPr>
              <p:cNvPr id="75805" name="Text Box 36"/>
              <p:cNvSpPr txBox="1">
                <a:spLocks noChangeArrowheads="1"/>
              </p:cNvSpPr>
              <p:nvPr/>
            </p:nvSpPr>
            <p:spPr bwMode="auto">
              <a:xfrm>
                <a:off x="4572" y="2250"/>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008000"/>
                    </a:solidFill>
                  </a:rPr>
                  <a:t>G</a:t>
                </a:r>
              </a:p>
            </p:txBody>
          </p:sp>
          <p:sp>
            <p:nvSpPr>
              <p:cNvPr id="75806" name="Text Box 37"/>
              <p:cNvSpPr txBox="1">
                <a:spLocks noChangeArrowheads="1"/>
              </p:cNvSpPr>
              <p:nvPr/>
            </p:nvSpPr>
            <p:spPr bwMode="auto">
              <a:xfrm>
                <a:off x="4554" y="1908"/>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FF0000"/>
                    </a:solidFill>
                  </a:rPr>
                  <a:t>R</a:t>
                </a:r>
              </a:p>
            </p:txBody>
          </p:sp>
          <p:sp>
            <p:nvSpPr>
              <p:cNvPr id="75807" name="Text Box 38"/>
              <p:cNvSpPr txBox="1">
                <a:spLocks noChangeArrowheads="1"/>
              </p:cNvSpPr>
              <p:nvPr/>
            </p:nvSpPr>
            <p:spPr bwMode="auto">
              <a:xfrm>
                <a:off x="4584" y="1452"/>
                <a:ext cx="342" cy="231"/>
              </a:xfrm>
              <a:prstGeom prst="rect">
                <a:avLst/>
              </a:prstGeom>
              <a:noFill/>
              <a:ln w="9525">
                <a:noFill/>
                <a:miter lim="800000"/>
                <a:headEnd/>
                <a:tailEnd/>
              </a:ln>
            </p:spPr>
            <p:txBody>
              <a:bodyPr>
                <a:spAutoFit/>
              </a:bodyPr>
              <a:lstStyle/>
              <a:p>
                <a:pPr algn="ctr" rtl="1">
                  <a:spcBef>
                    <a:spcPct val="50000"/>
                  </a:spcBef>
                </a:pPr>
                <a:r>
                  <a:rPr lang="en-US" sz="1800" b="1"/>
                  <a:t>IR</a:t>
                </a:r>
              </a:p>
            </p:txBody>
          </p:sp>
          <p:sp>
            <p:nvSpPr>
              <p:cNvPr id="75808" name="Text Box 39"/>
              <p:cNvSpPr txBox="1">
                <a:spLocks noChangeArrowheads="1"/>
              </p:cNvSpPr>
              <p:nvPr/>
            </p:nvSpPr>
            <p:spPr bwMode="auto">
              <a:xfrm>
                <a:off x="5202" y="1644"/>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008000"/>
                    </a:solidFill>
                  </a:rPr>
                  <a:t>G</a:t>
                </a:r>
              </a:p>
            </p:txBody>
          </p:sp>
          <p:sp>
            <p:nvSpPr>
              <p:cNvPr id="75809" name="Text Box 40"/>
              <p:cNvSpPr txBox="1">
                <a:spLocks noChangeArrowheads="1"/>
              </p:cNvSpPr>
              <p:nvPr/>
            </p:nvSpPr>
            <p:spPr bwMode="auto">
              <a:xfrm>
                <a:off x="5418" y="1566"/>
                <a:ext cx="342" cy="231"/>
              </a:xfrm>
              <a:prstGeom prst="rect">
                <a:avLst/>
              </a:prstGeom>
              <a:noFill/>
              <a:ln w="9525">
                <a:noFill/>
                <a:miter lim="800000"/>
                <a:headEnd/>
                <a:tailEnd/>
              </a:ln>
            </p:spPr>
            <p:txBody>
              <a:bodyPr>
                <a:spAutoFit/>
              </a:bodyPr>
              <a:lstStyle/>
              <a:p>
                <a:pPr algn="ctr" rtl="1">
                  <a:spcBef>
                    <a:spcPct val="50000"/>
                  </a:spcBef>
                </a:pPr>
                <a:r>
                  <a:rPr lang="en-US" sz="1800" b="1"/>
                  <a:t>IR</a:t>
                </a:r>
              </a:p>
            </p:txBody>
          </p:sp>
        </p:grpSp>
      </p:grpSp>
      <p:grpSp>
        <p:nvGrpSpPr>
          <p:cNvPr id="5" name="Group 42"/>
          <p:cNvGrpSpPr>
            <a:grpSpLocks/>
          </p:cNvGrpSpPr>
          <p:nvPr/>
        </p:nvGrpSpPr>
        <p:grpSpPr bwMode="auto">
          <a:xfrm>
            <a:off x="7219950" y="3032562"/>
            <a:ext cx="1924050" cy="3748088"/>
            <a:chOff x="4548" y="1452"/>
            <a:chExt cx="1212" cy="2361"/>
          </a:xfrm>
        </p:grpSpPr>
        <p:pic>
          <p:nvPicPr>
            <p:cNvPr id="75786" name="Picture 11" descr="755fd712b1fbc670"/>
            <p:cNvPicPr>
              <a:picLocks noChangeAspect="1" noChangeArrowheads="1"/>
            </p:cNvPicPr>
            <p:nvPr/>
          </p:nvPicPr>
          <p:blipFill>
            <a:blip r:embed="rId3" cstate="print"/>
            <a:srcRect/>
            <a:stretch>
              <a:fillRect/>
            </a:stretch>
          </p:blipFill>
          <p:spPr bwMode="auto">
            <a:xfrm rot="826939">
              <a:off x="4953" y="2304"/>
              <a:ext cx="571" cy="1509"/>
            </a:xfrm>
            <a:prstGeom prst="rect">
              <a:avLst/>
            </a:prstGeom>
            <a:noFill/>
            <a:ln w="9525">
              <a:noFill/>
              <a:miter lim="800000"/>
              <a:headEnd/>
              <a:tailEnd/>
            </a:ln>
          </p:spPr>
        </p:pic>
        <p:grpSp>
          <p:nvGrpSpPr>
            <p:cNvPr id="6" name="Group 26"/>
            <p:cNvGrpSpPr>
              <a:grpSpLocks/>
            </p:cNvGrpSpPr>
            <p:nvPr/>
          </p:nvGrpSpPr>
          <p:grpSpPr bwMode="auto">
            <a:xfrm>
              <a:off x="4548" y="1452"/>
              <a:ext cx="1212" cy="1638"/>
              <a:chOff x="4548" y="1452"/>
              <a:chExt cx="1212" cy="1638"/>
            </a:xfrm>
          </p:grpSpPr>
          <p:grpSp>
            <p:nvGrpSpPr>
              <p:cNvPr id="7" name="Group 18"/>
              <p:cNvGrpSpPr>
                <a:grpSpLocks/>
              </p:cNvGrpSpPr>
              <p:nvPr/>
            </p:nvGrpSpPr>
            <p:grpSpPr bwMode="auto">
              <a:xfrm>
                <a:off x="4788" y="1656"/>
                <a:ext cx="846" cy="1434"/>
                <a:chOff x="4788" y="1656"/>
                <a:chExt cx="846" cy="1434"/>
              </a:xfrm>
            </p:grpSpPr>
            <p:sp>
              <p:nvSpPr>
                <p:cNvPr id="75795" name="Line 12"/>
                <p:cNvSpPr>
                  <a:spLocks noChangeShapeType="1"/>
                </p:cNvSpPr>
                <p:nvPr/>
              </p:nvSpPr>
              <p:spPr bwMode="auto">
                <a:xfrm>
                  <a:off x="4818" y="2676"/>
                  <a:ext cx="252" cy="414"/>
                </a:xfrm>
                <a:prstGeom prst="line">
                  <a:avLst/>
                </a:prstGeom>
                <a:noFill/>
                <a:ln w="57150">
                  <a:solidFill>
                    <a:srgbClr val="0033CC"/>
                  </a:solidFill>
                  <a:round/>
                  <a:headEnd/>
                  <a:tailEnd type="stealth" w="med" len="med"/>
                </a:ln>
              </p:spPr>
              <p:txBody>
                <a:bodyPr/>
                <a:lstStyle/>
                <a:p>
                  <a:endParaRPr lang="en-US"/>
                </a:p>
              </p:txBody>
            </p:sp>
            <p:sp>
              <p:nvSpPr>
                <p:cNvPr id="75796" name="Line 13"/>
                <p:cNvSpPr>
                  <a:spLocks noChangeShapeType="1"/>
                </p:cNvSpPr>
                <p:nvPr/>
              </p:nvSpPr>
              <p:spPr bwMode="auto">
                <a:xfrm>
                  <a:off x="4854" y="2442"/>
                  <a:ext cx="264" cy="456"/>
                </a:xfrm>
                <a:prstGeom prst="line">
                  <a:avLst/>
                </a:prstGeom>
                <a:noFill/>
                <a:ln w="57150">
                  <a:solidFill>
                    <a:srgbClr val="008000"/>
                  </a:solidFill>
                  <a:round/>
                  <a:headEnd/>
                  <a:tailEnd type="stealth" w="med" len="med"/>
                </a:ln>
              </p:spPr>
              <p:txBody>
                <a:bodyPr/>
                <a:lstStyle/>
                <a:p>
                  <a:endParaRPr lang="en-US"/>
                </a:p>
              </p:txBody>
            </p:sp>
            <p:sp>
              <p:nvSpPr>
                <p:cNvPr id="75797" name="Line 14"/>
                <p:cNvSpPr>
                  <a:spLocks noChangeShapeType="1"/>
                </p:cNvSpPr>
                <p:nvPr/>
              </p:nvSpPr>
              <p:spPr bwMode="auto">
                <a:xfrm>
                  <a:off x="4812" y="2100"/>
                  <a:ext cx="408" cy="660"/>
                </a:xfrm>
                <a:prstGeom prst="line">
                  <a:avLst/>
                </a:prstGeom>
                <a:noFill/>
                <a:ln w="57150">
                  <a:solidFill>
                    <a:srgbClr val="FF0000"/>
                  </a:solidFill>
                  <a:round/>
                  <a:headEnd/>
                  <a:tailEnd type="stealth" w="med" len="med"/>
                </a:ln>
              </p:spPr>
              <p:txBody>
                <a:bodyPr/>
                <a:lstStyle/>
                <a:p>
                  <a:endParaRPr lang="en-US"/>
                </a:p>
              </p:txBody>
            </p:sp>
            <p:sp>
              <p:nvSpPr>
                <p:cNvPr id="75798" name="Line 15"/>
                <p:cNvSpPr>
                  <a:spLocks noChangeShapeType="1"/>
                </p:cNvSpPr>
                <p:nvPr/>
              </p:nvSpPr>
              <p:spPr bwMode="auto">
                <a:xfrm>
                  <a:off x="4788" y="1656"/>
                  <a:ext cx="522" cy="924"/>
                </a:xfrm>
                <a:prstGeom prst="line">
                  <a:avLst/>
                </a:prstGeom>
                <a:noFill/>
                <a:ln w="57150">
                  <a:solidFill>
                    <a:schemeClr val="tx1"/>
                  </a:solidFill>
                  <a:round/>
                  <a:headEnd/>
                  <a:tailEnd type="stealth" w="med" len="med"/>
                </a:ln>
              </p:spPr>
              <p:txBody>
                <a:bodyPr/>
                <a:lstStyle/>
                <a:p>
                  <a:endParaRPr lang="en-US"/>
                </a:p>
              </p:txBody>
            </p:sp>
            <p:sp>
              <p:nvSpPr>
                <p:cNvPr id="75799" name="Line 16"/>
                <p:cNvSpPr>
                  <a:spLocks noChangeShapeType="1"/>
                </p:cNvSpPr>
                <p:nvPr/>
              </p:nvSpPr>
              <p:spPr bwMode="auto">
                <a:xfrm flipV="1">
                  <a:off x="5370" y="1848"/>
                  <a:ext cx="12" cy="570"/>
                </a:xfrm>
                <a:prstGeom prst="line">
                  <a:avLst/>
                </a:prstGeom>
                <a:noFill/>
                <a:ln w="57150">
                  <a:solidFill>
                    <a:srgbClr val="008000"/>
                  </a:solidFill>
                  <a:round/>
                  <a:headEnd/>
                  <a:tailEnd type="stealth" w="med" len="med"/>
                </a:ln>
              </p:spPr>
              <p:txBody>
                <a:bodyPr/>
                <a:lstStyle/>
                <a:p>
                  <a:endParaRPr lang="en-US"/>
                </a:p>
              </p:txBody>
            </p:sp>
            <p:sp>
              <p:nvSpPr>
                <p:cNvPr id="75800" name="Line 17"/>
                <p:cNvSpPr>
                  <a:spLocks noChangeShapeType="1"/>
                </p:cNvSpPr>
                <p:nvPr/>
              </p:nvSpPr>
              <p:spPr bwMode="auto">
                <a:xfrm flipV="1">
                  <a:off x="5478" y="1734"/>
                  <a:ext cx="156" cy="738"/>
                </a:xfrm>
                <a:prstGeom prst="line">
                  <a:avLst/>
                </a:prstGeom>
                <a:noFill/>
                <a:ln w="57150">
                  <a:solidFill>
                    <a:schemeClr val="tx1"/>
                  </a:solidFill>
                  <a:round/>
                  <a:headEnd/>
                  <a:tailEnd type="stealth" w="med" len="med"/>
                </a:ln>
              </p:spPr>
              <p:txBody>
                <a:bodyPr/>
                <a:lstStyle/>
                <a:p>
                  <a:endParaRPr lang="en-US"/>
                </a:p>
              </p:txBody>
            </p:sp>
          </p:grpSp>
          <p:sp>
            <p:nvSpPr>
              <p:cNvPr id="75789" name="Text Box 20"/>
              <p:cNvSpPr txBox="1">
                <a:spLocks noChangeArrowheads="1"/>
              </p:cNvSpPr>
              <p:nvPr/>
            </p:nvSpPr>
            <p:spPr bwMode="auto">
              <a:xfrm>
                <a:off x="4548" y="2508"/>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0033CC"/>
                    </a:solidFill>
                  </a:rPr>
                  <a:t>B</a:t>
                </a:r>
              </a:p>
            </p:txBody>
          </p:sp>
          <p:sp>
            <p:nvSpPr>
              <p:cNvPr id="75790" name="Text Box 21"/>
              <p:cNvSpPr txBox="1">
                <a:spLocks noChangeArrowheads="1"/>
              </p:cNvSpPr>
              <p:nvPr/>
            </p:nvSpPr>
            <p:spPr bwMode="auto">
              <a:xfrm>
                <a:off x="4572" y="2250"/>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008000"/>
                    </a:solidFill>
                  </a:rPr>
                  <a:t>G</a:t>
                </a:r>
              </a:p>
            </p:txBody>
          </p:sp>
          <p:sp>
            <p:nvSpPr>
              <p:cNvPr id="75791" name="Text Box 22"/>
              <p:cNvSpPr txBox="1">
                <a:spLocks noChangeArrowheads="1"/>
              </p:cNvSpPr>
              <p:nvPr/>
            </p:nvSpPr>
            <p:spPr bwMode="auto">
              <a:xfrm>
                <a:off x="4554" y="1908"/>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FF0000"/>
                    </a:solidFill>
                  </a:rPr>
                  <a:t>R</a:t>
                </a:r>
              </a:p>
            </p:txBody>
          </p:sp>
          <p:sp>
            <p:nvSpPr>
              <p:cNvPr id="75792" name="Text Box 23"/>
              <p:cNvSpPr txBox="1">
                <a:spLocks noChangeArrowheads="1"/>
              </p:cNvSpPr>
              <p:nvPr/>
            </p:nvSpPr>
            <p:spPr bwMode="auto">
              <a:xfrm>
                <a:off x="4584" y="1452"/>
                <a:ext cx="342" cy="231"/>
              </a:xfrm>
              <a:prstGeom prst="rect">
                <a:avLst/>
              </a:prstGeom>
              <a:noFill/>
              <a:ln w="9525">
                <a:noFill/>
                <a:miter lim="800000"/>
                <a:headEnd/>
                <a:tailEnd/>
              </a:ln>
            </p:spPr>
            <p:txBody>
              <a:bodyPr>
                <a:spAutoFit/>
              </a:bodyPr>
              <a:lstStyle/>
              <a:p>
                <a:pPr algn="ctr" rtl="1">
                  <a:spcBef>
                    <a:spcPct val="50000"/>
                  </a:spcBef>
                </a:pPr>
                <a:r>
                  <a:rPr lang="en-US" sz="1800" b="1"/>
                  <a:t>IR</a:t>
                </a:r>
              </a:p>
            </p:txBody>
          </p:sp>
          <p:sp>
            <p:nvSpPr>
              <p:cNvPr id="75793" name="Text Box 24"/>
              <p:cNvSpPr txBox="1">
                <a:spLocks noChangeArrowheads="1"/>
              </p:cNvSpPr>
              <p:nvPr/>
            </p:nvSpPr>
            <p:spPr bwMode="auto">
              <a:xfrm>
                <a:off x="5202" y="1644"/>
                <a:ext cx="342" cy="231"/>
              </a:xfrm>
              <a:prstGeom prst="rect">
                <a:avLst/>
              </a:prstGeom>
              <a:noFill/>
              <a:ln w="9525">
                <a:noFill/>
                <a:miter lim="800000"/>
                <a:headEnd/>
                <a:tailEnd/>
              </a:ln>
            </p:spPr>
            <p:txBody>
              <a:bodyPr>
                <a:spAutoFit/>
              </a:bodyPr>
              <a:lstStyle/>
              <a:p>
                <a:pPr algn="ctr" rtl="1">
                  <a:spcBef>
                    <a:spcPct val="50000"/>
                  </a:spcBef>
                </a:pPr>
                <a:r>
                  <a:rPr lang="en-US" sz="1800" b="1">
                    <a:solidFill>
                      <a:srgbClr val="008000"/>
                    </a:solidFill>
                  </a:rPr>
                  <a:t>G</a:t>
                </a:r>
              </a:p>
            </p:txBody>
          </p:sp>
          <p:sp>
            <p:nvSpPr>
              <p:cNvPr id="75794" name="Text Box 25"/>
              <p:cNvSpPr txBox="1">
                <a:spLocks noChangeArrowheads="1"/>
              </p:cNvSpPr>
              <p:nvPr/>
            </p:nvSpPr>
            <p:spPr bwMode="auto">
              <a:xfrm>
                <a:off x="5418" y="1566"/>
                <a:ext cx="342" cy="231"/>
              </a:xfrm>
              <a:prstGeom prst="rect">
                <a:avLst/>
              </a:prstGeom>
              <a:noFill/>
              <a:ln w="9525">
                <a:noFill/>
                <a:miter lim="800000"/>
                <a:headEnd/>
                <a:tailEnd/>
              </a:ln>
            </p:spPr>
            <p:txBody>
              <a:bodyPr>
                <a:spAutoFit/>
              </a:bodyPr>
              <a:lstStyle/>
              <a:p>
                <a:pPr algn="ctr" rtl="1">
                  <a:spcBef>
                    <a:spcPct val="50000"/>
                  </a:spcBef>
                </a:pPr>
                <a:r>
                  <a:rPr lang="en-US" sz="1800" b="1"/>
                  <a:t>IR</a:t>
                </a:r>
              </a:p>
            </p:txBody>
          </p:sp>
        </p:grpSp>
      </p:grpSp>
      <p:grpSp>
        <p:nvGrpSpPr>
          <p:cNvPr id="8" name="Group 154"/>
          <p:cNvGrpSpPr>
            <a:grpSpLocks/>
          </p:cNvGrpSpPr>
          <p:nvPr/>
        </p:nvGrpSpPr>
        <p:grpSpPr bwMode="auto">
          <a:xfrm>
            <a:off x="5775484" y="1049444"/>
            <a:ext cx="1332724" cy="1332724"/>
            <a:chOff x="4752" y="96"/>
            <a:chExt cx="912" cy="912"/>
          </a:xfrm>
        </p:grpSpPr>
        <p:sp>
          <p:nvSpPr>
            <p:cNvPr id="41" name="AutoShape 155"/>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42" name="Oval 156"/>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ounded Rectangle 35"/>
          <p:cNvSpPr>
            <a:spLocks noChangeArrowheads="1"/>
          </p:cNvSpPr>
          <p:nvPr/>
        </p:nvSpPr>
        <p:spPr bwMode="auto">
          <a:xfrm>
            <a:off x="7610475" y="5448300"/>
            <a:ext cx="1409700" cy="704850"/>
          </a:xfrm>
          <a:prstGeom prst="roundRect">
            <a:avLst>
              <a:gd name="adj" fmla="val 16667"/>
            </a:avLst>
          </a:prstGeom>
          <a:blipFill dpi="0" rotWithShape="1">
            <a:blip r:embed="rId2" cstate="print"/>
            <a:srcRect/>
            <a:tile tx="0" ty="0" sx="100000" sy="100000" flip="none" algn="tl"/>
          </a:blipFill>
          <a:ln w="9525" algn="ctr">
            <a:noFill/>
            <a:round/>
            <a:headEnd/>
            <a:tailEnd/>
          </a:ln>
        </p:spPr>
        <p:txBody>
          <a:bodyPr/>
          <a:lstStyle/>
          <a:p>
            <a:endParaRPr lang="en-US"/>
          </a:p>
        </p:txBody>
      </p:sp>
      <p:sp>
        <p:nvSpPr>
          <p:cNvPr id="76803" name="Rectangle 2"/>
          <p:cNvSpPr>
            <a:spLocks noGrp="1" noChangeArrowheads="1"/>
          </p:cNvSpPr>
          <p:nvPr>
            <p:ph type="title"/>
          </p:nvPr>
        </p:nvSpPr>
        <p:spPr>
          <a:xfrm>
            <a:off x="465438" y="107092"/>
            <a:ext cx="8229600" cy="774357"/>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4800" b="1" i="1" dirty="0" smtClean="0">
                <a:solidFill>
                  <a:srgbClr val="FF0000"/>
                </a:solidFill>
                <a:effectLst>
                  <a:outerShdw blurRad="38100" dist="38100" dir="2700000" algn="tl">
                    <a:srgbClr val="000000">
                      <a:alpha val="43137"/>
                    </a:srgbClr>
                  </a:outerShdw>
                </a:effectLst>
              </a:rPr>
              <a:t>Target Properties - Water</a:t>
            </a:r>
          </a:p>
        </p:txBody>
      </p:sp>
      <p:sp>
        <p:nvSpPr>
          <p:cNvPr id="76804" name="Rectangle 3"/>
          <p:cNvSpPr>
            <a:spLocks noGrp="1" noChangeArrowheads="1"/>
          </p:cNvSpPr>
          <p:nvPr>
            <p:ph type="body" sz="half" idx="1"/>
          </p:nvPr>
        </p:nvSpPr>
        <p:spPr>
          <a:xfrm>
            <a:off x="76200" y="1143000"/>
            <a:ext cx="6019800" cy="5334000"/>
          </a:xfrm>
        </p:spPr>
        <p:txBody>
          <a:bodyPr/>
          <a:lstStyle/>
          <a:p>
            <a:pPr marL="228600" indent="-228600" algn="just" eaLnBrk="1" hangingPunct="1">
              <a:lnSpc>
                <a:spcPct val="80000"/>
              </a:lnSpc>
            </a:pPr>
            <a:r>
              <a:rPr lang="en-US" sz="1800" b="1" dirty="0" smtClean="0">
                <a:solidFill>
                  <a:srgbClr val="A50021"/>
                </a:solidFill>
              </a:rPr>
              <a:t>Water</a:t>
            </a:r>
            <a:r>
              <a:rPr lang="en-US" sz="1800" dirty="0" smtClean="0"/>
              <a:t>: </a:t>
            </a:r>
            <a:r>
              <a:rPr lang="en-US" sz="1800" dirty="0" smtClean="0">
                <a:solidFill>
                  <a:srgbClr val="A50021"/>
                </a:solidFill>
              </a:rPr>
              <a:t>Longer wavelength</a:t>
            </a:r>
            <a:r>
              <a:rPr lang="en-US" sz="1800" dirty="0" smtClean="0"/>
              <a:t> of visible and near infrared radiation is </a:t>
            </a:r>
            <a:r>
              <a:rPr lang="en-US" sz="1800" b="1" dirty="0" smtClean="0">
                <a:solidFill>
                  <a:srgbClr val="A50021"/>
                </a:solidFill>
              </a:rPr>
              <a:t>absorbed more by water</a:t>
            </a:r>
            <a:r>
              <a:rPr lang="en-US" sz="1800" dirty="0" smtClean="0"/>
              <a:t> than shorter visible wavelengths.  </a:t>
            </a:r>
          </a:p>
          <a:p>
            <a:pPr marL="228600" indent="-228600" algn="just" eaLnBrk="1" hangingPunct="1">
              <a:lnSpc>
                <a:spcPct val="80000"/>
              </a:lnSpc>
            </a:pPr>
            <a:r>
              <a:rPr lang="en-US" sz="1800" b="1" dirty="0" smtClean="0"/>
              <a:t>Water</a:t>
            </a:r>
            <a:r>
              <a:rPr lang="en-US" sz="1800" dirty="0" smtClean="0"/>
              <a:t>, looks </a:t>
            </a:r>
            <a:r>
              <a:rPr lang="en-US" sz="1800" b="1" dirty="0" smtClean="0">
                <a:solidFill>
                  <a:srgbClr val="0033CC"/>
                </a:solidFill>
              </a:rPr>
              <a:t>blue</a:t>
            </a:r>
            <a:r>
              <a:rPr lang="en-US" sz="1800" dirty="0" smtClean="0"/>
              <a:t> or </a:t>
            </a:r>
            <a:r>
              <a:rPr lang="en-US" sz="1800" b="1" dirty="0" smtClean="0">
                <a:solidFill>
                  <a:srgbClr val="0033CC"/>
                </a:solidFill>
              </a:rPr>
              <a:t>blue</a:t>
            </a:r>
            <a:r>
              <a:rPr lang="en-US" sz="1800" b="1" dirty="0" smtClean="0"/>
              <a:t>-</a:t>
            </a:r>
            <a:r>
              <a:rPr lang="en-US" sz="1800" b="1" dirty="0" smtClean="0">
                <a:solidFill>
                  <a:srgbClr val="008000"/>
                </a:solidFill>
              </a:rPr>
              <a:t>green</a:t>
            </a:r>
            <a:r>
              <a:rPr lang="en-US" sz="1800" dirty="0" smtClean="0"/>
              <a:t> due to </a:t>
            </a:r>
            <a:r>
              <a:rPr lang="en-US" sz="1800" b="1" dirty="0" smtClean="0">
                <a:solidFill>
                  <a:srgbClr val="A50021"/>
                </a:solidFill>
              </a:rPr>
              <a:t>stronger reflectance at these shorter wavelengths</a:t>
            </a:r>
            <a:r>
              <a:rPr lang="en-US" sz="1800" dirty="0" smtClean="0"/>
              <a:t>.</a:t>
            </a:r>
          </a:p>
          <a:p>
            <a:pPr marL="228600" indent="-228600" algn="just" eaLnBrk="1" hangingPunct="1">
              <a:lnSpc>
                <a:spcPct val="80000"/>
              </a:lnSpc>
            </a:pPr>
            <a:r>
              <a:rPr lang="en-US" sz="1800" b="1" dirty="0" smtClean="0"/>
              <a:t>Water</a:t>
            </a:r>
            <a:r>
              <a:rPr lang="en-US" sz="1800" dirty="0" smtClean="0"/>
              <a:t> </a:t>
            </a:r>
            <a:r>
              <a:rPr lang="en-US" sz="1800" b="1" dirty="0" smtClean="0"/>
              <a:t>looks darker</a:t>
            </a:r>
            <a:r>
              <a:rPr lang="en-US" sz="1800" dirty="0" smtClean="0"/>
              <a:t> if viewed at </a:t>
            </a:r>
            <a:r>
              <a:rPr lang="en-US" sz="1800" b="1" dirty="0" smtClean="0">
                <a:solidFill>
                  <a:srgbClr val="A50021"/>
                </a:solidFill>
              </a:rPr>
              <a:t>red</a:t>
            </a:r>
            <a:r>
              <a:rPr lang="en-US" sz="1800" dirty="0" smtClean="0"/>
              <a:t> or </a:t>
            </a:r>
            <a:r>
              <a:rPr lang="en-US" sz="1800" b="1" dirty="0" smtClean="0">
                <a:solidFill>
                  <a:srgbClr val="A50021"/>
                </a:solidFill>
              </a:rPr>
              <a:t>near infrared</a:t>
            </a:r>
            <a:r>
              <a:rPr lang="en-US" sz="1800" dirty="0" smtClean="0"/>
              <a:t> wavelengths.  </a:t>
            </a:r>
          </a:p>
          <a:p>
            <a:pPr marL="228600" indent="-228600" algn="just" eaLnBrk="1" hangingPunct="1">
              <a:lnSpc>
                <a:spcPct val="80000"/>
              </a:lnSpc>
            </a:pPr>
            <a:r>
              <a:rPr lang="en-US" sz="1800" dirty="0" smtClean="0"/>
              <a:t>If there is </a:t>
            </a:r>
            <a:r>
              <a:rPr lang="en-US" sz="1800" b="1" dirty="0" smtClean="0">
                <a:solidFill>
                  <a:srgbClr val="A50021"/>
                </a:solidFill>
              </a:rPr>
              <a:t>suspended sediment</a:t>
            </a:r>
            <a:r>
              <a:rPr lang="en-US" sz="1800" dirty="0" smtClean="0"/>
              <a:t> present in the upper layers of the water body, then this will </a:t>
            </a:r>
            <a:r>
              <a:rPr lang="en-US" sz="1800" b="1" dirty="0" smtClean="0"/>
              <a:t>allow better reflectivity and a brighter appearance of the water</a:t>
            </a:r>
            <a:r>
              <a:rPr lang="en-US" sz="1800" dirty="0" smtClean="0"/>
              <a:t>.  </a:t>
            </a:r>
          </a:p>
          <a:p>
            <a:pPr marL="228600" indent="-228600" algn="just" eaLnBrk="1" hangingPunct="1">
              <a:lnSpc>
                <a:spcPct val="80000"/>
              </a:lnSpc>
            </a:pPr>
            <a:r>
              <a:rPr lang="en-US" sz="1800" dirty="0" smtClean="0"/>
              <a:t>The apparent color of the water will show a slight shift to longer wavelengths.  </a:t>
            </a:r>
            <a:r>
              <a:rPr lang="en-US" sz="1800" b="1" i="1" dirty="0" smtClean="0">
                <a:effectLst>
                  <a:outerShdw blurRad="38100" dist="38100" dir="2700000" algn="tl">
                    <a:srgbClr val="000000">
                      <a:alpha val="43137"/>
                    </a:srgbClr>
                  </a:outerShdw>
                </a:effectLst>
              </a:rPr>
              <a:t>Suspended sediment</a:t>
            </a:r>
            <a:r>
              <a:rPr lang="en-US" sz="1800" b="1" dirty="0" smtClean="0">
                <a:effectLst>
                  <a:outerShdw blurRad="38100" dist="38100" dir="2700000" algn="tl">
                    <a:srgbClr val="000000">
                      <a:alpha val="43137"/>
                    </a:srgbClr>
                  </a:outerShdw>
                </a:effectLst>
              </a:rPr>
              <a:t> (S) </a:t>
            </a:r>
            <a:r>
              <a:rPr lang="en-US" sz="1800" dirty="0" smtClean="0"/>
              <a:t>can be easily confused with shallow (but clear) water, since these two phenomena appear very similar.  </a:t>
            </a:r>
          </a:p>
          <a:p>
            <a:pPr marL="228600" indent="-228600" algn="just" eaLnBrk="1" hangingPunct="1">
              <a:lnSpc>
                <a:spcPct val="80000"/>
              </a:lnSpc>
            </a:pPr>
            <a:r>
              <a:rPr lang="en-US" sz="1800" b="1" dirty="0" smtClean="0"/>
              <a:t>Chlorophyll in algae</a:t>
            </a:r>
            <a:r>
              <a:rPr lang="en-US" sz="1800" dirty="0" smtClean="0"/>
              <a:t> </a:t>
            </a:r>
            <a:r>
              <a:rPr lang="en-US" sz="1800" b="1" dirty="0" smtClean="0">
                <a:solidFill>
                  <a:srgbClr val="0033CC"/>
                </a:solidFill>
              </a:rPr>
              <a:t>absorbs</a:t>
            </a:r>
            <a:r>
              <a:rPr lang="en-US" sz="1800" dirty="0" smtClean="0"/>
              <a:t> more of the </a:t>
            </a:r>
            <a:r>
              <a:rPr lang="en-US" sz="1800" b="1" dirty="0" smtClean="0">
                <a:solidFill>
                  <a:srgbClr val="0033CC"/>
                </a:solidFill>
              </a:rPr>
              <a:t>blue</a:t>
            </a:r>
            <a:r>
              <a:rPr lang="en-US" sz="1800" dirty="0" smtClean="0"/>
              <a:t> wavelengths </a:t>
            </a:r>
            <a:r>
              <a:rPr lang="en-US" sz="1800" b="1" dirty="0" smtClean="0">
                <a:solidFill>
                  <a:srgbClr val="008000"/>
                </a:solidFill>
              </a:rPr>
              <a:t>and reflects the green</a:t>
            </a:r>
            <a:r>
              <a:rPr lang="en-US" sz="1800" dirty="0" smtClean="0"/>
              <a:t>, making the water appear more green in color when algae is present.  </a:t>
            </a:r>
          </a:p>
          <a:p>
            <a:pPr marL="228600" indent="-228600" algn="just" eaLnBrk="1" hangingPunct="1">
              <a:lnSpc>
                <a:spcPct val="80000"/>
              </a:lnSpc>
            </a:pPr>
            <a:r>
              <a:rPr lang="en-US" sz="1800" dirty="0" smtClean="0"/>
              <a:t>The </a:t>
            </a:r>
            <a:r>
              <a:rPr lang="en-US" sz="1800" b="1" dirty="0" smtClean="0"/>
              <a:t>topography of the water surface</a:t>
            </a:r>
            <a:r>
              <a:rPr lang="en-US" sz="1800" dirty="0" smtClean="0"/>
              <a:t> (rough, smooth, floating materials, etc.) can also lead to complication for water related interpretation due to potential problems of specular reflection and other influences on color and brightness.</a:t>
            </a:r>
          </a:p>
        </p:txBody>
      </p:sp>
      <p:grpSp>
        <p:nvGrpSpPr>
          <p:cNvPr id="2" name="Group 44"/>
          <p:cNvGrpSpPr/>
          <p:nvPr/>
        </p:nvGrpSpPr>
        <p:grpSpPr>
          <a:xfrm>
            <a:off x="6268278" y="934615"/>
            <a:ext cx="2726496" cy="5652793"/>
            <a:chOff x="6086475" y="934615"/>
            <a:chExt cx="2908300" cy="5652793"/>
          </a:xfrm>
        </p:grpSpPr>
        <p:cxnSp>
          <p:nvCxnSpPr>
            <p:cNvPr id="39" name="Straight Connector 38"/>
            <p:cNvCxnSpPr/>
            <p:nvPr/>
          </p:nvCxnSpPr>
          <p:spPr bwMode="auto">
            <a:xfrm rot="5400000">
              <a:off x="6522105" y="5579704"/>
              <a:ext cx="2015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nvGrpSpPr>
            <p:cNvPr id="3" name="Group 42"/>
            <p:cNvGrpSpPr/>
            <p:nvPr/>
          </p:nvGrpSpPr>
          <p:grpSpPr>
            <a:xfrm>
              <a:off x="6086475" y="934615"/>
              <a:ext cx="2908300" cy="5070898"/>
              <a:chOff x="6086475" y="934615"/>
              <a:chExt cx="2908300" cy="5070898"/>
            </a:xfrm>
          </p:grpSpPr>
          <p:grpSp>
            <p:nvGrpSpPr>
              <p:cNvPr id="4" name="Group 56"/>
              <p:cNvGrpSpPr>
                <a:grpSpLocks/>
              </p:cNvGrpSpPr>
              <p:nvPr/>
            </p:nvGrpSpPr>
            <p:grpSpPr bwMode="auto">
              <a:xfrm>
                <a:off x="6086475" y="1416050"/>
                <a:ext cx="2908300" cy="4589463"/>
                <a:chOff x="3834" y="892"/>
                <a:chExt cx="1832" cy="2891"/>
              </a:xfrm>
            </p:grpSpPr>
            <p:sp>
              <p:nvSpPr>
                <p:cNvPr id="76806" name="Freeform 55"/>
                <p:cNvSpPr>
                  <a:spLocks/>
                </p:cNvSpPr>
                <p:nvPr/>
              </p:nvSpPr>
              <p:spPr bwMode="auto">
                <a:xfrm>
                  <a:off x="4779" y="3227"/>
                  <a:ext cx="879" cy="34"/>
                </a:xfrm>
                <a:custGeom>
                  <a:avLst/>
                  <a:gdLst>
                    <a:gd name="T0" fmla="*/ 0 w 972"/>
                    <a:gd name="T1" fmla="*/ 5 h 40"/>
                    <a:gd name="T2" fmla="*/ 64 w 972"/>
                    <a:gd name="T3" fmla="*/ 25 h 40"/>
                    <a:gd name="T4" fmla="*/ 125 w 972"/>
                    <a:gd name="T5" fmla="*/ 5 h 40"/>
                    <a:gd name="T6" fmla="*/ 186 w 972"/>
                    <a:gd name="T7" fmla="*/ 25 h 40"/>
                    <a:gd name="T8" fmla="*/ 252 w 972"/>
                    <a:gd name="T9" fmla="*/ 3 h 40"/>
                    <a:gd name="T10" fmla="*/ 319 w 972"/>
                    <a:gd name="T11" fmla="*/ 26 h 40"/>
                    <a:gd name="T12" fmla="*/ 378 w 972"/>
                    <a:gd name="T13" fmla="*/ 1 h 40"/>
                    <a:gd name="T14" fmla="*/ 431 w 972"/>
                    <a:gd name="T15" fmla="*/ 22 h 40"/>
                    <a:gd name="T16" fmla="*/ 496 w 972"/>
                    <a:gd name="T17" fmla="*/ 1 h 40"/>
                    <a:gd name="T18" fmla="*/ 557 w 972"/>
                    <a:gd name="T19" fmla="*/ 22 h 40"/>
                    <a:gd name="T20" fmla="*/ 613 w 972"/>
                    <a:gd name="T21" fmla="*/ 3 h 40"/>
                    <a:gd name="T22" fmla="*/ 667 w 972"/>
                    <a:gd name="T23" fmla="*/ 29 h 40"/>
                    <a:gd name="T24" fmla="*/ 731 w 972"/>
                    <a:gd name="T25" fmla="*/ 3 h 40"/>
                    <a:gd name="T26" fmla="*/ 795 w 972"/>
                    <a:gd name="T27" fmla="*/ 2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2"/>
                    <a:gd name="T43" fmla="*/ 0 h 40"/>
                    <a:gd name="T44" fmla="*/ 972 w 972"/>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2" h="40">
                      <a:moveTo>
                        <a:pt x="0" y="7"/>
                      </a:moveTo>
                      <a:cubicBezTo>
                        <a:pt x="26" y="20"/>
                        <a:pt x="53" y="34"/>
                        <a:pt x="78" y="34"/>
                      </a:cubicBezTo>
                      <a:cubicBezTo>
                        <a:pt x="103" y="34"/>
                        <a:pt x="128" y="7"/>
                        <a:pt x="153" y="7"/>
                      </a:cubicBezTo>
                      <a:cubicBezTo>
                        <a:pt x="178" y="7"/>
                        <a:pt x="202" y="35"/>
                        <a:pt x="228" y="34"/>
                      </a:cubicBezTo>
                      <a:cubicBezTo>
                        <a:pt x="254" y="33"/>
                        <a:pt x="282" y="3"/>
                        <a:pt x="309" y="4"/>
                      </a:cubicBezTo>
                      <a:cubicBezTo>
                        <a:pt x="336" y="5"/>
                        <a:pt x="365" y="37"/>
                        <a:pt x="390" y="37"/>
                      </a:cubicBezTo>
                      <a:cubicBezTo>
                        <a:pt x="415" y="37"/>
                        <a:pt x="439" y="2"/>
                        <a:pt x="462" y="1"/>
                      </a:cubicBezTo>
                      <a:cubicBezTo>
                        <a:pt x="485" y="0"/>
                        <a:pt x="504" y="31"/>
                        <a:pt x="528" y="31"/>
                      </a:cubicBezTo>
                      <a:cubicBezTo>
                        <a:pt x="552" y="31"/>
                        <a:pt x="581" y="1"/>
                        <a:pt x="606" y="1"/>
                      </a:cubicBezTo>
                      <a:cubicBezTo>
                        <a:pt x="631" y="1"/>
                        <a:pt x="657" y="31"/>
                        <a:pt x="681" y="31"/>
                      </a:cubicBezTo>
                      <a:cubicBezTo>
                        <a:pt x="705" y="31"/>
                        <a:pt x="728" y="3"/>
                        <a:pt x="750" y="4"/>
                      </a:cubicBezTo>
                      <a:cubicBezTo>
                        <a:pt x="772" y="5"/>
                        <a:pt x="792" y="40"/>
                        <a:pt x="816" y="40"/>
                      </a:cubicBezTo>
                      <a:cubicBezTo>
                        <a:pt x="840" y="40"/>
                        <a:pt x="868" y="4"/>
                        <a:pt x="894" y="4"/>
                      </a:cubicBezTo>
                      <a:cubicBezTo>
                        <a:pt x="920" y="4"/>
                        <a:pt x="946" y="22"/>
                        <a:pt x="972" y="40"/>
                      </a:cubicBezTo>
                    </a:path>
                  </a:pathLst>
                </a:custGeom>
                <a:noFill/>
                <a:ln w="9525">
                  <a:solidFill>
                    <a:schemeClr val="tx1"/>
                  </a:solidFill>
                  <a:round/>
                  <a:headEnd/>
                  <a:tailEnd/>
                </a:ln>
              </p:spPr>
              <p:txBody>
                <a:bodyPr/>
                <a:lstStyle/>
                <a:p>
                  <a:endParaRPr lang="en-US"/>
                </a:p>
              </p:txBody>
            </p:sp>
            <p:sp>
              <p:nvSpPr>
                <p:cNvPr id="76807" name="Freeform 54"/>
                <p:cNvSpPr>
                  <a:spLocks/>
                </p:cNvSpPr>
                <p:nvPr/>
              </p:nvSpPr>
              <p:spPr bwMode="auto">
                <a:xfrm>
                  <a:off x="3834" y="3245"/>
                  <a:ext cx="879" cy="34"/>
                </a:xfrm>
                <a:custGeom>
                  <a:avLst/>
                  <a:gdLst>
                    <a:gd name="T0" fmla="*/ 0 w 972"/>
                    <a:gd name="T1" fmla="*/ 5 h 40"/>
                    <a:gd name="T2" fmla="*/ 64 w 972"/>
                    <a:gd name="T3" fmla="*/ 25 h 40"/>
                    <a:gd name="T4" fmla="*/ 125 w 972"/>
                    <a:gd name="T5" fmla="*/ 5 h 40"/>
                    <a:gd name="T6" fmla="*/ 186 w 972"/>
                    <a:gd name="T7" fmla="*/ 25 h 40"/>
                    <a:gd name="T8" fmla="*/ 252 w 972"/>
                    <a:gd name="T9" fmla="*/ 3 h 40"/>
                    <a:gd name="T10" fmla="*/ 319 w 972"/>
                    <a:gd name="T11" fmla="*/ 26 h 40"/>
                    <a:gd name="T12" fmla="*/ 378 w 972"/>
                    <a:gd name="T13" fmla="*/ 1 h 40"/>
                    <a:gd name="T14" fmla="*/ 431 w 972"/>
                    <a:gd name="T15" fmla="*/ 22 h 40"/>
                    <a:gd name="T16" fmla="*/ 496 w 972"/>
                    <a:gd name="T17" fmla="*/ 1 h 40"/>
                    <a:gd name="T18" fmla="*/ 557 w 972"/>
                    <a:gd name="T19" fmla="*/ 22 h 40"/>
                    <a:gd name="T20" fmla="*/ 613 w 972"/>
                    <a:gd name="T21" fmla="*/ 3 h 40"/>
                    <a:gd name="T22" fmla="*/ 667 w 972"/>
                    <a:gd name="T23" fmla="*/ 29 h 40"/>
                    <a:gd name="T24" fmla="*/ 731 w 972"/>
                    <a:gd name="T25" fmla="*/ 3 h 40"/>
                    <a:gd name="T26" fmla="*/ 795 w 972"/>
                    <a:gd name="T27" fmla="*/ 2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2"/>
                    <a:gd name="T43" fmla="*/ 0 h 40"/>
                    <a:gd name="T44" fmla="*/ 972 w 972"/>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2" h="40">
                      <a:moveTo>
                        <a:pt x="0" y="7"/>
                      </a:moveTo>
                      <a:cubicBezTo>
                        <a:pt x="26" y="20"/>
                        <a:pt x="53" y="34"/>
                        <a:pt x="78" y="34"/>
                      </a:cubicBezTo>
                      <a:cubicBezTo>
                        <a:pt x="103" y="34"/>
                        <a:pt x="128" y="7"/>
                        <a:pt x="153" y="7"/>
                      </a:cubicBezTo>
                      <a:cubicBezTo>
                        <a:pt x="178" y="7"/>
                        <a:pt x="202" y="35"/>
                        <a:pt x="228" y="34"/>
                      </a:cubicBezTo>
                      <a:cubicBezTo>
                        <a:pt x="254" y="33"/>
                        <a:pt x="282" y="3"/>
                        <a:pt x="309" y="4"/>
                      </a:cubicBezTo>
                      <a:cubicBezTo>
                        <a:pt x="336" y="5"/>
                        <a:pt x="365" y="37"/>
                        <a:pt x="390" y="37"/>
                      </a:cubicBezTo>
                      <a:cubicBezTo>
                        <a:pt x="415" y="37"/>
                        <a:pt x="439" y="2"/>
                        <a:pt x="462" y="1"/>
                      </a:cubicBezTo>
                      <a:cubicBezTo>
                        <a:pt x="485" y="0"/>
                        <a:pt x="504" y="31"/>
                        <a:pt x="528" y="31"/>
                      </a:cubicBezTo>
                      <a:cubicBezTo>
                        <a:pt x="552" y="31"/>
                        <a:pt x="581" y="1"/>
                        <a:pt x="606" y="1"/>
                      </a:cubicBezTo>
                      <a:cubicBezTo>
                        <a:pt x="631" y="1"/>
                        <a:pt x="657" y="31"/>
                        <a:pt x="681" y="31"/>
                      </a:cubicBezTo>
                      <a:cubicBezTo>
                        <a:pt x="705" y="31"/>
                        <a:pt x="728" y="3"/>
                        <a:pt x="750" y="4"/>
                      </a:cubicBezTo>
                      <a:cubicBezTo>
                        <a:pt x="772" y="5"/>
                        <a:pt x="792" y="40"/>
                        <a:pt x="816" y="40"/>
                      </a:cubicBezTo>
                      <a:cubicBezTo>
                        <a:pt x="840" y="40"/>
                        <a:pt x="868" y="4"/>
                        <a:pt x="894" y="4"/>
                      </a:cubicBezTo>
                      <a:cubicBezTo>
                        <a:pt x="920" y="4"/>
                        <a:pt x="946" y="22"/>
                        <a:pt x="972" y="40"/>
                      </a:cubicBezTo>
                    </a:path>
                  </a:pathLst>
                </a:custGeom>
                <a:noFill/>
                <a:ln w="9525">
                  <a:solidFill>
                    <a:schemeClr val="tx1"/>
                  </a:solidFill>
                  <a:round/>
                  <a:headEnd/>
                  <a:tailEnd/>
                </a:ln>
              </p:spPr>
              <p:txBody>
                <a:bodyPr/>
                <a:lstStyle/>
                <a:p>
                  <a:endParaRPr lang="en-US"/>
                </a:p>
              </p:txBody>
            </p:sp>
            <p:grpSp>
              <p:nvGrpSpPr>
                <p:cNvPr id="5" name="Group 46"/>
                <p:cNvGrpSpPr>
                  <a:grpSpLocks/>
                </p:cNvGrpSpPr>
                <p:nvPr/>
              </p:nvGrpSpPr>
              <p:grpSpPr bwMode="auto">
                <a:xfrm>
                  <a:off x="3840" y="892"/>
                  <a:ext cx="1826" cy="2891"/>
                  <a:chOff x="3840" y="892"/>
                  <a:chExt cx="1826" cy="2891"/>
                </a:xfrm>
              </p:grpSpPr>
              <p:grpSp>
                <p:nvGrpSpPr>
                  <p:cNvPr id="6" name="Group 41"/>
                  <p:cNvGrpSpPr>
                    <a:grpSpLocks/>
                  </p:cNvGrpSpPr>
                  <p:nvPr/>
                </p:nvGrpSpPr>
                <p:grpSpPr bwMode="auto">
                  <a:xfrm>
                    <a:off x="3840" y="892"/>
                    <a:ext cx="1800" cy="2804"/>
                    <a:chOff x="3840" y="892"/>
                    <a:chExt cx="1800" cy="2804"/>
                  </a:xfrm>
                </p:grpSpPr>
                <p:grpSp>
                  <p:nvGrpSpPr>
                    <p:cNvPr id="7" name="Group 24"/>
                    <p:cNvGrpSpPr>
                      <a:grpSpLocks/>
                    </p:cNvGrpSpPr>
                    <p:nvPr/>
                  </p:nvGrpSpPr>
                  <p:grpSpPr bwMode="auto">
                    <a:xfrm>
                      <a:off x="3840" y="1104"/>
                      <a:ext cx="1632" cy="2592"/>
                      <a:chOff x="3840" y="1104"/>
                      <a:chExt cx="1632" cy="2592"/>
                    </a:xfrm>
                  </p:grpSpPr>
                  <p:sp>
                    <p:nvSpPr>
                      <p:cNvPr id="76824" name="Line 11"/>
                      <p:cNvSpPr>
                        <a:spLocks noChangeShapeType="1"/>
                      </p:cNvSpPr>
                      <p:nvPr/>
                    </p:nvSpPr>
                    <p:spPr bwMode="auto">
                      <a:xfrm>
                        <a:off x="4512" y="1104"/>
                        <a:ext cx="192" cy="672"/>
                      </a:xfrm>
                      <a:prstGeom prst="line">
                        <a:avLst/>
                      </a:prstGeom>
                      <a:noFill/>
                      <a:ln w="57150">
                        <a:solidFill>
                          <a:schemeClr val="tx1"/>
                        </a:solidFill>
                        <a:round/>
                        <a:headEnd/>
                        <a:tailEnd type="arrow" w="med" len="med"/>
                      </a:ln>
                    </p:spPr>
                    <p:txBody>
                      <a:bodyPr/>
                      <a:lstStyle/>
                      <a:p>
                        <a:endParaRPr lang="en-US"/>
                      </a:p>
                    </p:txBody>
                  </p:sp>
                  <p:sp>
                    <p:nvSpPr>
                      <p:cNvPr id="76825" name="Line 12"/>
                      <p:cNvSpPr>
                        <a:spLocks noChangeShapeType="1"/>
                      </p:cNvSpPr>
                      <p:nvPr/>
                    </p:nvSpPr>
                    <p:spPr bwMode="auto">
                      <a:xfrm>
                        <a:off x="4368" y="1200"/>
                        <a:ext cx="240" cy="720"/>
                      </a:xfrm>
                      <a:prstGeom prst="line">
                        <a:avLst/>
                      </a:prstGeom>
                      <a:noFill/>
                      <a:ln w="57150">
                        <a:solidFill>
                          <a:srgbClr val="FF0000"/>
                        </a:solidFill>
                        <a:round/>
                        <a:headEnd/>
                        <a:tailEnd type="arrow" w="med" len="med"/>
                      </a:ln>
                    </p:spPr>
                    <p:txBody>
                      <a:bodyPr/>
                      <a:lstStyle/>
                      <a:p>
                        <a:endParaRPr lang="en-US"/>
                      </a:p>
                    </p:txBody>
                  </p:sp>
                  <p:sp>
                    <p:nvSpPr>
                      <p:cNvPr id="76826" name="Line 13"/>
                      <p:cNvSpPr>
                        <a:spLocks noChangeShapeType="1"/>
                      </p:cNvSpPr>
                      <p:nvPr/>
                    </p:nvSpPr>
                    <p:spPr bwMode="auto">
                      <a:xfrm>
                        <a:off x="4128" y="1392"/>
                        <a:ext cx="192" cy="720"/>
                      </a:xfrm>
                      <a:prstGeom prst="line">
                        <a:avLst/>
                      </a:prstGeom>
                      <a:noFill/>
                      <a:ln w="57150">
                        <a:solidFill>
                          <a:srgbClr val="0033CC"/>
                        </a:solidFill>
                        <a:round/>
                        <a:headEnd/>
                        <a:tailEnd type="arrow" w="med" len="med"/>
                      </a:ln>
                    </p:spPr>
                    <p:txBody>
                      <a:bodyPr/>
                      <a:lstStyle/>
                      <a:p>
                        <a:endParaRPr lang="en-US"/>
                      </a:p>
                    </p:txBody>
                  </p:sp>
                  <p:sp>
                    <p:nvSpPr>
                      <p:cNvPr id="76827" name="Line 14"/>
                      <p:cNvSpPr>
                        <a:spLocks noChangeShapeType="1"/>
                      </p:cNvSpPr>
                      <p:nvPr/>
                    </p:nvSpPr>
                    <p:spPr bwMode="auto">
                      <a:xfrm>
                        <a:off x="4245" y="1317"/>
                        <a:ext cx="219" cy="699"/>
                      </a:xfrm>
                      <a:prstGeom prst="line">
                        <a:avLst/>
                      </a:prstGeom>
                      <a:noFill/>
                      <a:ln w="57150">
                        <a:solidFill>
                          <a:srgbClr val="008000"/>
                        </a:solidFill>
                        <a:round/>
                        <a:headEnd/>
                        <a:tailEnd type="arrow" w="med" len="med"/>
                      </a:ln>
                    </p:spPr>
                    <p:txBody>
                      <a:bodyPr/>
                      <a:lstStyle/>
                      <a:p>
                        <a:endParaRPr lang="en-US"/>
                      </a:p>
                    </p:txBody>
                  </p:sp>
                  <p:sp>
                    <p:nvSpPr>
                      <p:cNvPr id="76828" name="Line 15"/>
                      <p:cNvSpPr>
                        <a:spLocks noChangeShapeType="1"/>
                      </p:cNvSpPr>
                      <p:nvPr/>
                    </p:nvSpPr>
                    <p:spPr bwMode="auto">
                      <a:xfrm flipV="1">
                        <a:off x="3840" y="2739"/>
                        <a:ext cx="292" cy="957"/>
                      </a:xfrm>
                      <a:prstGeom prst="line">
                        <a:avLst/>
                      </a:prstGeom>
                      <a:noFill/>
                      <a:ln w="57150">
                        <a:solidFill>
                          <a:srgbClr val="0033CC"/>
                        </a:solidFill>
                        <a:round/>
                        <a:headEnd/>
                        <a:tailEnd type="arrow" w="med" len="med"/>
                      </a:ln>
                    </p:spPr>
                    <p:txBody>
                      <a:bodyPr/>
                      <a:lstStyle/>
                      <a:p>
                        <a:endParaRPr lang="en-US"/>
                      </a:p>
                    </p:txBody>
                  </p:sp>
                  <p:sp>
                    <p:nvSpPr>
                      <p:cNvPr id="76829" name="Line 16"/>
                      <p:cNvSpPr>
                        <a:spLocks noChangeShapeType="1"/>
                      </p:cNvSpPr>
                      <p:nvPr/>
                    </p:nvSpPr>
                    <p:spPr bwMode="auto">
                      <a:xfrm flipV="1">
                        <a:off x="3984" y="2909"/>
                        <a:ext cx="224" cy="739"/>
                      </a:xfrm>
                      <a:prstGeom prst="line">
                        <a:avLst/>
                      </a:prstGeom>
                      <a:noFill/>
                      <a:ln w="57150">
                        <a:solidFill>
                          <a:srgbClr val="008000"/>
                        </a:solidFill>
                        <a:round/>
                        <a:headEnd/>
                        <a:tailEnd type="arrow" w="med" len="med"/>
                      </a:ln>
                    </p:spPr>
                    <p:txBody>
                      <a:bodyPr/>
                      <a:lstStyle/>
                      <a:p>
                        <a:endParaRPr lang="en-US"/>
                      </a:p>
                    </p:txBody>
                  </p:sp>
                  <p:sp>
                    <p:nvSpPr>
                      <p:cNvPr id="76830" name="Line 17"/>
                      <p:cNvSpPr>
                        <a:spLocks noChangeShapeType="1"/>
                      </p:cNvSpPr>
                      <p:nvPr/>
                    </p:nvSpPr>
                    <p:spPr bwMode="auto">
                      <a:xfrm flipV="1">
                        <a:off x="4176" y="3068"/>
                        <a:ext cx="144" cy="484"/>
                      </a:xfrm>
                      <a:prstGeom prst="line">
                        <a:avLst/>
                      </a:prstGeom>
                      <a:noFill/>
                      <a:ln w="57150">
                        <a:solidFill>
                          <a:srgbClr val="FF0000"/>
                        </a:solidFill>
                        <a:round/>
                        <a:headEnd/>
                        <a:tailEnd type="arrow" w="med" len="med"/>
                      </a:ln>
                    </p:spPr>
                    <p:txBody>
                      <a:bodyPr/>
                      <a:lstStyle/>
                      <a:p>
                        <a:endParaRPr lang="en-US"/>
                      </a:p>
                    </p:txBody>
                  </p:sp>
                  <p:sp>
                    <p:nvSpPr>
                      <p:cNvPr id="76831" name="Line 18"/>
                      <p:cNvSpPr>
                        <a:spLocks noChangeShapeType="1"/>
                      </p:cNvSpPr>
                      <p:nvPr/>
                    </p:nvSpPr>
                    <p:spPr bwMode="auto">
                      <a:xfrm flipV="1">
                        <a:off x="4379" y="3156"/>
                        <a:ext cx="71" cy="241"/>
                      </a:xfrm>
                      <a:prstGeom prst="line">
                        <a:avLst/>
                      </a:prstGeom>
                      <a:noFill/>
                      <a:ln w="57150">
                        <a:solidFill>
                          <a:schemeClr val="tx1"/>
                        </a:solidFill>
                        <a:round/>
                        <a:headEnd/>
                        <a:tailEnd type="arrow" w="med" len="med"/>
                      </a:ln>
                    </p:spPr>
                    <p:txBody>
                      <a:bodyPr/>
                      <a:lstStyle/>
                      <a:p>
                        <a:endParaRPr lang="en-US"/>
                      </a:p>
                    </p:txBody>
                  </p:sp>
                  <p:sp>
                    <p:nvSpPr>
                      <p:cNvPr id="76832" name="Line 19"/>
                      <p:cNvSpPr>
                        <a:spLocks noChangeShapeType="1"/>
                      </p:cNvSpPr>
                      <p:nvPr/>
                    </p:nvSpPr>
                    <p:spPr bwMode="auto">
                      <a:xfrm flipV="1">
                        <a:off x="4848" y="2400"/>
                        <a:ext cx="336" cy="1152"/>
                      </a:xfrm>
                      <a:prstGeom prst="line">
                        <a:avLst/>
                      </a:prstGeom>
                      <a:noFill/>
                      <a:ln w="57150">
                        <a:solidFill>
                          <a:srgbClr val="0033CC"/>
                        </a:solidFill>
                        <a:round/>
                        <a:headEnd/>
                        <a:tailEnd type="arrow" w="med" len="med"/>
                      </a:ln>
                    </p:spPr>
                    <p:txBody>
                      <a:bodyPr/>
                      <a:lstStyle/>
                      <a:p>
                        <a:endParaRPr lang="en-US"/>
                      </a:p>
                    </p:txBody>
                  </p:sp>
                  <p:sp>
                    <p:nvSpPr>
                      <p:cNvPr id="76833" name="Line 20"/>
                      <p:cNvSpPr>
                        <a:spLocks noChangeShapeType="1"/>
                      </p:cNvSpPr>
                      <p:nvPr/>
                    </p:nvSpPr>
                    <p:spPr bwMode="auto">
                      <a:xfrm flipV="1">
                        <a:off x="5040" y="2736"/>
                        <a:ext cx="192" cy="720"/>
                      </a:xfrm>
                      <a:prstGeom prst="line">
                        <a:avLst/>
                      </a:prstGeom>
                      <a:noFill/>
                      <a:ln w="57150">
                        <a:solidFill>
                          <a:srgbClr val="008000"/>
                        </a:solidFill>
                        <a:round/>
                        <a:headEnd/>
                        <a:tailEnd type="arrow" w="med" len="med"/>
                      </a:ln>
                    </p:spPr>
                    <p:txBody>
                      <a:bodyPr/>
                      <a:lstStyle/>
                      <a:p>
                        <a:endParaRPr lang="en-US"/>
                      </a:p>
                    </p:txBody>
                  </p:sp>
                  <p:sp>
                    <p:nvSpPr>
                      <p:cNvPr id="76834" name="Line 21"/>
                      <p:cNvSpPr>
                        <a:spLocks noChangeShapeType="1"/>
                      </p:cNvSpPr>
                      <p:nvPr/>
                    </p:nvSpPr>
                    <p:spPr bwMode="auto">
                      <a:xfrm flipV="1">
                        <a:off x="5232" y="2832"/>
                        <a:ext cx="144" cy="528"/>
                      </a:xfrm>
                      <a:prstGeom prst="line">
                        <a:avLst/>
                      </a:prstGeom>
                      <a:noFill/>
                      <a:ln w="57150">
                        <a:solidFill>
                          <a:srgbClr val="FF0000"/>
                        </a:solidFill>
                        <a:round/>
                        <a:headEnd/>
                        <a:tailEnd type="arrow" w="med" len="med"/>
                      </a:ln>
                    </p:spPr>
                    <p:txBody>
                      <a:bodyPr/>
                      <a:lstStyle/>
                      <a:p>
                        <a:endParaRPr lang="en-US"/>
                      </a:p>
                    </p:txBody>
                  </p:sp>
                  <p:sp>
                    <p:nvSpPr>
                      <p:cNvPr id="76835" name="Line 22"/>
                      <p:cNvSpPr>
                        <a:spLocks noChangeShapeType="1"/>
                      </p:cNvSpPr>
                      <p:nvPr/>
                    </p:nvSpPr>
                    <p:spPr bwMode="auto">
                      <a:xfrm flipV="1">
                        <a:off x="5424" y="3072"/>
                        <a:ext cx="48" cy="240"/>
                      </a:xfrm>
                      <a:prstGeom prst="line">
                        <a:avLst/>
                      </a:prstGeom>
                      <a:noFill/>
                      <a:ln w="57150">
                        <a:solidFill>
                          <a:schemeClr val="tx1"/>
                        </a:solidFill>
                        <a:round/>
                        <a:headEnd/>
                        <a:tailEnd type="arrow" w="med" len="med"/>
                      </a:ln>
                    </p:spPr>
                    <p:txBody>
                      <a:bodyPr/>
                      <a:lstStyle/>
                      <a:p>
                        <a:endParaRPr lang="en-US"/>
                      </a:p>
                    </p:txBody>
                  </p:sp>
                </p:grpSp>
                <p:sp>
                  <p:nvSpPr>
                    <p:cNvPr id="76812" name="Text Box 25"/>
                    <p:cNvSpPr txBox="1">
                      <a:spLocks noChangeArrowheads="1"/>
                    </p:cNvSpPr>
                    <p:nvPr/>
                  </p:nvSpPr>
                  <p:spPr bwMode="auto">
                    <a:xfrm>
                      <a:off x="4008" y="2497"/>
                      <a:ext cx="288" cy="212"/>
                    </a:xfrm>
                    <a:prstGeom prst="rect">
                      <a:avLst/>
                    </a:prstGeom>
                    <a:noFill/>
                    <a:ln w="9525">
                      <a:noFill/>
                      <a:miter lim="800000"/>
                      <a:headEnd/>
                      <a:tailEnd/>
                    </a:ln>
                  </p:spPr>
                  <p:txBody>
                    <a:bodyPr>
                      <a:spAutoFit/>
                    </a:bodyPr>
                    <a:lstStyle/>
                    <a:p>
                      <a:pPr algn="ctr" rtl="1">
                        <a:spcBef>
                          <a:spcPct val="50000"/>
                        </a:spcBef>
                      </a:pPr>
                      <a:r>
                        <a:rPr lang="en-US" sz="1600" b="1" dirty="0">
                          <a:solidFill>
                            <a:srgbClr val="0033CC"/>
                          </a:solidFill>
                        </a:rPr>
                        <a:t>B</a:t>
                      </a:r>
                    </a:p>
                  </p:txBody>
                </p:sp>
                <p:sp>
                  <p:nvSpPr>
                    <p:cNvPr id="76813" name="Text Box 26"/>
                    <p:cNvSpPr txBox="1">
                      <a:spLocks noChangeArrowheads="1"/>
                    </p:cNvSpPr>
                    <p:nvPr/>
                  </p:nvSpPr>
                  <p:spPr bwMode="auto">
                    <a:xfrm>
                      <a:off x="4104" y="2640"/>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008000"/>
                          </a:solidFill>
                        </a:rPr>
                        <a:t>G</a:t>
                      </a:r>
                    </a:p>
                  </p:txBody>
                </p:sp>
                <p:sp>
                  <p:nvSpPr>
                    <p:cNvPr id="76814" name="Text Box 27"/>
                    <p:cNvSpPr txBox="1">
                      <a:spLocks noChangeArrowheads="1"/>
                    </p:cNvSpPr>
                    <p:nvPr/>
                  </p:nvSpPr>
                  <p:spPr bwMode="auto">
                    <a:xfrm>
                      <a:off x="4206" y="2812"/>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FF0000"/>
                          </a:solidFill>
                        </a:rPr>
                        <a:t>R</a:t>
                      </a:r>
                    </a:p>
                  </p:txBody>
                </p:sp>
                <p:sp>
                  <p:nvSpPr>
                    <p:cNvPr id="76815" name="Text Box 28"/>
                    <p:cNvSpPr txBox="1">
                      <a:spLocks noChangeArrowheads="1"/>
                    </p:cNvSpPr>
                    <p:nvPr/>
                  </p:nvSpPr>
                  <p:spPr bwMode="auto">
                    <a:xfrm>
                      <a:off x="4368" y="2908"/>
                      <a:ext cx="288" cy="212"/>
                    </a:xfrm>
                    <a:prstGeom prst="rect">
                      <a:avLst/>
                    </a:prstGeom>
                    <a:noFill/>
                    <a:ln w="9525">
                      <a:noFill/>
                      <a:miter lim="800000"/>
                      <a:headEnd/>
                      <a:tailEnd/>
                    </a:ln>
                  </p:spPr>
                  <p:txBody>
                    <a:bodyPr>
                      <a:spAutoFit/>
                    </a:bodyPr>
                    <a:lstStyle/>
                    <a:p>
                      <a:pPr algn="ctr" rtl="1">
                        <a:spcBef>
                          <a:spcPct val="50000"/>
                        </a:spcBef>
                      </a:pPr>
                      <a:r>
                        <a:rPr lang="en-US" sz="1600" b="1"/>
                        <a:t>IR</a:t>
                      </a:r>
                    </a:p>
                  </p:txBody>
                </p:sp>
                <p:sp>
                  <p:nvSpPr>
                    <p:cNvPr id="76816" name="Text Box 33"/>
                    <p:cNvSpPr txBox="1">
                      <a:spLocks noChangeArrowheads="1"/>
                    </p:cNvSpPr>
                    <p:nvPr/>
                  </p:nvSpPr>
                  <p:spPr bwMode="auto">
                    <a:xfrm>
                      <a:off x="3948" y="1206"/>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0033CC"/>
                          </a:solidFill>
                        </a:rPr>
                        <a:t>B</a:t>
                      </a:r>
                    </a:p>
                  </p:txBody>
                </p:sp>
                <p:sp>
                  <p:nvSpPr>
                    <p:cNvPr id="76817" name="Text Box 34"/>
                    <p:cNvSpPr txBox="1">
                      <a:spLocks noChangeArrowheads="1"/>
                    </p:cNvSpPr>
                    <p:nvPr/>
                  </p:nvSpPr>
                  <p:spPr bwMode="auto">
                    <a:xfrm>
                      <a:off x="4080" y="1132"/>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008000"/>
                          </a:solidFill>
                        </a:rPr>
                        <a:t>G</a:t>
                      </a:r>
                    </a:p>
                  </p:txBody>
                </p:sp>
                <p:sp>
                  <p:nvSpPr>
                    <p:cNvPr id="76818" name="Text Box 35"/>
                    <p:cNvSpPr txBox="1">
                      <a:spLocks noChangeArrowheads="1"/>
                    </p:cNvSpPr>
                    <p:nvPr/>
                  </p:nvSpPr>
                  <p:spPr bwMode="auto">
                    <a:xfrm>
                      <a:off x="4224" y="1008"/>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FF0000"/>
                          </a:solidFill>
                        </a:rPr>
                        <a:t>R</a:t>
                      </a:r>
                    </a:p>
                  </p:txBody>
                </p:sp>
                <p:sp>
                  <p:nvSpPr>
                    <p:cNvPr id="76819" name="Text Box 36"/>
                    <p:cNvSpPr txBox="1">
                      <a:spLocks noChangeArrowheads="1"/>
                    </p:cNvSpPr>
                    <p:nvPr/>
                  </p:nvSpPr>
                  <p:spPr bwMode="auto">
                    <a:xfrm>
                      <a:off x="4368" y="892"/>
                      <a:ext cx="288" cy="212"/>
                    </a:xfrm>
                    <a:prstGeom prst="rect">
                      <a:avLst/>
                    </a:prstGeom>
                    <a:noFill/>
                    <a:ln w="9525">
                      <a:noFill/>
                      <a:miter lim="800000"/>
                      <a:headEnd/>
                      <a:tailEnd/>
                    </a:ln>
                  </p:spPr>
                  <p:txBody>
                    <a:bodyPr>
                      <a:spAutoFit/>
                    </a:bodyPr>
                    <a:lstStyle/>
                    <a:p>
                      <a:pPr algn="ctr" rtl="1">
                        <a:spcBef>
                          <a:spcPct val="50000"/>
                        </a:spcBef>
                      </a:pPr>
                      <a:r>
                        <a:rPr lang="en-US" sz="1600" b="1"/>
                        <a:t>IR</a:t>
                      </a:r>
                    </a:p>
                  </p:txBody>
                </p:sp>
                <p:sp>
                  <p:nvSpPr>
                    <p:cNvPr id="76820" name="Text Box 37"/>
                    <p:cNvSpPr txBox="1">
                      <a:spLocks noChangeArrowheads="1"/>
                    </p:cNvSpPr>
                    <p:nvPr/>
                  </p:nvSpPr>
                  <p:spPr bwMode="auto">
                    <a:xfrm>
                      <a:off x="5040" y="2188"/>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0033CC"/>
                          </a:solidFill>
                        </a:rPr>
                        <a:t>B</a:t>
                      </a:r>
                    </a:p>
                  </p:txBody>
                </p:sp>
                <p:sp>
                  <p:nvSpPr>
                    <p:cNvPr id="76821" name="Text Box 38"/>
                    <p:cNvSpPr txBox="1">
                      <a:spLocks noChangeArrowheads="1"/>
                    </p:cNvSpPr>
                    <p:nvPr/>
                  </p:nvSpPr>
                  <p:spPr bwMode="auto">
                    <a:xfrm>
                      <a:off x="5088" y="2544"/>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008000"/>
                          </a:solidFill>
                        </a:rPr>
                        <a:t>G</a:t>
                      </a:r>
                    </a:p>
                  </p:txBody>
                </p:sp>
                <p:sp>
                  <p:nvSpPr>
                    <p:cNvPr id="76822" name="Text Box 39"/>
                    <p:cNvSpPr txBox="1">
                      <a:spLocks noChangeArrowheads="1"/>
                    </p:cNvSpPr>
                    <p:nvPr/>
                  </p:nvSpPr>
                  <p:spPr bwMode="auto">
                    <a:xfrm>
                      <a:off x="5232" y="2668"/>
                      <a:ext cx="288" cy="212"/>
                    </a:xfrm>
                    <a:prstGeom prst="rect">
                      <a:avLst/>
                    </a:prstGeom>
                    <a:noFill/>
                    <a:ln w="9525">
                      <a:noFill/>
                      <a:miter lim="800000"/>
                      <a:headEnd/>
                      <a:tailEnd/>
                    </a:ln>
                  </p:spPr>
                  <p:txBody>
                    <a:bodyPr>
                      <a:spAutoFit/>
                    </a:bodyPr>
                    <a:lstStyle/>
                    <a:p>
                      <a:pPr algn="ctr" rtl="1">
                        <a:spcBef>
                          <a:spcPct val="50000"/>
                        </a:spcBef>
                      </a:pPr>
                      <a:r>
                        <a:rPr lang="en-US" sz="1600" b="1">
                          <a:solidFill>
                            <a:srgbClr val="FF0000"/>
                          </a:solidFill>
                        </a:rPr>
                        <a:t>R</a:t>
                      </a:r>
                    </a:p>
                  </p:txBody>
                </p:sp>
                <p:sp>
                  <p:nvSpPr>
                    <p:cNvPr id="76823" name="Text Box 40"/>
                    <p:cNvSpPr txBox="1">
                      <a:spLocks noChangeArrowheads="1"/>
                    </p:cNvSpPr>
                    <p:nvPr/>
                  </p:nvSpPr>
                  <p:spPr bwMode="auto">
                    <a:xfrm>
                      <a:off x="5352" y="2880"/>
                      <a:ext cx="288" cy="212"/>
                    </a:xfrm>
                    <a:prstGeom prst="rect">
                      <a:avLst/>
                    </a:prstGeom>
                    <a:noFill/>
                    <a:ln w="9525">
                      <a:noFill/>
                      <a:miter lim="800000"/>
                      <a:headEnd/>
                      <a:tailEnd/>
                    </a:ln>
                  </p:spPr>
                  <p:txBody>
                    <a:bodyPr>
                      <a:spAutoFit/>
                    </a:bodyPr>
                    <a:lstStyle/>
                    <a:p>
                      <a:pPr algn="ctr" rtl="1">
                        <a:spcBef>
                          <a:spcPct val="50000"/>
                        </a:spcBef>
                      </a:pPr>
                      <a:r>
                        <a:rPr lang="en-US" sz="1600" b="1"/>
                        <a:t>IR</a:t>
                      </a:r>
                    </a:p>
                  </p:txBody>
                </p:sp>
              </p:grpSp>
              <p:sp>
                <p:nvSpPr>
                  <p:cNvPr id="76810" name="Text Box 45"/>
                  <p:cNvSpPr txBox="1">
                    <a:spLocks noChangeArrowheads="1"/>
                  </p:cNvSpPr>
                  <p:nvPr/>
                </p:nvSpPr>
                <p:spPr bwMode="auto">
                  <a:xfrm>
                    <a:off x="4808" y="3531"/>
                    <a:ext cx="858" cy="252"/>
                  </a:xfrm>
                  <a:prstGeom prst="rect">
                    <a:avLst/>
                  </a:prstGeom>
                  <a:noFill/>
                  <a:ln w="9525">
                    <a:noFill/>
                    <a:miter lim="800000"/>
                    <a:headEnd/>
                    <a:tailEnd/>
                  </a:ln>
                </p:spPr>
                <p:txBody>
                  <a:bodyPr wrap="square">
                    <a:spAutoFit/>
                  </a:bodyPr>
                  <a:lstStyle/>
                  <a:p>
                    <a:pPr algn="ctr" rtl="1">
                      <a:spcBef>
                        <a:spcPct val="50000"/>
                      </a:spcBef>
                    </a:pPr>
                    <a:r>
                      <a:rPr lang="en-US" sz="2000" b="1" dirty="0" smtClean="0"/>
                      <a:t>Sand (S)</a:t>
                    </a:r>
                    <a:endParaRPr lang="en-US" sz="2000" b="1" dirty="0"/>
                  </a:p>
                </p:txBody>
              </p:sp>
            </p:grpSp>
          </p:grpSp>
          <p:grpSp>
            <p:nvGrpSpPr>
              <p:cNvPr id="8" name="Group 154"/>
              <p:cNvGrpSpPr>
                <a:grpSpLocks/>
              </p:cNvGrpSpPr>
              <p:nvPr/>
            </p:nvGrpSpPr>
            <p:grpSpPr bwMode="auto">
              <a:xfrm>
                <a:off x="6170646" y="934615"/>
                <a:ext cx="847531" cy="847531"/>
                <a:chOff x="4752" y="96"/>
                <a:chExt cx="912" cy="912"/>
              </a:xfrm>
            </p:grpSpPr>
            <p:sp>
              <p:nvSpPr>
                <p:cNvPr id="41" name="AutoShape 155"/>
                <p:cNvSpPr>
                  <a:spLocks noChangeArrowheads="1"/>
                </p:cNvSpPr>
                <p:nvPr/>
              </p:nvSpPr>
              <p:spPr bwMode="auto">
                <a:xfrm>
                  <a:off x="4752" y="96"/>
                  <a:ext cx="912" cy="912"/>
                </a:xfrm>
                <a:prstGeom prst="star24">
                  <a:avLst>
                    <a:gd name="adj" fmla="val 37500"/>
                  </a:avLst>
                </a:prstGeom>
                <a:solidFill>
                  <a:srgbClr val="FFFF66"/>
                </a:solidFill>
                <a:ln w="9525">
                  <a:solidFill>
                    <a:schemeClr val="tx1"/>
                  </a:solidFill>
                  <a:miter lim="800000"/>
                  <a:headEnd/>
                  <a:tailEnd/>
                </a:ln>
              </p:spPr>
              <p:txBody>
                <a:bodyPr wrap="none" anchor="ctr"/>
                <a:lstStyle/>
                <a:p>
                  <a:endParaRPr lang="ar-SA"/>
                </a:p>
              </p:txBody>
            </p:sp>
            <p:sp>
              <p:nvSpPr>
                <p:cNvPr id="42" name="Oval 156"/>
                <p:cNvSpPr>
                  <a:spLocks noChangeArrowheads="1"/>
                </p:cNvSpPr>
                <p:nvPr/>
              </p:nvSpPr>
              <p:spPr bwMode="auto">
                <a:xfrm>
                  <a:off x="4974" y="306"/>
                  <a:ext cx="480" cy="480"/>
                </a:xfrm>
                <a:prstGeom prst="ellipse">
                  <a:avLst/>
                </a:prstGeom>
                <a:solidFill>
                  <a:srgbClr val="FF0000"/>
                </a:solidFill>
                <a:ln w="9525">
                  <a:solidFill>
                    <a:schemeClr val="tx1"/>
                  </a:solidFill>
                  <a:round/>
                  <a:headEnd/>
                  <a:tailEnd/>
                </a:ln>
              </p:spPr>
              <p:txBody>
                <a:bodyPr wrap="none" anchor="ctr"/>
                <a:lstStyle/>
                <a:p>
                  <a:pPr algn="ctr"/>
                  <a:endParaRPr lang="ar-SA" sz="1800">
                    <a:solidFill>
                      <a:srgbClr val="FF0000"/>
                    </a:solidFill>
                  </a:endParaRPr>
                </a:p>
              </p:txBody>
            </p:sp>
          </p:grpSp>
        </p:grpSp>
      </p:gr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E2DF1894-7D1A-4BF1-A981-6A05A16DBC47}" type="datetime1">
              <a:rPr lang="en-US" smtClean="0"/>
              <a:pPr/>
              <a:t>11/9/2020</a:t>
            </a:fld>
            <a:endParaRPr lang="en-US" smtClean="0"/>
          </a:p>
        </p:txBody>
      </p:sp>
      <p:sp>
        <p:nvSpPr>
          <p:cNvPr id="18435" name="Footer Placeholder 4"/>
          <p:cNvSpPr>
            <a:spLocks noGrp="1"/>
          </p:cNvSpPr>
          <p:nvPr>
            <p:ph type="ftr" sz="quarter" idx="11"/>
          </p:nvPr>
        </p:nvSpPr>
        <p:spPr>
          <a:noFill/>
        </p:spPr>
        <p:txBody>
          <a:bodyPr/>
          <a:lstStyle/>
          <a:p>
            <a:r>
              <a:rPr lang="en-US" smtClean="0"/>
              <a:t>ESR 421 Principles of Remote Sensing</a:t>
            </a:r>
          </a:p>
        </p:txBody>
      </p:sp>
      <p:sp>
        <p:nvSpPr>
          <p:cNvPr id="18436" name="Slide Number Placeholder 5"/>
          <p:cNvSpPr>
            <a:spLocks noGrp="1"/>
          </p:cNvSpPr>
          <p:nvPr>
            <p:ph type="sldNum" sz="quarter" idx="12"/>
          </p:nvPr>
        </p:nvSpPr>
        <p:spPr>
          <a:noFill/>
        </p:spPr>
        <p:txBody>
          <a:bodyPr/>
          <a:lstStyle/>
          <a:p>
            <a:fld id="{AFD4A84B-018D-49C0-A3AC-68A5AA8C14EE}" type="slidenum">
              <a:rPr lang="ar-SA" smtClean="0"/>
              <a:pPr/>
              <a:t>7</a:t>
            </a:fld>
            <a:endParaRPr lang="en-US" smtClean="0"/>
          </a:p>
        </p:txBody>
      </p:sp>
      <p:pic>
        <p:nvPicPr>
          <p:cNvPr id="18437" name="Picture 5"/>
          <p:cNvPicPr>
            <a:picLocks noChangeAspect="1" noChangeArrowheads="1"/>
          </p:cNvPicPr>
          <p:nvPr/>
        </p:nvPicPr>
        <p:blipFill>
          <a:blip r:embed="rId2" cstate="print">
            <a:lum bright="70000" contrast="-70000"/>
          </a:blip>
          <a:srcRect/>
          <a:stretch>
            <a:fillRect/>
          </a:stretch>
        </p:blipFill>
        <p:spPr bwMode="auto">
          <a:xfrm>
            <a:off x="0" y="0"/>
            <a:ext cx="9144000" cy="6813550"/>
          </a:xfrm>
          <a:prstGeom prst="rect">
            <a:avLst/>
          </a:prstGeom>
          <a:noFill/>
          <a:ln w="9525">
            <a:noFill/>
            <a:miter lim="800000"/>
            <a:headEnd/>
            <a:tailEnd/>
          </a:ln>
        </p:spPr>
      </p:pic>
      <p:sp>
        <p:nvSpPr>
          <p:cNvPr id="18438" name="Rectangle 2"/>
          <p:cNvSpPr>
            <a:spLocks noGrp="1" noChangeArrowheads="1"/>
          </p:cNvSpPr>
          <p:nvPr>
            <p:ph type="title"/>
          </p:nvPr>
        </p:nvSpPr>
        <p:spPr/>
        <p:txBody>
          <a:bodyPr/>
          <a:lstStyle/>
          <a:p>
            <a:pPr eaLnBrk="1" hangingPunct="1"/>
            <a:endParaRPr lang="ar-SA" smtClean="0"/>
          </a:p>
        </p:txBody>
      </p:sp>
      <p:sp>
        <p:nvSpPr>
          <p:cNvPr id="18439" name="Rectangle 3"/>
          <p:cNvSpPr>
            <a:spLocks noGrp="1" noChangeArrowheads="1"/>
          </p:cNvSpPr>
          <p:nvPr>
            <p:ph type="body" idx="1"/>
          </p:nvPr>
        </p:nvSpPr>
        <p:spPr/>
        <p:txBody>
          <a:bodyPr/>
          <a:lstStyle/>
          <a:p>
            <a:pPr eaLnBrk="1" hangingPunct="1"/>
            <a:endParaRPr lang="ar-SA" smtClean="0"/>
          </a:p>
        </p:txBody>
      </p:sp>
      <p:pic>
        <p:nvPicPr>
          <p:cNvPr id="18440" name="Picture 4"/>
          <p:cNvPicPr>
            <a:picLocks noChangeAspect="1" noChangeArrowheads="1"/>
          </p:cNvPicPr>
          <p:nvPr/>
        </p:nvPicPr>
        <p:blipFill>
          <a:blip r:embed="rId3" cstate="print"/>
          <a:srcRect/>
          <a:stretch>
            <a:fillRect/>
          </a:stretch>
        </p:blipFill>
        <p:spPr bwMode="auto">
          <a:xfrm>
            <a:off x="339725" y="236538"/>
            <a:ext cx="8423275" cy="62404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p>
            <a:fld id="{5DFE5395-61D7-4D77-A8B0-85D66D460037}" type="datetime1">
              <a:rPr lang="en-US" smtClean="0"/>
              <a:pPr/>
              <a:t>11/9/2020</a:t>
            </a:fld>
            <a:endParaRPr lang="en-US" smtClean="0"/>
          </a:p>
        </p:txBody>
      </p:sp>
      <p:sp>
        <p:nvSpPr>
          <p:cNvPr id="19459" name="Footer Placeholder 2"/>
          <p:cNvSpPr>
            <a:spLocks noGrp="1"/>
          </p:cNvSpPr>
          <p:nvPr>
            <p:ph type="ftr" sz="quarter" idx="11"/>
          </p:nvPr>
        </p:nvSpPr>
        <p:spPr>
          <a:noFill/>
        </p:spPr>
        <p:txBody>
          <a:bodyPr/>
          <a:lstStyle/>
          <a:p>
            <a:r>
              <a:rPr lang="en-US" smtClean="0"/>
              <a:t>ESR 421 Principles of Remote Sensing</a:t>
            </a:r>
          </a:p>
        </p:txBody>
      </p:sp>
      <p:sp>
        <p:nvSpPr>
          <p:cNvPr id="19460" name="Slide Number Placeholder 3"/>
          <p:cNvSpPr>
            <a:spLocks noGrp="1"/>
          </p:cNvSpPr>
          <p:nvPr>
            <p:ph type="sldNum" sz="quarter" idx="12"/>
          </p:nvPr>
        </p:nvSpPr>
        <p:spPr>
          <a:noFill/>
        </p:spPr>
        <p:txBody>
          <a:bodyPr/>
          <a:lstStyle/>
          <a:p>
            <a:fld id="{FC943290-8761-4040-B0A2-C48B200ABC6D}" type="slidenum">
              <a:rPr lang="ar-SA" smtClean="0"/>
              <a:pPr/>
              <a:t>8</a:t>
            </a:fld>
            <a:endParaRPr lang="en-US" smtClean="0"/>
          </a:p>
        </p:txBody>
      </p:sp>
      <p:pic>
        <p:nvPicPr>
          <p:cNvPr id="19461" name="Picture 2"/>
          <p:cNvPicPr>
            <a:picLocks noChangeAspect="1" noChangeArrowheads="1"/>
          </p:cNvPicPr>
          <p:nvPr/>
        </p:nvPicPr>
        <p:blipFill>
          <a:blip r:embed="rId3" cstate="print">
            <a:lum bright="70000" contrast="-70000"/>
          </a:blip>
          <a:srcRect/>
          <a:stretch>
            <a:fillRect/>
          </a:stretch>
        </p:blipFill>
        <p:spPr bwMode="auto">
          <a:xfrm>
            <a:off x="0" y="42863"/>
            <a:ext cx="9144000" cy="6770687"/>
          </a:xfrm>
          <a:prstGeom prst="rect">
            <a:avLst/>
          </a:prstGeom>
          <a:noFill/>
          <a:ln w="9525">
            <a:noFill/>
            <a:miter lim="800000"/>
            <a:headEnd/>
            <a:tailEnd/>
          </a:ln>
        </p:spPr>
      </p:pic>
      <p:pic>
        <p:nvPicPr>
          <p:cNvPr id="397315" name="Picture 3"/>
          <p:cNvPicPr>
            <a:picLocks noChangeAspect="1" noChangeArrowheads="1"/>
          </p:cNvPicPr>
          <p:nvPr/>
        </p:nvPicPr>
        <p:blipFill>
          <a:blip r:embed="rId4" cstate="print"/>
          <a:srcRect/>
          <a:stretch>
            <a:fillRect/>
          </a:stretch>
        </p:blipFill>
        <p:spPr bwMode="auto">
          <a:xfrm>
            <a:off x="4824413" y="1778000"/>
            <a:ext cx="4140200" cy="3322638"/>
          </a:xfrm>
          <a:prstGeom prst="rect">
            <a:avLst/>
          </a:prstGeom>
          <a:noFill/>
          <a:ln w="9525">
            <a:noFill/>
            <a:miter lim="800000"/>
            <a:headEnd/>
            <a:tailEnd/>
          </a:ln>
        </p:spPr>
      </p:pic>
      <p:pic>
        <p:nvPicPr>
          <p:cNvPr id="397316" name="Picture 4"/>
          <p:cNvPicPr>
            <a:picLocks noChangeAspect="1" noChangeArrowheads="1"/>
          </p:cNvPicPr>
          <p:nvPr/>
        </p:nvPicPr>
        <p:blipFill>
          <a:blip r:embed="rId5" cstate="print"/>
          <a:srcRect/>
          <a:stretch>
            <a:fillRect/>
          </a:stretch>
        </p:blipFill>
        <p:spPr bwMode="auto">
          <a:xfrm>
            <a:off x="150813" y="765175"/>
            <a:ext cx="4699000" cy="55340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97316"/>
                                        </p:tgtEl>
                                        <p:attrNameLst>
                                          <p:attrName>style.visibility</p:attrName>
                                        </p:attrNameLst>
                                      </p:cBhvr>
                                      <p:to>
                                        <p:strVal val="visible"/>
                                      </p:to>
                                    </p:set>
                                    <p:anim calcmode="lin" valueType="num">
                                      <p:cBhvr>
                                        <p:cTn id="7" dur="500" fill="hold"/>
                                        <p:tgtEl>
                                          <p:spTgt spid="397316"/>
                                        </p:tgtEl>
                                        <p:attrNameLst>
                                          <p:attrName>ppt_w</p:attrName>
                                        </p:attrNameLst>
                                      </p:cBhvr>
                                      <p:tavLst>
                                        <p:tav tm="0">
                                          <p:val>
                                            <p:fltVal val="0"/>
                                          </p:val>
                                        </p:tav>
                                        <p:tav tm="100000">
                                          <p:val>
                                            <p:strVal val="#ppt_w"/>
                                          </p:val>
                                        </p:tav>
                                      </p:tavLst>
                                    </p:anim>
                                    <p:anim calcmode="lin" valueType="num">
                                      <p:cBhvr>
                                        <p:cTn id="8" dur="500" fill="hold"/>
                                        <p:tgtEl>
                                          <p:spTgt spid="397316"/>
                                        </p:tgtEl>
                                        <p:attrNameLst>
                                          <p:attrName>ppt_h</p:attrName>
                                        </p:attrNameLst>
                                      </p:cBhvr>
                                      <p:tavLst>
                                        <p:tav tm="0">
                                          <p:val>
                                            <p:fltVal val="0"/>
                                          </p:val>
                                        </p:tav>
                                        <p:tav tm="100000">
                                          <p:val>
                                            <p:strVal val="#ppt_h"/>
                                          </p:val>
                                        </p:tav>
                                      </p:tavLst>
                                    </p:anim>
                                    <p:animEffect transition="in" filter="fade">
                                      <p:cBhvr>
                                        <p:cTn id="9" dur="500"/>
                                        <p:tgtEl>
                                          <p:spTgt spid="397316"/>
                                        </p:tgtEl>
                                      </p:cBhvr>
                                    </p:animEffect>
                                  </p:childTnLst>
                                </p:cTn>
                              </p:par>
                              <p:par>
                                <p:cTn id="10" presetID="54" presetClass="entr" presetSubtype="0" accel="100000" fill="hold" nodeType="withEffect">
                                  <p:stCondLst>
                                    <p:cond delay="0"/>
                                  </p:stCondLst>
                                  <p:childTnLst>
                                    <p:set>
                                      <p:cBhvr>
                                        <p:cTn id="11" dur="1" fill="hold">
                                          <p:stCondLst>
                                            <p:cond delay="0"/>
                                          </p:stCondLst>
                                        </p:cTn>
                                        <p:tgtEl>
                                          <p:spTgt spid="397315"/>
                                        </p:tgtEl>
                                        <p:attrNameLst>
                                          <p:attrName>style.visibility</p:attrName>
                                        </p:attrNameLst>
                                      </p:cBhvr>
                                      <p:to>
                                        <p:strVal val="visible"/>
                                      </p:to>
                                    </p:set>
                                    <p:anim calcmode="lin" valueType="num">
                                      <p:cBhvr>
                                        <p:cTn id="12" dur="500" fill="hold"/>
                                        <p:tgtEl>
                                          <p:spTgt spid="397315"/>
                                        </p:tgtEl>
                                        <p:attrNameLst>
                                          <p:attrName>ppt_w</p:attrName>
                                        </p:attrNameLst>
                                      </p:cBhvr>
                                      <p:tavLst>
                                        <p:tav tm="0">
                                          <p:val>
                                            <p:strVal val="#ppt_w*0.05"/>
                                          </p:val>
                                        </p:tav>
                                        <p:tav tm="100000">
                                          <p:val>
                                            <p:strVal val="#ppt_w"/>
                                          </p:val>
                                        </p:tav>
                                      </p:tavLst>
                                    </p:anim>
                                    <p:anim calcmode="lin" valueType="num">
                                      <p:cBhvr>
                                        <p:cTn id="13" dur="500" fill="hold"/>
                                        <p:tgtEl>
                                          <p:spTgt spid="397315"/>
                                        </p:tgtEl>
                                        <p:attrNameLst>
                                          <p:attrName>ppt_h</p:attrName>
                                        </p:attrNameLst>
                                      </p:cBhvr>
                                      <p:tavLst>
                                        <p:tav tm="0">
                                          <p:val>
                                            <p:strVal val="#ppt_h"/>
                                          </p:val>
                                        </p:tav>
                                        <p:tav tm="100000">
                                          <p:val>
                                            <p:strVal val="#ppt_h"/>
                                          </p:val>
                                        </p:tav>
                                      </p:tavLst>
                                    </p:anim>
                                    <p:anim calcmode="lin" valueType="num">
                                      <p:cBhvr>
                                        <p:cTn id="14" dur="500" fill="hold"/>
                                        <p:tgtEl>
                                          <p:spTgt spid="397315"/>
                                        </p:tgtEl>
                                        <p:attrNameLst>
                                          <p:attrName>ppt_x</p:attrName>
                                        </p:attrNameLst>
                                      </p:cBhvr>
                                      <p:tavLst>
                                        <p:tav tm="0">
                                          <p:val>
                                            <p:strVal val="#ppt_x-.2"/>
                                          </p:val>
                                        </p:tav>
                                        <p:tav tm="100000">
                                          <p:val>
                                            <p:strVal val="#ppt_x"/>
                                          </p:val>
                                        </p:tav>
                                      </p:tavLst>
                                    </p:anim>
                                    <p:anim calcmode="lin" valueType="num">
                                      <p:cBhvr>
                                        <p:cTn id="15" dur="500" fill="hold"/>
                                        <p:tgtEl>
                                          <p:spTgt spid="397315"/>
                                        </p:tgtEl>
                                        <p:attrNameLst>
                                          <p:attrName>ppt_y</p:attrName>
                                        </p:attrNameLst>
                                      </p:cBhvr>
                                      <p:tavLst>
                                        <p:tav tm="0">
                                          <p:val>
                                            <p:strVal val="#ppt_y"/>
                                          </p:val>
                                        </p:tav>
                                        <p:tav tm="100000">
                                          <p:val>
                                            <p:strVal val="#ppt_y"/>
                                          </p:val>
                                        </p:tav>
                                      </p:tavLst>
                                    </p:anim>
                                    <p:animEffect transition="in" filter="fade">
                                      <p:cBhvr>
                                        <p:cTn id="16" dur="500"/>
                                        <p:tgtEl>
                                          <p:spTgt spid="39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p>
            <a:fld id="{66D4C907-8442-4ED8-AB33-CD3CA91E0FE7}" type="datetime1">
              <a:rPr lang="en-US" smtClean="0"/>
              <a:pPr/>
              <a:t>11/9/2020</a:t>
            </a:fld>
            <a:endParaRPr lang="en-US" smtClean="0"/>
          </a:p>
        </p:txBody>
      </p:sp>
      <p:sp>
        <p:nvSpPr>
          <p:cNvPr id="20483" name="Footer Placeholder 2"/>
          <p:cNvSpPr>
            <a:spLocks noGrp="1"/>
          </p:cNvSpPr>
          <p:nvPr>
            <p:ph type="ftr" sz="quarter" idx="11"/>
          </p:nvPr>
        </p:nvSpPr>
        <p:spPr>
          <a:noFill/>
        </p:spPr>
        <p:txBody>
          <a:bodyPr/>
          <a:lstStyle/>
          <a:p>
            <a:r>
              <a:rPr lang="en-US" smtClean="0"/>
              <a:t>ESR 421 Principles of Remote Sensing</a:t>
            </a:r>
          </a:p>
        </p:txBody>
      </p:sp>
      <p:sp>
        <p:nvSpPr>
          <p:cNvPr id="20484" name="Slide Number Placeholder 3"/>
          <p:cNvSpPr>
            <a:spLocks noGrp="1"/>
          </p:cNvSpPr>
          <p:nvPr>
            <p:ph type="sldNum" sz="quarter" idx="12"/>
          </p:nvPr>
        </p:nvSpPr>
        <p:spPr>
          <a:noFill/>
        </p:spPr>
        <p:txBody>
          <a:bodyPr/>
          <a:lstStyle/>
          <a:p>
            <a:fld id="{D2B5EF5D-60B3-4944-B24E-0FA6DE7E166F}" type="slidenum">
              <a:rPr lang="ar-SA" smtClean="0"/>
              <a:pPr/>
              <a:t>9</a:t>
            </a:fld>
            <a:endParaRPr lang="en-US" smtClean="0"/>
          </a:p>
        </p:txBody>
      </p:sp>
      <p:pic>
        <p:nvPicPr>
          <p:cNvPr id="20485" name="Picture 2"/>
          <p:cNvPicPr>
            <a:picLocks noChangeAspect="1" noChangeArrowheads="1"/>
          </p:cNvPicPr>
          <p:nvPr/>
        </p:nvPicPr>
        <p:blipFill>
          <a:blip r:embed="rId2" cstate="print">
            <a:lum bright="70000" contrast="-70000"/>
          </a:blip>
          <a:srcRect/>
          <a:stretch>
            <a:fillRect/>
          </a:stretch>
        </p:blipFill>
        <p:spPr bwMode="auto">
          <a:xfrm>
            <a:off x="0" y="42863"/>
            <a:ext cx="9144000" cy="6770687"/>
          </a:xfrm>
          <a:prstGeom prst="rect">
            <a:avLst/>
          </a:prstGeom>
          <a:noFill/>
          <a:ln w="9525">
            <a:noFill/>
            <a:miter lim="800000"/>
            <a:headEnd/>
            <a:tailEnd/>
          </a:ln>
        </p:spPr>
      </p:pic>
      <p:grpSp>
        <p:nvGrpSpPr>
          <p:cNvPr id="2" name="Group 3"/>
          <p:cNvGrpSpPr>
            <a:grpSpLocks/>
          </p:cNvGrpSpPr>
          <p:nvPr/>
        </p:nvGrpSpPr>
        <p:grpSpPr bwMode="auto">
          <a:xfrm>
            <a:off x="250825" y="188913"/>
            <a:ext cx="8713788" cy="6480175"/>
            <a:chOff x="0" y="383"/>
            <a:chExt cx="5328" cy="3868"/>
          </a:xfrm>
        </p:grpSpPr>
        <p:pic>
          <p:nvPicPr>
            <p:cNvPr id="20487" name="Picture 4"/>
            <p:cNvPicPr>
              <a:picLocks noChangeAspect="1" noChangeArrowheads="1"/>
            </p:cNvPicPr>
            <p:nvPr/>
          </p:nvPicPr>
          <p:blipFill>
            <a:blip r:embed="rId3" cstate="print"/>
            <a:srcRect/>
            <a:stretch>
              <a:fillRect/>
            </a:stretch>
          </p:blipFill>
          <p:spPr bwMode="auto">
            <a:xfrm>
              <a:off x="0" y="383"/>
              <a:ext cx="5328" cy="3868"/>
            </a:xfrm>
            <a:prstGeom prst="rect">
              <a:avLst/>
            </a:prstGeom>
            <a:noFill/>
            <a:ln w="9525">
              <a:noFill/>
              <a:miter lim="800000"/>
              <a:headEnd/>
              <a:tailEnd/>
            </a:ln>
          </p:spPr>
        </p:pic>
        <p:sp>
          <p:nvSpPr>
            <p:cNvPr id="20488" name="Text Box 5"/>
            <p:cNvSpPr txBox="1">
              <a:spLocks noChangeArrowheads="1"/>
            </p:cNvSpPr>
            <p:nvPr/>
          </p:nvSpPr>
          <p:spPr bwMode="auto">
            <a:xfrm>
              <a:off x="1638" y="2103"/>
              <a:ext cx="1968" cy="273"/>
            </a:xfrm>
            <a:prstGeom prst="rect">
              <a:avLst/>
            </a:prstGeom>
            <a:noFill/>
            <a:ln w="9525">
              <a:noFill/>
              <a:miter lim="800000"/>
              <a:headEnd/>
              <a:tailEnd/>
            </a:ln>
          </p:spPr>
          <p:txBody>
            <a:bodyPr>
              <a:spAutoFit/>
            </a:bodyPr>
            <a:lstStyle/>
            <a:p>
              <a:pPr eaLnBrk="0" hangingPunct="0">
                <a:spcBef>
                  <a:spcPct val="50000"/>
                </a:spcBef>
              </a:pPr>
              <a:r>
                <a:rPr lang="en-US" sz="2400">
                  <a:latin typeface="Times" pitchFamily="18" charset="0"/>
                </a:rPr>
                <a:t>Actual Pigeon Pictures</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26139</TotalTime>
  <Words>4328</Words>
  <Application>Microsoft Office PowerPoint</Application>
  <PresentationFormat>On-screen Show (4:3)</PresentationFormat>
  <Paragraphs>605</Paragraphs>
  <Slides>64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Default Design</vt:lpstr>
      <vt:lpstr>Photo Editor Photo</vt:lpstr>
      <vt:lpstr>Introduction to Remote Sensing</vt:lpstr>
      <vt:lpstr>PowerPoint Presentation</vt:lpstr>
      <vt:lpstr>What is Remote Sensing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Energy and Electromagnetic Radiation  EME &amp; EMR</vt:lpstr>
      <vt:lpstr>Electromagnetic Radiation</vt:lpstr>
      <vt:lpstr>Electromagnetic Energy</vt:lpstr>
      <vt:lpstr>Methods of Energy transfer</vt:lpstr>
      <vt:lpstr>Conduction </vt:lpstr>
      <vt:lpstr>Convection</vt:lpstr>
      <vt:lpstr>Radiation</vt:lpstr>
      <vt:lpstr>Electromagnetic Radiation (EMR)</vt:lpstr>
      <vt:lpstr>The wave model of EMR</vt:lpstr>
      <vt:lpstr>PowerPoint Presentation</vt:lpstr>
      <vt:lpstr>The Wave Nature of EMR</vt:lpstr>
      <vt:lpstr>Wavelength and Frequency</vt:lpstr>
      <vt:lpstr>Electromagnetic Spectrum</vt:lpstr>
      <vt:lpstr>Colors of visible Spectrum</vt:lpstr>
      <vt:lpstr>Color Mixing</vt:lpstr>
      <vt:lpstr>PowerPoint Presentation</vt:lpstr>
      <vt:lpstr>The additive primary colors</vt:lpstr>
      <vt:lpstr>PowerPoint Presentation</vt:lpstr>
      <vt:lpstr>RED         GREEN       BLUE</vt:lpstr>
      <vt:lpstr>The Particle Model of EMR</vt:lpstr>
      <vt:lpstr>The Particle Nature of EMR</vt:lpstr>
      <vt:lpstr>Common Sources of Artificial Electromagnetic Energy</vt:lpstr>
      <vt:lpstr>Sun’s Radiant Energy Distribution at 6,000oK</vt:lpstr>
      <vt:lpstr>Stefan – Boltzman Law</vt:lpstr>
      <vt:lpstr>Blackbody</vt:lpstr>
      <vt:lpstr>The Source of EMR</vt:lpstr>
      <vt:lpstr>Spectral Distribution of Energy Radiated from Blackbodies of various Temperatures</vt:lpstr>
      <vt:lpstr>Dominant Wavelength</vt:lpstr>
      <vt:lpstr>Blackbody, Greybody and Selective Radiator</vt:lpstr>
      <vt:lpstr>Electromagnetic Spectrum</vt:lpstr>
      <vt:lpstr>PowerPoint Presentation</vt:lpstr>
      <vt:lpstr>Radiation-Matter Interactions</vt:lpstr>
      <vt:lpstr>    Transmission, Reflection, Scattering, and Absorption</vt:lpstr>
      <vt:lpstr>Effects of the Atmosphere</vt:lpstr>
      <vt:lpstr>Rayleigh Scattering</vt:lpstr>
      <vt:lpstr>Mie Scattering</vt:lpstr>
      <vt:lpstr>Nonselective Scattering</vt:lpstr>
      <vt:lpstr>EMR-Atmosphere Interaction</vt:lpstr>
      <vt:lpstr>Absorption</vt:lpstr>
      <vt:lpstr>PowerPoint Presentation</vt:lpstr>
      <vt:lpstr>Spectral radiation of the Sun and the Earth </vt:lpstr>
      <vt:lpstr>Major Windows of the Gaseous Atmosphereأهم النوافذ الطيفية للغلاف الجوي </vt:lpstr>
      <vt:lpstr>Radiation – Target Interaction</vt:lpstr>
      <vt:lpstr>Illustrative Examples</vt:lpstr>
      <vt:lpstr>Reflectance Properties</vt:lpstr>
      <vt:lpstr>Basic Interactions between Electromagnetic Energy and an Earth Surface Feature</vt:lpstr>
      <vt:lpstr>EMR – Surface Interaction</vt:lpstr>
      <vt:lpstr>Target Properties - Vegetation</vt:lpstr>
      <vt:lpstr>Target Properties - Water</vt:lpstr>
    </vt:vector>
  </TitlesOfParts>
  <Company>MAADEN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Remote Sensing?</dc:title>
  <dc:creator>bartolomee</dc:creator>
  <cp:lastModifiedBy>Hp</cp:lastModifiedBy>
  <cp:revision>364</cp:revision>
  <dcterms:created xsi:type="dcterms:W3CDTF">2005-10-26T12:48:49Z</dcterms:created>
  <dcterms:modified xsi:type="dcterms:W3CDTF">2020-11-09T08:47:49Z</dcterms:modified>
</cp:coreProperties>
</file>