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82" r:id="rId2"/>
    <p:sldId id="353" r:id="rId3"/>
    <p:sldId id="352" r:id="rId4"/>
    <p:sldId id="355" r:id="rId5"/>
    <p:sldId id="356" r:id="rId6"/>
    <p:sldId id="357" r:id="rId7"/>
    <p:sldId id="368" r:id="rId8"/>
    <p:sldId id="358" r:id="rId9"/>
    <p:sldId id="359" r:id="rId10"/>
    <p:sldId id="360" r:id="rId11"/>
    <p:sldId id="311" r:id="rId12"/>
    <p:sldId id="332" r:id="rId13"/>
    <p:sldId id="361" r:id="rId14"/>
    <p:sldId id="362" r:id="rId15"/>
    <p:sldId id="334" r:id="rId16"/>
    <p:sldId id="363" r:id="rId17"/>
    <p:sldId id="365" r:id="rId18"/>
    <p:sldId id="366" r:id="rId19"/>
    <p:sldId id="367" r:id="rId20"/>
    <p:sldId id="337" r:id="rId21"/>
    <p:sldId id="369" r:id="rId22"/>
    <p:sldId id="371" r:id="rId23"/>
    <p:sldId id="370" r:id="rId24"/>
    <p:sldId id="372" r:id="rId25"/>
    <p:sldId id="374" r:id="rId26"/>
    <p:sldId id="375" r:id="rId27"/>
    <p:sldId id="376" r:id="rId28"/>
    <p:sldId id="377" r:id="rId29"/>
    <p:sldId id="378" r:id="rId30"/>
    <p:sldId id="379" r:id="rId31"/>
    <p:sldId id="380" r:id="rId32"/>
    <p:sldId id="381" r:id="rId33"/>
    <p:sldId id="383" r:id="rId34"/>
    <p:sldId id="382" r:id="rId35"/>
    <p:sldId id="384" r:id="rId36"/>
    <p:sldId id="386" r:id="rId37"/>
    <p:sldId id="387" r:id="rId38"/>
    <p:sldId id="3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A3F4F-530D-426F-A0B2-B4C8A50F99F4}" type="datetimeFigureOut">
              <a:rPr lang="en-US" smtClean="0"/>
              <a:t>12/12/2020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0E7DD-8EEA-433C-AB1F-A17411DDBE3F}" type="slidenum">
              <a:rPr lang="en-US" smtClean="0"/>
              <a:t>‹#›</a:t>
            </a:fld>
            <a:endParaRPr lang="en-US"/>
          </a:p>
        </p:txBody>
      </p:sp>
    </p:spTree>
    <p:extLst>
      <p:ext uri="{BB962C8B-B14F-4D97-AF65-F5344CB8AC3E}">
        <p14:creationId xmlns:p14="http://schemas.microsoft.com/office/powerpoint/2010/main" val="158392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E9353F-4AD8-4E9A-A6CE-73CE2B8BE0C6}"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43006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50771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01474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2959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9353F-4AD8-4E9A-A6CE-73CE2B8BE0C6}"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43785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E9353F-4AD8-4E9A-A6CE-73CE2B8BE0C6}"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18311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E9353F-4AD8-4E9A-A6CE-73CE2B8BE0C6}" type="datetimeFigureOut">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98681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E9353F-4AD8-4E9A-A6CE-73CE2B8BE0C6}"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67995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9353F-4AD8-4E9A-A6CE-73CE2B8BE0C6}" type="datetimeFigureOut">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75499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5216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3037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9353F-4AD8-4E9A-A6CE-73CE2B8BE0C6}" type="datetimeFigureOut">
              <a:rPr lang="en-US" smtClean="0"/>
              <a:t>12/12/2020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4A372-CFAF-4D4B-B4C8-8BF4BB8FDF73}" type="slidenum">
              <a:rPr lang="en-US" smtClean="0"/>
              <a:t>‹#›</a:t>
            </a:fld>
            <a:endParaRPr lang="en-US"/>
          </a:p>
        </p:txBody>
      </p:sp>
    </p:spTree>
    <p:extLst>
      <p:ext uri="{BB962C8B-B14F-4D97-AF65-F5344CB8AC3E}">
        <p14:creationId xmlns:p14="http://schemas.microsoft.com/office/powerpoint/2010/main" val="204580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505950" cy="2387600"/>
          </a:xfrm>
        </p:spPr>
        <p:txBody>
          <a:bodyPr anchor="t">
            <a:normAutofit/>
          </a:bodyPr>
          <a:lstStyle/>
          <a:p>
            <a:pPr algn="l"/>
            <a:r>
              <a:rPr lang="en-US" sz="2800" dirty="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a:ln w="0"/>
                <a:effectLst>
                  <a:outerShdw blurRad="38100" dist="19050" dir="2700000" algn="tl" rotWithShape="0">
                    <a:schemeClr val="dk1">
                      <a:alpha val="40000"/>
                    </a:schemeClr>
                  </a:outerShdw>
                </a:effectLst>
                <a:latin typeface="Arial Black" panose="020B0A04020102020204" pitchFamily="34" charset="0"/>
              </a:rPr>
            </a:br>
            <a:r>
              <a:rPr lang="en-US" sz="2800" dirty="0">
                <a:ln w="0"/>
                <a:effectLst>
                  <a:outerShdw blurRad="38100" dist="19050" dir="2700000" algn="tl" rotWithShape="0">
                    <a:schemeClr val="dk1">
                      <a:alpha val="40000"/>
                    </a:schemeClr>
                  </a:outerShdw>
                </a:effectLst>
                <a:latin typeface="Arial Black" panose="020B0A04020102020204" pitchFamily="34" charset="0"/>
              </a:rPr>
              <a:t>              UNIVERSITY OF SARGODHA </a:t>
            </a:r>
            <a:br>
              <a:rPr lang="en-US" sz="2800" dirty="0">
                <a:ln w="0"/>
                <a:effectLst>
                  <a:outerShdw blurRad="38100" dist="19050" dir="2700000" algn="tl" rotWithShape="0">
                    <a:schemeClr val="dk1">
                      <a:alpha val="40000"/>
                    </a:schemeClr>
                  </a:outerShdw>
                </a:effectLst>
              </a:rPr>
            </a:br>
            <a:br>
              <a:rPr lang="en-US" sz="2800" dirty="0">
                <a:ln w="0"/>
                <a:effectLst>
                  <a:outerShdw blurRad="38100" dist="19050" dir="2700000" algn="tl" rotWithShape="0">
                    <a:schemeClr val="dk1">
                      <a:alpha val="40000"/>
                    </a:schemeClr>
                  </a:outerShdw>
                </a:effectLst>
              </a:rPr>
            </a:br>
            <a:r>
              <a:rPr lang="en-US" sz="2800" u="sng">
                <a:ln w="0"/>
                <a:effectLst>
                  <a:outerShdw blurRad="38100" dist="19050" dir="2700000" algn="tl" rotWithShape="0">
                    <a:schemeClr val="dk1">
                      <a:alpha val="40000"/>
                    </a:schemeClr>
                  </a:outerShdw>
                </a:effectLst>
                <a:latin typeface="Arial Black" panose="020B0A04020102020204" pitchFamily="34" charset="0"/>
              </a:rPr>
              <a:t>STEEL STRUCTURES (CT-313)</a:t>
            </a:r>
            <a:br>
              <a:rPr lang="en-US" sz="2800" u="sng" dirty="0">
                <a:ln w="0"/>
                <a:effectLst>
                  <a:outerShdw blurRad="38100" dist="19050" dir="2700000" algn="tl" rotWithShape="0">
                    <a:schemeClr val="dk1">
                      <a:alpha val="40000"/>
                    </a:schemeClr>
                  </a:outerShdw>
                </a:effectLst>
                <a:latin typeface="Arial Black" panose="020B0A04020102020204" pitchFamily="34" charset="0"/>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(B.S TECHNOLOGY)</a:t>
            </a:r>
          </a:p>
        </p:txBody>
      </p:sp>
      <p:sp>
        <p:nvSpPr>
          <p:cNvPr id="3" name="Subtitle 2"/>
          <p:cNvSpPr>
            <a:spLocks noGrp="1"/>
          </p:cNvSpPr>
          <p:nvPr>
            <p:ph type="subTitle" idx="1"/>
          </p:nvPr>
        </p:nvSpPr>
        <p:spPr>
          <a:xfrm>
            <a:off x="1524000" y="3602038"/>
            <a:ext cx="9144000" cy="2584450"/>
          </a:xfrm>
        </p:spPr>
        <p:txBody>
          <a:bodyPr>
            <a:normAutofit fontScale="85000" lnSpcReduction="20000"/>
          </a:bodyPr>
          <a:lstStyle/>
          <a:p>
            <a:pPr algn="just"/>
            <a:r>
              <a:rPr lang="en-US" b="1" dirty="0">
                <a:latin typeface="Bookman Old Style" panose="02050604050505020204" pitchFamily="18" charset="0"/>
              </a:rPr>
              <a:t>                         LECTURE-22, 23 &amp; 24</a:t>
            </a:r>
          </a:p>
          <a:p>
            <a:pPr algn="just"/>
            <a:r>
              <a:rPr lang="en-US" b="1" dirty="0">
                <a:latin typeface="Bookman Old Style" panose="02050604050505020204" pitchFamily="18" charset="0"/>
              </a:rPr>
              <a:t>                         </a:t>
            </a:r>
          </a:p>
          <a:p>
            <a:pPr algn="just"/>
            <a:r>
              <a:rPr lang="en-US" b="1" dirty="0">
                <a:latin typeface="Bookman Old Style" panose="02050604050505020204" pitchFamily="18" charset="0"/>
              </a:rPr>
              <a:t>      </a:t>
            </a:r>
            <a:r>
              <a:rPr lang="en-US" b="1" u="sng" dirty="0">
                <a:latin typeface="Bookman Old Style" panose="02050604050505020204" pitchFamily="18" charset="0"/>
              </a:rPr>
              <a:t>COMPRESSION MEMBERS </a:t>
            </a:r>
          </a:p>
          <a:p>
            <a:pPr algn="l"/>
            <a:endParaRPr lang="en-US" b="1" dirty="0">
              <a:latin typeface="Bookman Old Style" panose="02050604050505020204" pitchFamily="18" charset="0"/>
            </a:endParaRPr>
          </a:p>
          <a:p>
            <a:pPr algn="l"/>
            <a:endParaRPr lang="en-US" b="1" dirty="0">
              <a:latin typeface="Bookman Old Style" panose="02050604050505020204" pitchFamily="18" charset="0"/>
            </a:endParaRPr>
          </a:p>
          <a:p>
            <a:pPr algn="l">
              <a:lnSpc>
                <a:spcPct val="10000"/>
              </a:lnSpc>
            </a:pPr>
            <a:r>
              <a:rPr lang="en-US" b="1" dirty="0">
                <a:latin typeface="Bookman Old Style" panose="02050604050505020204" pitchFamily="18" charset="0"/>
              </a:rPr>
              <a:t>Engineer Aqeel Ahmed</a:t>
            </a:r>
          </a:p>
          <a:p>
            <a:pPr algn="l">
              <a:lnSpc>
                <a:spcPct val="10000"/>
              </a:lnSpc>
            </a:pPr>
            <a:endParaRPr lang="en-US" sz="1200" b="1" dirty="0">
              <a:latin typeface="Bookman Old Style" panose="02050604050505020204" pitchFamily="18" charset="0"/>
            </a:endParaRPr>
          </a:p>
          <a:p>
            <a:pPr algn="l">
              <a:lnSpc>
                <a:spcPct val="10000"/>
              </a:lnSpc>
            </a:pPr>
            <a:endParaRPr lang="en-US" sz="1200" b="1" dirty="0">
              <a:latin typeface="Bookman Old Style" panose="02050604050505020204" pitchFamily="18" charset="0"/>
            </a:endParaRPr>
          </a:p>
          <a:p>
            <a:pPr algn="l">
              <a:lnSpc>
                <a:spcPct val="10000"/>
              </a:lnSpc>
            </a:pPr>
            <a:r>
              <a:rPr lang="en-US" b="1" dirty="0">
                <a:latin typeface="Bookman Old Style" panose="02050604050505020204" pitchFamily="18" charset="0"/>
              </a:rPr>
              <a:t>Lecturer, Civil Engineering Department</a:t>
            </a:r>
          </a:p>
          <a:p>
            <a:pPr algn="l">
              <a:lnSpc>
                <a:spcPct val="10000"/>
              </a:lnSpc>
            </a:pPr>
            <a:endParaRPr lang="en-US" b="1" dirty="0">
              <a:latin typeface="Bookman Old Style" panose="02050604050505020204" pitchFamily="18" charset="0"/>
            </a:endParaRPr>
          </a:p>
          <a:p>
            <a:pPr algn="l">
              <a:lnSpc>
                <a:spcPct val="10000"/>
              </a:lnSpc>
            </a:pPr>
            <a:endParaRPr lang="en-US" sz="1400" b="1" dirty="0">
              <a:latin typeface="Bookman Old Style" panose="02050604050505020204" pitchFamily="18" charset="0"/>
            </a:endParaRPr>
          </a:p>
          <a:p>
            <a:pPr algn="l">
              <a:lnSpc>
                <a:spcPct val="10000"/>
              </a:lnSpc>
            </a:pPr>
            <a:r>
              <a:rPr lang="en-US" b="1" dirty="0">
                <a:latin typeface="Bookman Old Style" panose="02050604050505020204" pitchFamily="18" charset="0"/>
              </a:rPr>
              <a:t>CET, UOS, Sargodha</a:t>
            </a:r>
          </a:p>
          <a:p>
            <a:pPr algn="l">
              <a:lnSpc>
                <a:spcPct val="10000"/>
              </a:lnSpc>
            </a:pPr>
            <a:endParaRPr lang="en-US" b="1" dirty="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sp>
        <p:nvSpPr>
          <p:cNvPr id="6" name="TextBox 5"/>
          <p:cNvSpPr txBox="1"/>
          <p:nvPr/>
        </p:nvSpPr>
        <p:spPr>
          <a:xfrm>
            <a:off x="1604962" y="3602038"/>
            <a:ext cx="2482685" cy="646331"/>
          </a:xfrm>
          <a:prstGeom prst="rect">
            <a:avLst/>
          </a:prstGeom>
          <a:noFill/>
        </p:spPr>
        <p:txBody>
          <a:bodyPr wrap="square" rtlCol="0">
            <a:spAutoFit/>
          </a:bodyPr>
          <a:lstStyle/>
          <a:p>
            <a:r>
              <a:rPr lang="en-US" b="1" dirty="0">
                <a:latin typeface="Bookman Old Style" panose="02050604050505020204" pitchFamily="18" charset="0"/>
              </a:rPr>
              <a:t>04-12-2020</a:t>
            </a:r>
          </a:p>
          <a:p>
            <a:endParaRPr lang="en-US" dirty="0"/>
          </a:p>
        </p:txBody>
      </p:sp>
      <p:pic>
        <p:nvPicPr>
          <p:cNvPr id="1026" name="Picture 2" descr="Image result for tension member in st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381" y="2203070"/>
            <a:ext cx="4148407" cy="321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3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dirty="0"/>
              <a:t>Column Theory……….</a:t>
            </a:r>
          </a:p>
        </p:txBody>
      </p:sp>
      <p:sp>
        <p:nvSpPr>
          <p:cNvPr id="3" name="Content Placeholder 2"/>
          <p:cNvSpPr>
            <a:spLocks noGrp="1"/>
          </p:cNvSpPr>
          <p:nvPr>
            <p:ph idx="1"/>
          </p:nvPr>
        </p:nvSpPr>
        <p:spPr>
          <a:xfrm>
            <a:off x="838200" y="1057265"/>
            <a:ext cx="10515600" cy="5119698"/>
          </a:xfrm>
        </p:spPr>
        <p:txBody>
          <a:bodyPr>
            <a:normAutofit/>
          </a:bodyPr>
          <a:lstStyle/>
          <a:p>
            <a:pPr algn="just"/>
            <a:r>
              <a:rPr lang="en-US" sz="2400" dirty="0"/>
              <a:t>The values of n corresponds to different buckling modes ; n=1 represents the first mode, n=2 second mode and so on.</a:t>
            </a:r>
          </a:p>
          <a:p>
            <a:pPr algn="just"/>
            <a:r>
              <a:rPr lang="en-US" sz="2400" dirty="0"/>
              <a:t>Values of n larger than 1 are not possible unless the compression member is physically restrained from deflecting at the points where the reversal of curvature would occur.</a:t>
            </a:r>
          </a:p>
          <a:p>
            <a:pPr algn="just"/>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rotWithShape="1">
          <a:blip r:embed="rId2"/>
          <a:srcRect l="8827"/>
          <a:stretch/>
        </p:blipFill>
        <p:spPr>
          <a:xfrm>
            <a:off x="942972" y="2943225"/>
            <a:ext cx="10460833" cy="3114676"/>
          </a:xfrm>
          <a:prstGeom prst="rect">
            <a:avLst/>
          </a:prstGeom>
        </p:spPr>
      </p:pic>
    </p:spTree>
    <p:extLst>
      <p:ext uri="{BB962C8B-B14F-4D97-AF65-F5344CB8AC3E}">
        <p14:creationId xmlns:p14="http://schemas.microsoft.com/office/powerpoint/2010/main" val="3893429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998931" y="414337"/>
            <a:ext cx="10086975" cy="1628775"/>
          </a:xfrm>
          <a:prstGeom prst="rect">
            <a:avLst/>
          </a:prstGeom>
        </p:spPr>
      </p:pic>
      <p:pic>
        <p:nvPicPr>
          <p:cNvPr id="4" name="Picture 3"/>
          <p:cNvPicPr>
            <a:picLocks noChangeAspect="1"/>
          </p:cNvPicPr>
          <p:nvPr/>
        </p:nvPicPr>
        <p:blipFill>
          <a:blip r:embed="rId3"/>
          <a:stretch>
            <a:fillRect/>
          </a:stretch>
        </p:blipFill>
        <p:spPr>
          <a:xfrm>
            <a:off x="1288253" y="2281238"/>
            <a:ext cx="10029825" cy="3314700"/>
          </a:xfrm>
          <a:prstGeom prst="rect">
            <a:avLst/>
          </a:prstGeom>
        </p:spPr>
      </p:pic>
    </p:spTree>
    <p:extLst>
      <p:ext uri="{BB962C8B-B14F-4D97-AF65-F5344CB8AC3E}">
        <p14:creationId xmlns:p14="http://schemas.microsoft.com/office/powerpoint/2010/main" val="3510345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981200" y="0"/>
            <a:ext cx="7715250" cy="5567362"/>
          </a:xfrm>
          <a:prstGeom prst="rect">
            <a:avLst/>
          </a:prstGeom>
        </p:spPr>
      </p:pic>
      <p:sp>
        <p:nvSpPr>
          <p:cNvPr id="7" name="Rectangle 6"/>
          <p:cNvSpPr/>
          <p:nvPr/>
        </p:nvSpPr>
        <p:spPr>
          <a:xfrm>
            <a:off x="2528888" y="4157661"/>
            <a:ext cx="6615112" cy="242887"/>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2059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dirty="0"/>
              <a:t>Column Theory……….</a:t>
            </a:r>
          </a:p>
        </p:txBody>
      </p:sp>
      <p:sp>
        <p:nvSpPr>
          <p:cNvPr id="3" name="Content Placeholder 2"/>
          <p:cNvSpPr>
            <a:spLocks noGrp="1"/>
          </p:cNvSpPr>
          <p:nvPr>
            <p:ph idx="1"/>
          </p:nvPr>
        </p:nvSpPr>
        <p:spPr>
          <a:xfrm>
            <a:off x="838200" y="1057265"/>
            <a:ext cx="10515600" cy="5119698"/>
          </a:xfrm>
        </p:spPr>
        <p:txBody>
          <a:bodyPr>
            <a:normAutofit fontScale="92500" lnSpcReduction="10000"/>
          </a:bodyPr>
          <a:lstStyle/>
          <a:p>
            <a:pPr algn="just"/>
            <a:r>
              <a:rPr lang="en-US" sz="2400" dirty="0"/>
              <a:t>If the critical load is divided by the cross-sectional area, the critical buckling stress is obtained by:-</a:t>
            </a:r>
          </a:p>
          <a:p>
            <a:pPr algn="just"/>
            <a:endParaRPr lang="en-US" sz="2400" dirty="0"/>
          </a:p>
          <a:p>
            <a:pPr algn="just"/>
            <a:endParaRPr lang="en-US" sz="2400" dirty="0"/>
          </a:p>
          <a:p>
            <a:pPr algn="just"/>
            <a:endParaRPr lang="en-US" sz="2400" dirty="0"/>
          </a:p>
          <a:p>
            <a:pPr algn="just"/>
            <a:r>
              <a:rPr lang="en-US" sz="2400" dirty="0"/>
              <a:t>At this compressive stress, buckling will occur about the axis corresponding to r. </a:t>
            </a:r>
          </a:p>
          <a:p>
            <a:pPr algn="just"/>
            <a:r>
              <a:rPr lang="en-US" sz="2400" dirty="0"/>
              <a:t>Buckling will take place as soon as the load reaches the value given by equation 4.3, and the column will become unstable about the principal axis corresponding to the largest slenderness ratio.</a:t>
            </a:r>
          </a:p>
          <a:p>
            <a:pPr algn="just"/>
            <a:r>
              <a:rPr lang="en-US" sz="2400" dirty="0"/>
              <a:t>This axis usually is the axis with the smaller moment of inertia.</a:t>
            </a:r>
          </a:p>
          <a:p>
            <a:pPr algn="just"/>
            <a:r>
              <a:rPr lang="en-US" sz="2400" dirty="0"/>
              <a:t>Thus the moment of inertia and radius of gyration of the cross-section should ordinarily be used in equations 4.3 and 4.4 </a:t>
            </a:r>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2138362" y="1973253"/>
            <a:ext cx="7915275" cy="819150"/>
          </a:xfrm>
          <a:prstGeom prst="rect">
            <a:avLst/>
          </a:prstGeom>
        </p:spPr>
      </p:pic>
    </p:spTree>
    <p:extLst>
      <p:ext uri="{BB962C8B-B14F-4D97-AF65-F5344CB8AC3E}">
        <p14:creationId xmlns:p14="http://schemas.microsoft.com/office/powerpoint/2010/main" val="400853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7265"/>
            <a:ext cx="10515600" cy="5119698"/>
          </a:xfrm>
        </p:spPr>
        <p:txBody>
          <a:bodyPr>
            <a:normAutofit fontScale="85000" lnSpcReduction="20000"/>
          </a:bodyPr>
          <a:lstStyle/>
          <a:p>
            <a:pPr algn="just"/>
            <a:r>
              <a:rPr lang="en-US" sz="2400" dirty="0"/>
              <a:t>Early researchers soon found out that Euler’s equation did not give reliable results for stocky, or less slender, compression members.</a:t>
            </a:r>
          </a:p>
          <a:p>
            <a:pPr algn="just"/>
            <a:r>
              <a:rPr lang="en-US" sz="2400" dirty="0"/>
              <a:t>The reason is that smaller slenderness ratio for members of this type causes a large buckling stress, it can be seen from equation 4.4.</a:t>
            </a:r>
          </a:p>
          <a:p>
            <a:pPr algn="just"/>
            <a:endParaRPr lang="en-US" sz="2400" dirty="0"/>
          </a:p>
          <a:p>
            <a:pPr algn="just"/>
            <a:endParaRPr lang="en-US" sz="2400" dirty="0"/>
          </a:p>
          <a:p>
            <a:pPr algn="just"/>
            <a:endParaRPr lang="en-US" sz="2400" dirty="0"/>
          </a:p>
          <a:p>
            <a:pPr algn="just"/>
            <a:endParaRPr lang="en-US" sz="2400" dirty="0"/>
          </a:p>
          <a:p>
            <a:pPr algn="just"/>
            <a:r>
              <a:rPr lang="en-US" sz="2400" dirty="0"/>
              <a:t>If the stress at which buckling occurs is greater than the proportional limit of the material, the relation between stress and strain is no longer linear and the modulus of elasticity E can no longer be used.</a:t>
            </a:r>
          </a:p>
          <a:p>
            <a:pPr algn="just"/>
            <a:endParaRPr lang="en-US" sz="2400" dirty="0"/>
          </a:p>
          <a:p>
            <a:pPr algn="just"/>
            <a:r>
              <a:rPr lang="en-US" sz="2400" dirty="0"/>
              <a:t>In Example 4.1, the stress at buckling is </a:t>
            </a:r>
            <a:r>
              <a:rPr lang="en-US" sz="2400" dirty="0" err="1"/>
              <a:t>Pcr</a:t>
            </a:r>
            <a:r>
              <a:rPr lang="en-US" sz="2400" dirty="0"/>
              <a:t>/A=278.9/14.6=19.10 </a:t>
            </a:r>
            <a:r>
              <a:rPr lang="en-US" sz="2400" dirty="0" err="1"/>
              <a:t>Ksi</a:t>
            </a:r>
            <a:r>
              <a:rPr lang="en-US" sz="2400" dirty="0"/>
              <a:t>, which is well below the proportional limit of any grade of structural steel.</a:t>
            </a:r>
          </a:p>
          <a:p>
            <a:pPr marL="0" indent="0" algn="just">
              <a:buNone/>
            </a:pPr>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909762" y="2593174"/>
            <a:ext cx="7915275" cy="819150"/>
          </a:xfrm>
          <a:prstGeom prst="rect">
            <a:avLst/>
          </a:prstGeom>
        </p:spPr>
      </p:pic>
    </p:spTree>
    <p:extLst>
      <p:ext uri="{BB962C8B-B14F-4D97-AF65-F5344CB8AC3E}">
        <p14:creationId xmlns:p14="http://schemas.microsoft.com/office/powerpoint/2010/main" val="2380694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728789" y="542925"/>
            <a:ext cx="8572500" cy="5153025"/>
          </a:xfrm>
          <a:prstGeom prst="rect">
            <a:avLst/>
          </a:prstGeom>
        </p:spPr>
      </p:pic>
    </p:spTree>
    <p:extLst>
      <p:ext uri="{BB962C8B-B14F-4D97-AF65-F5344CB8AC3E}">
        <p14:creationId xmlns:p14="http://schemas.microsoft.com/office/powerpoint/2010/main" val="344966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7265"/>
            <a:ext cx="10515600" cy="5119698"/>
          </a:xfrm>
        </p:spPr>
        <p:txBody>
          <a:bodyPr>
            <a:normAutofit fontScale="47500" lnSpcReduction="20000"/>
          </a:bodyPr>
          <a:lstStyle/>
          <a:p>
            <a:pPr algn="just"/>
            <a:r>
              <a:rPr lang="en-US" sz="4500" dirty="0"/>
              <a:t>This difficulty was initially resolved by Friedrich </a:t>
            </a:r>
            <a:r>
              <a:rPr lang="en-US" sz="4500" dirty="0" err="1"/>
              <a:t>Engesser</a:t>
            </a:r>
            <a:r>
              <a:rPr lang="en-US" sz="4500" dirty="0"/>
              <a:t>, who proposed in 1889 the use of a variable tangent modulus, E</a:t>
            </a:r>
            <a:r>
              <a:rPr lang="en-US" sz="4500" baseline="-25000" dirty="0"/>
              <a:t>t</a:t>
            </a:r>
            <a:r>
              <a:rPr lang="en-US" sz="4500" dirty="0"/>
              <a:t> in equation 4.3.</a:t>
            </a:r>
          </a:p>
          <a:p>
            <a:pPr algn="just"/>
            <a:endParaRPr lang="en-US" sz="4500" dirty="0"/>
          </a:p>
          <a:p>
            <a:pPr algn="just"/>
            <a:r>
              <a:rPr lang="en-US" sz="4500" dirty="0"/>
              <a:t>For a material with a stress-strain curve like the one shown in Figure 4.5, E is not a constant for stresses greater than the proportional limit </a:t>
            </a:r>
            <a:r>
              <a:rPr lang="en-US" sz="4500" dirty="0" err="1"/>
              <a:t>Fpl</a:t>
            </a:r>
            <a:r>
              <a:rPr lang="en-US" sz="4500" dirty="0"/>
              <a:t>.</a:t>
            </a:r>
          </a:p>
          <a:p>
            <a:pPr algn="just"/>
            <a:endParaRPr lang="en-US" sz="4500" dirty="0"/>
          </a:p>
          <a:p>
            <a:pPr algn="just"/>
            <a:r>
              <a:rPr lang="en-US" sz="4500" dirty="0"/>
              <a:t>The tangent modulus E</a:t>
            </a:r>
            <a:r>
              <a:rPr lang="en-US" sz="4500" baseline="-25000" dirty="0"/>
              <a:t>t</a:t>
            </a:r>
            <a:r>
              <a:rPr lang="en-US" sz="4500" dirty="0"/>
              <a:t> is defined as the slope of the tangent to the stress-strain curve for values of </a:t>
            </a:r>
            <a:r>
              <a:rPr lang="en-US" sz="4500" i="1" dirty="0"/>
              <a:t>f </a:t>
            </a:r>
            <a:r>
              <a:rPr lang="en-US" sz="4500" dirty="0"/>
              <a:t>between </a:t>
            </a:r>
            <a:r>
              <a:rPr lang="en-US" sz="4500" dirty="0" err="1"/>
              <a:t>Fpl</a:t>
            </a:r>
            <a:r>
              <a:rPr lang="en-US" sz="4500" dirty="0"/>
              <a:t> and </a:t>
            </a:r>
            <a:r>
              <a:rPr lang="en-US" sz="4500" dirty="0" err="1"/>
              <a:t>Fy</a:t>
            </a:r>
            <a:r>
              <a:rPr lang="en-US" sz="4500" dirty="0"/>
              <a:t>.  So the equation can be shown as equation 4.5</a:t>
            </a:r>
          </a:p>
          <a:p>
            <a:pPr algn="just"/>
            <a:endParaRPr lang="en-US" sz="4500" dirty="0"/>
          </a:p>
          <a:p>
            <a:pPr algn="just"/>
            <a:r>
              <a:rPr lang="en-US" sz="4500" dirty="0"/>
              <a:t>The equation 4.5 is identical to the Euler equation, except that E</a:t>
            </a:r>
            <a:r>
              <a:rPr lang="en-US" sz="4500" baseline="-25000" dirty="0"/>
              <a:t>t</a:t>
            </a:r>
            <a:r>
              <a:rPr lang="en-US" sz="4500" dirty="0"/>
              <a:t> is substituted for E.</a:t>
            </a:r>
          </a:p>
          <a:p>
            <a:pPr algn="just"/>
            <a:endParaRPr lang="en-US" sz="2400" dirty="0"/>
          </a:p>
          <a:p>
            <a:pPr algn="just"/>
            <a:endParaRPr lang="en-US" sz="2400" dirty="0"/>
          </a:p>
          <a:p>
            <a:pPr marL="0" indent="0" algn="just">
              <a:buNone/>
            </a:pPr>
            <a:r>
              <a:rPr lang="en-US" sz="2400" dirty="0"/>
              <a:t> </a:t>
            </a:r>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375170" y="5069682"/>
            <a:ext cx="7934325" cy="742950"/>
          </a:xfrm>
          <a:prstGeom prst="rect">
            <a:avLst/>
          </a:prstGeom>
        </p:spPr>
      </p:pic>
    </p:spTree>
    <p:extLst>
      <p:ext uri="{BB962C8B-B14F-4D97-AF65-F5344CB8AC3E}">
        <p14:creationId xmlns:p14="http://schemas.microsoft.com/office/powerpoint/2010/main" val="107136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dirty="0"/>
              <a:t>Effective Length</a:t>
            </a:r>
          </a:p>
        </p:txBody>
      </p:sp>
      <p:sp>
        <p:nvSpPr>
          <p:cNvPr id="3" name="Content Placeholder 2"/>
          <p:cNvSpPr>
            <a:spLocks noGrp="1"/>
          </p:cNvSpPr>
          <p:nvPr>
            <p:ph idx="1"/>
          </p:nvPr>
        </p:nvSpPr>
        <p:spPr>
          <a:xfrm>
            <a:off x="838200" y="1057265"/>
            <a:ext cx="10515600" cy="5119698"/>
          </a:xfrm>
        </p:spPr>
        <p:txBody>
          <a:bodyPr>
            <a:normAutofit fontScale="92500" lnSpcReduction="10000"/>
          </a:bodyPr>
          <a:lstStyle/>
          <a:p>
            <a:pPr algn="just"/>
            <a:r>
              <a:rPr lang="en-US" sz="2400" dirty="0"/>
              <a:t>Both the Euler and tangent modulus equations are based on the following assumptions:</a:t>
            </a:r>
          </a:p>
          <a:p>
            <a:pPr marL="0" indent="0" algn="just">
              <a:buNone/>
            </a:pPr>
            <a:r>
              <a:rPr lang="en-US" sz="2400" dirty="0"/>
              <a:t>           1. The Column is perfectly straight with no initial crookedness.</a:t>
            </a:r>
          </a:p>
          <a:p>
            <a:pPr marL="0" indent="0" algn="just">
              <a:buNone/>
            </a:pPr>
            <a:r>
              <a:rPr lang="en-US" sz="2400" dirty="0"/>
              <a:t>           2. The Load is axial, with no eccentricity.</a:t>
            </a:r>
          </a:p>
          <a:p>
            <a:pPr marL="0" indent="0" algn="just">
              <a:buNone/>
            </a:pPr>
            <a:r>
              <a:rPr lang="en-US" sz="2400" dirty="0"/>
              <a:t>           3.  The Column is pinned at both ends.</a:t>
            </a:r>
          </a:p>
          <a:p>
            <a:pPr marL="342900" indent="-342900" algn="just">
              <a:buNone/>
            </a:pPr>
            <a:r>
              <a:rPr lang="en-US" sz="2400" dirty="0"/>
              <a:t> • The first two conditions mean that there is no bending moment in the member before buckling.</a:t>
            </a:r>
          </a:p>
          <a:p>
            <a:pPr algn="just"/>
            <a:r>
              <a:rPr lang="en-US" sz="2400" dirty="0"/>
              <a:t>For dealing with columns other than pinned end conditions, such as One end pinned and one end fixed as  shown in figure-4.7. the Euler equation for this case can be derived as;</a:t>
            </a:r>
          </a:p>
          <a:p>
            <a:pPr marL="0" indent="0" algn="just">
              <a:buNone/>
            </a:pPr>
            <a:endParaRPr lang="en-US" sz="2400" dirty="0"/>
          </a:p>
          <a:p>
            <a:pPr algn="just"/>
            <a:endParaRPr lang="en-US" sz="2400" dirty="0"/>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stretch>
            <a:fillRect/>
          </a:stretch>
        </p:blipFill>
        <p:spPr>
          <a:xfrm>
            <a:off x="3595687" y="4300538"/>
            <a:ext cx="3829050" cy="1714499"/>
          </a:xfrm>
          <a:prstGeom prst="rect">
            <a:avLst/>
          </a:prstGeom>
        </p:spPr>
      </p:pic>
    </p:spTree>
    <p:extLst>
      <p:ext uri="{BB962C8B-B14F-4D97-AF65-F5344CB8AC3E}">
        <p14:creationId xmlns:p14="http://schemas.microsoft.com/office/powerpoint/2010/main" val="1222941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dirty="0"/>
              <a:t>Effective Length…….</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2"/>
          <a:stretch>
            <a:fillRect/>
          </a:stretch>
        </p:blipFill>
        <p:spPr>
          <a:xfrm>
            <a:off x="4048125" y="847725"/>
            <a:ext cx="4095750" cy="5162550"/>
          </a:xfrm>
          <a:prstGeom prst="rect">
            <a:avLst/>
          </a:prstGeom>
        </p:spPr>
      </p:pic>
    </p:spTree>
    <p:extLst>
      <p:ext uri="{BB962C8B-B14F-4D97-AF65-F5344CB8AC3E}">
        <p14:creationId xmlns:p14="http://schemas.microsoft.com/office/powerpoint/2010/main" val="2024443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dirty="0"/>
              <a:t>Effective Length</a:t>
            </a:r>
          </a:p>
        </p:txBody>
      </p:sp>
      <p:sp>
        <p:nvSpPr>
          <p:cNvPr id="3" name="Content Placeholder 2"/>
          <p:cNvSpPr>
            <a:spLocks noGrp="1"/>
          </p:cNvSpPr>
          <p:nvPr>
            <p:ph idx="1"/>
          </p:nvPr>
        </p:nvSpPr>
        <p:spPr>
          <a:xfrm>
            <a:off x="838200" y="1057265"/>
            <a:ext cx="10515600" cy="5119698"/>
          </a:xfrm>
        </p:spPr>
        <p:txBody>
          <a:bodyPr>
            <a:normAutofit fontScale="77500" lnSpcReduction="20000"/>
          </a:bodyPr>
          <a:lstStyle/>
          <a:p>
            <a:pPr marL="0" indent="0" algn="just">
              <a:buNone/>
            </a:pPr>
            <a:endParaRPr lang="en-US" sz="2400" dirty="0"/>
          </a:p>
          <a:p>
            <a:pPr algn="just"/>
            <a:r>
              <a:rPr lang="en-US" sz="2400" dirty="0"/>
              <a:t>For convenience, the equations for buckling load will be written as:</a:t>
            </a:r>
          </a:p>
          <a:p>
            <a:pPr algn="just"/>
            <a:endParaRPr lang="en-US" sz="2400" dirty="0"/>
          </a:p>
          <a:p>
            <a:pPr algn="just"/>
            <a:endParaRPr lang="en-US" sz="2400" dirty="0"/>
          </a:p>
          <a:p>
            <a:pPr algn="just"/>
            <a:endParaRPr lang="en-US" sz="2400" dirty="0"/>
          </a:p>
          <a:p>
            <a:pPr algn="just"/>
            <a:r>
              <a:rPr lang="en-US" sz="2400" dirty="0"/>
              <a:t>Where KL is the effective length and K is the effective length factor.</a:t>
            </a:r>
          </a:p>
          <a:p>
            <a:pPr marL="0" indent="0" algn="just">
              <a:buNone/>
            </a:pPr>
            <a:endParaRPr lang="en-US" sz="2400" dirty="0"/>
          </a:p>
          <a:p>
            <a:pPr algn="just"/>
            <a:r>
              <a:rPr lang="en-US" sz="2400" dirty="0"/>
              <a:t>The effective length factor for the fixed-pinned compression member is 0.70.</a:t>
            </a:r>
          </a:p>
          <a:p>
            <a:pPr algn="just"/>
            <a:endParaRPr lang="en-US" sz="2400" dirty="0"/>
          </a:p>
          <a:p>
            <a:pPr algn="just"/>
            <a:r>
              <a:rPr lang="en-US" sz="2400" dirty="0"/>
              <a:t>Values of K for these and other cases can be determined with the aid of Table C-C2.2 in the commentary of AISC Specification.</a:t>
            </a:r>
          </a:p>
          <a:p>
            <a:pPr marL="0" indent="0" algn="just">
              <a:buNone/>
            </a:pPr>
            <a:endParaRPr lang="en-US" sz="2400" dirty="0"/>
          </a:p>
          <a:p>
            <a:pPr marL="0" indent="0" algn="just">
              <a:buNone/>
            </a:pPr>
            <a:r>
              <a:rPr lang="en-US" sz="2400" dirty="0"/>
              <a:t> </a:t>
            </a:r>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2157412" y="1820849"/>
            <a:ext cx="7877175" cy="895350"/>
          </a:xfrm>
          <a:prstGeom prst="rect">
            <a:avLst/>
          </a:prstGeom>
        </p:spPr>
      </p:pic>
    </p:spTree>
    <p:extLst>
      <p:ext uri="{BB962C8B-B14F-4D97-AF65-F5344CB8AC3E}">
        <p14:creationId xmlns:p14="http://schemas.microsoft.com/office/powerpoint/2010/main" val="385450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Compression Members</a:t>
            </a:r>
          </a:p>
        </p:txBody>
      </p:sp>
      <p:sp>
        <p:nvSpPr>
          <p:cNvPr id="3" name="Content Placeholder 2"/>
          <p:cNvSpPr>
            <a:spLocks noGrp="1"/>
          </p:cNvSpPr>
          <p:nvPr>
            <p:ph idx="1"/>
          </p:nvPr>
        </p:nvSpPr>
        <p:spPr>
          <a:xfrm>
            <a:off x="838200" y="1385889"/>
            <a:ext cx="10515600" cy="4805362"/>
          </a:xfrm>
        </p:spPr>
        <p:txBody>
          <a:bodyPr>
            <a:normAutofit/>
          </a:bodyPr>
          <a:lstStyle/>
          <a:p>
            <a:pPr algn="just"/>
            <a:r>
              <a:rPr lang="en-US" sz="2400" dirty="0"/>
              <a:t>Structural members that are subjected only to axial compressive forces; the stress can be taken as              . Where     is considered to be  uniform over the entire cross section.</a:t>
            </a:r>
          </a:p>
          <a:p>
            <a:pPr algn="just"/>
            <a:endParaRPr lang="en-US" sz="2400" dirty="0"/>
          </a:p>
          <a:p>
            <a:pPr algn="just"/>
            <a:r>
              <a:rPr lang="en-US" sz="2400" dirty="0"/>
              <a:t>This ideal state is never achieved in reality, however, because some eccentricity of the load is unavoidable. </a:t>
            </a:r>
          </a:p>
          <a:p>
            <a:pPr algn="just"/>
            <a:endParaRPr lang="en-US" sz="2400" dirty="0"/>
          </a:p>
          <a:p>
            <a:pPr algn="just"/>
            <a:r>
              <a:rPr lang="en-US" sz="2400" dirty="0"/>
              <a:t>Bending will result but it can be usually regarded as secondary and can be neglected if the theoretical loading conditions is closely approximated.</a:t>
            </a:r>
          </a:p>
          <a:p>
            <a:pPr algn="just"/>
            <a:endParaRPr lang="en-US" sz="2400" dirty="0"/>
          </a:p>
          <a:p>
            <a:pPr algn="just"/>
            <a:r>
              <a:rPr lang="en-US" sz="2400" dirty="0"/>
              <a:t>Bending can not be neglected if there is a computed bending moment. We consider this situation in “Beam-Columns”.</a:t>
            </a:r>
          </a:p>
          <a:p>
            <a:pPr algn="just"/>
            <a:endParaRPr lang="en-US" sz="2400" dirty="0"/>
          </a:p>
          <a:p>
            <a:pPr algn="just"/>
            <a:endParaRPr lang="en-US" sz="2400" dirty="0"/>
          </a:p>
        </p:txBody>
      </p:sp>
      <p:pic>
        <p:nvPicPr>
          <p:cNvPr id="5" name="Picture 4"/>
          <p:cNvPicPr>
            <a:picLocks noChangeAspect="1"/>
          </p:cNvPicPr>
          <p:nvPr/>
        </p:nvPicPr>
        <p:blipFill>
          <a:blip r:embed="rId2"/>
          <a:stretch>
            <a:fillRect/>
          </a:stretch>
        </p:blipFill>
        <p:spPr>
          <a:xfrm>
            <a:off x="3195638" y="1744664"/>
            <a:ext cx="1028700" cy="400050"/>
          </a:xfrm>
          <a:prstGeom prst="rect">
            <a:avLst/>
          </a:prstGeom>
        </p:spPr>
      </p:pic>
      <p:pic>
        <p:nvPicPr>
          <p:cNvPr id="6" name="Picture 5"/>
          <p:cNvPicPr>
            <a:picLocks noChangeAspect="1"/>
          </p:cNvPicPr>
          <p:nvPr/>
        </p:nvPicPr>
        <p:blipFill>
          <a:blip r:embed="rId3"/>
          <a:stretch>
            <a:fillRect/>
          </a:stretch>
        </p:blipFill>
        <p:spPr>
          <a:xfrm>
            <a:off x="5419723" y="1730376"/>
            <a:ext cx="238125" cy="447675"/>
          </a:xfrm>
          <a:prstGeom prst="rect">
            <a:avLst/>
          </a:prstGeom>
        </p:spPr>
      </p:pic>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58811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57164"/>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585787" y="-14288"/>
            <a:ext cx="9844088" cy="6574444"/>
          </a:xfrm>
          <a:prstGeom prst="rect">
            <a:avLst/>
          </a:prstGeom>
        </p:spPr>
      </p:pic>
    </p:spTree>
    <p:extLst>
      <p:ext uri="{BB962C8B-B14F-4D97-AF65-F5344CB8AC3E}">
        <p14:creationId xmlns:p14="http://schemas.microsoft.com/office/powerpoint/2010/main" val="320407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u="sng" dirty="0"/>
              <a:t>AISC Requirements </a:t>
            </a:r>
          </a:p>
        </p:txBody>
      </p:sp>
      <p:sp>
        <p:nvSpPr>
          <p:cNvPr id="3" name="Content Placeholder 2"/>
          <p:cNvSpPr>
            <a:spLocks noGrp="1"/>
          </p:cNvSpPr>
          <p:nvPr>
            <p:ph idx="1"/>
          </p:nvPr>
        </p:nvSpPr>
        <p:spPr>
          <a:xfrm>
            <a:off x="838200" y="1057265"/>
            <a:ext cx="10515600" cy="5119698"/>
          </a:xfrm>
        </p:spPr>
        <p:txBody>
          <a:bodyPr>
            <a:normAutofit/>
          </a:bodyPr>
          <a:lstStyle/>
          <a:p>
            <a:pPr marL="0" indent="0" algn="just">
              <a:buNone/>
            </a:pPr>
            <a:endParaRPr lang="en-US" sz="2400" dirty="0"/>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rotWithShape="1">
          <a:blip r:embed="rId2"/>
          <a:srcRect l="2394" t="7639" r="1680" b="19212"/>
          <a:stretch/>
        </p:blipFill>
        <p:spPr>
          <a:xfrm>
            <a:off x="971551" y="982649"/>
            <a:ext cx="8972550" cy="1185862"/>
          </a:xfrm>
          <a:prstGeom prst="rect">
            <a:avLst/>
          </a:prstGeom>
        </p:spPr>
      </p:pic>
      <p:pic>
        <p:nvPicPr>
          <p:cNvPr id="6" name="Picture 5"/>
          <p:cNvPicPr>
            <a:picLocks noChangeAspect="1"/>
          </p:cNvPicPr>
          <p:nvPr/>
        </p:nvPicPr>
        <p:blipFill>
          <a:blip r:embed="rId3"/>
          <a:stretch>
            <a:fillRect/>
          </a:stretch>
        </p:blipFill>
        <p:spPr>
          <a:xfrm>
            <a:off x="1428750" y="2182799"/>
            <a:ext cx="8929688" cy="3832239"/>
          </a:xfrm>
          <a:prstGeom prst="rect">
            <a:avLst/>
          </a:prstGeom>
        </p:spPr>
      </p:pic>
    </p:spTree>
    <p:extLst>
      <p:ext uri="{BB962C8B-B14F-4D97-AF65-F5344CB8AC3E}">
        <p14:creationId xmlns:p14="http://schemas.microsoft.com/office/powerpoint/2010/main" val="66173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u="sng" dirty="0"/>
              <a:t>AISC Requirements………</a:t>
            </a:r>
          </a:p>
        </p:txBody>
      </p:sp>
      <p:sp>
        <p:nvSpPr>
          <p:cNvPr id="3" name="Content Placeholder 2"/>
          <p:cNvSpPr>
            <a:spLocks noGrp="1"/>
          </p:cNvSpPr>
          <p:nvPr>
            <p:ph idx="1"/>
          </p:nvPr>
        </p:nvSpPr>
        <p:spPr>
          <a:xfrm>
            <a:off x="838200" y="1057265"/>
            <a:ext cx="10515600" cy="5119698"/>
          </a:xfrm>
        </p:spPr>
        <p:txBody>
          <a:bodyPr>
            <a:normAutofit/>
          </a:bodyPr>
          <a:lstStyle/>
          <a:p>
            <a:pPr marL="0" indent="0" algn="just">
              <a:buNone/>
            </a:pPr>
            <a:endParaRPr lang="en-US" sz="2400" dirty="0"/>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400175" y="1390642"/>
            <a:ext cx="8301038" cy="3824296"/>
          </a:xfrm>
          <a:prstGeom prst="rect">
            <a:avLst/>
          </a:prstGeom>
        </p:spPr>
      </p:pic>
    </p:spTree>
    <p:extLst>
      <p:ext uri="{BB962C8B-B14F-4D97-AF65-F5344CB8AC3E}">
        <p14:creationId xmlns:p14="http://schemas.microsoft.com/office/powerpoint/2010/main" val="2102503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u="sng" dirty="0"/>
              <a:t>AISC Requirements……… </a:t>
            </a:r>
          </a:p>
        </p:txBody>
      </p:sp>
      <p:sp>
        <p:nvSpPr>
          <p:cNvPr id="3" name="Content Placeholder 2"/>
          <p:cNvSpPr>
            <a:spLocks noGrp="1"/>
          </p:cNvSpPr>
          <p:nvPr>
            <p:ph idx="1"/>
          </p:nvPr>
        </p:nvSpPr>
        <p:spPr>
          <a:xfrm>
            <a:off x="838200" y="1057265"/>
            <a:ext cx="10515600" cy="5119698"/>
          </a:xfrm>
        </p:spPr>
        <p:txBody>
          <a:bodyPr>
            <a:normAutofit/>
          </a:bodyPr>
          <a:lstStyle/>
          <a:p>
            <a:pPr marL="0" indent="0" algn="just">
              <a:buNone/>
            </a:pPr>
            <a:endParaRPr lang="en-US" sz="2400" dirty="0"/>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100138" y="1057265"/>
            <a:ext cx="10029825" cy="4800609"/>
          </a:xfrm>
          <a:prstGeom prst="rect">
            <a:avLst/>
          </a:prstGeom>
        </p:spPr>
      </p:pic>
    </p:spTree>
    <p:extLst>
      <p:ext uri="{BB962C8B-B14F-4D97-AF65-F5344CB8AC3E}">
        <p14:creationId xmlns:p14="http://schemas.microsoft.com/office/powerpoint/2010/main" val="1642239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u="sng" dirty="0"/>
              <a:t>AISC Requirements…….. </a:t>
            </a:r>
          </a:p>
        </p:txBody>
      </p:sp>
      <p:sp>
        <p:nvSpPr>
          <p:cNvPr id="3" name="Content Placeholder 2"/>
          <p:cNvSpPr>
            <a:spLocks noGrp="1"/>
          </p:cNvSpPr>
          <p:nvPr>
            <p:ph idx="1"/>
          </p:nvPr>
        </p:nvSpPr>
        <p:spPr>
          <a:xfrm>
            <a:off x="838200" y="1057265"/>
            <a:ext cx="10515600" cy="5119698"/>
          </a:xfrm>
        </p:spPr>
        <p:txBody>
          <a:bodyPr>
            <a:normAutofit/>
          </a:bodyPr>
          <a:lstStyle/>
          <a:p>
            <a:pPr marL="0" indent="0" algn="just">
              <a:buNone/>
            </a:pPr>
            <a:endParaRPr lang="en-US" sz="2400" dirty="0"/>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2"/>
          <a:stretch>
            <a:fillRect/>
          </a:stretch>
        </p:blipFill>
        <p:spPr>
          <a:xfrm>
            <a:off x="1471614" y="1271588"/>
            <a:ext cx="9305924" cy="4457700"/>
          </a:xfrm>
          <a:prstGeom prst="rect">
            <a:avLst/>
          </a:prstGeom>
        </p:spPr>
      </p:pic>
    </p:spTree>
    <p:extLst>
      <p:ext uri="{BB962C8B-B14F-4D97-AF65-F5344CB8AC3E}">
        <p14:creationId xmlns:p14="http://schemas.microsoft.com/office/powerpoint/2010/main" val="2066633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u="sng" dirty="0"/>
              <a:t>AISC Requirements…….. </a:t>
            </a:r>
          </a:p>
        </p:txBody>
      </p:sp>
      <p:sp>
        <p:nvSpPr>
          <p:cNvPr id="3" name="Content Placeholder 2"/>
          <p:cNvSpPr>
            <a:spLocks noGrp="1"/>
          </p:cNvSpPr>
          <p:nvPr>
            <p:ph idx="1"/>
          </p:nvPr>
        </p:nvSpPr>
        <p:spPr>
          <a:xfrm>
            <a:off x="838200" y="1057265"/>
            <a:ext cx="10515600" cy="5119698"/>
          </a:xfrm>
        </p:spPr>
        <p:txBody>
          <a:bodyPr>
            <a:normAutofit/>
          </a:bodyPr>
          <a:lstStyle/>
          <a:p>
            <a:pPr marL="0" indent="0" algn="just">
              <a:buNone/>
            </a:pPr>
            <a:endParaRPr lang="en-US" sz="2400" dirty="0"/>
          </a:p>
          <a:p>
            <a:pPr algn="just"/>
            <a:endParaRPr lang="en-US" sz="2400" dirty="0"/>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247773" y="1504142"/>
            <a:ext cx="9010651" cy="2112972"/>
          </a:xfrm>
          <a:prstGeom prst="rect">
            <a:avLst/>
          </a:prstGeom>
        </p:spPr>
      </p:pic>
    </p:spTree>
    <p:extLst>
      <p:ext uri="{BB962C8B-B14F-4D97-AF65-F5344CB8AC3E}">
        <p14:creationId xmlns:p14="http://schemas.microsoft.com/office/powerpoint/2010/main" val="542111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2"/>
          <a:stretch>
            <a:fillRect/>
          </a:stretch>
        </p:blipFill>
        <p:spPr>
          <a:xfrm>
            <a:off x="923926" y="271462"/>
            <a:ext cx="10306050" cy="828675"/>
          </a:xfrm>
          <a:prstGeom prst="rect">
            <a:avLst/>
          </a:prstGeom>
        </p:spPr>
      </p:pic>
      <p:pic>
        <p:nvPicPr>
          <p:cNvPr id="10" name="Picture 9"/>
          <p:cNvPicPr>
            <a:picLocks noChangeAspect="1"/>
          </p:cNvPicPr>
          <p:nvPr/>
        </p:nvPicPr>
        <p:blipFill>
          <a:blip r:embed="rId3"/>
          <a:stretch>
            <a:fillRect/>
          </a:stretch>
        </p:blipFill>
        <p:spPr>
          <a:xfrm>
            <a:off x="1066800" y="1290636"/>
            <a:ext cx="9405938" cy="4638677"/>
          </a:xfrm>
          <a:prstGeom prst="rect">
            <a:avLst/>
          </a:prstGeom>
        </p:spPr>
      </p:pic>
    </p:spTree>
    <p:extLst>
      <p:ext uri="{BB962C8B-B14F-4D97-AF65-F5344CB8AC3E}">
        <p14:creationId xmlns:p14="http://schemas.microsoft.com/office/powerpoint/2010/main" val="2479825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813319" y="114300"/>
            <a:ext cx="8458199" cy="5900738"/>
          </a:xfrm>
          <a:prstGeom prst="rect">
            <a:avLst/>
          </a:prstGeom>
        </p:spPr>
      </p:pic>
      <p:sp>
        <p:nvSpPr>
          <p:cNvPr id="11" name="Rectangle 10"/>
          <p:cNvSpPr/>
          <p:nvPr/>
        </p:nvSpPr>
        <p:spPr>
          <a:xfrm>
            <a:off x="1971668" y="3829045"/>
            <a:ext cx="7915282" cy="20003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55806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123950" y="511967"/>
            <a:ext cx="10715625" cy="5381625"/>
          </a:xfrm>
          <a:prstGeom prst="rect">
            <a:avLst/>
          </a:prstGeom>
        </p:spPr>
      </p:pic>
    </p:spTree>
    <p:extLst>
      <p:ext uri="{BB962C8B-B14F-4D97-AF65-F5344CB8AC3E}">
        <p14:creationId xmlns:p14="http://schemas.microsoft.com/office/powerpoint/2010/main" val="1983103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538287" y="285750"/>
            <a:ext cx="7686675" cy="5229225"/>
          </a:xfrm>
          <a:prstGeom prst="rect">
            <a:avLst/>
          </a:prstGeom>
        </p:spPr>
      </p:pic>
    </p:spTree>
    <p:extLst>
      <p:ext uri="{BB962C8B-B14F-4D97-AF65-F5344CB8AC3E}">
        <p14:creationId xmlns:p14="http://schemas.microsoft.com/office/powerpoint/2010/main" val="137381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Compression Members…..</a:t>
            </a:r>
          </a:p>
        </p:txBody>
      </p:sp>
      <p:sp>
        <p:nvSpPr>
          <p:cNvPr id="3" name="Content Placeholder 2"/>
          <p:cNvSpPr>
            <a:spLocks noGrp="1"/>
          </p:cNvSpPr>
          <p:nvPr>
            <p:ph idx="1"/>
          </p:nvPr>
        </p:nvSpPr>
        <p:spPr>
          <a:xfrm>
            <a:off x="838200" y="1385889"/>
            <a:ext cx="10515600" cy="4805362"/>
          </a:xfrm>
        </p:spPr>
        <p:txBody>
          <a:bodyPr>
            <a:normAutofit/>
          </a:bodyPr>
          <a:lstStyle/>
          <a:p>
            <a:pPr algn="just"/>
            <a:endParaRPr lang="en-US" sz="2400" dirty="0"/>
          </a:p>
          <a:p>
            <a:pPr algn="just"/>
            <a:r>
              <a:rPr lang="en-US" sz="2400" dirty="0"/>
              <a:t>The most common type of compression member occurring in buildings and bridges is the column, whose primary function is to support a vertical loads.</a:t>
            </a:r>
          </a:p>
          <a:p>
            <a:pPr algn="just"/>
            <a:endParaRPr lang="en-US" sz="2400" dirty="0"/>
          </a:p>
          <a:p>
            <a:pPr algn="just"/>
            <a:r>
              <a:rPr lang="en-US" sz="2400" dirty="0"/>
              <a:t>Compression members are also used in trusses and as component of bracing systems.</a:t>
            </a:r>
          </a:p>
          <a:p>
            <a:pPr algn="just"/>
            <a:endParaRPr lang="en-US" sz="2400" dirty="0"/>
          </a:p>
          <a:p>
            <a:pPr algn="just"/>
            <a:r>
              <a:rPr lang="en-US" sz="2400" dirty="0"/>
              <a:t>Smaller compression members not classified as columns are sometimes referred to as struts. </a:t>
            </a:r>
          </a:p>
          <a:p>
            <a:pPr algn="just"/>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93013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942976" y="611982"/>
            <a:ext cx="10782774" cy="4845843"/>
          </a:xfrm>
          <a:prstGeom prst="rect">
            <a:avLst/>
          </a:prstGeom>
        </p:spPr>
      </p:pic>
    </p:spTree>
    <p:extLst>
      <p:ext uri="{BB962C8B-B14F-4D97-AF65-F5344CB8AC3E}">
        <p14:creationId xmlns:p14="http://schemas.microsoft.com/office/powerpoint/2010/main" val="3943946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904874" y="754856"/>
            <a:ext cx="9839325" cy="5017293"/>
          </a:xfrm>
          <a:prstGeom prst="rect">
            <a:avLst/>
          </a:prstGeom>
        </p:spPr>
      </p:pic>
    </p:spTree>
    <p:extLst>
      <p:ext uri="{BB962C8B-B14F-4D97-AF65-F5344CB8AC3E}">
        <p14:creationId xmlns:p14="http://schemas.microsoft.com/office/powerpoint/2010/main" val="4104802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238249" y="490537"/>
            <a:ext cx="10071683" cy="5010151"/>
          </a:xfrm>
          <a:prstGeom prst="rect">
            <a:avLst/>
          </a:prstGeom>
        </p:spPr>
      </p:pic>
    </p:spTree>
    <p:extLst>
      <p:ext uri="{BB962C8B-B14F-4D97-AF65-F5344CB8AC3E}">
        <p14:creationId xmlns:p14="http://schemas.microsoft.com/office/powerpoint/2010/main" val="425825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rotWithShape="1">
          <a:blip r:embed="rId2"/>
          <a:srcRect l="1927" t="2104" r="6841"/>
          <a:stretch/>
        </p:blipFill>
        <p:spPr>
          <a:xfrm>
            <a:off x="1828801" y="447675"/>
            <a:ext cx="7600949" cy="5062118"/>
          </a:xfrm>
          <a:prstGeom prst="rect">
            <a:avLst/>
          </a:prstGeom>
        </p:spPr>
      </p:pic>
      <p:sp>
        <p:nvSpPr>
          <p:cNvPr id="4" name="Rectangle 3"/>
          <p:cNvSpPr/>
          <p:nvPr/>
        </p:nvSpPr>
        <p:spPr>
          <a:xfrm>
            <a:off x="1528763" y="4143375"/>
            <a:ext cx="7643812" cy="257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274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360881" y="747713"/>
            <a:ext cx="10571214" cy="4667250"/>
          </a:xfrm>
          <a:prstGeom prst="rect">
            <a:avLst/>
          </a:prstGeom>
        </p:spPr>
      </p:pic>
    </p:spTree>
    <p:extLst>
      <p:ext uri="{BB962C8B-B14F-4D97-AF65-F5344CB8AC3E}">
        <p14:creationId xmlns:p14="http://schemas.microsoft.com/office/powerpoint/2010/main" val="1329300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000125" y="785811"/>
            <a:ext cx="9635386" cy="4657727"/>
          </a:xfrm>
          <a:prstGeom prst="rect">
            <a:avLst/>
          </a:prstGeom>
        </p:spPr>
      </p:pic>
    </p:spTree>
    <p:extLst>
      <p:ext uri="{BB962C8B-B14F-4D97-AF65-F5344CB8AC3E}">
        <p14:creationId xmlns:p14="http://schemas.microsoft.com/office/powerpoint/2010/main" val="1334411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676400" y="352425"/>
            <a:ext cx="7496175" cy="4943475"/>
          </a:xfrm>
          <a:prstGeom prst="rect">
            <a:avLst/>
          </a:prstGeom>
        </p:spPr>
      </p:pic>
      <p:sp>
        <p:nvSpPr>
          <p:cNvPr id="9" name="Rectangle 8"/>
          <p:cNvSpPr/>
          <p:nvPr/>
        </p:nvSpPr>
        <p:spPr>
          <a:xfrm>
            <a:off x="1528763" y="5038725"/>
            <a:ext cx="7643812" cy="257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716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528762" y="0"/>
            <a:ext cx="8505825" cy="5688889"/>
          </a:xfrm>
          <a:prstGeom prst="rect">
            <a:avLst/>
          </a:prstGeom>
        </p:spPr>
      </p:pic>
      <p:sp>
        <p:nvSpPr>
          <p:cNvPr id="10" name="Rectangle 9"/>
          <p:cNvSpPr/>
          <p:nvPr/>
        </p:nvSpPr>
        <p:spPr>
          <a:xfrm>
            <a:off x="1959768" y="5419890"/>
            <a:ext cx="7643812" cy="257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416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985838" y="1028700"/>
            <a:ext cx="10927080" cy="4286250"/>
          </a:xfrm>
          <a:prstGeom prst="rect">
            <a:avLst/>
          </a:prstGeom>
        </p:spPr>
      </p:pic>
    </p:spTree>
    <p:extLst>
      <p:ext uri="{BB962C8B-B14F-4D97-AF65-F5344CB8AC3E}">
        <p14:creationId xmlns:p14="http://schemas.microsoft.com/office/powerpoint/2010/main" val="3994502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dirty="0"/>
              <a:t>Column Theory</a:t>
            </a:r>
          </a:p>
        </p:txBody>
      </p:sp>
      <p:sp>
        <p:nvSpPr>
          <p:cNvPr id="3" name="Content Placeholder 2"/>
          <p:cNvSpPr>
            <a:spLocks noGrp="1"/>
          </p:cNvSpPr>
          <p:nvPr>
            <p:ph idx="1"/>
          </p:nvPr>
        </p:nvSpPr>
        <p:spPr>
          <a:xfrm>
            <a:off x="838200" y="1057265"/>
            <a:ext cx="10515600" cy="5119698"/>
          </a:xfrm>
        </p:spPr>
        <p:txBody>
          <a:bodyPr>
            <a:normAutofit/>
          </a:bodyPr>
          <a:lstStyle/>
          <a:p>
            <a:pPr algn="just"/>
            <a:r>
              <a:rPr lang="en-US" sz="2400" dirty="0"/>
              <a:t>Consider the long, slender compression shown in figure-4.1a. </a:t>
            </a:r>
          </a:p>
          <a:p>
            <a:pPr algn="just"/>
            <a:r>
              <a:rPr lang="en-US" sz="2400" dirty="0"/>
              <a:t>If the axial load is applied slowly, it will ultimately become larger enough to cause the member to become unstable and assume the shape indicated by dashed line. The member is said to have buckled and the corresponding load is called the </a:t>
            </a:r>
            <a:r>
              <a:rPr lang="en-US" sz="2400" b="1" dirty="0"/>
              <a:t>Critical Buckling Load</a:t>
            </a:r>
            <a:r>
              <a:rPr lang="en-US" sz="2400" dirty="0"/>
              <a:t>. </a:t>
            </a:r>
          </a:p>
          <a:p>
            <a:pPr algn="just"/>
            <a:r>
              <a:rPr lang="en-US" sz="2400" dirty="0"/>
              <a:t>If the member is stockier, as shown in figure-4.1b, a larger load will be required to the point of instability.</a:t>
            </a:r>
          </a:p>
          <a:p>
            <a:pPr algn="just"/>
            <a:r>
              <a:rPr lang="en-US" sz="2400" dirty="0"/>
              <a:t>For extremely stocky members, failure may occur by compressive yielding rather than buckling. Prior to failure, the compressive stress P/A will be uniform at any point along the length, whether the failure is by yielding or by buckling.</a:t>
            </a:r>
          </a:p>
          <a:p>
            <a:pPr algn="just"/>
            <a:r>
              <a:rPr lang="en-US" sz="2400" dirty="0"/>
              <a:t>The load at which buckling occurs, is a function of slenderness, and for very slender members this load could be quite small. </a:t>
            </a:r>
          </a:p>
          <a:p>
            <a:pPr algn="just"/>
            <a:endParaRPr lang="en-US" sz="2400" dirty="0"/>
          </a:p>
          <a:p>
            <a:pPr algn="just"/>
            <a:endParaRPr lang="en-US" sz="2400" dirty="0"/>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3453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714500" y="657225"/>
            <a:ext cx="8401049" cy="5214937"/>
          </a:xfrm>
          <a:prstGeom prst="rect">
            <a:avLst/>
          </a:prstGeom>
        </p:spPr>
      </p:pic>
    </p:spTree>
    <p:extLst>
      <p:ext uri="{BB962C8B-B14F-4D97-AF65-F5344CB8AC3E}">
        <p14:creationId xmlns:p14="http://schemas.microsoft.com/office/powerpoint/2010/main" val="398055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dirty="0"/>
              <a:t>Radius of Gyration</a:t>
            </a:r>
          </a:p>
        </p:txBody>
      </p:sp>
      <p:sp>
        <p:nvSpPr>
          <p:cNvPr id="3" name="Content Placeholder 2"/>
          <p:cNvSpPr>
            <a:spLocks noGrp="1"/>
          </p:cNvSpPr>
          <p:nvPr>
            <p:ph idx="1"/>
          </p:nvPr>
        </p:nvSpPr>
        <p:spPr>
          <a:xfrm>
            <a:off x="838200" y="1057265"/>
            <a:ext cx="10515600" cy="5119698"/>
          </a:xfrm>
        </p:spPr>
        <p:txBody>
          <a:bodyPr>
            <a:normAutofit/>
          </a:bodyPr>
          <a:lstStyle/>
          <a:p>
            <a:pPr algn="just"/>
            <a:endParaRPr lang="en-US" sz="2400" dirty="0"/>
          </a:p>
          <a:p>
            <a:pPr algn="just"/>
            <a:endParaRPr lang="en-US" sz="2400" dirty="0"/>
          </a:p>
          <a:p>
            <a:pPr algn="just"/>
            <a:r>
              <a:rPr lang="en-US" sz="2400" dirty="0"/>
              <a:t>It is defined as the distance from a given axis up to  a point where the entire area is assumed to be concentrated.</a:t>
            </a:r>
          </a:p>
          <a:p>
            <a:pPr algn="just"/>
            <a:endParaRPr lang="en-US" sz="2400" dirty="0"/>
          </a:p>
          <a:p>
            <a:pPr marL="0" indent="0" algn="just">
              <a:buNone/>
            </a:pPr>
            <a:r>
              <a:rPr lang="en-US" sz="2400" dirty="0"/>
              <a:t>   </a:t>
            </a:r>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2643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dirty="0"/>
              <a:t>Column Theory……….</a:t>
            </a:r>
          </a:p>
        </p:txBody>
      </p:sp>
      <p:sp>
        <p:nvSpPr>
          <p:cNvPr id="3" name="Content Placeholder 2"/>
          <p:cNvSpPr>
            <a:spLocks noGrp="1"/>
          </p:cNvSpPr>
          <p:nvPr>
            <p:ph idx="1"/>
          </p:nvPr>
        </p:nvSpPr>
        <p:spPr>
          <a:xfrm>
            <a:off x="838200" y="1057265"/>
            <a:ext cx="10515600" cy="5119698"/>
          </a:xfrm>
        </p:spPr>
        <p:txBody>
          <a:bodyPr>
            <a:normAutofit/>
          </a:bodyPr>
          <a:lstStyle/>
          <a:p>
            <a:pPr algn="just"/>
            <a:r>
              <a:rPr lang="en-US" sz="2400" dirty="0"/>
              <a:t>If the member is so slender (we give a precise definition of slenderness shortly) that the stress just before buckling is below the proportional limit – that is the member is still elastic – the critical buckling load is given by:-</a:t>
            </a:r>
          </a:p>
          <a:p>
            <a:pPr algn="just"/>
            <a:endParaRPr lang="en-US" sz="2400" dirty="0"/>
          </a:p>
          <a:p>
            <a:pPr marL="0" indent="0" algn="just">
              <a:buNone/>
            </a:pPr>
            <a:r>
              <a:rPr lang="en-US" sz="2400" dirty="0"/>
              <a:t>   </a:t>
            </a:r>
          </a:p>
          <a:p>
            <a:pPr marL="0" indent="0" algn="just">
              <a:buNone/>
            </a:pPr>
            <a:endParaRPr lang="en-US" sz="2400" dirty="0"/>
          </a:p>
          <a:p>
            <a:pPr marL="0" indent="0" algn="just">
              <a:buNone/>
            </a:pPr>
            <a:r>
              <a:rPr lang="en-US" sz="2400" dirty="0"/>
              <a:t>             </a:t>
            </a:r>
          </a:p>
          <a:p>
            <a:pPr marL="0" indent="0" algn="just">
              <a:buNone/>
            </a:pPr>
            <a:r>
              <a:rPr lang="en-US" sz="2400" dirty="0"/>
              <a:t>                     E = Modulus of elasticity of material </a:t>
            </a:r>
          </a:p>
          <a:p>
            <a:pPr marL="0" indent="0" algn="just">
              <a:buNone/>
            </a:pPr>
            <a:r>
              <a:rPr lang="en-US" sz="2400" dirty="0"/>
              <a:t>                      I = Moment of inertia of the cross-sectional area with respect to the   	               minor principal axis     </a:t>
            </a:r>
          </a:p>
          <a:p>
            <a:pPr marL="0" indent="0" algn="just">
              <a:buNone/>
            </a:pPr>
            <a:r>
              <a:rPr lang="en-US" sz="2400" dirty="0"/>
              <a:t>                      L = Length of the member between points of support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957387" y="2382828"/>
            <a:ext cx="8277225" cy="1631959"/>
          </a:xfrm>
          <a:prstGeom prst="rect">
            <a:avLst/>
          </a:prstGeom>
        </p:spPr>
      </p:pic>
    </p:spTree>
    <p:extLst>
      <p:ext uri="{BB962C8B-B14F-4D97-AF65-F5344CB8AC3E}">
        <p14:creationId xmlns:p14="http://schemas.microsoft.com/office/powerpoint/2010/main" val="2747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791"/>
            <a:ext cx="10515600" cy="1325563"/>
          </a:xfrm>
        </p:spPr>
        <p:txBody>
          <a:bodyPr/>
          <a:lstStyle/>
          <a:p>
            <a:pPr marL="0" indent="0"/>
            <a:r>
              <a:rPr lang="en-US" b="1" dirty="0"/>
              <a:t>Column Theory……….</a:t>
            </a:r>
          </a:p>
        </p:txBody>
      </p:sp>
      <p:sp>
        <p:nvSpPr>
          <p:cNvPr id="3" name="Content Placeholder 2"/>
          <p:cNvSpPr>
            <a:spLocks noGrp="1"/>
          </p:cNvSpPr>
          <p:nvPr>
            <p:ph idx="1"/>
          </p:nvPr>
        </p:nvSpPr>
        <p:spPr>
          <a:xfrm>
            <a:off x="838200" y="1057265"/>
            <a:ext cx="10515600" cy="5119698"/>
          </a:xfrm>
        </p:spPr>
        <p:txBody>
          <a:bodyPr>
            <a:normAutofit/>
          </a:bodyPr>
          <a:lstStyle/>
          <a:p>
            <a:pPr algn="just"/>
            <a:r>
              <a:rPr lang="en-US" sz="2400" dirty="0"/>
              <a:t>For Equation-4.1 to be valid, the member must be elastic and its ends must be free to rotate but not translate laterally.</a:t>
            </a:r>
          </a:p>
          <a:p>
            <a:pPr algn="just"/>
            <a:r>
              <a:rPr lang="en-US" sz="2400" dirty="0"/>
              <a:t>This end condition is satisfied by hinges or pins as shown in figure-4.2.</a:t>
            </a:r>
          </a:p>
          <a:p>
            <a:pPr algn="just"/>
            <a:r>
              <a:rPr lang="en-US" sz="2400" dirty="0"/>
              <a:t>This remarkable relation was first formulated by Swiss mathematician Leonhard Euler and published in 1759.</a:t>
            </a:r>
          </a:p>
          <a:p>
            <a:pPr algn="just"/>
            <a:r>
              <a:rPr lang="en-US" sz="2400" dirty="0"/>
              <a:t>The critical load is sometimes referred to as Euler Load or the Euler buckling load.  </a:t>
            </a:r>
          </a:p>
          <a:p>
            <a:pPr algn="just"/>
            <a:endParaRPr lang="en-US" sz="2400" dirty="0"/>
          </a:p>
          <a:p>
            <a:pPr marL="0" indent="0" algn="just">
              <a:buNone/>
            </a:pPr>
            <a:r>
              <a:rPr lang="en-US" sz="2400" dirty="0"/>
              <a:t>   </a:t>
            </a:r>
          </a:p>
          <a:p>
            <a:pPr marL="0" indent="0" algn="just">
              <a:buNone/>
            </a:pPr>
            <a:endParaRPr lang="en-US" sz="2400" dirty="0"/>
          </a:p>
          <a:p>
            <a:pPr marL="0" indent="0" algn="just">
              <a:buNone/>
            </a:pPr>
            <a:r>
              <a:rPr lang="en-US" sz="2400" dirty="0"/>
              <a:t>             </a:t>
            </a:r>
          </a:p>
        </p:txBody>
      </p:sp>
      <p:cxnSp>
        <p:nvCxnSpPr>
          <p:cNvPr id="7" name="Straight Connector 6"/>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6042418" y="3617114"/>
            <a:ext cx="3001569" cy="2393437"/>
          </a:xfrm>
          <a:prstGeom prst="rect">
            <a:avLst/>
          </a:prstGeom>
        </p:spPr>
      </p:pic>
    </p:spTree>
    <p:extLst>
      <p:ext uri="{BB962C8B-B14F-4D97-AF65-F5344CB8AC3E}">
        <p14:creationId xmlns:p14="http://schemas.microsoft.com/office/powerpoint/2010/main" val="849214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1588" y="457200"/>
            <a:ext cx="8843962" cy="6100763"/>
          </a:xfrm>
          <a:prstGeom prst="rect">
            <a:avLst/>
          </a:prstGeom>
        </p:spPr>
      </p:pic>
    </p:spTree>
    <p:extLst>
      <p:ext uri="{BB962C8B-B14F-4D97-AF65-F5344CB8AC3E}">
        <p14:creationId xmlns:p14="http://schemas.microsoft.com/office/powerpoint/2010/main" val="3431991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3221</TotalTime>
  <Words>1139</Words>
  <Application>Microsoft Office PowerPoint</Application>
  <PresentationFormat>Widescreen</PresentationFormat>
  <Paragraphs>159</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Black</vt:lpstr>
      <vt:lpstr>Bookman Old Style</vt:lpstr>
      <vt:lpstr>Calibri</vt:lpstr>
      <vt:lpstr>Calibri Light</vt:lpstr>
      <vt:lpstr>Office Theme</vt:lpstr>
      <vt:lpstr>COLLEGE OF ENGINEERING AND TECHNOLOGY                UNIVERSITY OF SARGODHA   STEEL STRUCTURES (CT-313) (B.S TECHNOLOGY)</vt:lpstr>
      <vt:lpstr>Compression Members</vt:lpstr>
      <vt:lpstr>Compression Members…..</vt:lpstr>
      <vt:lpstr>Column Theory</vt:lpstr>
      <vt:lpstr>PowerPoint Presentation</vt:lpstr>
      <vt:lpstr>Radius of Gyration</vt:lpstr>
      <vt:lpstr>Column Theory……….</vt:lpstr>
      <vt:lpstr>Column Theory……….</vt:lpstr>
      <vt:lpstr>PowerPoint Presentation</vt:lpstr>
      <vt:lpstr>Column Theory……….</vt:lpstr>
      <vt:lpstr>PowerPoint Presentation</vt:lpstr>
      <vt:lpstr>PowerPoint Presentation</vt:lpstr>
      <vt:lpstr>Column Theory……….</vt:lpstr>
      <vt:lpstr>PowerPoint Presentation</vt:lpstr>
      <vt:lpstr>PowerPoint Presentation</vt:lpstr>
      <vt:lpstr>PowerPoint Presentation</vt:lpstr>
      <vt:lpstr>Effective Length</vt:lpstr>
      <vt:lpstr>Effective Length…….</vt:lpstr>
      <vt:lpstr>Effective Length</vt:lpstr>
      <vt:lpstr>PowerPoint Presentation</vt:lpstr>
      <vt:lpstr>AISC Requirements </vt:lpstr>
      <vt:lpstr>AISC Requirements………</vt:lpstr>
      <vt:lpstr>AISC Requirements……… </vt:lpstr>
      <vt:lpstr>AISC Requirements…….. </vt:lpstr>
      <vt:lpstr>AISC Requirements……..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Aqeel Ahmed</cp:lastModifiedBy>
  <cp:revision>494</cp:revision>
  <dcterms:created xsi:type="dcterms:W3CDTF">2018-08-27T04:07:34Z</dcterms:created>
  <dcterms:modified xsi:type="dcterms:W3CDTF">2020-12-12T08:26:44Z</dcterms:modified>
</cp:coreProperties>
</file>