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5"/>
  </p:notesMasterIdLst>
  <p:handoutMasterIdLst>
    <p:handoutMasterId r:id="rId26"/>
  </p:handoutMasterIdLst>
  <p:sldIdLst>
    <p:sldId id="256" r:id="rId2"/>
    <p:sldId id="257" r:id="rId3"/>
    <p:sldId id="258" r:id="rId4"/>
    <p:sldId id="281" r:id="rId5"/>
    <p:sldId id="264" r:id="rId6"/>
    <p:sldId id="265" r:id="rId7"/>
    <p:sldId id="282" r:id="rId8"/>
    <p:sldId id="266" r:id="rId9"/>
    <p:sldId id="267" r:id="rId10"/>
    <p:sldId id="268" r:id="rId11"/>
    <p:sldId id="262" r:id="rId12"/>
    <p:sldId id="271" r:id="rId13"/>
    <p:sldId id="269" r:id="rId14"/>
    <p:sldId id="270" r:id="rId15"/>
    <p:sldId id="275" r:id="rId16"/>
    <p:sldId id="272" r:id="rId17"/>
    <p:sldId id="273" r:id="rId18"/>
    <p:sldId id="277" r:id="rId19"/>
    <p:sldId id="274" r:id="rId20"/>
    <p:sldId id="276" r:id="rId21"/>
    <p:sldId id="279" r:id="rId22"/>
    <p:sldId id="278" r:id="rId23"/>
    <p:sldId id="280" r:id="rId24"/>
  </p:sldIdLst>
  <p:sldSz cx="9144000" cy="6858000" type="screen4x3"/>
  <p:notesSz cx="695325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6263" autoAdjust="0"/>
  </p:normalViewPr>
  <p:slideViewPr>
    <p:cSldViewPr>
      <p:cViewPr>
        <p:scale>
          <a:sx n="65" d="100"/>
          <a:sy n="65" d="100"/>
        </p:scale>
        <p:origin x="-72" y="-72"/>
      </p:cViewPr>
      <p:guideLst>
        <p:guide orient="horz" pos="2160"/>
        <p:guide pos="2880"/>
      </p:guideLst>
    </p:cSldViewPr>
  </p:slideViewPr>
  <p:outlineViewPr>
    <p:cViewPr>
      <p:scale>
        <a:sx n="33" d="100"/>
        <a:sy n="33" d="100"/>
      </p:scale>
      <p:origin x="0" y="2077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645"/>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8566" y="0"/>
            <a:ext cx="3013075" cy="461645"/>
          </a:xfrm>
          <a:prstGeom prst="rect">
            <a:avLst/>
          </a:prstGeom>
        </p:spPr>
        <p:txBody>
          <a:bodyPr vert="horz" lIns="92492" tIns="46246" rIns="92492" bIns="46246" rtlCol="0"/>
          <a:lstStyle>
            <a:lvl1pPr algn="r">
              <a:defRPr sz="1200"/>
            </a:lvl1pPr>
          </a:lstStyle>
          <a:p>
            <a:fld id="{29AE77A7-7808-4A3C-947D-919777AC9C39}" type="datetimeFigureOut">
              <a:rPr lang="en-US" smtClean="0"/>
              <a:pPr/>
              <a:t>4/22/2017</a:t>
            </a:fld>
            <a:endParaRPr lang="en-US"/>
          </a:p>
        </p:txBody>
      </p:sp>
      <p:sp>
        <p:nvSpPr>
          <p:cNvPr id="4" name="Footer Placeholder 3"/>
          <p:cNvSpPr>
            <a:spLocks noGrp="1"/>
          </p:cNvSpPr>
          <p:nvPr>
            <p:ph type="ftr" sz="quarter" idx="2"/>
          </p:nvPr>
        </p:nvSpPr>
        <p:spPr>
          <a:xfrm>
            <a:off x="0" y="8769653"/>
            <a:ext cx="3013075" cy="461645"/>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8566" y="8769653"/>
            <a:ext cx="3013075" cy="461645"/>
          </a:xfrm>
          <a:prstGeom prst="rect">
            <a:avLst/>
          </a:prstGeom>
        </p:spPr>
        <p:txBody>
          <a:bodyPr vert="horz" lIns="92492" tIns="46246" rIns="92492" bIns="46246" rtlCol="0" anchor="b"/>
          <a:lstStyle>
            <a:lvl1pPr algn="r">
              <a:defRPr sz="1200"/>
            </a:lvl1pPr>
          </a:lstStyle>
          <a:p>
            <a:fld id="{07117629-CC70-41D3-BE5D-461FC9CBBE75}" type="slidenum">
              <a:rPr lang="en-US" smtClean="0"/>
              <a:pPr/>
              <a:t>‹#›</a:t>
            </a:fld>
            <a:endParaRPr lang="en-US"/>
          </a:p>
        </p:txBody>
      </p:sp>
    </p:spTree>
    <p:extLst>
      <p:ext uri="{BB962C8B-B14F-4D97-AF65-F5344CB8AC3E}">
        <p14:creationId xmlns:p14="http://schemas.microsoft.com/office/powerpoint/2010/main" val="777282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645"/>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8566" y="0"/>
            <a:ext cx="3013075" cy="461645"/>
          </a:xfrm>
          <a:prstGeom prst="rect">
            <a:avLst/>
          </a:prstGeom>
        </p:spPr>
        <p:txBody>
          <a:bodyPr vert="horz" lIns="92492" tIns="46246" rIns="92492" bIns="46246" rtlCol="0"/>
          <a:lstStyle>
            <a:lvl1pPr algn="r">
              <a:defRPr sz="1200"/>
            </a:lvl1pPr>
          </a:lstStyle>
          <a:p>
            <a:fld id="{868E487B-09AA-4856-928B-C5B8B1FBCA74}" type="datetimeFigureOut">
              <a:rPr lang="en-US" smtClean="0"/>
              <a:pPr/>
              <a:t>4/22/2017</a:t>
            </a:fld>
            <a:endParaRPr lang="en-US"/>
          </a:p>
        </p:txBody>
      </p:sp>
      <p:sp>
        <p:nvSpPr>
          <p:cNvPr id="4" name="Slide Image Placeholder 3"/>
          <p:cNvSpPr>
            <a:spLocks noGrp="1" noRot="1" noChangeAspect="1"/>
          </p:cNvSpPr>
          <p:nvPr>
            <p:ph type="sldImg" idx="2"/>
          </p:nvPr>
        </p:nvSpPr>
        <p:spPr>
          <a:xfrm>
            <a:off x="1168400" y="692150"/>
            <a:ext cx="4616450" cy="3462338"/>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325" y="4385628"/>
            <a:ext cx="5562600" cy="4154805"/>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13075" cy="461645"/>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8566" y="8769653"/>
            <a:ext cx="3013075" cy="461645"/>
          </a:xfrm>
          <a:prstGeom prst="rect">
            <a:avLst/>
          </a:prstGeom>
        </p:spPr>
        <p:txBody>
          <a:bodyPr vert="horz" lIns="92492" tIns="46246" rIns="92492" bIns="46246" rtlCol="0" anchor="b"/>
          <a:lstStyle>
            <a:lvl1pPr algn="r">
              <a:defRPr sz="1200"/>
            </a:lvl1pPr>
          </a:lstStyle>
          <a:p>
            <a:fld id="{75CF13D2-A43C-4DBA-8DFB-A4DF8597B1DF}" type="slidenum">
              <a:rPr lang="en-US" smtClean="0"/>
              <a:pPr/>
              <a:t>‹#›</a:t>
            </a:fld>
            <a:endParaRPr lang="en-US"/>
          </a:p>
        </p:txBody>
      </p:sp>
    </p:spTree>
    <p:extLst>
      <p:ext uri="{BB962C8B-B14F-4D97-AF65-F5344CB8AC3E}">
        <p14:creationId xmlns:p14="http://schemas.microsoft.com/office/powerpoint/2010/main" val="17705773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CF13D2-A43C-4DBA-8DFB-A4DF8597B1DF}"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CF13D2-A43C-4DBA-8DFB-A4DF8597B1DF}" type="slidenum">
              <a:rPr lang="en-US" smtClean="0"/>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5CF13D2-A43C-4DBA-8DFB-A4DF8597B1DF}"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CF13D2-A43C-4DBA-8DFB-A4DF8597B1DF}" type="slidenum">
              <a:rPr lang="en-US" smtClean="0"/>
              <a:pPr/>
              <a:t>18</a:t>
            </a:fld>
            <a:endParaRPr lang="en-US"/>
          </a:p>
        </p:txBody>
      </p:sp>
    </p:spTree>
    <p:extLst>
      <p:ext uri="{BB962C8B-B14F-4D97-AF65-F5344CB8AC3E}">
        <p14:creationId xmlns:p14="http://schemas.microsoft.com/office/powerpoint/2010/main" val="2459807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CF13D2-A43C-4DBA-8DFB-A4DF8597B1DF}"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DB0C90-135A-440B-9943-8216D2770632}" type="datetime2">
              <a:rPr lang="en-US" smtClean="0"/>
              <a:pPr/>
              <a:t>Saturday, April 22,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2A8806-B6A1-4862-B847-3A3E28DF11CC}" type="datetime2">
              <a:rPr lang="en-US" smtClean="0"/>
              <a:pPr/>
              <a:t>Saturday, April 22,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7DD2E4-03D7-43C2-9A93-CCC2EE5ED5E0}" type="datetime2">
              <a:rPr lang="en-US" smtClean="0"/>
              <a:pPr/>
              <a:t>Saturday, April 22,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80006A-3928-4E99-AF7E-3C96975DA92A}" type="datetime2">
              <a:rPr lang="en-US" smtClean="0"/>
              <a:pPr/>
              <a:t>Saturday, April 22,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214850-561B-4FE5-A9B4-B5EBC76EAB44}" type="datetime2">
              <a:rPr lang="en-US" smtClean="0"/>
              <a:pPr/>
              <a:t>Saturday, April 22, 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651E7C5-6703-4BE6-BF15-A654CA79A68D}" type="datetime2">
              <a:rPr lang="en-US" smtClean="0"/>
              <a:pPr/>
              <a:t>Saturday, April 22,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19F602-65DA-4082-A757-95B8F30A746D}" type="datetime2">
              <a:rPr lang="en-US" smtClean="0"/>
              <a:pPr/>
              <a:t>Saturday, April 22, 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5FB24C-DE30-4E13-9E81-1B5FDA05BB77}" type="datetime2">
              <a:rPr lang="en-US" smtClean="0"/>
              <a:pPr/>
              <a:t>Saturday, April 22, 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A3F15-6144-4476-B5A5-5786F9DA9F93}" type="datetime2">
              <a:rPr lang="en-US" smtClean="0"/>
              <a:pPr/>
              <a:t>Saturday, April 22, 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46AEC-FB4D-436E-A4C9-78C473FF77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58F96B-1DF2-4CA5-B6D5-47E76D059131}" type="datetime2">
              <a:rPr lang="en-US" smtClean="0"/>
              <a:pPr/>
              <a:t>Saturday, April 22, 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46AEC-FB4D-436E-A4C9-78C473FF7722}"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BD20DC7-05C1-4ED0-B1E9-03291BA0487B}" type="datetime2">
              <a:rPr lang="en-US" smtClean="0"/>
              <a:pPr/>
              <a:t>Saturday, April 22, 2017</a:t>
            </a:fld>
            <a:endParaRPr lang="en-US"/>
          </a:p>
        </p:txBody>
      </p:sp>
      <p:sp>
        <p:nvSpPr>
          <p:cNvPr id="9" name="Slide Number Placeholder 8"/>
          <p:cNvSpPr>
            <a:spLocks noGrp="1"/>
          </p:cNvSpPr>
          <p:nvPr>
            <p:ph type="sldNum" sz="quarter" idx="11"/>
          </p:nvPr>
        </p:nvSpPr>
        <p:spPr/>
        <p:txBody>
          <a:bodyPr/>
          <a:lstStyle/>
          <a:p>
            <a:fld id="{94846AEC-FB4D-436E-A4C9-78C473FF7722}"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4846AEC-FB4D-436E-A4C9-78C473FF7722}"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460F722-7B20-43EA-BC35-FEEC796DBB89}" type="datetime2">
              <a:rPr lang="en-US" smtClean="0"/>
              <a:pPr/>
              <a:t>Saturday, April 22, 2017</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4846AEC-FB4D-436E-A4C9-78C473FF7722}" type="slidenum">
              <a:rPr lang="en-US" smtClean="0"/>
              <a:pPr/>
              <a:t>1</a:t>
            </a:fld>
            <a:endParaRPr lang="en-US"/>
          </a:p>
        </p:txBody>
      </p:sp>
      <p:sp>
        <p:nvSpPr>
          <p:cNvPr id="4" name="Title 3"/>
          <p:cNvSpPr>
            <a:spLocks noGrp="1"/>
          </p:cNvSpPr>
          <p:nvPr>
            <p:ph type="title" idx="4294967295"/>
          </p:nvPr>
        </p:nvSpPr>
        <p:spPr>
          <a:xfrm>
            <a:off x="0" y="274638"/>
            <a:ext cx="8229600" cy="1143000"/>
          </a:xfrm>
        </p:spPr>
        <p:txBody>
          <a:bodyPr>
            <a:noAutofit/>
          </a:bodyPr>
          <a:lstStyle/>
          <a:p>
            <a:r>
              <a:rPr lang="en-US" sz="4800" b="1" dirty="0" smtClean="0">
                <a:latin typeface="Bernard MT Condensed" pitchFamily="18" charset="0"/>
                <a:cs typeface="Aharoni" pitchFamily="2" charset="-79"/>
              </a:rPr>
              <a:t/>
            </a:r>
            <a:br>
              <a:rPr lang="en-US" sz="4800" b="1" dirty="0" smtClean="0">
                <a:latin typeface="Bernard MT Condensed" pitchFamily="18" charset="0"/>
                <a:cs typeface="Aharoni" pitchFamily="2" charset="-79"/>
              </a:rPr>
            </a:br>
            <a:r>
              <a:rPr lang="en-US" sz="4800" b="1" dirty="0">
                <a:latin typeface="Bernard MT Condensed" pitchFamily="18" charset="0"/>
                <a:cs typeface="Aharoni" pitchFamily="2" charset="-79"/>
              </a:rPr>
              <a:t/>
            </a:r>
            <a:br>
              <a:rPr lang="en-US" sz="4800" b="1" dirty="0">
                <a:latin typeface="Bernard MT Condensed" pitchFamily="18" charset="0"/>
                <a:cs typeface="Aharoni" pitchFamily="2" charset="-79"/>
              </a:rPr>
            </a:br>
            <a:r>
              <a:rPr lang="en-US" sz="4800" b="1" dirty="0" smtClean="0">
                <a:latin typeface="Bernard MT Condensed" pitchFamily="18" charset="0"/>
                <a:cs typeface="Aharoni" pitchFamily="2" charset="-79"/>
              </a:rPr>
              <a:t/>
            </a:r>
            <a:br>
              <a:rPr lang="en-US" sz="4800" b="1" dirty="0" smtClean="0">
                <a:latin typeface="Bernard MT Condensed" pitchFamily="18" charset="0"/>
                <a:cs typeface="Aharoni" pitchFamily="2" charset="-79"/>
              </a:rPr>
            </a:br>
            <a:r>
              <a:rPr lang="en-US" sz="4800" b="1" dirty="0">
                <a:latin typeface="Bernard MT Condensed" pitchFamily="18" charset="0"/>
                <a:cs typeface="Aharoni" pitchFamily="2" charset="-79"/>
              </a:rPr>
              <a:t/>
            </a:r>
            <a:br>
              <a:rPr lang="en-US" sz="4800" b="1" dirty="0">
                <a:latin typeface="Bernard MT Condensed" pitchFamily="18" charset="0"/>
                <a:cs typeface="Aharoni" pitchFamily="2" charset="-79"/>
              </a:rPr>
            </a:br>
            <a:r>
              <a:rPr lang="en-US" sz="4800" b="1" dirty="0" smtClean="0">
                <a:latin typeface="Bernard MT Condensed" pitchFamily="18" charset="0"/>
                <a:cs typeface="Aharoni" pitchFamily="2" charset="-79"/>
              </a:rPr>
              <a:t/>
            </a:r>
            <a:br>
              <a:rPr lang="en-US" sz="4800" b="1" dirty="0" smtClean="0">
                <a:latin typeface="Bernard MT Condensed" pitchFamily="18" charset="0"/>
                <a:cs typeface="Aharoni" pitchFamily="2" charset="-79"/>
              </a:rPr>
            </a:br>
            <a:r>
              <a:rPr lang="en-US" sz="4800" b="1" dirty="0">
                <a:latin typeface="Bernard MT Condensed" pitchFamily="18" charset="0"/>
                <a:cs typeface="Aharoni" pitchFamily="2" charset="-79"/>
              </a:rPr>
              <a:t/>
            </a:r>
            <a:br>
              <a:rPr lang="en-US" sz="4800" b="1" dirty="0">
                <a:latin typeface="Bernard MT Condensed" pitchFamily="18" charset="0"/>
                <a:cs typeface="Aharoni" pitchFamily="2" charset="-79"/>
              </a:rPr>
            </a:br>
            <a:r>
              <a:rPr lang="en-US" sz="4800" b="1" dirty="0" smtClean="0">
                <a:latin typeface="Bernard MT Condensed" pitchFamily="18" charset="0"/>
                <a:cs typeface="Aharoni" pitchFamily="2" charset="-79"/>
              </a:rPr>
              <a:t/>
            </a:r>
            <a:br>
              <a:rPr lang="en-US" sz="4800" b="1" dirty="0" smtClean="0">
                <a:latin typeface="Bernard MT Condensed" pitchFamily="18" charset="0"/>
                <a:cs typeface="Aharoni" pitchFamily="2" charset="-79"/>
              </a:rPr>
            </a:br>
            <a:r>
              <a:rPr lang="en-US" sz="4800" b="1" dirty="0">
                <a:latin typeface="Bernard MT Condensed" pitchFamily="18" charset="0"/>
                <a:cs typeface="Aharoni" pitchFamily="2" charset="-79"/>
              </a:rPr>
              <a:t> </a:t>
            </a:r>
            <a:r>
              <a:rPr lang="en-US" sz="4800" b="1" dirty="0" smtClean="0">
                <a:latin typeface="Bernard MT Condensed" pitchFamily="18" charset="0"/>
                <a:cs typeface="Aharoni" pitchFamily="2" charset="-79"/>
              </a:rPr>
              <a:t>       SYLLABLE &amp; SYLLABIFICATION</a:t>
            </a:r>
            <a:endParaRPr lang="en-US" sz="4800" b="1" dirty="0">
              <a:latin typeface="Bernard MT Condensed" pitchFamily="18" charset="0"/>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7620000" cy="706090"/>
          </a:xfrm>
        </p:spPr>
        <p:txBody>
          <a:bodyPr/>
          <a:lstStyle/>
          <a:p>
            <a:r>
              <a:rPr lang="en-US" dirty="0" smtClean="0"/>
              <a:t>MINIMAL SYLLABLE</a:t>
            </a:r>
            <a:endParaRPr lang="en-US" dirty="0"/>
          </a:p>
        </p:txBody>
      </p:sp>
      <p:sp>
        <p:nvSpPr>
          <p:cNvPr id="3" name="Content Placeholder 2"/>
          <p:cNvSpPr>
            <a:spLocks noGrp="1"/>
          </p:cNvSpPr>
          <p:nvPr>
            <p:ph idx="1"/>
          </p:nvPr>
        </p:nvSpPr>
        <p:spPr>
          <a:xfrm>
            <a:off x="179512" y="692696"/>
            <a:ext cx="8136904" cy="5708104"/>
          </a:xfrm>
        </p:spPr>
        <p:txBody>
          <a:bodyPr>
            <a:normAutofit/>
          </a:bodyPr>
          <a:lstStyle/>
          <a:p>
            <a:pPr algn="just"/>
            <a:r>
              <a:rPr lang="en-GB" sz="2400" dirty="0" smtClean="0"/>
              <a:t>In the case of </a:t>
            </a:r>
            <a:r>
              <a:rPr lang="en-GB" sz="2400" i="1" dirty="0" smtClean="0"/>
              <a:t>cat</a:t>
            </a:r>
            <a:r>
              <a:rPr lang="en-GB" sz="2400" dirty="0" smtClean="0"/>
              <a:t> /</a:t>
            </a:r>
            <a:r>
              <a:rPr lang="en-GB" sz="2400" dirty="0" err="1" smtClean="0"/>
              <a:t>kæt</a:t>
            </a:r>
            <a:r>
              <a:rPr lang="en-GB" sz="2400" dirty="0" smtClean="0"/>
              <a:t>/, the Onset, Peak and Coda each consists of one segment: the consonant (C) /k/ occupies the Onset, the vowel (V) /æ/ – the Peak, and the consonant /t/ is the Coda of this syllable. However, there are syllables in English where either or both marginal elements (i.e. O and/or Co) are absent – only the Peak is an obligatory element in all languages, and in English both the Onset and the Coda are optional</a:t>
            </a:r>
            <a:r>
              <a:rPr lang="en-GB" sz="2000" b="1" dirty="0" smtClean="0"/>
              <a:t>. </a:t>
            </a:r>
          </a:p>
          <a:p>
            <a:endParaRPr lang="en-GB" sz="1900" b="1" dirty="0" smtClean="0"/>
          </a:p>
          <a:p>
            <a:endParaRPr lang="en-GB" b="1" dirty="0" smtClean="0"/>
          </a:p>
          <a:p>
            <a:endParaRPr lang="en-US" dirty="0"/>
          </a:p>
        </p:txBody>
      </p:sp>
      <p:sp>
        <p:nvSpPr>
          <p:cNvPr id="7" name="Date Placeholder 6"/>
          <p:cNvSpPr>
            <a:spLocks noGrp="1"/>
          </p:cNvSpPr>
          <p:nvPr>
            <p:ph type="dt" sz="half" idx="10"/>
          </p:nvPr>
        </p:nvSpPr>
        <p:spPr/>
        <p:txBody>
          <a:bodyPr/>
          <a:lstStyle/>
          <a:p>
            <a:fld id="{14A716E9-91EF-4042-9C8F-89061FE479F0}" type="datetime2">
              <a:rPr lang="en-US" b="1" smtClean="0">
                <a:solidFill>
                  <a:srgbClr val="C00000"/>
                </a:solidFill>
              </a:rPr>
              <a:pPr/>
              <a:t>Saturday, April 22, 2017</a:t>
            </a:fld>
            <a:endParaRPr lang="en-US" b="1" dirty="0">
              <a:solidFill>
                <a:srgbClr val="C00000"/>
              </a:solidFill>
            </a:endParaRPr>
          </a:p>
        </p:txBody>
      </p:sp>
      <p:sp>
        <p:nvSpPr>
          <p:cNvPr id="5" name="Slide Number Placeholder 4"/>
          <p:cNvSpPr>
            <a:spLocks noGrp="1"/>
          </p:cNvSpPr>
          <p:nvPr>
            <p:ph type="sldNum" sz="quarter" idx="12"/>
          </p:nvPr>
        </p:nvSpPr>
        <p:spPr/>
        <p:txBody>
          <a:bodyPr/>
          <a:lstStyle/>
          <a:p>
            <a:fld id="{94846AEC-FB4D-436E-A4C9-78C473FF7722}" type="slidenum">
              <a:rPr lang="en-US" smtClean="0"/>
              <a:pPr/>
              <a:t>10</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599428530"/>
              </p:ext>
            </p:extLst>
          </p:nvPr>
        </p:nvGraphicFramePr>
        <p:xfrm>
          <a:off x="1524000" y="4181048"/>
          <a:ext cx="5476892" cy="2560320"/>
        </p:xfrm>
        <a:graphic>
          <a:graphicData uri="http://schemas.openxmlformats.org/drawingml/2006/table">
            <a:tbl>
              <a:tblPr firstRow="1" bandRow="1">
                <a:tableStyleId>{5C22544A-7EE6-4342-B048-85BDC9FD1C3A}</a:tableStyleId>
              </a:tblPr>
              <a:tblGrid>
                <a:gridCol w="1369223"/>
                <a:gridCol w="1393025"/>
                <a:gridCol w="1345421"/>
                <a:gridCol w="1369223"/>
              </a:tblGrid>
              <a:tr h="535785">
                <a:tc>
                  <a:txBody>
                    <a:bodyPr/>
                    <a:lstStyle/>
                    <a:p>
                      <a:endParaRPr lang="en-US" b="1" dirty="0"/>
                    </a:p>
                  </a:txBody>
                  <a:tcPr/>
                </a:tc>
                <a:tc>
                  <a:txBody>
                    <a:bodyPr/>
                    <a:lstStyle/>
                    <a:p>
                      <a:r>
                        <a:rPr kumimoji="0" lang="en-GB" sz="1800" b="1" kern="1200" dirty="0" smtClean="0">
                          <a:solidFill>
                            <a:schemeClr val="lt1"/>
                          </a:solidFill>
                          <a:latin typeface="+mn-lt"/>
                          <a:ea typeface="+mn-ea"/>
                          <a:cs typeface="+mn-cs"/>
                        </a:rPr>
                        <a:t>Onset</a:t>
                      </a:r>
                      <a:endParaRPr kumimoji="0" lang="en-GB" sz="1800" b="1" kern="1200" dirty="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kern="1200" dirty="0" smtClean="0">
                          <a:solidFill>
                            <a:schemeClr val="lt1"/>
                          </a:solidFill>
                          <a:latin typeface="+mn-lt"/>
                          <a:ea typeface="+mn-ea"/>
                          <a:cs typeface="+mn-cs"/>
                        </a:rPr>
                        <a:t>Peak</a:t>
                      </a:r>
                    </a:p>
                    <a:p>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kern="1200" dirty="0" smtClean="0">
                          <a:solidFill>
                            <a:schemeClr val="lt1"/>
                          </a:solidFill>
                          <a:latin typeface="+mn-lt"/>
                          <a:ea typeface="+mn-ea"/>
                          <a:cs typeface="+mn-cs"/>
                        </a:rPr>
                        <a:t>Coda</a:t>
                      </a:r>
                    </a:p>
                    <a:p>
                      <a:endParaRPr lang="en-US" b="1" dirty="0"/>
                    </a:p>
                  </a:txBody>
                  <a:tcPr/>
                </a:tc>
              </a:tr>
              <a:tr h="535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i="1" kern="1200" dirty="0" smtClean="0">
                          <a:solidFill>
                            <a:schemeClr val="dk1"/>
                          </a:solidFill>
                          <a:latin typeface="+mn-lt"/>
                          <a:ea typeface="+mn-ea"/>
                          <a:cs typeface="+mn-cs"/>
                        </a:rPr>
                        <a:t>sea</a:t>
                      </a:r>
                      <a:r>
                        <a:rPr kumimoji="0" lang="en-GB" sz="1800" b="1" kern="1200" dirty="0" smtClean="0">
                          <a:solidFill>
                            <a:schemeClr val="dk1"/>
                          </a:solidFill>
                          <a:latin typeface="+mn-lt"/>
                          <a:ea typeface="+mn-ea"/>
                          <a:cs typeface="+mn-cs"/>
                        </a:rPr>
                        <a:t> /</a:t>
                      </a:r>
                      <a:r>
                        <a:rPr kumimoji="0" lang="en-GB" sz="1800" b="1" kern="1200" dirty="0" err="1" smtClean="0">
                          <a:solidFill>
                            <a:schemeClr val="dk1"/>
                          </a:solidFill>
                          <a:latin typeface="+mn-lt"/>
                          <a:ea typeface="+mn-ea"/>
                          <a:cs typeface="+mn-cs"/>
                        </a:rPr>
                        <a:t>si</a:t>
                      </a:r>
                      <a:r>
                        <a:rPr kumimoji="0" lang="en-GB" sz="1800" b="1" kern="1200" dirty="0" smtClean="0">
                          <a:solidFill>
                            <a:schemeClr val="dk1"/>
                          </a:solidFill>
                          <a:latin typeface="+mn-lt"/>
                          <a:ea typeface="+mn-ea"/>
                          <a:cs typeface="+mn-cs"/>
                        </a:rPr>
                        <a:t>:/</a:t>
                      </a:r>
                    </a:p>
                    <a:p>
                      <a:endParaRPr lang="en-US" b="1" dirty="0"/>
                    </a:p>
                  </a:txBody>
                  <a:tcPr/>
                </a:tc>
                <a:tc>
                  <a:txBody>
                    <a:bodyPr/>
                    <a:lstStyle/>
                    <a:p>
                      <a:r>
                        <a:rPr lang="en-US" b="1" dirty="0" smtClean="0"/>
                        <a:t>/s/</a:t>
                      </a:r>
                      <a:endParaRPr lang="en-US" b="1" dirty="0"/>
                    </a:p>
                  </a:txBody>
                  <a:tcPr/>
                </a:tc>
                <a:tc>
                  <a:txBody>
                    <a:bodyPr/>
                    <a:lstStyle/>
                    <a:p>
                      <a:r>
                        <a:rPr lang="en-US" b="1" dirty="0" smtClean="0"/>
                        <a:t>/</a:t>
                      </a:r>
                      <a:r>
                        <a:rPr lang="en-US" b="1" dirty="0" err="1" smtClean="0"/>
                        <a:t>i</a:t>
                      </a:r>
                      <a:r>
                        <a:rPr lang="en-US" b="1" dirty="0" smtClean="0"/>
                        <a:t>:/</a:t>
                      </a:r>
                      <a:endParaRPr lang="en-US" b="1" dirty="0"/>
                    </a:p>
                  </a:txBody>
                  <a:tcPr/>
                </a:tc>
                <a:tc>
                  <a:txBody>
                    <a:bodyPr/>
                    <a:lstStyle/>
                    <a:p>
                      <a:r>
                        <a:rPr kumimoji="0" lang="en-GB" sz="1800" b="1" kern="1200" dirty="0" smtClean="0">
                          <a:solidFill>
                            <a:schemeClr val="dk1"/>
                          </a:solidFill>
                          <a:latin typeface="+mn-lt"/>
                          <a:ea typeface="+mn-ea"/>
                          <a:cs typeface="+mn-cs"/>
                        </a:rPr>
                        <a:t>Ø</a:t>
                      </a:r>
                      <a:endParaRPr lang="en-US" b="1" dirty="0"/>
                    </a:p>
                  </a:txBody>
                  <a:tcPr/>
                </a:tc>
              </a:tr>
              <a:tr h="535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i="1" kern="1200" dirty="0" smtClean="0">
                          <a:solidFill>
                            <a:schemeClr val="dk1"/>
                          </a:solidFill>
                          <a:latin typeface="+mn-lt"/>
                          <a:ea typeface="+mn-ea"/>
                          <a:cs typeface="+mn-cs"/>
                        </a:rPr>
                        <a:t>on</a:t>
                      </a:r>
                      <a:r>
                        <a:rPr kumimoji="0" lang="en-GB" sz="1800" b="1" kern="1200" dirty="0" smtClean="0">
                          <a:solidFill>
                            <a:schemeClr val="dk1"/>
                          </a:solidFill>
                          <a:latin typeface="+mn-lt"/>
                          <a:ea typeface="+mn-ea"/>
                          <a:cs typeface="+mn-cs"/>
                        </a:rPr>
                        <a:t> /</a:t>
                      </a:r>
                      <a:r>
                        <a:rPr kumimoji="0" lang="en-GB" sz="1800" b="1" kern="1200" dirty="0" err="1" smtClean="0">
                          <a:solidFill>
                            <a:schemeClr val="dk1"/>
                          </a:solidFill>
                          <a:latin typeface="+mn-lt"/>
                          <a:ea typeface="+mn-ea"/>
                          <a:cs typeface="+mn-cs"/>
                        </a:rPr>
                        <a:t>ɒn</a:t>
                      </a:r>
                      <a:r>
                        <a:rPr kumimoji="0" lang="en-GB" sz="1800" b="1" kern="1200" dirty="0" smtClean="0">
                          <a:solidFill>
                            <a:schemeClr val="dk1"/>
                          </a:solidFill>
                          <a:latin typeface="+mn-lt"/>
                          <a:ea typeface="+mn-ea"/>
                          <a:cs typeface="+mn-cs"/>
                        </a:rPr>
                        <a:t>/</a:t>
                      </a:r>
                    </a:p>
                    <a:p>
                      <a:endParaRPr lang="en-US" b="1" dirty="0"/>
                    </a:p>
                  </a:txBody>
                  <a:tcPr/>
                </a:tc>
                <a:tc>
                  <a:txBody>
                    <a:bodyPr/>
                    <a:lstStyle/>
                    <a:p>
                      <a:r>
                        <a:rPr kumimoji="0" lang="en-GB" sz="1800" b="1" kern="1200" dirty="0" smtClean="0">
                          <a:solidFill>
                            <a:schemeClr val="dk1"/>
                          </a:solidFill>
                          <a:latin typeface="+mn-lt"/>
                          <a:ea typeface="+mn-ea"/>
                          <a:cs typeface="+mn-cs"/>
                        </a:rPr>
                        <a:t>Ø</a:t>
                      </a:r>
                      <a:endParaRPr lang="en-US" b="1" dirty="0"/>
                    </a:p>
                  </a:txBody>
                  <a:tcPr/>
                </a:tc>
                <a:tc>
                  <a:txBody>
                    <a:bodyPr/>
                    <a:lstStyle/>
                    <a:p>
                      <a:r>
                        <a:rPr kumimoji="0" lang="en-GB" sz="1800" b="1" kern="1200" dirty="0" smtClean="0">
                          <a:solidFill>
                            <a:schemeClr val="dk1"/>
                          </a:solidFill>
                          <a:latin typeface="+mn-lt"/>
                          <a:ea typeface="+mn-ea"/>
                          <a:cs typeface="+mn-cs"/>
                        </a:rPr>
                        <a:t>/ɒ/</a:t>
                      </a:r>
                      <a:endParaRPr lang="en-US" b="1" dirty="0"/>
                    </a:p>
                  </a:txBody>
                  <a:tcPr/>
                </a:tc>
                <a:tc>
                  <a:txBody>
                    <a:bodyPr/>
                    <a:lstStyle/>
                    <a:p>
                      <a:r>
                        <a:rPr kumimoji="0" lang="en-GB" sz="1800" b="1" kern="1200" dirty="0" smtClean="0">
                          <a:solidFill>
                            <a:schemeClr val="dk1"/>
                          </a:solidFill>
                          <a:latin typeface="+mn-lt"/>
                          <a:ea typeface="+mn-ea"/>
                          <a:cs typeface="+mn-cs"/>
                        </a:rPr>
                        <a:t>/n/</a:t>
                      </a:r>
                      <a:endParaRPr lang="en-US" b="1" dirty="0"/>
                    </a:p>
                  </a:txBody>
                  <a:tcPr/>
                </a:tc>
              </a:tr>
              <a:tr h="5357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800" b="1" i="1" kern="1200" dirty="0" smtClean="0">
                          <a:solidFill>
                            <a:schemeClr val="dk1"/>
                          </a:solidFill>
                          <a:latin typeface="+mn-lt"/>
                          <a:ea typeface="+mn-ea"/>
                          <a:cs typeface="+mn-cs"/>
                        </a:rPr>
                        <a:t>eye</a:t>
                      </a:r>
                      <a:r>
                        <a:rPr kumimoji="0" lang="en-GB" sz="1800" b="1" kern="1200" dirty="0" smtClean="0">
                          <a:solidFill>
                            <a:schemeClr val="dk1"/>
                          </a:solidFill>
                          <a:latin typeface="+mn-lt"/>
                          <a:ea typeface="+mn-ea"/>
                          <a:cs typeface="+mn-cs"/>
                        </a:rPr>
                        <a:t> /</a:t>
                      </a:r>
                      <a:r>
                        <a:rPr kumimoji="0" lang="en-GB" sz="1800" b="1" kern="1200" dirty="0" err="1" smtClean="0">
                          <a:solidFill>
                            <a:schemeClr val="dk1"/>
                          </a:solidFill>
                          <a:latin typeface="+mn-lt"/>
                          <a:ea typeface="+mn-ea"/>
                          <a:cs typeface="+mn-cs"/>
                        </a:rPr>
                        <a:t>aɪ</a:t>
                      </a:r>
                      <a:r>
                        <a:rPr kumimoji="0" lang="en-GB" sz="1800" b="1" kern="1200" dirty="0" smtClean="0">
                          <a:solidFill>
                            <a:schemeClr val="dk1"/>
                          </a:solidFill>
                          <a:latin typeface="+mn-lt"/>
                          <a:ea typeface="+mn-ea"/>
                          <a:cs typeface="+mn-cs"/>
                        </a:rPr>
                        <a:t>/</a:t>
                      </a:r>
                    </a:p>
                    <a:p>
                      <a:endParaRPr lang="en-US" b="1" dirty="0"/>
                    </a:p>
                  </a:txBody>
                  <a:tcPr/>
                </a:tc>
                <a:tc>
                  <a:txBody>
                    <a:bodyPr/>
                    <a:lstStyle/>
                    <a:p>
                      <a:r>
                        <a:rPr kumimoji="0" lang="en-GB" sz="1800" b="1" kern="1200" dirty="0" smtClean="0">
                          <a:solidFill>
                            <a:schemeClr val="dk1"/>
                          </a:solidFill>
                          <a:latin typeface="+mn-lt"/>
                          <a:ea typeface="+mn-ea"/>
                          <a:cs typeface="+mn-cs"/>
                        </a:rPr>
                        <a:t>Ø</a:t>
                      </a:r>
                      <a:endParaRPr lang="en-US" b="1" dirty="0"/>
                    </a:p>
                  </a:txBody>
                  <a:tcPr/>
                </a:tc>
                <a:tc>
                  <a:txBody>
                    <a:bodyPr/>
                    <a:lstStyle/>
                    <a:p>
                      <a:r>
                        <a:rPr lang="en-US" b="1" dirty="0" smtClean="0"/>
                        <a:t>/</a:t>
                      </a:r>
                      <a:r>
                        <a:rPr kumimoji="0" lang="en-GB" sz="1800" b="1" kern="1200" dirty="0" err="1" smtClean="0">
                          <a:solidFill>
                            <a:schemeClr val="dk1"/>
                          </a:solidFill>
                          <a:latin typeface="+mn-lt"/>
                          <a:ea typeface="+mn-ea"/>
                          <a:cs typeface="+mn-cs"/>
                        </a:rPr>
                        <a:t>aɪ</a:t>
                      </a:r>
                      <a:r>
                        <a:rPr kumimoji="0" lang="en-GB" sz="1800" b="1" kern="1200" dirty="0" smtClean="0">
                          <a:solidFill>
                            <a:schemeClr val="dk1"/>
                          </a:solidFill>
                          <a:latin typeface="+mn-lt"/>
                          <a:ea typeface="+mn-ea"/>
                          <a:cs typeface="+mn-cs"/>
                        </a:rPr>
                        <a:t>/</a:t>
                      </a:r>
                      <a:endParaRPr lang="en-US" b="1" dirty="0"/>
                    </a:p>
                  </a:txBody>
                  <a:tcPr/>
                </a:tc>
                <a:tc>
                  <a:txBody>
                    <a:bodyPr/>
                    <a:lstStyle/>
                    <a:p>
                      <a:r>
                        <a:rPr kumimoji="0" lang="en-GB" sz="1800" b="1" kern="1200" dirty="0" smtClean="0">
                          <a:solidFill>
                            <a:schemeClr val="dk1"/>
                          </a:solidFill>
                          <a:latin typeface="+mn-lt"/>
                          <a:ea typeface="+mn-ea"/>
                          <a:cs typeface="+mn-cs"/>
                        </a:rPr>
                        <a:t>Ø</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sz="3200" dirty="0" smtClean="0"/>
              <a:t>SYLLABLE: </a:t>
            </a:r>
            <a:br>
              <a:rPr lang="en-US" sz="3200" dirty="0" smtClean="0"/>
            </a:br>
            <a:r>
              <a:rPr lang="en-US" sz="3200" dirty="0" smtClean="0"/>
              <a:t>OBLIGATORY AND OPTIONAL PARTS</a:t>
            </a:r>
            <a:endParaRPr lang="en-US" sz="3200" dirty="0"/>
          </a:p>
        </p:txBody>
      </p:sp>
      <p:sp>
        <p:nvSpPr>
          <p:cNvPr id="3" name="Content Placeholder 2"/>
          <p:cNvSpPr>
            <a:spLocks noGrp="1"/>
          </p:cNvSpPr>
          <p:nvPr>
            <p:ph idx="1"/>
          </p:nvPr>
        </p:nvSpPr>
        <p:spPr/>
        <p:txBody>
          <a:bodyPr/>
          <a:lstStyle/>
          <a:p>
            <a:pPr algn="just">
              <a:buNone/>
            </a:pPr>
            <a:r>
              <a:rPr lang="en-US" b="1" dirty="0" smtClean="0"/>
              <a:t>    Syllable structure is language specific (Katamba,1989:155).</a:t>
            </a:r>
          </a:p>
          <a:p>
            <a:endParaRPr lang="en-US" dirty="0"/>
          </a:p>
        </p:txBody>
      </p:sp>
      <p:sp>
        <p:nvSpPr>
          <p:cNvPr id="8" name="Date Placeholder 7"/>
          <p:cNvSpPr>
            <a:spLocks noGrp="1"/>
          </p:cNvSpPr>
          <p:nvPr>
            <p:ph type="dt" sz="half" idx="10"/>
          </p:nvPr>
        </p:nvSpPr>
        <p:spPr/>
        <p:txBody>
          <a:bodyPr/>
          <a:lstStyle/>
          <a:p>
            <a:fld id="{D8B271E7-E50D-4D41-8E85-0760ED7B1C89}" type="datetime2">
              <a:rPr lang="en-US" b="1" smtClean="0">
                <a:solidFill>
                  <a:srgbClr val="C00000"/>
                </a:solidFill>
              </a:rPr>
              <a:pPr/>
              <a:t>Saturday, April 22, 2017</a:t>
            </a:fld>
            <a:endParaRPr lang="en-US" b="1" dirty="0">
              <a:solidFill>
                <a:srgbClr val="C00000"/>
              </a:solidFill>
            </a:endParaRPr>
          </a:p>
        </p:txBody>
      </p:sp>
      <p:sp>
        <p:nvSpPr>
          <p:cNvPr id="6" name="Slide Number Placeholder 5"/>
          <p:cNvSpPr>
            <a:spLocks noGrp="1"/>
          </p:cNvSpPr>
          <p:nvPr>
            <p:ph type="sldNum" sz="quarter" idx="12"/>
          </p:nvPr>
        </p:nvSpPr>
        <p:spPr/>
        <p:txBody>
          <a:bodyPr/>
          <a:lstStyle/>
          <a:p>
            <a:fld id="{94846AEC-FB4D-436E-A4C9-78C473FF7722}" type="slidenum">
              <a:rPr lang="en-US" smtClean="0"/>
              <a:pPr/>
              <a:t>11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66894791"/>
              </p:ext>
            </p:extLst>
          </p:nvPr>
        </p:nvGraphicFramePr>
        <p:xfrm>
          <a:off x="755576" y="2420888"/>
          <a:ext cx="7358115" cy="3541965"/>
        </p:xfrm>
        <a:graphic>
          <a:graphicData uri="http://schemas.openxmlformats.org/drawingml/2006/table">
            <a:tbl>
              <a:tblPr firstRow="1" bandRow="1">
                <a:tableStyleId>{5C22544A-7EE6-4342-B048-85BDC9FD1C3A}</a:tableStyleId>
              </a:tblPr>
              <a:tblGrid>
                <a:gridCol w="1374593"/>
                <a:gridCol w="4366353"/>
                <a:gridCol w="1617169"/>
              </a:tblGrid>
              <a:tr h="622718">
                <a:tc>
                  <a:txBody>
                    <a:bodyPr/>
                    <a:lstStyle/>
                    <a:p>
                      <a:pPr marL="0" marR="0" algn="ctr">
                        <a:lnSpc>
                          <a:spcPct val="115000"/>
                        </a:lnSpc>
                        <a:spcBef>
                          <a:spcPts val="0"/>
                        </a:spcBef>
                        <a:spcAft>
                          <a:spcPts val="1000"/>
                        </a:spcAft>
                      </a:pPr>
                      <a:r>
                        <a:rPr lang="en-US" sz="2400" b="1" dirty="0">
                          <a:latin typeface="Times New Roman"/>
                          <a:ea typeface="Times New Roman"/>
                          <a:cs typeface="Arial"/>
                        </a:rPr>
                        <a:t>Parts</a:t>
                      </a:r>
                      <a:endParaRPr lang="en-US" sz="2000" b="1" dirty="0">
                        <a:latin typeface="Calibri"/>
                        <a:ea typeface="Calibri"/>
                        <a:cs typeface="Arial"/>
                      </a:endParaRPr>
                    </a:p>
                  </a:txBody>
                  <a:tcPr marL="9525" marR="9525" marT="9525" marB="9525"/>
                </a:tc>
                <a:tc>
                  <a:txBody>
                    <a:bodyPr/>
                    <a:lstStyle/>
                    <a:p>
                      <a:pPr marL="0" marR="0" algn="ctr">
                        <a:lnSpc>
                          <a:spcPct val="115000"/>
                        </a:lnSpc>
                        <a:spcBef>
                          <a:spcPts val="0"/>
                        </a:spcBef>
                        <a:spcAft>
                          <a:spcPts val="1000"/>
                        </a:spcAft>
                      </a:pPr>
                      <a:r>
                        <a:rPr lang="en-US" sz="2400" b="1" dirty="0">
                          <a:latin typeface="Times New Roman"/>
                          <a:ea typeface="Times New Roman"/>
                          <a:cs typeface="Arial"/>
                        </a:rPr>
                        <a:t>Description</a:t>
                      </a:r>
                      <a:endParaRPr lang="en-US" sz="2000" b="1" dirty="0">
                        <a:latin typeface="Calibri"/>
                        <a:ea typeface="Calibri"/>
                        <a:cs typeface="Arial"/>
                      </a:endParaRPr>
                    </a:p>
                  </a:txBody>
                  <a:tcPr marL="9525" marR="9525" marT="9525" marB="9525"/>
                </a:tc>
                <a:tc>
                  <a:txBody>
                    <a:bodyPr/>
                    <a:lstStyle/>
                    <a:p>
                      <a:pPr marL="0" marR="0" algn="ctr">
                        <a:lnSpc>
                          <a:spcPct val="115000"/>
                        </a:lnSpc>
                        <a:spcBef>
                          <a:spcPts val="0"/>
                        </a:spcBef>
                        <a:spcAft>
                          <a:spcPts val="1000"/>
                        </a:spcAft>
                      </a:pPr>
                      <a:r>
                        <a:rPr lang="en-US" sz="2400" b="1">
                          <a:latin typeface="Times New Roman"/>
                          <a:ea typeface="Times New Roman"/>
                          <a:cs typeface="Arial"/>
                        </a:rPr>
                        <a:t>Optionality</a:t>
                      </a:r>
                      <a:endParaRPr lang="en-US" sz="2000" b="1">
                        <a:latin typeface="Calibri"/>
                        <a:ea typeface="Calibri"/>
                        <a:cs typeface="Arial"/>
                      </a:endParaRPr>
                    </a:p>
                  </a:txBody>
                  <a:tcPr marL="9525" marR="9525" marT="9525" marB="9525"/>
                </a:tc>
              </a:tr>
              <a:tr h="622718">
                <a:tc>
                  <a:txBody>
                    <a:bodyPr/>
                    <a:lstStyle/>
                    <a:p>
                      <a:pPr marL="0" marR="0">
                        <a:lnSpc>
                          <a:spcPct val="115000"/>
                        </a:lnSpc>
                        <a:spcBef>
                          <a:spcPts val="0"/>
                        </a:spcBef>
                        <a:spcAft>
                          <a:spcPts val="1000"/>
                        </a:spcAft>
                      </a:pPr>
                      <a:r>
                        <a:rPr lang="en-US" sz="2400" b="1" dirty="0">
                          <a:latin typeface="Times New Roman"/>
                          <a:ea typeface="Times New Roman"/>
                          <a:cs typeface="Arial"/>
                        </a:rPr>
                        <a:t>Onset</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a:latin typeface="Times New Roman"/>
                          <a:ea typeface="Times New Roman"/>
                          <a:cs typeface="Arial"/>
                        </a:rPr>
                        <a:t>Initial segment of a syllable</a:t>
                      </a:r>
                      <a:endParaRPr lang="en-US" sz="2000" b="1">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a:latin typeface="Times New Roman"/>
                          <a:ea typeface="Times New Roman"/>
                          <a:cs typeface="Arial"/>
                        </a:rPr>
                        <a:t>Optional</a:t>
                      </a:r>
                      <a:endParaRPr lang="en-US" sz="2000" b="1">
                        <a:latin typeface="Calibri"/>
                        <a:ea typeface="Calibri"/>
                        <a:cs typeface="Arial"/>
                      </a:endParaRPr>
                    </a:p>
                  </a:txBody>
                  <a:tcPr marL="9525" marR="9525" marT="9525" marB="9525"/>
                </a:tc>
              </a:tr>
              <a:tr h="1051093">
                <a:tc>
                  <a:txBody>
                    <a:bodyPr/>
                    <a:lstStyle/>
                    <a:p>
                      <a:pPr marL="0" marR="0">
                        <a:lnSpc>
                          <a:spcPct val="115000"/>
                        </a:lnSpc>
                        <a:spcBef>
                          <a:spcPts val="0"/>
                        </a:spcBef>
                        <a:spcAft>
                          <a:spcPts val="1000"/>
                        </a:spcAft>
                      </a:pPr>
                      <a:r>
                        <a:rPr lang="en-US" sz="2400" b="1" dirty="0">
                          <a:latin typeface="Times New Roman"/>
                          <a:ea typeface="Times New Roman"/>
                          <a:cs typeface="Arial"/>
                        </a:rPr>
                        <a:t>Rhyme</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dirty="0">
                          <a:latin typeface="Times New Roman"/>
                          <a:ea typeface="Times New Roman"/>
                          <a:cs typeface="Arial"/>
                        </a:rPr>
                        <a:t>Core of a syllable, consisting of a nucleus and coda (see below)</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dirty="0">
                          <a:latin typeface="Times New Roman"/>
                          <a:ea typeface="Times New Roman"/>
                          <a:cs typeface="Arial"/>
                        </a:rPr>
                        <a:t>Obligatory</a:t>
                      </a:r>
                      <a:endParaRPr lang="en-US" sz="2000" b="1" dirty="0">
                        <a:latin typeface="Calibri"/>
                        <a:ea typeface="Calibri"/>
                        <a:cs typeface="Arial"/>
                      </a:endParaRPr>
                    </a:p>
                  </a:txBody>
                  <a:tcPr marL="9525" marR="9525" marT="9525" marB="9525"/>
                </a:tc>
              </a:tr>
              <a:tr h="622718">
                <a:tc>
                  <a:txBody>
                    <a:bodyPr/>
                    <a:lstStyle/>
                    <a:p>
                      <a:pPr marL="0" marR="0">
                        <a:lnSpc>
                          <a:spcPct val="115000"/>
                        </a:lnSpc>
                        <a:spcBef>
                          <a:spcPts val="0"/>
                        </a:spcBef>
                        <a:spcAft>
                          <a:spcPts val="1000"/>
                        </a:spcAft>
                      </a:pPr>
                      <a:r>
                        <a:rPr lang="en-US" sz="2400" b="1" dirty="0" smtClean="0">
                          <a:latin typeface="Times New Roman"/>
                          <a:ea typeface="Times New Roman"/>
                          <a:cs typeface="Arial"/>
                        </a:rPr>
                        <a:t> </a:t>
                      </a:r>
                      <a:r>
                        <a:rPr lang="en-US" sz="2400" b="1" dirty="0">
                          <a:latin typeface="Times New Roman"/>
                          <a:ea typeface="Times New Roman"/>
                          <a:cs typeface="Arial"/>
                        </a:rPr>
                        <a:t>Nucleus</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dirty="0">
                          <a:latin typeface="Times New Roman"/>
                          <a:ea typeface="Times New Roman"/>
                          <a:cs typeface="Arial"/>
                        </a:rPr>
                        <a:t>Central segment of a syllable</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dirty="0">
                          <a:latin typeface="Times New Roman"/>
                          <a:ea typeface="Times New Roman"/>
                          <a:cs typeface="Arial"/>
                        </a:rPr>
                        <a:t>Obligatory</a:t>
                      </a:r>
                      <a:endParaRPr lang="en-US" sz="2000" b="1" dirty="0">
                        <a:latin typeface="Calibri"/>
                        <a:ea typeface="Calibri"/>
                        <a:cs typeface="Arial"/>
                      </a:endParaRPr>
                    </a:p>
                  </a:txBody>
                  <a:tcPr marL="9525" marR="9525" marT="9525" marB="9525"/>
                </a:tc>
              </a:tr>
              <a:tr h="622718">
                <a:tc>
                  <a:txBody>
                    <a:bodyPr/>
                    <a:lstStyle/>
                    <a:p>
                      <a:pPr marL="0" marR="0">
                        <a:lnSpc>
                          <a:spcPct val="115000"/>
                        </a:lnSpc>
                        <a:spcBef>
                          <a:spcPts val="0"/>
                        </a:spcBef>
                        <a:spcAft>
                          <a:spcPts val="1000"/>
                        </a:spcAft>
                      </a:pPr>
                      <a:r>
                        <a:rPr lang="en-US" sz="2400" b="1" dirty="0" smtClean="0">
                          <a:latin typeface="Times New Roman"/>
                          <a:ea typeface="Times New Roman"/>
                          <a:cs typeface="Arial"/>
                        </a:rPr>
                        <a:t>Coda</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dirty="0">
                          <a:latin typeface="Times New Roman"/>
                          <a:ea typeface="Times New Roman"/>
                          <a:cs typeface="Arial"/>
                        </a:rPr>
                        <a:t>Closing segment of a syllable</a:t>
                      </a:r>
                      <a:endParaRPr lang="en-US" sz="2000" b="1" dirty="0">
                        <a:latin typeface="Calibri"/>
                        <a:ea typeface="Calibri"/>
                        <a:cs typeface="Arial"/>
                      </a:endParaRPr>
                    </a:p>
                  </a:txBody>
                  <a:tcPr marL="9525" marR="9525" marT="9525" marB="9525"/>
                </a:tc>
                <a:tc>
                  <a:txBody>
                    <a:bodyPr/>
                    <a:lstStyle/>
                    <a:p>
                      <a:pPr marL="0" marR="0">
                        <a:lnSpc>
                          <a:spcPct val="115000"/>
                        </a:lnSpc>
                        <a:spcBef>
                          <a:spcPts val="0"/>
                        </a:spcBef>
                        <a:spcAft>
                          <a:spcPts val="1000"/>
                        </a:spcAft>
                      </a:pPr>
                      <a:r>
                        <a:rPr lang="en-US" sz="2400" b="1" dirty="0">
                          <a:latin typeface="Times New Roman"/>
                          <a:ea typeface="Times New Roman"/>
                          <a:cs typeface="Arial"/>
                        </a:rPr>
                        <a:t>Optional</a:t>
                      </a:r>
                      <a:endParaRPr lang="en-US" sz="2000" b="1" dirty="0">
                        <a:latin typeface="Calibri"/>
                        <a:ea typeface="Calibri"/>
                        <a:cs typeface="Arial"/>
                      </a:endParaRPr>
                    </a:p>
                  </a:txBody>
                  <a:tcPr marL="9525" marR="9525" marT="9525" marB="9525"/>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20000" cy="778098"/>
          </a:xfrm>
        </p:spPr>
        <p:txBody>
          <a:bodyPr>
            <a:noAutofit/>
          </a:bodyPr>
          <a:lstStyle/>
          <a:p>
            <a:r>
              <a:rPr lang="en-US" sz="3600" dirty="0" smtClean="0"/>
              <a:t>SYLLABLES FROM ‘I’ TO ‘TWELFTHS’</a:t>
            </a:r>
            <a:endParaRPr lang="en-US" sz="3600" dirty="0"/>
          </a:p>
        </p:txBody>
      </p:sp>
      <p:sp>
        <p:nvSpPr>
          <p:cNvPr id="3" name="Content Placeholder 2"/>
          <p:cNvSpPr>
            <a:spLocks noGrp="1"/>
          </p:cNvSpPr>
          <p:nvPr>
            <p:ph idx="1"/>
          </p:nvPr>
        </p:nvSpPr>
        <p:spPr>
          <a:xfrm>
            <a:off x="179512" y="836712"/>
            <a:ext cx="8208912" cy="6021288"/>
          </a:xfrm>
        </p:spPr>
        <p:txBody>
          <a:bodyPr>
            <a:normAutofit/>
          </a:bodyPr>
          <a:lstStyle/>
          <a:p>
            <a:pPr algn="just"/>
            <a:r>
              <a:rPr lang="en-US" sz="2800" dirty="0" smtClean="0"/>
              <a:t>Some syllables are just vowels. </a:t>
            </a:r>
          </a:p>
          <a:p>
            <a:pPr algn="just"/>
            <a:r>
              <a:rPr lang="en-US" sz="2800" dirty="0" smtClean="0"/>
              <a:t>There are monosyllables that have a much more complex structure in terms of possible consonants (C) and vowels (V) that can go together, such as </a:t>
            </a:r>
          </a:p>
          <a:p>
            <a:pPr lvl="1" algn="just"/>
            <a:r>
              <a:rPr lang="en-US" sz="2600" dirty="0" smtClean="0"/>
              <a:t>[</a:t>
            </a:r>
            <a:r>
              <a:rPr lang="en-US" sz="2600" dirty="0" err="1" smtClean="0"/>
              <a:t>twais</a:t>
            </a:r>
            <a:r>
              <a:rPr lang="en-US" sz="2600" dirty="0" smtClean="0"/>
              <a:t>] </a:t>
            </a:r>
            <a:r>
              <a:rPr lang="en-US" sz="2600" i="1" dirty="0" smtClean="0">
                <a:solidFill>
                  <a:srgbClr val="FF0000"/>
                </a:solidFill>
              </a:rPr>
              <a:t>twice</a:t>
            </a:r>
            <a:r>
              <a:rPr lang="en-US" sz="2600" i="1" dirty="0" smtClean="0"/>
              <a:t> </a:t>
            </a:r>
            <a:r>
              <a:rPr lang="en-US" sz="2600" dirty="0" smtClean="0"/>
              <a:t>(CCVC), </a:t>
            </a:r>
          </a:p>
          <a:p>
            <a:pPr lvl="1" algn="just"/>
            <a:r>
              <a:rPr lang="en-US" sz="2600" dirty="0" smtClean="0"/>
              <a:t>[list] </a:t>
            </a:r>
            <a:r>
              <a:rPr lang="en-US" sz="2600" i="1" dirty="0" smtClean="0">
                <a:solidFill>
                  <a:srgbClr val="FF0000"/>
                </a:solidFill>
              </a:rPr>
              <a:t>list</a:t>
            </a:r>
            <a:r>
              <a:rPr lang="en-US" sz="2600" i="1" dirty="0" smtClean="0"/>
              <a:t> </a:t>
            </a:r>
            <a:r>
              <a:rPr lang="en-US" sz="2600" dirty="0" smtClean="0"/>
              <a:t>(CVCC), </a:t>
            </a:r>
          </a:p>
          <a:p>
            <a:pPr lvl="1" algn="just"/>
            <a:r>
              <a:rPr lang="en-US" sz="2600" dirty="0" smtClean="0"/>
              <a:t>[</a:t>
            </a:r>
            <a:r>
              <a:rPr lang="en-US" sz="2600" dirty="0" err="1" smtClean="0"/>
              <a:t>strikt</a:t>
            </a:r>
            <a:r>
              <a:rPr lang="en-US" sz="2600" dirty="0" smtClean="0"/>
              <a:t>] </a:t>
            </a:r>
            <a:r>
              <a:rPr lang="en-US" sz="2600" i="1" dirty="0" smtClean="0">
                <a:solidFill>
                  <a:srgbClr val="FF0000"/>
                </a:solidFill>
              </a:rPr>
              <a:t>strict</a:t>
            </a:r>
            <a:r>
              <a:rPr lang="en-US" sz="2600" i="1" dirty="0" smtClean="0"/>
              <a:t> </a:t>
            </a:r>
            <a:r>
              <a:rPr lang="en-US" sz="2600" dirty="0" smtClean="0"/>
              <a:t>(CCCVCC), </a:t>
            </a:r>
          </a:p>
          <a:p>
            <a:pPr lvl="1" algn="just"/>
            <a:r>
              <a:rPr lang="en-US" sz="2600" dirty="0" smtClean="0"/>
              <a:t>[</a:t>
            </a:r>
            <a:r>
              <a:rPr lang="en-US" sz="2600" dirty="0" err="1" smtClean="0"/>
              <a:t>twelfθs</a:t>
            </a:r>
            <a:r>
              <a:rPr lang="en-US" sz="2600" dirty="0" smtClean="0"/>
              <a:t>] </a:t>
            </a:r>
            <a:r>
              <a:rPr lang="en-US" sz="2600" i="1" dirty="0" smtClean="0">
                <a:solidFill>
                  <a:srgbClr val="FF0000"/>
                </a:solidFill>
              </a:rPr>
              <a:t>twelfths</a:t>
            </a:r>
            <a:r>
              <a:rPr lang="en-US" sz="2600" i="1" dirty="0" smtClean="0"/>
              <a:t> </a:t>
            </a:r>
            <a:r>
              <a:rPr lang="en-US" sz="2600" dirty="0" smtClean="0"/>
              <a:t>(CCVCCCC).</a:t>
            </a:r>
          </a:p>
          <a:p>
            <a:pPr algn="just"/>
            <a:r>
              <a:rPr lang="en-US" sz="2800" dirty="0" smtClean="0"/>
              <a:t>The last example, with the maximum number of final consonants allowed in English, is morphologically complex: </a:t>
            </a:r>
            <a:r>
              <a:rPr lang="en-US" sz="2800" i="1" dirty="0" smtClean="0"/>
              <a:t>twelve + </a:t>
            </a:r>
            <a:r>
              <a:rPr lang="en-US" sz="2800" i="1" dirty="0" err="1" smtClean="0"/>
              <a:t>th</a:t>
            </a:r>
            <a:r>
              <a:rPr lang="en-US" sz="2800" i="1" dirty="0" smtClean="0"/>
              <a:t> </a:t>
            </a:r>
            <a:r>
              <a:rPr lang="en-US" sz="2800" dirty="0" smtClean="0"/>
              <a:t>+ </a:t>
            </a:r>
            <a:r>
              <a:rPr lang="en-US" sz="2800" i="1" dirty="0" smtClean="0"/>
              <a:t>s (see Lodge,2009:117f).</a:t>
            </a:r>
            <a:endParaRPr lang="en-US" sz="2800" dirty="0" smtClean="0"/>
          </a:p>
          <a:p>
            <a:endParaRPr lang="en-US" b="1" dirty="0"/>
          </a:p>
        </p:txBody>
      </p:sp>
      <p:sp>
        <p:nvSpPr>
          <p:cNvPr id="6" name="Date Placeholder 5"/>
          <p:cNvSpPr>
            <a:spLocks noGrp="1"/>
          </p:cNvSpPr>
          <p:nvPr>
            <p:ph type="dt" sz="half" idx="10"/>
          </p:nvPr>
        </p:nvSpPr>
        <p:spPr/>
        <p:txBody>
          <a:bodyPr/>
          <a:lstStyle/>
          <a:p>
            <a:fld id="{0CF54954-2A72-42D2-B7D6-69AD1B60B456}"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25470"/>
          </a:xfrm>
        </p:spPr>
        <p:txBody>
          <a:bodyPr/>
          <a:lstStyle/>
          <a:p>
            <a:r>
              <a:rPr lang="en-US" dirty="0" smtClean="0"/>
              <a:t>SYLLABLE BRANCHING</a:t>
            </a:r>
            <a:endParaRPr lang="en-US" dirty="0"/>
          </a:p>
        </p:txBody>
      </p:sp>
      <p:sp>
        <p:nvSpPr>
          <p:cNvPr id="3" name="Content Placeholder 2"/>
          <p:cNvSpPr>
            <a:spLocks noGrp="1"/>
          </p:cNvSpPr>
          <p:nvPr>
            <p:ph sz="half" idx="1"/>
          </p:nvPr>
        </p:nvSpPr>
        <p:spPr>
          <a:xfrm>
            <a:off x="0" y="1071546"/>
            <a:ext cx="6072198" cy="5786454"/>
          </a:xfrm>
        </p:spPr>
        <p:txBody>
          <a:bodyPr>
            <a:normAutofit/>
          </a:bodyPr>
          <a:lstStyle/>
          <a:p>
            <a:pPr marL="123825" lvl="1" indent="-6350" algn="just">
              <a:buNone/>
            </a:pPr>
            <a:r>
              <a:rPr lang="en-US" sz="2000" dirty="0" smtClean="0"/>
              <a:t>Many </a:t>
            </a:r>
            <a:r>
              <a:rPr lang="en-US" sz="2000" dirty="0" err="1" smtClean="0"/>
              <a:t>phonologists</a:t>
            </a:r>
            <a:r>
              <a:rPr lang="en-US" sz="2000" dirty="0" smtClean="0"/>
              <a:t> envisage BRANCHING, HIERARCHICAL syllable structure. </a:t>
            </a:r>
            <a:r>
              <a:rPr lang="en-US" sz="2000" dirty="0" err="1" smtClean="0"/>
              <a:t>Katamba</a:t>
            </a:r>
            <a:r>
              <a:rPr lang="en-US" sz="2000" dirty="0" smtClean="0"/>
              <a:t> (1989:153f) presented a revamped version of </a:t>
            </a:r>
            <a:r>
              <a:rPr lang="en-US" sz="2000" dirty="0" smtClean="0">
                <a:solidFill>
                  <a:srgbClr val="C00000"/>
                </a:solidFill>
              </a:rPr>
              <a:t>MULTI-TIERED</a:t>
            </a:r>
            <a:r>
              <a:rPr lang="en-US" sz="2000" dirty="0" smtClean="0"/>
              <a:t> </a:t>
            </a:r>
            <a:r>
              <a:rPr lang="en-US" sz="2000" dirty="0" smtClean="0">
                <a:solidFill>
                  <a:srgbClr val="C00000"/>
                </a:solidFill>
              </a:rPr>
              <a:t>PHONOLOGICAL</a:t>
            </a:r>
            <a:r>
              <a:rPr lang="en-US" sz="2000" dirty="0" smtClean="0"/>
              <a:t> </a:t>
            </a:r>
            <a:r>
              <a:rPr lang="en-US" sz="2000" dirty="0" smtClean="0">
                <a:solidFill>
                  <a:srgbClr val="C00000"/>
                </a:solidFill>
              </a:rPr>
              <a:t>THEORY</a:t>
            </a:r>
            <a:r>
              <a:rPr lang="en-US" sz="2000" dirty="0" smtClean="0"/>
              <a:t>. </a:t>
            </a:r>
          </a:p>
          <a:p>
            <a:pPr marL="123825" lvl="1" indent="-6350" algn="just">
              <a:buNone/>
            </a:pPr>
            <a:r>
              <a:rPr lang="en-US" sz="2000" dirty="0" smtClean="0"/>
              <a:t>The syllable consists of </a:t>
            </a:r>
            <a:r>
              <a:rPr lang="en-US" sz="2000" dirty="0" smtClean="0">
                <a:solidFill>
                  <a:srgbClr val="C00000"/>
                </a:solidFill>
              </a:rPr>
              <a:t>Onset</a:t>
            </a:r>
            <a:r>
              <a:rPr lang="en-US" sz="2000" dirty="0" smtClean="0"/>
              <a:t>, </a:t>
            </a:r>
            <a:r>
              <a:rPr lang="en-US" sz="2000" dirty="0" smtClean="0">
                <a:solidFill>
                  <a:srgbClr val="C00000"/>
                </a:solidFill>
              </a:rPr>
              <a:t>Peak</a:t>
            </a:r>
            <a:r>
              <a:rPr lang="en-US" sz="2000" dirty="0" smtClean="0"/>
              <a:t> and </a:t>
            </a:r>
            <a:r>
              <a:rPr lang="en-US" sz="2000" dirty="0" smtClean="0">
                <a:solidFill>
                  <a:srgbClr val="C00000"/>
                </a:solidFill>
              </a:rPr>
              <a:t>Coda</a:t>
            </a:r>
            <a:r>
              <a:rPr lang="en-US" sz="2000" dirty="0" smtClean="0"/>
              <a:t>  each  may further be branched into two C- or V-constituents respectively. Then we speak about branching or complex Onsets etc. The English syllable </a:t>
            </a:r>
            <a:r>
              <a:rPr lang="en-US" sz="2000" i="1" dirty="0" smtClean="0"/>
              <a:t>drowned</a:t>
            </a:r>
            <a:r>
              <a:rPr lang="en-US" sz="2000" dirty="0" smtClean="0"/>
              <a:t> /</a:t>
            </a:r>
            <a:r>
              <a:rPr lang="en-US" sz="2000" dirty="0" err="1" smtClean="0"/>
              <a:t>draʊnd</a:t>
            </a:r>
            <a:r>
              <a:rPr lang="en-US" sz="2000" dirty="0" smtClean="0"/>
              <a:t>/ is an example in which all three elements branch.</a:t>
            </a:r>
          </a:p>
          <a:p>
            <a:pPr marL="120650" indent="-3175" algn="just">
              <a:buNone/>
            </a:pPr>
            <a:r>
              <a:rPr lang="en-US" sz="2000" dirty="0" smtClean="0"/>
              <a:t>	As can be seen from the diagram, diphthongs are treated as branching Peaks – each element of the diphthong occupies a single V-slot. The case is quite similar with “long vowels”: in terms of syllable structure, they are interpreted as sequences of two identical V-elements – /</a:t>
            </a:r>
            <a:r>
              <a:rPr lang="en-US" sz="2000" dirty="0" err="1" smtClean="0"/>
              <a:t>i</a:t>
            </a:r>
            <a:r>
              <a:rPr lang="en-US" sz="2000" dirty="0" smtClean="0"/>
              <a:t>:/ is represented as V</a:t>
            </a:r>
            <a:r>
              <a:rPr lang="en-US" sz="2000" baseline="-25000" dirty="0" smtClean="0"/>
              <a:t>1</a:t>
            </a:r>
            <a:r>
              <a:rPr lang="en-US" sz="2000" dirty="0" smtClean="0"/>
              <a:t> = [</a:t>
            </a:r>
            <a:r>
              <a:rPr lang="en-US" sz="2000" dirty="0" err="1" smtClean="0"/>
              <a:t>i</a:t>
            </a:r>
            <a:r>
              <a:rPr lang="en-US" sz="2000" dirty="0" smtClean="0"/>
              <a:t>] + V</a:t>
            </a:r>
            <a:r>
              <a:rPr lang="en-US" sz="2000" baseline="-25000" dirty="0" smtClean="0"/>
              <a:t>2</a:t>
            </a:r>
            <a:r>
              <a:rPr lang="en-US" sz="2000" dirty="0" smtClean="0"/>
              <a:t> = [</a:t>
            </a:r>
            <a:r>
              <a:rPr lang="en-US" sz="2000" dirty="0" err="1" smtClean="0"/>
              <a:t>i</a:t>
            </a:r>
            <a:r>
              <a:rPr lang="en-US" sz="2000" dirty="0" smtClean="0"/>
              <a:t>], and /ɑ: ɔ: ɜ: u:/ are [</a:t>
            </a:r>
            <a:r>
              <a:rPr lang="en-US" sz="2000" dirty="0" err="1" smtClean="0"/>
              <a:t>ɑ+ɑ</a:t>
            </a:r>
            <a:r>
              <a:rPr lang="en-US" sz="2000" dirty="0" smtClean="0"/>
              <a:t>, </a:t>
            </a:r>
            <a:r>
              <a:rPr lang="en-US" sz="2000" dirty="0" err="1" smtClean="0"/>
              <a:t>ɔ+ɔ</a:t>
            </a:r>
            <a:r>
              <a:rPr lang="en-US" sz="2000" dirty="0" smtClean="0"/>
              <a:t>, </a:t>
            </a:r>
            <a:r>
              <a:rPr lang="en-US" sz="2000" dirty="0" err="1" smtClean="0"/>
              <a:t>ɜ+ɜ</a:t>
            </a:r>
            <a:r>
              <a:rPr lang="en-US" sz="2000" dirty="0" smtClean="0"/>
              <a:t>, </a:t>
            </a:r>
            <a:r>
              <a:rPr lang="en-US" sz="2000" dirty="0" err="1" smtClean="0"/>
              <a:t>u+u</a:t>
            </a:r>
            <a:r>
              <a:rPr lang="en-US" sz="2000" dirty="0" smtClean="0"/>
              <a:t>], respectively.</a:t>
            </a:r>
          </a:p>
          <a:p>
            <a:endParaRPr lang="en-US" sz="2000" dirty="0"/>
          </a:p>
        </p:txBody>
      </p:sp>
      <p:pic>
        <p:nvPicPr>
          <p:cNvPr id="6" name="Content Placeholder 5" descr="s-structure2"/>
          <p:cNvPicPr>
            <a:picLocks noGrp="1"/>
          </p:cNvPicPr>
          <p:nvPr>
            <p:ph sz="half" idx="2"/>
          </p:nvPr>
        </p:nvPicPr>
        <p:blipFill>
          <a:blip r:embed="rId2"/>
          <a:stretch>
            <a:fillRect/>
          </a:stretch>
        </p:blipFill>
        <p:spPr bwMode="auto">
          <a:xfrm>
            <a:off x="5936307" y="3140869"/>
            <a:ext cx="2524125" cy="1381125"/>
          </a:xfrm>
          <a:prstGeom prst="rect">
            <a:avLst/>
          </a:prstGeom>
          <a:noFill/>
          <a:ln w="9525">
            <a:noFill/>
            <a:miter lim="800000"/>
            <a:headEnd/>
            <a:tailEnd/>
          </a:ln>
        </p:spPr>
      </p:pic>
      <p:sp>
        <p:nvSpPr>
          <p:cNvPr id="8" name="Date Placeholder 7"/>
          <p:cNvSpPr>
            <a:spLocks noGrp="1"/>
          </p:cNvSpPr>
          <p:nvPr>
            <p:ph type="dt" sz="half" idx="10"/>
          </p:nvPr>
        </p:nvSpPr>
        <p:spPr/>
        <p:txBody>
          <a:bodyPr/>
          <a:lstStyle/>
          <a:p>
            <a:fld id="{4DD17476-C0F0-4922-9C1F-B9C73E22165B}" type="datetime2">
              <a:rPr lang="en-US" b="1" smtClean="0">
                <a:solidFill>
                  <a:srgbClr val="C00000"/>
                </a:solidFill>
              </a:rPr>
              <a:pPr/>
              <a:t>Saturday, April 22, 2017</a:t>
            </a:fld>
            <a:endParaRPr lang="en-US" b="1" dirty="0">
              <a:solidFill>
                <a:srgbClr val="C00000"/>
              </a:solidFill>
            </a:endParaRPr>
          </a:p>
        </p:txBody>
      </p:sp>
      <p:sp>
        <p:nvSpPr>
          <p:cNvPr id="5" name="Slide Number Placeholder 4"/>
          <p:cNvSpPr>
            <a:spLocks noGrp="1"/>
          </p:cNvSpPr>
          <p:nvPr>
            <p:ph type="sldNum" sz="quarter" idx="12"/>
          </p:nvPr>
        </p:nvSpPr>
        <p:spPr/>
        <p:txBody>
          <a:bodyPr/>
          <a:lstStyle/>
          <a:p>
            <a:fld id="{94846AEC-FB4D-436E-A4C9-78C473FF7722}"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44624"/>
            <a:ext cx="8229600" cy="796908"/>
          </a:xfrm>
        </p:spPr>
        <p:txBody>
          <a:bodyPr>
            <a:normAutofit/>
          </a:bodyPr>
          <a:lstStyle/>
          <a:p>
            <a:pPr algn="ctr"/>
            <a:r>
              <a:rPr lang="en-US" sz="3600" dirty="0" smtClean="0"/>
              <a:t>CLOSED AND OPEN SYLLABLES</a:t>
            </a:r>
            <a:endParaRPr lang="en-US" sz="3600" dirty="0"/>
          </a:p>
        </p:txBody>
      </p:sp>
      <p:sp>
        <p:nvSpPr>
          <p:cNvPr id="6" name="Content Placeholder 5"/>
          <p:cNvSpPr>
            <a:spLocks noGrp="1"/>
          </p:cNvSpPr>
          <p:nvPr>
            <p:ph idx="1"/>
          </p:nvPr>
        </p:nvSpPr>
        <p:spPr>
          <a:xfrm>
            <a:off x="107504" y="764704"/>
            <a:ext cx="8229600" cy="5976664"/>
          </a:xfrm>
        </p:spPr>
        <p:txBody>
          <a:bodyPr>
            <a:normAutofit/>
          </a:bodyPr>
          <a:lstStyle/>
          <a:p>
            <a:pPr algn="just">
              <a:spcBef>
                <a:spcPts val="0"/>
              </a:spcBef>
            </a:pPr>
            <a:r>
              <a:rPr lang="en-GB" dirty="0" smtClean="0"/>
              <a:t>Syllables ending in a consonant, e.g. </a:t>
            </a:r>
            <a:r>
              <a:rPr lang="en-GB" i="1" dirty="0" smtClean="0"/>
              <a:t>cat</a:t>
            </a:r>
            <a:r>
              <a:rPr lang="en-GB" dirty="0" smtClean="0"/>
              <a:t> /</a:t>
            </a:r>
            <a:r>
              <a:rPr lang="en-GB" dirty="0" err="1" smtClean="0"/>
              <a:t>kæt</a:t>
            </a:r>
            <a:r>
              <a:rPr lang="en-GB" dirty="0" smtClean="0"/>
              <a:t>/, </a:t>
            </a:r>
            <a:r>
              <a:rPr lang="en-GB" i="1" dirty="0" smtClean="0"/>
              <a:t>it</a:t>
            </a:r>
            <a:r>
              <a:rPr lang="en-GB" dirty="0" smtClean="0"/>
              <a:t> /</a:t>
            </a:r>
            <a:r>
              <a:rPr lang="en-GB" dirty="0" err="1" smtClean="0"/>
              <a:t>ɪt</a:t>
            </a:r>
            <a:r>
              <a:rPr lang="en-GB" dirty="0" smtClean="0"/>
              <a:t>/, </a:t>
            </a:r>
            <a:r>
              <a:rPr lang="en-GB" i="1" dirty="0" smtClean="0"/>
              <a:t>eat</a:t>
            </a:r>
            <a:r>
              <a:rPr lang="en-GB" dirty="0" smtClean="0"/>
              <a:t> /</a:t>
            </a:r>
            <a:r>
              <a:rPr lang="en-GB" dirty="0" err="1" smtClean="0"/>
              <a:t>i:t</a:t>
            </a:r>
            <a:r>
              <a:rPr lang="en-GB" dirty="0" smtClean="0"/>
              <a:t>/, are traditionally known as </a:t>
            </a:r>
            <a:r>
              <a:rPr lang="en-GB" dirty="0" smtClean="0">
                <a:solidFill>
                  <a:srgbClr val="C00000"/>
                </a:solidFill>
              </a:rPr>
              <a:t>closed</a:t>
            </a:r>
            <a:r>
              <a:rPr lang="en-GB" dirty="0" smtClean="0"/>
              <a:t> syllables, whereas those ending in a vowel, as in </a:t>
            </a:r>
            <a:r>
              <a:rPr lang="en-GB" i="1" dirty="0" smtClean="0"/>
              <a:t>sea</a:t>
            </a:r>
            <a:r>
              <a:rPr lang="en-GB" dirty="0" smtClean="0"/>
              <a:t> /</a:t>
            </a:r>
            <a:r>
              <a:rPr lang="en-GB" dirty="0" err="1" smtClean="0"/>
              <a:t>si</a:t>
            </a:r>
            <a:r>
              <a:rPr lang="en-GB" dirty="0" smtClean="0"/>
              <a:t>:/ or </a:t>
            </a:r>
            <a:r>
              <a:rPr lang="en-GB" i="1" dirty="0" smtClean="0"/>
              <a:t>eye</a:t>
            </a:r>
            <a:r>
              <a:rPr lang="en-GB" dirty="0" smtClean="0"/>
              <a:t> /</a:t>
            </a:r>
            <a:r>
              <a:rPr lang="en-GB" dirty="0" err="1" smtClean="0"/>
              <a:t>aɪ</a:t>
            </a:r>
            <a:r>
              <a:rPr lang="en-GB" dirty="0" smtClean="0"/>
              <a:t>/, are called </a:t>
            </a:r>
            <a:r>
              <a:rPr lang="en-GB" dirty="0" smtClean="0">
                <a:solidFill>
                  <a:srgbClr val="C00000"/>
                </a:solidFill>
              </a:rPr>
              <a:t>open</a:t>
            </a:r>
            <a:r>
              <a:rPr lang="en-GB" dirty="0" smtClean="0"/>
              <a:t>. In terms of syllable structure, in closed syllables the Coda is present, i.e. we have a branching Rhyme, while open ones have non-branching Rhymes – the Coda element is absent. Syllable Onset is irrelevant to this distinction. </a:t>
            </a:r>
          </a:p>
          <a:p>
            <a:pPr algn="just">
              <a:spcBef>
                <a:spcPts val="0"/>
              </a:spcBef>
            </a:pPr>
            <a:r>
              <a:rPr lang="en-GB" dirty="0" smtClean="0"/>
              <a:t>Recent phonological theories move to tackle this issue under syllable </a:t>
            </a:r>
            <a:r>
              <a:rPr lang="en-GB" dirty="0" smtClean="0">
                <a:solidFill>
                  <a:srgbClr val="C00000"/>
                </a:solidFill>
              </a:rPr>
              <a:t>WEIGHT</a:t>
            </a:r>
            <a:r>
              <a:rPr lang="en-GB" dirty="0" smtClean="0"/>
              <a:t>. Syllables are </a:t>
            </a:r>
            <a:r>
              <a:rPr lang="en-GB" dirty="0" smtClean="0">
                <a:solidFill>
                  <a:srgbClr val="C00000"/>
                </a:solidFill>
              </a:rPr>
              <a:t>heavy</a:t>
            </a:r>
            <a:r>
              <a:rPr lang="en-GB" dirty="0" smtClean="0"/>
              <a:t> when the rhyme is branched to contain (1) a long vowel or a diphthong, optionally followed by one or more consonants, as in </a:t>
            </a:r>
            <a:r>
              <a:rPr lang="en-GB" dirty="0" smtClean="0">
                <a:solidFill>
                  <a:srgbClr val="C00000"/>
                </a:solidFill>
              </a:rPr>
              <a:t>tea</a:t>
            </a:r>
            <a:r>
              <a:rPr lang="en-GB" dirty="0" smtClean="0"/>
              <a:t> or (2)a short vowel followed at least by one consonant ,as in </a:t>
            </a:r>
            <a:r>
              <a:rPr lang="en-GB" dirty="0" smtClean="0">
                <a:solidFill>
                  <a:srgbClr val="C00000"/>
                </a:solidFill>
              </a:rPr>
              <a:t>ten</a:t>
            </a:r>
            <a:r>
              <a:rPr lang="en-GB" dirty="0" smtClean="0"/>
              <a:t>.  </a:t>
            </a:r>
            <a:r>
              <a:rPr lang="en-GB" dirty="0" smtClean="0">
                <a:solidFill>
                  <a:srgbClr val="C00000"/>
                </a:solidFill>
              </a:rPr>
              <a:t>Light</a:t>
            </a:r>
            <a:r>
              <a:rPr lang="en-GB" dirty="0" smtClean="0"/>
              <a:t> syllables  are those with  no branched rhymes  containing  a short vowel  alone or a coda  of no more than short consonant  , as in </a:t>
            </a:r>
            <a:r>
              <a:rPr lang="en-GB" dirty="0" smtClean="0">
                <a:solidFill>
                  <a:srgbClr val="C00000"/>
                </a:solidFill>
              </a:rPr>
              <a:t>a</a:t>
            </a:r>
            <a:r>
              <a:rPr lang="en-GB" dirty="0" smtClean="0"/>
              <a:t> or </a:t>
            </a:r>
            <a:r>
              <a:rPr lang="en-GB" dirty="0" smtClean="0">
                <a:solidFill>
                  <a:srgbClr val="C00000"/>
                </a:solidFill>
              </a:rPr>
              <a:t>pa</a:t>
            </a:r>
            <a:r>
              <a:rPr lang="en-GB" dirty="0" smtClean="0"/>
              <a:t>. Light syllable are termed in phonological length  as  a </a:t>
            </a:r>
            <a:r>
              <a:rPr lang="en-GB" dirty="0" smtClean="0">
                <a:solidFill>
                  <a:srgbClr val="C00000"/>
                </a:solidFill>
              </a:rPr>
              <a:t>mora</a:t>
            </a:r>
            <a:r>
              <a:rPr lang="en-GB" dirty="0" smtClean="0"/>
              <a:t> whereas  heavy syllables are being </a:t>
            </a:r>
            <a:r>
              <a:rPr lang="en-GB" dirty="0" smtClean="0">
                <a:solidFill>
                  <a:srgbClr val="C00000"/>
                </a:solidFill>
              </a:rPr>
              <a:t>greater than one mora</a:t>
            </a:r>
            <a:r>
              <a:rPr lang="en-GB" dirty="0" smtClean="0"/>
              <a:t>.</a:t>
            </a:r>
          </a:p>
          <a:p>
            <a:endParaRPr lang="en-US" dirty="0"/>
          </a:p>
        </p:txBody>
      </p:sp>
      <p:sp>
        <p:nvSpPr>
          <p:cNvPr id="7" name="Date Placeholder 6"/>
          <p:cNvSpPr>
            <a:spLocks noGrp="1"/>
          </p:cNvSpPr>
          <p:nvPr>
            <p:ph type="dt" sz="half" idx="10"/>
          </p:nvPr>
        </p:nvSpPr>
        <p:spPr/>
        <p:txBody>
          <a:bodyPr/>
          <a:lstStyle/>
          <a:p>
            <a:fld id="{FC2231F6-6A0E-422C-ABCF-AF7135E38B5F}"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20000" cy="864096"/>
          </a:xfrm>
        </p:spPr>
        <p:txBody>
          <a:bodyPr/>
          <a:lstStyle/>
          <a:p>
            <a:pPr algn="ctr"/>
            <a:r>
              <a:rPr lang="en-US" sz="4000" dirty="0" smtClean="0"/>
              <a:t>SYLLABIFICATION</a:t>
            </a:r>
            <a:endParaRPr lang="en-US" sz="4000" dirty="0"/>
          </a:p>
        </p:txBody>
      </p:sp>
      <p:sp>
        <p:nvSpPr>
          <p:cNvPr id="3" name="Content Placeholder 2"/>
          <p:cNvSpPr>
            <a:spLocks noGrp="1"/>
          </p:cNvSpPr>
          <p:nvPr>
            <p:ph idx="1"/>
          </p:nvPr>
        </p:nvSpPr>
        <p:spPr>
          <a:xfrm>
            <a:off x="107504" y="836712"/>
            <a:ext cx="8208912" cy="5564088"/>
          </a:xfrm>
        </p:spPr>
        <p:txBody>
          <a:bodyPr>
            <a:normAutofit/>
          </a:bodyPr>
          <a:lstStyle/>
          <a:p>
            <a:pPr algn="just">
              <a:spcBef>
                <a:spcPts val="0"/>
              </a:spcBef>
            </a:pPr>
            <a:r>
              <a:rPr lang="en-US" sz="2800" dirty="0" smtClean="0"/>
              <a:t>Syllabification  or syllabication  is the separation of a word into syllables, whether spoken or written. In some languages, the spoken syllables are also the basis of syllabification in writing. However, possibly due to the weak correspondence between sounds and letters in the spelling of modern English, written syllabification in English is based mostly on etymological or morphological instead of phonetic principles. For example, it is not possible to syllabify "</a:t>
            </a:r>
            <a:r>
              <a:rPr lang="en-US" sz="2800" dirty="0" smtClean="0">
                <a:solidFill>
                  <a:srgbClr val="C00000"/>
                </a:solidFill>
              </a:rPr>
              <a:t>learning</a:t>
            </a:r>
            <a:r>
              <a:rPr lang="en-US" sz="2800" dirty="0" smtClean="0"/>
              <a:t>" as </a:t>
            </a:r>
            <a:r>
              <a:rPr lang="en-US" sz="2800" i="1" dirty="0" err="1" smtClean="0">
                <a:solidFill>
                  <a:srgbClr val="C00000"/>
                </a:solidFill>
              </a:rPr>
              <a:t>lear</a:t>
            </a:r>
            <a:r>
              <a:rPr lang="en-US" sz="2800" dirty="0" smtClean="0"/>
              <a:t>-</a:t>
            </a:r>
            <a:r>
              <a:rPr lang="en-US" sz="2800" i="1" dirty="0" smtClean="0"/>
              <a:t>-</a:t>
            </a:r>
            <a:r>
              <a:rPr lang="en-US" sz="2800" i="1" dirty="0" err="1" smtClean="0">
                <a:solidFill>
                  <a:srgbClr val="C00000"/>
                </a:solidFill>
              </a:rPr>
              <a:t>ning</a:t>
            </a:r>
            <a:r>
              <a:rPr lang="en-US" sz="2800" dirty="0" smtClean="0"/>
              <a:t> according to the correct syllabification of the living language.</a:t>
            </a:r>
          </a:p>
          <a:p>
            <a:pPr>
              <a:spcBef>
                <a:spcPts val="0"/>
              </a:spcBef>
            </a:pPr>
            <a:endParaRPr lang="en-US" b="1" dirty="0"/>
          </a:p>
        </p:txBody>
      </p:sp>
      <p:sp>
        <p:nvSpPr>
          <p:cNvPr id="6" name="Date Placeholder 5"/>
          <p:cNvSpPr>
            <a:spLocks noGrp="1"/>
          </p:cNvSpPr>
          <p:nvPr>
            <p:ph type="dt" sz="half" idx="10"/>
          </p:nvPr>
        </p:nvSpPr>
        <p:spPr/>
        <p:txBody>
          <a:bodyPr/>
          <a:lstStyle/>
          <a:p>
            <a:fld id="{570E7C91-962F-4334-88E7-DA1CBAEC33D1}" type="datetime2">
              <a:rPr lang="en-US" smtClean="0"/>
              <a:pPr/>
              <a:t>Saturday, April 22, 2017</a:t>
            </a:fld>
            <a:endParaRPr lang="en-US"/>
          </a:p>
        </p:txBody>
      </p:sp>
      <p:sp>
        <p:nvSpPr>
          <p:cNvPr id="4" name="Slide Number Placeholder 3"/>
          <p:cNvSpPr>
            <a:spLocks noGrp="1"/>
          </p:cNvSpPr>
          <p:nvPr>
            <p:ph type="sldNum" sz="quarter" idx="12"/>
          </p:nvPr>
        </p:nvSpPr>
        <p:spPr/>
        <p:txBody>
          <a:bodyPr/>
          <a:lstStyle/>
          <a:p>
            <a:fld id="{94846AEC-FB4D-436E-A4C9-78C473FF7722}"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lstStyle/>
          <a:p>
            <a:r>
              <a:rPr lang="en-US" dirty="0" smtClean="0"/>
              <a:t>SYLLABLE DIVISION</a:t>
            </a:r>
            <a:endParaRPr lang="en-US" dirty="0"/>
          </a:p>
        </p:txBody>
      </p:sp>
      <p:sp>
        <p:nvSpPr>
          <p:cNvPr id="3" name="Content Placeholder 2"/>
          <p:cNvSpPr>
            <a:spLocks noGrp="1"/>
          </p:cNvSpPr>
          <p:nvPr>
            <p:ph sz="half" idx="1"/>
          </p:nvPr>
        </p:nvSpPr>
        <p:spPr>
          <a:xfrm>
            <a:off x="107504" y="908720"/>
            <a:ext cx="4038600" cy="5715016"/>
          </a:xfrm>
        </p:spPr>
        <p:txBody>
          <a:bodyPr>
            <a:noAutofit/>
          </a:bodyPr>
          <a:lstStyle/>
          <a:p>
            <a:pPr algn="just"/>
            <a:r>
              <a:rPr lang="en-US" sz="2200" b="1" dirty="0" smtClean="0"/>
              <a:t>There are still problems  with phonetic description . Most speakers of English feel that ‘</a:t>
            </a:r>
            <a:r>
              <a:rPr lang="en-US" sz="2200" b="1" dirty="0" smtClean="0">
                <a:solidFill>
                  <a:srgbClr val="C00000"/>
                </a:solidFill>
              </a:rPr>
              <a:t>going</a:t>
            </a:r>
            <a:r>
              <a:rPr lang="en-US" sz="2200" b="1" dirty="0" smtClean="0"/>
              <a:t>’ /</a:t>
            </a:r>
            <a:r>
              <a:rPr lang="en-US" sz="2200" b="1" dirty="0" err="1" smtClean="0"/>
              <a:t>g</a:t>
            </a:r>
            <a:r>
              <a:rPr lang="en-US" sz="2200" b="1" dirty="0" err="1" smtClean="0">
                <a:latin typeface="Times New Roman"/>
                <a:cs typeface="Times New Roman"/>
              </a:rPr>
              <a:t>ǝ</a:t>
            </a:r>
            <a:r>
              <a:rPr lang="en-US" sz="2200" b="1" dirty="0" err="1" smtClean="0"/>
              <a:t>u</a:t>
            </a:r>
            <a:r>
              <a:rPr lang="en-US" sz="2200" b="1" dirty="0" err="1" smtClean="0">
                <a:latin typeface="Times New Roman"/>
                <a:cs typeface="Times New Roman"/>
              </a:rPr>
              <a:t>ɪ</a:t>
            </a:r>
            <a:r>
              <a:rPr lang="el-GR" sz="2200" b="1" dirty="0" smtClean="0">
                <a:latin typeface="Times New Roman"/>
                <a:cs typeface="Times New Roman"/>
              </a:rPr>
              <a:t>ῃ</a:t>
            </a:r>
            <a:r>
              <a:rPr lang="en-US" sz="2200" b="1" dirty="0" smtClean="0">
                <a:latin typeface="Times New Roman"/>
                <a:cs typeface="Times New Roman"/>
              </a:rPr>
              <a:t>/ consists of two syllables: Roach (2000:77)  states that most speakers could decide on phonetic grounds that the /u/ in the middle is the  dividing point between the two syllables, since the articulation is slightly closer to obstructing airflow than the vowel next to it.</a:t>
            </a:r>
            <a:endParaRPr lang="en-US" sz="2200" b="1" dirty="0"/>
          </a:p>
        </p:txBody>
      </p:sp>
      <p:sp>
        <p:nvSpPr>
          <p:cNvPr id="4" name="Content Placeholder 3"/>
          <p:cNvSpPr>
            <a:spLocks noGrp="1"/>
          </p:cNvSpPr>
          <p:nvPr>
            <p:ph sz="half" idx="2"/>
          </p:nvPr>
        </p:nvSpPr>
        <p:spPr>
          <a:xfrm>
            <a:off x="4211960" y="980728"/>
            <a:ext cx="4038600" cy="5786454"/>
          </a:xfrm>
        </p:spPr>
        <p:txBody>
          <a:bodyPr>
            <a:normAutofit fontScale="85000" lnSpcReduction="20000"/>
          </a:bodyPr>
          <a:lstStyle/>
          <a:p>
            <a:pPr algn="just"/>
            <a:r>
              <a:rPr lang="en-US" b="1" dirty="0" smtClean="0"/>
              <a:t>Another difficulty can be seen in ‘</a:t>
            </a:r>
            <a:r>
              <a:rPr lang="en-US" b="1" dirty="0" smtClean="0">
                <a:solidFill>
                  <a:srgbClr val="C00000"/>
                </a:solidFill>
              </a:rPr>
              <a:t>extra</a:t>
            </a:r>
            <a:r>
              <a:rPr lang="en-US" b="1" dirty="0" smtClean="0"/>
              <a:t>’ /</a:t>
            </a:r>
            <a:r>
              <a:rPr lang="en-US" b="1" dirty="0" err="1" smtClean="0"/>
              <a:t>ekstr</a:t>
            </a:r>
            <a:r>
              <a:rPr lang="en-US" b="1" dirty="0" err="1" smtClean="0">
                <a:latin typeface="Times New Roman"/>
                <a:cs typeface="Times New Roman"/>
              </a:rPr>
              <a:t>ǝ</a:t>
            </a:r>
            <a:r>
              <a:rPr lang="en-US" b="1" dirty="0" smtClean="0">
                <a:latin typeface="Times New Roman"/>
                <a:cs typeface="Times New Roman"/>
              </a:rPr>
              <a:t>/. One problem is that by some definitions the /s/ in the middle , between /k/ and /t/, would be counted as a syllable, which most English  speakers would reject. The most controversial issue relates to where the two syllables are to be divided:</a:t>
            </a:r>
          </a:p>
          <a:p>
            <a:r>
              <a:rPr lang="en-US" b="1" dirty="0" err="1" smtClean="0">
                <a:latin typeface="Times New Roman"/>
                <a:cs typeface="Times New Roman"/>
              </a:rPr>
              <a:t>i</a:t>
            </a:r>
            <a:r>
              <a:rPr lang="en-US" b="1" dirty="0" smtClean="0">
                <a:latin typeface="Times New Roman"/>
                <a:cs typeface="Times New Roman"/>
              </a:rPr>
              <a:t>- /e-</a:t>
            </a:r>
            <a:r>
              <a:rPr lang="en-US" b="1" dirty="0" err="1" smtClean="0">
                <a:latin typeface="Times New Roman"/>
                <a:cs typeface="Times New Roman"/>
              </a:rPr>
              <a:t>kstrǝ</a:t>
            </a:r>
            <a:r>
              <a:rPr lang="en-US" b="1" dirty="0" smtClean="0">
                <a:latin typeface="Times New Roman"/>
                <a:cs typeface="Times New Roman"/>
              </a:rPr>
              <a:t>/</a:t>
            </a:r>
          </a:p>
          <a:p>
            <a:r>
              <a:rPr lang="en-US" b="1" dirty="0" smtClean="0">
                <a:latin typeface="Times New Roman"/>
                <a:cs typeface="Times New Roman"/>
              </a:rPr>
              <a:t>ii- /</a:t>
            </a:r>
            <a:r>
              <a:rPr lang="en-US" b="1" dirty="0" err="1" smtClean="0">
                <a:latin typeface="Times New Roman"/>
                <a:cs typeface="Times New Roman"/>
              </a:rPr>
              <a:t>ek-strǝ</a:t>
            </a:r>
            <a:r>
              <a:rPr lang="en-US" b="1" dirty="0" smtClean="0">
                <a:latin typeface="Times New Roman"/>
                <a:cs typeface="Times New Roman"/>
              </a:rPr>
              <a:t>/</a:t>
            </a:r>
          </a:p>
          <a:p>
            <a:r>
              <a:rPr lang="en-US" b="1" dirty="0" smtClean="0">
                <a:latin typeface="Times New Roman"/>
                <a:cs typeface="Times New Roman"/>
              </a:rPr>
              <a:t>iii- /</a:t>
            </a:r>
            <a:r>
              <a:rPr lang="en-US" b="1" dirty="0" err="1" smtClean="0">
                <a:latin typeface="Times New Roman"/>
                <a:cs typeface="Times New Roman"/>
              </a:rPr>
              <a:t>eks-trǝ</a:t>
            </a:r>
            <a:r>
              <a:rPr lang="en-US" b="1" dirty="0" smtClean="0">
                <a:latin typeface="Times New Roman"/>
                <a:cs typeface="Times New Roman"/>
              </a:rPr>
              <a:t>/</a:t>
            </a:r>
          </a:p>
          <a:p>
            <a:r>
              <a:rPr lang="en-US" b="1" dirty="0" smtClean="0">
                <a:latin typeface="Times New Roman"/>
                <a:cs typeface="Times New Roman"/>
              </a:rPr>
              <a:t>iv- /</a:t>
            </a:r>
            <a:r>
              <a:rPr lang="en-US" b="1" dirty="0" err="1" smtClean="0">
                <a:latin typeface="Times New Roman"/>
                <a:cs typeface="Times New Roman"/>
              </a:rPr>
              <a:t>ekst-rǝ</a:t>
            </a:r>
            <a:r>
              <a:rPr lang="en-US" b="1" dirty="0" smtClean="0">
                <a:latin typeface="Times New Roman"/>
                <a:cs typeface="Times New Roman"/>
              </a:rPr>
              <a:t>/</a:t>
            </a:r>
          </a:p>
          <a:p>
            <a:r>
              <a:rPr lang="en-US" b="1" dirty="0" smtClean="0">
                <a:latin typeface="Times New Roman"/>
                <a:cs typeface="Times New Roman"/>
              </a:rPr>
              <a:t>v- /</a:t>
            </a:r>
            <a:r>
              <a:rPr lang="en-US" b="1" dirty="0" err="1" smtClean="0">
                <a:latin typeface="Times New Roman"/>
                <a:cs typeface="Times New Roman"/>
              </a:rPr>
              <a:t>ekstr</a:t>
            </a:r>
            <a:r>
              <a:rPr lang="en-US" b="1" dirty="0" smtClean="0">
                <a:latin typeface="Times New Roman"/>
                <a:cs typeface="Times New Roman"/>
              </a:rPr>
              <a:t>- ǝ/</a:t>
            </a:r>
            <a:endParaRPr lang="en-US" b="1" dirty="0"/>
          </a:p>
        </p:txBody>
      </p:sp>
      <p:sp>
        <p:nvSpPr>
          <p:cNvPr id="6" name="Date Placeholder 5"/>
          <p:cNvSpPr>
            <a:spLocks noGrp="1"/>
          </p:cNvSpPr>
          <p:nvPr>
            <p:ph type="dt" sz="half" idx="10"/>
          </p:nvPr>
        </p:nvSpPr>
        <p:spPr/>
        <p:txBody>
          <a:bodyPr/>
          <a:lstStyle/>
          <a:p>
            <a:fld id="{89797CD6-03FC-43C5-BDA7-94CFC5FDEC70}" type="datetime2">
              <a:rPr lang="en-US" smtClean="0"/>
              <a:pPr/>
              <a:t>Saturday, April 22, 2017</a:t>
            </a:fld>
            <a:endParaRPr lang="en-US"/>
          </a:p>
        </p:txBody>
      </p:sp>
      <p:sp>
        <p:nvSpPr>
          <p:cNvPr id="5" name="Slide Number Placeholder 4"/>
          <p:cNvSpPr>
            <a:spLocks noGrp="1"/>
          </p:cNvSpPr>
          <p:nvPr>
            <p:ph type="sldNum" sz="quarter" idx="12"/>
          </p:nvPr>
        </p:nvSpPr>
        <p:spPr/>
        <p:txBody>
          <a:bodyPr/>
          <a:lstStyle/>
          <a:p>
            <a:fld id="{94846AEC-FB4D-436E-A4C9-78C473FF7722}"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980728"/>
          </a:xfrm>
        </p:spPr>
        <p:txBody>
          <a:bodyPr>
            <a:normAutofit/>
          </a:bodyPr>
          <a:lstStyle/>
          <a:p>
            <a:r>
              <a:rPr lang="en-US" dirty="0" smtClean="0"/>
              <a:t>MAXIMUM ONSET PRINCIPLE</a:t>
            </a:r>
            <a:endParaRPr lang="en-US" dirty="0"/>
          </a:p>
        </p:txBody>
      </p:sp>
      <p:sp>
        <p:nvSpPr>
          <p:cNvPr id="6" name="Content Placeholder 5"/>
          <p:cNvSpPr>
            <a:spLocks noGrp="1"/>
          </p:cNvSpPr>
          <p:nvPr>
            <p:ph idx="1"/>
          </p:nvPr>
        </p:nvSpPr>
        <p:spPr>
          <a:xfrm>
            <a:off x="107504" y="836712"/>
            <a:ext cx="8208912" cy="5544616"/>
          </a:xfrm>
        </p:spPr>
        <p:txBody>
          <a:bodyPr>
            <a:normAutofit/>
          </a:bodyPr>
          <a:lstStyle/>
          <a:p>
            <a:pPr algn="just"/>
            <a:r>
              <a:rPr lang="en-US" sz="2400" dirty="0" smtClean="0"/>
              <a:t>This principle states that where two syllables are to be divided</a:t>
            </a:r>
            <a:r>
              <a:rPr lang="en-US" sz="2400" dirty="0" smtClean="0">
                <a:latin typeface="Times New Roman"/>
                <a:cs typeface="Times New Roman"/>
              </a:rPr>
              <a:t> </a:t>
            </a:r>
            <a:r>
              <a:rPr lang="en-US" sz="2400" dirty="0" smtClean="0"/>
              <a:t>, any consonants between them should be attached to the right-hand syllable, not the left as far as possible  within the restrictions governing syllable onsets and codas. This principle will reject  the first and fifth options of ‘extra’, leaving us with the other three   ones (ii, iii, and iv). Roach (2000:78) ,under the maximum onsets rule ,chooses  (ii) /</a:t>
            </a:r>
            <a:r>
              <a:rPr lang="en-US" sz="2400" dirty="0" err="1" smtClean="0"/>
              <a:t>ek-str</a:t>
            </a:r>
            <a:r>
              <a:rPr lang="en-US" sz="2400" dirty="0" err="1" smtClean="0">
                <a:latin typeface="Times New Roman"/>
                <a:cs typeface="Times New Roman"/>
              </a:rPr>
              <a:t>ǝ</a:t>
            </a:r>
            <a:r>
              <a:rPr lang="en-US" sz="2400" dirty="0" smtClean="0">
                <a:latin typeface="Times New Roman"/>
                <a:cs typeface="Times New Roman"/>
              </a:rPr>
              <a:t>/. Thus, the syllable is the basic phonotactic unit following particular </a:t>
            </a:r>
            <a:r>
              <a:rPr lang="en-US" sz="2400" dirty="0" smtClean="0">
                <a:solidFill>
                  <a:srgbClr val="C00000"/>
                </a:solidFill>
                <a:latin typeface="Times New Roman"/>
                <a:cs typeface="Times New Roman"/>
              </a:rPr>
              <a:t>phonotactic rules </a:t>
            </a:r>
            <a:r>
              <a:rPr lang="en-US" sz="2400" dirty="0" smtClean="0">
                <a:latin typeface="Times New Roman"/>
                <a:cs typeface="Times New Roman"/>
              </a:rPr>
              <a:t>or</a:t>
            </a:r>
            <a:r>
              <a:rPr lang="en-US" sz="2400" dirty="0" smtClean="0">
                <a:solidFill>
                  <a:srgbClr val="C00000"/>
                </a:solidFill>
                <a:latin typeface="Times New Roman"/>
                <a:cs typeface="Times New Roman"/>
              </a:rPr>
              <a:t> morpheme structure conditions</a:t>
            </a:r>
            <a:r>
              <a:rPr lang="en-US" sz="2400" dirty="0" smtClean="0">
                <a:latin typeface="Times New Roman"/>
                <a:cs typeface="Times New Roman"/>
              </a:rPr>
              <a:t> (Katamba,1989:164f).</a:t>
            </a:r>
            <a:endParaRPr lang="en-US" sz="2400" dirty="0"/>
          </a:p>
        </p:txBody>
      </p:sp>
      <p:sp>
        <p:nvSpPr>
          <p:cNvPr id="8" name="Date Placeholder 7"/>
          <p:cNvSpPr>
            <a:spLocks noGrp="1"/>
          </p:cNvSpPr>
          <p:nvPr>
            <p:ph type="dt" sz="half" idx="10"/>
          </p:nvPr>
        </p:nvSpPr>
        <p:spPr/>
        <p:txBody>
          <a:bodyPr/>
          <a:lstStyle/>
          <a:p>
            <a:fld id="{46A3C4C4-9394-4AE7-BE32-7C678738FB96}" type="datetime2">
              <a:rPr lang="en-US" smtClean="0"/>
              <a:pPr/>
              <a:t>Saturday, April 22, 2017</a:t>
            </a:fld>
            <a:endParaRPr lang="en-US"/>
          </a:p>
        </p:txBody>
      </p:sp>
      <p:sp>
        <p:nvSpPr>
          <p:cNvPr id="4" name="Slide Number Placeholder 3"/>
          <p:cNvSpPr>
            <a:spLocks noGrp="1"/>
          </p:cNvSpPr>
          <p:nvPr>
            <p:ph type="sldNum" sz="quarter" idx="12"/>
          </p:nvPr>
        </p:nvSpPr>
        <p:spPr/>
        <p:txBody>
          <a:bodyPr/>
          <a:lstStyle/>
          <a:p>
            <a:fld id="{94846AEC-FB4D-436E-A4C9-78C473FF7722}"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20000" cy="792088"/>
          </a:xfrm>
        </p:spPr>
        <p:txBody>
          <a:bodyPr>
            <a:normAutofit/>
          </a:bodyPr>
          <a:lstStyle/>
          <a:p>
            <a:pPr algn="ctr"/>
            <a:r>
              <a:rPr lang="en-US" sz="4000" dirty="0" smtClean="0"/>
              <a:t>STRONG AND WEAK SYLLABLES</a:t>
            </a:r>
            <a:endParaRPr lang="en-US" sz="4000" dirty="0"/>
          </a:p>
        </p:txBody>
      </p:sp>
      <p:sp>
        <p:nvSpPr>
          <p:cNvPr id="3" name="Content Placeholder 2"/>
          <p:cNvSpPr>
            <a:spLocks noGrp="1"/>
          </p:cNvSpPr>
          <p:nvPr>
            <p:ph idx="1"/>
          </p:nvPr>
        </p:nvSpPr>
        <p:spPr>
          <a:xfrm>
            <a:off x="107504" y="908720"/>
            <a:ext cx="8208912" cy="5688632"/>
          </a:xfrm>
        </p:spPr>
        <p:txBody>
          <a:bodyPr>
            <a:normAutofit/>
          </a:bodyPr>
          <a:lstStyle/>
          <a:p>
            <a:pPr algn="just"/>
            <a:r>
              <a:rPr lang="en-US" sz="2800" dirty="0" smtClean="0"/>
              <a:t>Any syllable with a vowel  (except /</a:t>
            </a:r>
            <a:r>
              <a:rPr lang="en-US" sz="2800" dirty="0" err="1" smtClean="0">
                <a:latin typeface="Times New Roman"/>
                <a:cs typeface="Times New Roman"/>
              </a:rPr>
              <a:t>ǝ,ɪ,u</a:t>
            </a:r>
            <a:r>
              <a:rPr lang="en-US" sz="2800" dirty="0" smtClean="0">
                <a:latin typeface="Times New Roman"/>
                <a:cs typeface="Times New Roman"/>
              </a:rPr>
              <a:t>/) as its peak or nucleus is </a:t>
            </a:r>
            <a:r>
              <a:rPr lang="en-US" sz="2800" dirty="0" smtClean="0">
                <a:latin typeface="Times New Roman"/>
                <a:cs typeface="Times New Roman"/>
              </a:rPr>
              <a:t>strong. If </a:t>
            </a:r>
            <a:r>
              <a:rPr lang="en-US" sz="2800" dirty="0" smtClean="0">
                <a:latin typeface="Times New Roman"/>
                <a:cs typeface="Times New Roman"/>
              </a:rPr>
              <a:t>the vowel is short, then the </a:t>
            </a:r>
            <a:r>
              <a:rPr lang="en-US" sz="2800" dirty="0" smtClean="0">
                <a:solidFill>
                  <a:srgbClr val="C00000"/>
                </a:solidFill>
                <a:latin typeface="Times New Roman"/>
                <a:cs typeface="Times New Roman"/>
              </a:rPr>
              <a:t>strong</a:t>
            </a:r>
            <a:r>
              <a:rPr lang="en-US" sz="2800" dirty="0" smtClean="0">
                <a:latin typeface="Times New Roman"/>
                <a:cs typeface="Times New Roman"/>
              </a:rPr>
              <a:t> syllable will always have a coda as </a:t>
            </a:r>
            <a:r>
              <a:rPr lang="en-US" sz="2800" dirty="0" smtClean="0">
                <a:latin typeface="Times New Roman"/>
                <a:cs typeface="Times New Roman"/>
              </a:rPr>
              <a:t>well, as </a:t>
            </a:r>
            <a:r>
              <a:rPr lang="en-US" sz="2800" dirty="0" smtClean="0">
                <a:latin typeface="Times New Roman"/>
                <a:cs typeface="Times New Roman"/>
              </a:rPr>
              <a:t>in seat /</a:t>
            </a:r>
            <a:r>
              <a:rPr lang="en-US" sz="2800" dirty="0" err="1" smtClean="0">
                <a:latin typeface="Times New Roman"/>
                <a:cs typeface="Times New Roman"/>
              </a:rPr>
              <a:t>si:t</a:t>
            </a:r>
            <a:r>
              <a:rPr lang="en-US" sz="2800" dirty="0" smtClean="0">
                <a:latin typeface="Times New Roman"/>
                <a:cs typeface="Times New Roman"/>
              </a:rPr>
              <a:t>/ and in /</a:t>
            </a:r>
            <a:r>
              <a:rPr lang="en-US" sz="2800" dirty="0" err="1" smtClean="0">
                <a:latin typeface="Times New Roman"/>
                <a:cs typeface="Times New Roman"/>
              </a:rPr>
              <a:t>ɪn</a:t>
            </a:r>
            <a:r>
              <a:rPr lang="en-US" sz="2800" dirty="0" smtClean="0">
                <a:latin typeface="Times New Roman"/>
                <a:cs typeface="Times New Roman"/>
              </a:rPr>
              <a:t>/. Strong syllables are stressed.</a:t>
            </a:r>
          </a:p>
          <a:p>
            <a:pPr algn="just"/>
            <a:r>
              <a:rPr lang="en-US" sz="2800" dirty="0" smtClean="0">
                <a:latin typeface="Times New Roman"/>
                <a:cs typeface="Times New Roman"/>
              </a:rPr>
              <a:t>A </a:t>
            </a:r>
            <a:r>
              <a:rPr lang="en-US" sz="2800" dirty="0" smtClean="0">
                <a:solidFill>
                  <a:srgbClr val="C00000"/>
                </a:solidFill>
                <a:latin typeface="Times New Roman"/>
                <a:cs typeface="Times New Roman"/>
              </a:rPr>
              <a:t>weak</a:t>
            </a:r>
            <a:r>
              <a:rPr lang="en-US" sz="2800" dirty="0" smtClean="0">
                <a:latin typeface="Times New Roman"/>
                <a:cs typeface="Times New Roman"/>
              </a:rPr>
              <a:t> syllable can only have  one of a very small number of possible peaks as in ‘postman’ /</a:t>
            </a:r>
            <a:r>
              <a:rPr lang="en-US" sz="2800" dirty="0" err="1" smtClean="0">
                <a:latin typeface="Times New Roman"/>
                <a:cs typeface="Times New Roman"/>
              </a:rPr>
              <a:t>pǝustmǝn</a:t>
            </a:r>
            <a:r>
              <a:rPr lang="en-US" sz="2800" dirty="0" smtClean="0">
                <a:latin typeface="Times New Roman"/>
                <a:cs typeface="Times New Roman"/>
              </a:rPr>
              <a:t>/. At the end of a word, we may have a weak syllable ending with a vowel (i.e., with no coda) , as in ‘</a:t>
            </a:r>
            <a:r>
              <a:rPr lang="en-US" sz="2800" dirty="0" smtClean="0">
                <a:solidFill>
                  <a:srgbClr val="C00000"/>
                </a:solidFill>
                <a:latin typeface="Times New Roman"/>
                <a:cs typeface="Times New Roman"/>
              </a:rPr>
              <a:t>better</a:t>
            </a:r>
            <a:r>
              <a:rPr lang="en-US" sz="2800" dirty="0" smtClean="0">
                <a:latin typeface="Times New Roman"/>
                <a:cs typeface="Times New Roman"/>
              </a:rPr>
              <a:t>’/</a:t>
            </a:r>
            <a:r>
              <a:rPr lang="en-US" sz="2800" dirty="0" err="1" smtClean="0">
                <a:latin typeface="Times New Roman"/>
                <a:cs typeface="Times New Roman"/>
              </a:rPr>
              <a:t>betǝ</a:t>
            </a:r>
            <a:r>
              <a:rPr lang="en-US" sz="2800" dirty="0" smtClean="0">
                <a:latin typeface="Times New Roman"/>
                <a:cs typeface="Times New Roman"/>
              </a:rPr>
              <a:t>/, ‘</a:t>
            </a:r>
            <a:r>
              <a:rPr lang="en-US" sz="2800" dirty="0" smtClean="0">
                <a:solidFill>
                  <a:srgbClr val="C00000"/>
                </a:solidFill>
                <a:latin typeface="Times New Roman"/>
                <a:cs typeface="Times New Roman"/>
              </a:rPr>
              <a:t>happy</a:t>
            </a:r>
            <a:r>
              <a:rPr lang="en-US" sz="2800" dirty="0" smtClean="0">
                <a:latin typeface="Times New Roman"/>
                <a:cs typeface="Times New Roman"/>
              </a:rPr>
              <a:t>’ /</a:t>
            </a:r>
            <a:r>
              <a:rPr lang="en-US" sz="2800" dirty="0" err="1" smtClean="0">
                <a:latin typeface="Times New Roman"/>
                <a:cs typeface="Times New Roman"/>
              </a:rPr>
              <a:t>hæpɪ</a:t>
            </a:r>
            <a:r>
              <a:rPr lang="en-US" sz="2800" dirty="0" smtClean="0">
                <a:latin typeface="Times New Roman"/>
                <a:cs typeface="Times New Roman"/>
              </a:rPr>
              <a:t>/, and ‘</a:t>
            </a:r>
            <a:r>
              <a:rPr lang="en-US" sz="2800" dirty="0" smtClean="0">
                <a:solidFill>
                  <a:srgbClr val="C00000"/>
                </a:solidFill>
                <a:latin typeface="Times New Roman"/>
                <a:cs typeface="Times New Roman"/>
              </a:rPr>
              <a:t>thank</a:t>
            </a:r>
            <a:r>
              <a:rPr lang="en-US" sz="2800" dirty="0" smtClean="0">
                <a:latin typeface="Times New Roman"/>
                <a:cs typeface="Times New Roman"/>
              </a:rPr>
              <a:t> </a:t>
            </a:r>
            <a:r>
              <a:rPr lang="en-US" sz="2800" dirty="0" smtClean="0">
                <a:solidFill>
                  <a:srgbClr val="C00000"/>
                </a:solidFill>
                <a:latin typeface="Times New Roman"/>
                <a:cs typeface="Times New Roman"/>
              </a:rPr>
              <a:t>you</a:t>
            </a:r>
            <a:r>
              <a:rPr lang="en-US" sz="2800" dirty="0" smtClean="0">
                <a:latin typeface="Times New Roman"/>
                <a:cs typeface="Times New Roman"/>
              </a:rPr>
              <a:t>’ /</a:t>
            </a:r>
            <a:r>
              <a:rPr lang="el-GR" sz="2800" dirty="0" smtClean="0">
                <a:latin typeface="Times New Roman"/>
                <a:cs typeface="Times New Roman"/>
              </a:rPr>
              <a:t>θ</a:t>
            </a:r>
            <a:r>
              <a:rPr lang="en-US" sz="2800" dirty="0" smtClean="0">
                <a:latin typeface="Times New Roman"/>
                <a:cs typeface="Times New Roman"/>
              </a:rPr>
              <a:t>æ</a:t>
            </a:r>
            <a:r>
              <a:rPr lang="el-GR" sz="2800" dirty="0" smtClean="0">
                <a:latin typeface="Times New Roman"/>
                <a:cs typeface="Times New Roman"/>
              </a:rPr>
              <a:t>ῃ</a:t>
            </a:r>
            <a:r>
              <a:rPr lang="en-US" sz="2800" dirty="0" smtClean="0">
                <a:latin typeface="Times New Roman"/>
                <a:cs typeface="Times New Roman"/>
              </a:rPr>
              <a:t>k </a:t>
            </a:r>
            <a:r>
              <a:rPr lang="en-US" sz="2800" dirty="0" err="1" smtClean="0">
                <a:latin typeface="Times New Roman"/>
                <a:cs typeface="Times New Roman"/>
              </a:rPr>
              <a:t>ju</a:t>
            </a:r>
            <a:r>
              <a:rPr lang="en-US" sz="2800" dirty="0" smtClean="0">
                <a:latin typeface="Times New Roman"/>
                <a:cs typeface="Times New Roman"/>
              </a:rPr>
              <a:t>/. We also find weak syllables in word-final position with a coda if the vowel is /ǝ/, as in ‘</a:t>
            </a:r>
            <a:r>
              <a:rPr lang="en-US" sz="2800" dirty="0" smtClean="0">
                <a:solidFill>
                  <a:srgbClr val="C00000"/>
                </a:solidFill>
                <a:latin typeface="Times New Roman"/>
                <a:cs typeface="Times New Roman"/>
              </a:rPr>
              <a:t>open</a:t>
            </a:r>
            <a:r>
              <a:rPr lang="en-US" sz="2800" dirty="0" smtClean="0">
                <a:latin typeface="Times New Roman"/>
                <a:cs typeface="Times New Roman"/>
              </a:rPr>
              <a:t>’ /</a:t>
            </a:r>
            <a:r>
              <a:rPr lang="en-US" sz="2800" dirty="0" err="1" smtClean="0">
                <a:latin typeface="Times New Roman"/>
                <a:cs typeface="Times New Roman"/>
              </a:rPr>
              <a:t>ǝupǝn</a:t>
            </a:r>
            <a:r>
              <a:rPr lang="en-US" sz="2800" dirty="0" smtClean="0">
                <a:latin typeface="Times New Roman"/>
                <a:cs typeface="Times New Roman"/>
              </a:rPr>
              <a:t>/. Weak syllables are unstressed.</a:t>
            </a:r>
            <a:endParaRPr lang="en-US" sz="2800" dirty="0"/>
          </a:p>
        </p:txBody>
      </p:sp>
      <p:sp>
        <p:nvSpPr>
          <p:cNvPr id="6" name="Date Placeholder 5"/>
          <p:cNvSpPr>
            <a:spLocks noGrp="1"/>
          </p:cNvSpPr>
          <p:nvPr>
            <p:ph type="dt" sz="half" idx="10"/>
          </p:nvPr>
        </p:nvSpPr>
        <p:spPr/>
        <p:txBody>
          <a:bodyPr/>
          <a:lstStyle/>
          <a:p>
            <a:fld id="{7915C01C-FDDC-4337-8A5E-24CBE881ECF4}" type="datetime2">
              <a:rPr lang="en-US" smtClean="0">
                <a:solidFill>
                  <a:srgbClr val="C00000"/>
                </a:solidFill>
              </a:rPr>
              <a:pPr/>
              <a:t>Saturday, April 22, 2017</a:t>
            </a:fld>
            <a:endParaRPr lang="en-US"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620000" cy="778098"/>
          </a:xfrm>
        </p:spPr>
        <p:txBody>
          <a:bodyPr/>
          <a:lstStyle/>
          <a:p>
            <a:pPr algn="ctr"/>
            <a:r>
              <a:rPr lang="en-US" sz="4000" dirty="0" smtClean="0"/>
              <a:t>AMBISYLLABIC</a:t>
            </a:r>
            <a:endParaRPr lang="en-US" sz="4000" dirty="0"/>
          </a:p>
        </p:txBody>
      </p:sp>
      <p:sp>
        <p:nvSpPr>
          <p:cNvPr id="3" name="Content Placeholder 2"/>
          <p:cNvSpPr>
            <a:spLocks noGrp="1"/>
          </p:cNvSpPr>
          <p:nvPr>
            <p:ph idx="1"/>
          </p:nvPr>
        </p:nvSpPr>
        <p:spPr>
          <a:xfrm>
            <a:off x="323528" y="980728"/>
            <a:ext cx="7992888" cy="5420072"/>
          </a:xfrm>
        </p:spPr>
        <p:txBody>
          <a:bodyPr>
            <a:normAutofit/>
          </a:bodyPr>
          <a:lstStyle/>
          <a:p>
            <a:pPr algn="just"/>
            <a:r>
              <a:rPr lang="en-US" sz="2400" dirty="0" smtClean="0"/>
              <a:t>When one consonant stands between vowels and it is difficult to assign the consonant to one syllable or the other, as in ‘</a:t>
            </a:r>
            <a:r>
              <a:rPr lang="en-US" sz="2400" dirty="0" smtClean="0">
                <a:solidFill>
                  <a:srgbClr val="C00000"/>
                </a:solidFill>
              </a:rPr>
              <a:t>better</a:t>
            </a:r>
            <a:r>
              <a:rPr lang="en-US" sz="2400" dirty="0" smtClean="0"/>
              <a:t>’ /</a:t>
            </a:r>
            <a:r>
              <a:rPr lang="en-US" sz="2400" dirty="0" err="1" smtClean="0"/>
              <a:t>bet</a:t>
            </a:r>
            <a:r>
              <a:rPr lang="en-US" sz="2400" dirty="0" err="1" smtClean="0">
                <a:latin typeface="Times New Roman"/>
                <a:cs typeface="Times New Roman"/>
              </a:rPr>
              <a:t>ǝ</a:t>
            </a:r>
            <a:r>
              <a:rPr lang="en-US" sz="2400" dirty="0" smtClean="0">
                <a:latin typeface="Times New Roman"/>
                <a:cs typeface="Times New Roman"/>
              </a:rPr>
              <a:t>/ </a:t>
            </a:r>
            <a:r>
              <a:rPr lang="en-US" sz="2400" dirty="0" smtClean="0"/>
              <a:t>or ‘</a:t>
            </a:r>
            <a:r>
              <a:rPr lang="en-US" sz="2400" dirty="0" smtClean="0">
                <a:solidFill>
                  <a:srgbClr val="C00000"/>
                </a:solidFill>
              </a:rPr>
              <a:t>carry</a:t>
            </a:r>
            <a:r>
              <a:rPr lang="en-US" sz="2400" dirty="0" smtClean="0"/>
              <a:t>’/</a:t>
            </a:r>
            <a:r>
              <a:rPr lang="en-US" sz="2400" dirty="0" err="1" smtClean="0"/>
              <a:t>kæri</a:t>
            </a:r>
            <a:r>
              <a:rPr lang="en-US" sz="2400" dirty="0" smtClean="0"/>
              <a:t>/. </a:t>
            </a:r>
          </a:p>
          <a:p>
            <a:pPr algn="just"/>
            <a:r>
              <a:rPr lang="en-US" sz="2400" dirty="0" smtClean="0"/>
              <a:t>Roach (2000:78) states that the consonant belongs to both syllables. </a:t>
            </a:r>
          </a:p>
          <a:p>
            <a:pPr algn="just"/>
            <a:r>
              <a:rPr lang="en-US" sz="2400" dirty="0" err="1" smtClean="0"/>
              <a:t>Phonologists</a:t>
            </a:r>
            <a:r>
              <a:rPr lang="en-US" sz="2400" dirty="0" smtClean="0"/>
              <a:t> used the term </a:t>
            </a:r>
            <a:r>
              <a:rPr lang="en-US" sz="2400" dirty="0" err="1" smtClean="0">
                <a:solidFill>
                  <a:srgbClr val="C00000"/>
                </a:solidFill>
              </a:rPr>
              <a:t>ambisyllabic</a:t>
            </a:r>
            <a:r>
              <a:rPr lang="en-US" sz="2400" dirty="0" smtClean="0"/>
              <a:t> for a consonant in this situation.</a:t>
            </a:r>
            <a:endParaRPr lang="en-US" sz="2400" dirty="0"/>
          </a:p>
        </p:txBody>
      </p:sp>
      <p:sp>
        <p:nvSpPr>
          <p:cNvPr id="6" name="Date Placeholder 5"/>
          <p:cNvSpPr>
            <a:spLocks noGrp="1"/>
          </p:cNvSpPr>
          <p:nvPr>
            <p:ph type="dt" sz="half" idx="10"/>
          </p:nvPr>
        </p:nvSpPr>
        <p:spPr/>
        <p:txBody>
          <a:bodyPr/>
          <a:lstStyle/>
          <a:p>
            <a:fld id="{1AB5DF0B-D758-4C84-A622-F5164989E1EA}"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r>
              <a:rPr lang="en-US" dirty="0" smtClean="0"/>
              <a:t>SYLLABLE: DEFINITIONS</a:t>
            </a:r>
            <a:endParaRPr lang="en-US" dirty="0"/>
          </a:p>
        </p:txBody>
      </p:sp>
      <p:sp>
        <p:nvSpPr>
          <p:cNvPr id="3" name="Content Placeholder 2"/>
          <p:cNvSpPr>
            <a:spLocks noGrp="1"/>
          </p:cNvSpPr>
          <p:nvPr>
            <p:ph idx="1"/>
          </p:nvPr>
        </p:nvSpPr>
        <p:spPr>
          <a:xfrm>
            <a:off x="457200" y="1268760"/>
            <a:ext cx="7620000" cy="5132040"/>
          </a:xfrm>
        </p:spPr>
        <p:txBody>
          <a:bodyPr>
            <a:normAutofit/>
          </a:bodyPr>
          <a:lstStyle/>
          <a:p>
            <a:pPr algn="just"/>
            <a:r>
              <a:rPr lang="en-US" sz="2800" dirty="0" smtClean="0"/>
              <a:t>The concept of </a:t>
            </a:r>
            <a:r>
              <a:rPr lang="en-US" sz="2800" dirty="0" smtClean="0">
                <a:solidFill>
                  <a:srgbClr val="C00000"/>
                </a:solidFill>
              </a:rPr>
              <a:t>syllable</a:t>
            </a:r>
            <a:r>
              <a:rPr lang="en-US" sz="2800" dirty="0" smtClean="0"/>
              <a:t> is a unit at a higher level than that of the phoneme or sound segment, yet distinct from that of the word or morpheme (Gimson,1975:51) .</a:t>
            </a:r>
          </a:p>
          <a:p>
            <a:pPr algn="just"/>
            <a:r>
              <a:rPr lang="en-US" sz="2800" dirty="0" smtClean="0"/>
              <a:t>A syllable is plainly a unit of sound that is larger than a single segment and usually smaller than a word, but it is not always easy to define the number of syllables in a word or to identify where one ends and the next begins (Crystal,2006:71).</a:t>
            </a:r>
          </a:p>
          <a:p>
            <a:endParaRPr lang="en-US" sz="2800" dirty="0" smtClean="0"/>
          </a:p>
          <a:p>
            <a:endParaRPr lang="en-US" dirty="0"/>
          </a:p>
        </p:txBody>
      </p:sp>
      <p:sp>
        <p:nvSpPr>
          <p:cNvPr id="6" name="Date Placeholder 5"/>
          <p:cNvSpPr>
            <a:spLocks noGrp="1"/>
          </p:cNvSpPr>
          <p:nvPr>
            <p:ph type="dt" sz="half" idx="10"/>
          </p:nvPr>
        </p:nvSpPr>
        <p:spPr/>
        <p:txBody>
          <a:bodyPr/>
          <a:lstStyle/>
          <a:p>
            <a:fld id="{4B2615A7-F602-494E-857E-D91DE07DA9AB}"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392" y="0"/>
            <a:ext cx="7620000" cy="764704"/>
          </a:xfrm>
        </p:spPr>
        <p:txBody>
          <a:bodyPr/>
          <a:lstStyle/>
          <a:p>
            <a:pPr algn="ctr"/>
            <a:r>
              <a:rPr lang="en-US" sz="3600" dirty="0" smtClean="0"/>
              <a:t>SYLLABIC CONSONANTS</a:t>
            </a:r>
            <a:endParaRPr lang="en-US" sz="3600" dirty="0"/>
          </a:p>
        </p:txBody>
      </p:sp>
      <p:sp>
        <p:nvSpPr>
          <p:cNvPr id="3" name="Content Placeholder 2"/>
          <p:cNvSpPr>
            <a:spLocks noGrp="1"/>
          </p:cNvSpPr>
          <p:nvPr>
            <p:ph idx="1"/>
          </p:nvPr>
        </p:nvSpPr>
        <p:spPr>
          <a:xfrm>
            <a:off x="457200" y="980728"/>
            <a:ext cx="7620000" cy="5420072"/>
          </a:xfrm>
        </p:spPr>
        <p:txBody>
          <a:bodyPr>
            <a:normAutofit/>
          </a:bodyPr>
          <a:lstStyle/>
          <a:p>
            <a:r>
              <a:rPr lang="en-US" sz="2800" dirty="0" smtClean="0"/>
              <a:t>A consonant  is syllabic  when   (l), (r), or  a nasal) stands as the peak of the syllable instead of the vowel.  </a:t>
            </a:r>
          </a:p>
          <a:p>
            <a:r>
              <a:rPr lang="en-US" sz="2800" dirty="0" smtClean="0"/>
              <a:t>It is usual to indicate that a consonant is syllabic by means of a small vertical mark  </a:t>
            </a:r>
            <a:r>
              <a:rPr lang="en-US" sz="2800" dirty="0"/>
              <a:t>( ̩), as in :</a:t>
            </a:r>
          </a:p>
          <a:p>
            <a:r>
              <a:rPr lang="en-US" sz="2800" dirty="0" smtClean="0">
                <a:solidFill>
                  <a:srgbClr val="C00000"/>
                </a:solidFill>
                <a:latin typeface="Times New Roman"/>
                <a:cs typeface="Times New Roman"/>
              </a:rPr>
              <a:t>Cattle</a:t>
            </a:r>
            <a:r>
              <a:rPr lang="en-US" sz="2800" dirty="0" smtClean="0">
                <a:latin typeface="Times New Roman"/>
                <a:cs typeface="Times New Roman"/>
              </a:rPr>
              <a:t> 		/</a:t>
            </a:r>
            <a:r>
              <a:rPr lang="en-US" sz="2800" dirty="0" err="1" smtClean="0">
                <a:latin typeface="Times New Roman"/>
                <a:cs typeface="Times New Roman"/>
              </a:rPr>
              <a:t>kæt</a:t>
            </a:r>
            <a:r>
              <a:rPr lang="lv-LV" sz="2800" dirty="0" smtClean="0">
                <a:latin typeface="Times New Roman"/>
                <a:cs typeface="Times New Roman"/>
              </a:rPr>
              <a:t>ḷ</a:t>
            </a:r>
            <a:r>
              <a:rPr lang="en-US" sz="2800" dirty="0" smtClean="0">
                <a:latin typeface="Times New Roman"/>
                <a:cs typeface="Times New Roman"/>
              </a:rPr>
              <a:t>/</a:t>
            </a:r>
          </a:p>
          <a:p>
            <a:r>
              <a:rPr lang="en-US" sz="2800" dirty="0" smtClean="0">
                <a:solidFill>
                  <a:srgbClr val="C00000"/>
                </a:solidFill>
                <a:latin typeface="Times New Roman"/>
                <a:cs typeface="Times New Roman"/>
              </a:rPr>
              <a:t>Happen</a:t>
            </a:r>
            <a:r>
              <a:rPr lang="en-US" sz="2800" dirty="0" smtClean="0">
                <a:latin typeface="Times New Roman"/>
                <a:cs typeface="Times New Roman"/>
              </a:rPr>
              <a:t> 		/</a:t>
            </a:r>
            <a:r>
              <a:rPr lang="en-US" sz="2800" dirty="0" err="1" smtClean="0">
                <a:latin typeface="Times New Roman"/>
                <a:cs typeface="Times New Roman"/>
              </a:rPr>
              <a:t>hæpṇ</a:t>
            </a:r>
            <a:r>
              <a:rPr lang="en-US" sz="2800" dirty="0" smtClean="0">
                <a:latin typeface="Times New Roman"/>
                <a:cs typeface="Times New Roman"/>
              </a:rPr>
              <a:t>/ and sometimes /</a:t>
            </a:r>
            <a:r>
              <a:rPr lang="en-US" sz="2800" dirty="0" err="1" smtClean="0">
                <a:latin typeface="Times New Roman"/>
                <a:cs typeface="Times New Roman"/>
              </a:rPr>
              <a:t>hæpṃ</a:t>
            </a:r>
            <a:r>
              <a:rPr lang="en-US" sz="2800" dirty="0" smtClean="0">
                <a:latin typeface="Times New Roman"/>
                <a:cs typeface="Times New Roman"/>
              </a:rPr>
              <a:t>/</a:t>
            </a:r>
          </a:p>
          <a:p>
            <a:r>
              <a:rPr lang="en-US" sz="2800" dirty="0" smtClean="0">
                <a:solidFill>
                  <a:srgbClr val="C00000"/>
                </a:solidFill>
                <a:latin typeface="Times New Roman"/>
                <a:cs typeface="Times New Roman"/>
              </a:rPr>
              <a:t>Broken</a:t>
            </a:r>
            <a:r>
              <a:rPr lang="en-US" sz="2800" dirty="0" smtClean="0">
                <a:latin typeface="Times New Roman"/>
                <a:cs typeface="Times New Roman"/>
              </a:rPr>
              <a:t> </a:t>
            </a:r>
            <a:r>
              <a:rPr lang="en-US" sz="2800" dirty="0" smtClean="0">
                <a:solidFill>
                  <a:srgbClr val="C00000"/>
                </a:solidFill>
                <a:latin typeface="Times New Roman"/>
                <a:cs typeface="Times New Roman"/>
              </a:rPr>
              <a:t>key</a:t>
            </a:r>
            <a:r>
              <a:rPr lang="en-US" sz="2800" dirty="0" smtClean="0">
                <a:latin typeface="Times New Roman"/>
                <a:cs typeface="Times New Roman"/>
              </a:rPr>
              <a:t> 	/</a:t>
            </a:r>
            <a:r>
              <a:rPr lang="en-US" sz="2800" dirty="0" err="1" smtClean="0">
                <a:latin typeface="Times New Roman"/>
                <a:cs typeface="Times New Roman"/>
              </a:rPr>
              <a:t>brǝuk</a:t>
            </a:r>
            <a:r>
              <a:rPr lang="en-US" sz="2800" dirty="0" err="1" smtClean="0"/>
              <a:t>ŋ</a:t>
            </a:r>
            <a:r>
              <a:rPr lang="en-US" sz="2800" dirty="0" smtClean="0"/>
              <a:t> </a:t>
            </a:r>
            <a:r>
              <a:rPr lang="en-US" sz="2800" dirty="0" smtClean="0">
                <a:latin typeface="Times New Roman"/>
                <a:cs typeface="Times New Roman"/>
              </a:rPr>
              <a:t>  </a:t>
            </a:r>
            <a:r>
              <a:rPr lang="en-US" sz="2800" dirty="0" err="1" smtClean="0">
                <a:latin typeface="Times New Roman"/>
                <a:cs typeface="Times New Roman"/>
              </a:rPr>
              <a:t>ki</a:t>
            </a:r>
            <a:r>
              <a:rPr lang="en-US" sz="2800" dirty="0" smtClean="0">
                <a:latin typeface="Times New Roman"/>
                <a:cs typeface="Times New Roman"/>
              </a:rPr>
              <a:t>:/</a:t>
            </a:r>
          </a:p>
          <a:p>
            <a:r>
              <a:rPr lang="en-US" sz="2800" dirty="0" smtClean="0">
                <a:solidFill>
                  <a:srgbClr val="C00000"/>
                </a:solidFill>
                <a:latin typeface="Times New Roman"/>
                <a:cs typeface="Times New Roman"/>
              </a:rPr>
              <a:t>Hungary</a:t>
            </a:r>
            <a:r>
              <a:rPr lang="en-US" sz="2800" dirty="0" smtClean="0">
                <a:latin typeface="Times New Roman"/>
                <a:cs typeface="Times New Roman"/>
              </a:rPr>
              <a:t> 		/</a:t>
            </a:r>
            <a:r>
              <a:rPr lang="en-US" sz="2800" dirty="0" err="1" smtClean="0">
                <a:latin typeface="Times New Roman"/>
                <a:cs typeface="Times New Roman"/>
              </a:rPr>
              <a:t>hʌŋ</a:t>
            </a:r>
            <a:r>
              <a:rPr lang="lv-LV" sz="2800" dirty="0" smtClean="0">
                <a:latin typeface="Times New Roman"/>
                <a:cs typeface="Times New Roman"/>
              </a:rPr>
              <a:t>ɡŗɪ</a:t>
            </a:r>
            <a:r>
              <a:rPr lang="en-US" sz="2800" dirty="0" smtClean="0">
                <a:latin typeface="Times New Roman"/>
                <a:cs typeface="Times New Roman"/>
              </a:rPr>
              <a:t>/ </a:t>
            </a:r>
          </a:p>
          <a:p>
            <a:endParaRPr lang="en-US" b="1" dirty="0"/>
          </a:p>
        </p:txBody>
      </p:sp>
      <p:sp>
        <p:nvSpPr>
          <p:cNvPr id="6" name="Date Placeholder 5"/>
          <p:cNvSpPr>
            <a:spLocks noGrp="1"/>
          </p:cNvSpPr>
          <p:nvPr>
            <p:ph type="dt" sz="half" idx="10"/>
          </p:nvPr>
        </p:nvSpPr>
        <p:spPr/>
        <p:txBody>
          <a:bodyPr/>
          <a:lstStyle/>
          <a:p>
            <a:fld id="{7D2382B4-E0D3-437B-83E5-2F95B57CD9BA}"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764704"/>
          </a:xfrm>
        </p:spPr>
        <p:txBody>
          <a:bodyPr>
            <a:noAutofit/>
          </a:bodyPr>
          <a:lstStyle/>
          <a:p>
            <a:pPr algn="ctr"/>
            <a:r>
              <a:rPr lang="en-US" sz="3200" dirty="0" smtClean="0"/>
              <a:t>MORPHEME BOUNDARY CONDITION</a:t>
            </a:r>
            <a:endParaRPr lang="en-US" sz="3200" dirty="0"/>
          </a:p>
        </p:txBody>
      </p:sp>
      <p:sp>
        <p:nvSpPr>
          <p:cNvPr id="3" name="Content Placeholder 2"/>
          <p:cNvSpPr>
            <a:spLocks noGrp="1"/>
          </p:cNvSpPr>
          <p:nvPr>
            <p:ph idx="1"/>
          </p:nvPr>
        </p:nvSpPr>
        <p:spPr>
          <a:xfrm>
            <a:off x="0" y="620688"/>
            <a:ext cx="8460432" cy="6237312"/>
          </a:xfrm>
        </p:spPr>
        <p:txBody>
          <a:bodyPr>
            <a:noAutofit/>
          </a:bodyPr>
          <a:lstStyle/>
          <a:p>
            <a:pPr marL="236538" indent="-122238" algn="just">
              <a:spcBef>
                <a:spcPts val="0"/>
              </a:spcBef>
            </a:pPr>
            <a:r>
              <a:rPr lang="en-US" sz="2800" dirty="0" smtClean="0"/>
              <a:t>Morpheme boundaries such as those between the elements of a compound normally the /p/ of </a:t>
            </a:r>
            <a:r>
              <a:rPr lang="en-US" sz="2800" i="1" dirty="0" smtClean="0">
                <a:solidFill>
                  <a:srgbClr val="C00000"/>
                </a:solidFill>
              </a:rPr>
              <a:t>fee-paying</a:t>
            </a:r>
            <a:r>
              <a:rPr lang="en-US" sz="2800" i="1" dirty="0" smtClean="0"/>
              <a:t> </a:t>
            </a:r>
            <a:r>
              <a:rPr lang="en-US" sz="2800" dirty="0" smtClean="0"/>
              <a:t>to remain initial in the second syllable, so that there is no pre-</a:t>
            </a:r>
            <a:r>
              <a:rPr lang="en-US" sz="2800" dirty="0" err="1" smtClean="0"/>
              <a:t>fortis</a:t>
            </a:r>
            <a:r>
              <a:rPr lang="en-US" sz="2800" dirty="0" smtClean="0"/>
              <a:t> clipping of the /</a:t>
            </a:r>
            <a:r>
              <a:rPr lang="en-US" sz="2800" dirty="0" err="1" smtClean="0"/>
              <a:t>i</a:t>
            </a:r>
            <a:r>
              <a:rPr lang="en-US" sz="2800" dirty="0" smtClean="0"/>
              <a:t>ː/ (compare </a:t>
            </a:r>
            <a:r>
              <a:rPr lang="en-US" sz="2800" i="1" dirty="0" smtClean="0"/>
              <a:t>deep</a:t>
            </a:r>
            <a:r>
              <a:rPr lang="en-US" sz="2800" dirty="0" smtClean="0"/>
              <a:t>). The same applies in </a:t>
            </a:r>
            <a:r>
              <a:rPr lang="en-US" sz="2800" i="1" dirty="0" smtClean="0">
                <a:solidFill>
                  <a:srgbClr val="C00000"/>
                </a:solidFill>
              </a:rPr>
              <a:t>reprint</a:t>
            </a:r>
            <a:r>
              <a:rPr lang="en-US" sz="2800" dirty="0" smtClean="0"/>
              <a:t> (n.) /ˈ</a:t>
            </a:r>
            <a:r>
              <a:rPr lang="en-US" sz="2800" dirty="0" err="1" smtClean="0"/>
              <a:t>riː.prɪnt</a:t>
            </a:r>
            <a:r>
              <a:rPr lang="en-US" sz="2800" dirty="0" smtClean="0"/>
              <a:t>/ (compare </a:t>
            </a:r>
            <a:r>
              <a:rPr lang="en-US" sz="2800" i="1" dirty="0" smtClean="0"/>
              <a:t>reaper</a:t>
            </a:r>
            <a:r>
              <a:rPr lang="en-US" sz="2800" dirty="0" smtClean="0"/>
              <a:t> /ˈ</a:t>
            </a:r>
            <a:r>
              <a:rPr lang="en-US" sz="2800" dirty="0" err="1" smtClean="0"/>
              <a:t>riːp.ə</a:t>
            </a:r>
            <a:r>
              <a:rPr lang="en-US" sz="2800" dirty="0" smtClean="0"/>
              <a:t>/) and </a:t>
            </a:r>
            <a:r>
              <a:rPr lang="en-US" sz="2800" i="1" dirty="0" smtClean="0">
                <a:solidFill>
                  <a:srgbClr val="C00000"/>
                </a:solidFill>
              </a:rPr>
              <a:t>presuppose</a:t>
            </a:r>
            <a:r>
              <a:rPr lang="en-US" sz="2800" dirty="0" smtClean="0"/>
              <a:t> /ˌ</a:t>
            </a:r>
            <a:r>
              <a:rPr lang="en-US" sz="2800" dirty="0" err="1" smtClean="0"/>
              <a:t>priː.sə.ˈpəʊz</a:t>
            </a:r>
            <a:r>
              <a:rPr lang="en-US" sz="2800" dirty="0" smtClean="0"/>
              <a:t>/ (compare </a:t>
            </a:r>
            <a:r>
              <a:rPr lang="en-US" sz="2800" i="1" dirty="0" smtClean="0"/>
              <a:t>priest</a:t>
            </a:r>
            <a:r>
              <a:rPr lang="en-US" sz="2800" dirty="0" smtClean="0"/>
              <a:t>). There is pre-</a:t>
            </a:r>
            <a:r>
              <a:rPr lang="en-US" sz="2800" dirty="0" err="1" smtClean="0"/>
              <a:t>fortis</a:t>
            </a:r>
            <a:r>
              <a:rPr lang="en-US" sz="2800" dirty="0" smtClean="0"/>
              <a:t> clipping of the /</a:t>
            </a:r>
            <a:r>
              <a:rPr lang="en-US" sz="2800" dirty="0" err="1" smtClean="0"/>
              <a:t>aɪ</a:t>
            </a:r>
            <a:r>
              <a:rPr lang="en-US" sz="2800" dirty="0" smtClean="0"/>
              <a:t>/ in </a:t>
            </a:r>
            <a:r>
              <a:rPr lang="en-US" sz="2800" i="1" dirty="0" smtClean="0">
                <a:solidFill>
                  <a:srgbClr val="C00000"/>
                </a:solidFill>
              </a:rPr>
              <a:t>hyphen</a:t>
            </a:r>
            <a:r>
              <a:rPr lang="en-US" sz="2800" dirty="0" smtClean="0"/>
              <a:t> /ˈ</a:t>
            </a:r>
            <a:r>
              <a:rPr lang="en-US" sz="2800" dirty="0" err="1" smtClean="0"/>
              <a:t>haɪf.ən</a:t>
            </a:r>
            <a:r>
              <a:rPr lang="en-US" sz="2800" dirty="0" smtClean="0"/>
              <a:t>/, but not of that in </a:t>
            </a:r>
            <a:r>
              <a:rPr lang="en-US" sz="2800" i="1" dirty="0" smtClean="0">
                <a:solidFill>
                  <a:srgbClr val="C00000"/>
                </a:solidFill>
              </a:rPr>
              <a:t>high-</a:t>
            </a:r>
            <a:r>
              <a:rPr lang="en-US" sz="2800" i="1" dirty="0" err="1" smtClean="0">
                <a:solidFill>
                  <a:srgbClr val="C00000"/>
                </a:solidFill>
              </a:rPr>
              <a:t>faluting</a:t>
            </a:r>
            <a:r>
              <a:rPr lang="en-US" sz="2800" dirty="0" smtClean="0"/>
              <a:t> /ˌ</a:t>
            </a:r>
            <a:r>
              <a:rPr lang="en-US" sz="2800" dirty="0" err="1" smtClean="0"/>
              <a:t>haɪ.fə.ˈluːt.ɪŋ</a:t>
            </a:r>
            <a:r>
              <a:rPr lang="en-US" sz="2800" dirty="0" smtClean="0"/>
              <a:t>/. We need the following as a condition on the main principle:</a:t>
            </a:r>
          </a:p>
          <a:p>
            <a:pPr marL="236538" indent="-122238" algn="just">
              <a:spcBef>
                <a:spcPts val="0"/>
              </a:spcBef>
            </a:pPr>
            <a:r>
              <a:rPr lang="en-US" sz="2800" dirty="0" smtClean="0">
                <a:solidFill>
                  <a:srgbClr val="C00000"/>
                </a:solidFill>
              </a:rPr>
              <a:t> In </a:t>
            </a:r>
            <a:r>
              <a:rPr lang="en-US" sz="2800" dirty="0" err="1" smtClean="0">
                <a:solidFill>
                  <a:srgbClr val="C00000"/>
                </a:solidFill>
              </a:rPr>
              <a:t>polymorphemic</a:t>
            </a:r>
            <a:r>
              <a:rPr lang="en-US" sz="2800" dirty="0" smtClean="0">
                <a:solidFill>
                  <a:srgbClr val="C00000"/>
                </a:solidFill>
              </a:rPr>
              <a:t> words, consonants belong to the syllable appropriate to the morpheme of which they form a part. This applies only to synchronic, psychologically real morphemes. </a:t>
            </a:r>
          </a:p>
          <a:p>
            <a:pPr marL="236538" indent="-122238">
              <a:spcBef>
                <a:spcPts val="0"/>
              </a:spcBef>
            </a:pPr>
            <a:endParaRPr lang="en-US" sz="2800" dirty="0"/>
          </a:p>
        </p:txBody>
      </p:sp>
      <p:sp>
        <p:nvSpPr>
          <p:cNvPr id="6" name="Date Placeholder 5"/>
          <p:cNvSpPr>
            <a:spLocks noGrp="1"/>
          </p:cNvSpPr>
          <p:nvPr>
            <p:ph type="dt" sz="half" idx="10"/>
          </p:nvPr>
        </p:nvSpPr>
        <p:spPr/>
        <p:txBody>
          <a:bodyPr/>
          <a:lstStyle/>
          <a:p>
            <a:fld id="{007FAF95-2B2D-4FF1-9397-7465AE2DD46A}"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EQUALLY-GRADED SYLLABLES</a:t>
            </a:r>
            <a:endParaRPr lang="en-US" sz="4000" dirty="0"/>
          </a:p>
        </p:txBody>
      </p:sp>
      <p:sp>
        <p:nvSpPr>
          <p:cNvPr id="3" name="Content Placeholder 2"/>
          <p:cNvSpPr>
            <a:spLocks noGrp="1"/>
          </p:cNvSpPr>
          <p:nvPr>
            <p:ph idx="1"/>
          </p:nvPr>
        </p:nvSpPr>
        <p:spPr/>
        <p:txBody>
          <a:bodyPr>
            <a:normAutofit/>
          </a:bodyPr>
          <a:lstStyle/>
          <a:p>
            <a:pPr algn="just"/>
            <a:r>
              <a:rPr lang="en-US" sz="2600" b="1" dirty="0" smtClean="0"/>
              <a:t>The only cases in English where immediately adjacent syllables have equal grade are those involving weak vowels. They are governed by the principle:</a:t>
            </a:r>
          </a:p>
          <a:p>
            <a:pPr algn="just"/>
            <a:r>
              <a:rPr lang="en-US" sz="2600" b="1" dirty="0" smtClean="0"/>
              <a:t> </a:t>
            </a:r>
            <a:r>
              <a:rPr lang="en-US" sz="2600" b="1" dirty="0" smtClean="0">
                <a:solidFill>
                  <a:srgbClr val="C00000"/>
                </a:solidFill>
              </a:rPr>
              <a:t>Where adjacent syllables are of equal grade, consonants are (again subject to stated conditions) syllabified with the leftward syllable.</a:t>
            </a:r>
          </a:p>
          <a:p>
            <a:r>
              <a:rPr lang="en-US" sz="2600" b="1" dirty="0" smtClean="0"/>
              <a:t>The /t/ allophones in </a:t>
            </a:r>
            <a:r>
              <a:rPr lang="en-US" sz="2600" b="1" i="1" dirty="0" smtClean="0">
                <a:solidFill>
                  <a:srgbClr val="C00000"/>
                </a:solidFill>
              </a:rPr>
              <a:t>carpeting</a:t>
            </a:r>
            <a:r>
              <a:rPr lang="en-US" sz="2600" b="1" dirty="0" smtClean="0"/>
              <a:t> /ˈ</a:t>
            </a:r>
            <a:r>
              <a:rPr lang="en-US" sz="2600" b="1" dirty="0" err="1" smtClean="0"/>
              <a:t>kɑːp.ɪt.ɪŋ</a:t>
            </a:r>
            <a:r>
              <a:rPr lang="en-US" sz="2600" b="1" dirty="0" smtClean="0"/>
              <a:t>/, </a:t>
            </a:r>
            <a:r>
              <a:rPr lang="en-US" sz="2600" b="1" i="1" dirty="0" smtClean="0">
                <a:solidFill>
                  <a:srgbClr val="C00000"/>
                </a:solidFill>
              </a:rPr>
              <a:t>covetous</a:t>
            </a:r>
            <a:r>
              <a:rPr lang="en-US" sz="2600" b="1" dirty="0" smtClean="0"/>
              <a:t> /ˈ</a:t>
            </a:r>
            <a:r>
              <a:rPr lang="en-US" sz="2600" b="1" dirty="0" err="1" smtClean="0"/>
              <a:t>kʌv.ɪt.əs</a:t>
            </a:r>
            <a:r>
              <a:rPr lang="en-US" sz="2600" b="1" dirty="0" smtClean="0"/>
              <a:t>/ and </a:t>
            </a:r>
            <a:r>
              <a:rPr lang="en-US" sz="2600" b="1" i="1" dirty="0" smtClean="0">
                <a:solidFill>
                  <a:srgbClr val="C00000"/>
                </a:solidFill>
              </a:rPr>
              <a:t>purity</a:t>
            </a:r>
            <a:r>
              <a:rPr lang="en-US" sz="2600" b="1" dirty="0" smtClean="0"/>
              <a:t> /ˈ</a:t>
            </a:r>
            <a:r>
              <a:rPr lang="en-US" sz="2600" b="1" dirty="0" err="1" smtClean="0"/>
              <a:t>pjʊər.ət.ɪ</a:t>
            </a:r>
            <a:r>
              <a:rPr lang="en-US" sz="2600" b="1" dirty="0" smtClean="0"/>
              <a:t>/ make this clear.</a:t>
            </a:r>
          </a:p>
          <a:p>
            <a:r>
              <a:rPr lang="en-US" sz="2600" b="1" dirty="0" smtClean="0">
                <a:solidFill>
                  <a:srgbClr val="FF0000"/>
                </a:solidFill>
              </a:rPr>
              <a:t> </a:t>
            </a:r>
            <a:endParaRPr lang="en-US" sz="2600" b="1" dirty="0">
              <a:solidFill>
                <a:srgbClr val="FF0000"/>
              </a:solidFill>
            </a:endParaRPr>
          </a:p>
        </p:txBody>
      </p:sp>
      <p:sp>
        <p:nvSpPr>
          <p:cNvPr id="6" name="Date Placeholder 5"/>
          <p:cNvSpPr>
            <a:spLocks noGrp="1"/>
          </p:cNvSpPr>
          <p:nvPr>
            <p:ph type="dt" sz="half" idx="10"/>
          </p:nvPr>
        </p:nvSpPr>
        <p:spPr/>
        <p:txBody>
          <a:bodyPr/>
          <a:lstStyle/>
          <a:p>
            <a:fld id="{3B1A4005-318D-4BA4-85AE-9FA4A632A977}"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PHONOTACTIC CONSTRAINTS</a:t>
            </a:r>
            <a:endParaRPr lang="en-US" dirty="0"/>
          </a:p>
        </p:txBody>
      </p:sp>
      <p:sp>
        <p:nvSpPr>
          <p:cNvPr id="3" name="Content Placeholder 2"/>
          <p:cNvSpPr>
            <a:spLocks noGrp="1"/>
          </p:cNvSpPr>
          <p:nvPr>
            <p:ph idx="1"/>
          </p:nvPr>
        </p:nvSpPr>
        <p:spPr/>
        <p:txBody>
          <a:bodyPr>
            <a:normAutofit/>
          </a:bodyPr>
          <a:lstStyle/>
          <a:p>
            <a:pPr algn="just"/>
            <a:r>
              <a:rPr lang="en-US" b="1" dirty="0" smtClean="0"/>
              <a:t>The main syllabification principle does not operate in such a way as to lead to consonant clusters which are phonotactically ill-formed,  according to the phonotactic constraints (Wells,1990:76):</a:t>
            </a:r>
          </a:p>
          <a:p>
            <a:pPr algn="just"/>
            <a:r>
              <a:rPr lang="en-US" b="1" dirty="0" smtClean="0">
                <a:solidFill>
                  <a:srgbClr val="C00000"/>
                </a:solidFill>
              </a:rPr>
              <a:t>Phonotactic constraints on syllable structure (as established with reference to monosyllables) are not violated. </a:t>
            </a:r>
          </a:p>
          <a:p>
            <a:pPr algn="just"/>
            <a:r>
              <a:rPr lang="en-US" b="1" dirty="0" smtClean="0"/>
              <a:t>This means, for example, that </a:t>
            </a:r>
            <a:r>
              <a:rPr lang="en-US" b="1" i="1" dirty="0" smtClean="0">
                <a:solidFill>
                  <a:srgbClr val="C00000"/>
                </a:solidFill>
              </a:rPr>
              <a:t>timber</a:t>
            </a:r>
            <a:r>
              <a:rPr lang="en-US" b="1" dirty="0" smtClean="0"/>
              <a:t> is syllabified as /ˈ</a:t>
            </a:r>
            <a:r>
              <a:rPr lang="en-US" b="1" dirty="0" err="1" smtClean="0"/>
              <a:t>tɪm.bə</a:t>
            </a:r>
            <a:r>
              <a:rPr lang="en-US" b="1" dirty="0" smtClean="0"/>
              <a:t>/, since /</a:t>
            </a:r>
            <a:r>
              <a:rPr lang="en-US" b="1" dirty="0" err="1" smtClean="0"/>
              <a:t>mb</a:t>
            </a:r>
            <a:r>
              <a:rPr lang="en-US" b="1" dirty="0" smtClean="0"/>
              <a:t>/ is not a possible final cluster: /b/ cannot be captured into the stressed syllable. Similarly, </a:t>
            </a:r>
            <a:r>
              <a:rPr lang="en-US" b="1" i="1" dirty="0" smtClean="0">
                <a:solidFill>
                  <a:srgbClr val="C00000"/>
                </a:solidFill>
              </a:rPr>
              <a:t>anger</a:t>
            </a:r>
            <a:r>
              <a:rPr lang="en-US" b="1" dirty="0" smtClean="0"/>
              <a:t> is /ˈ</a:t>
            </a:r>
            <a:r>
              <a:rPr lang="en-US" b="1" dirty="0" err="1" smtClean="0"/>
              <a:t>æŋ.gə</a:t>
            </a:r>
            <a:r>
              <a:rPr lang="en-US" b="1" dirty="0" smtClean="0"/>
              <a:t>/, at least in RP. But </a:t>
            </a:r>
            <a:r>
              <a:rPr lang="en-US" b="1" i="1" dirty="0" smtClean="0">
                <a:solidFill>
                  <a:srgbClr val="C00000"/>
                </a:solidFill>
              </a:rPr>
              <a:t>tender</a:t>
            </a:r>
            <a:r>
              <a:rPr lang="en-US" b="1" dirty="0" smtClean="0"/>
              <a:t> is /ˈ</a:t>
            </a:r>
            <a:r>
              <a:rPr lang="en-US" b="1" dirty="0" err="1" smtClean="0"/>
              <a:t>tend.ə</a:t>
            </a:r>
            <a:r>
              <a:rPr lang="en-US" b="1" dirty="0" smtClean="0"/>
              <a:t>/, /</a:t>
            </a:r>
            <a:r>
              <a:rPr lang="en-US" b="1" dirty="0" err="1" smtClean="0"/>
              <a:t>nd</a:t>
            </a:r>
            <a:r>
              <a:rPr lang="en-US" b="1" dirty="0" smtClean="0"/>
              <a:t>/ being a permitted cluster . Notice how neatly this fits with permitted </a:t>
            </a:r>
            <a:r>
              <a:rPr lang="en-US" b="1" smtClean="0"/>
              <a:t>initial clusters</a:t>
            </a:r>
            <a:r>
              <a:rPr lang="en-US" b="1" dirty="0" smtClean="0"/>
              <a:t>: </a:t>
            </a:r>
            <a:r>
              <a:rPr lang="en-US" b="1" i="1" dirty="0" smtClean="0"/>
              <a:t>tumbler</a:t>
            </a:r>
            <a:r>
              <a:rPr lang="en-US" b="1" dirty="0" smtClean="0"/>
              <a:t> /ˈ</a:t>
            </a:r>
            <a:r>
              <a:rPr lang="en-US" b="1" dirty="0" err="1" smtClean="0"/>
              <a:t>tʌm.blə</a:t>
            </a:r>
            <a:r>
              <a:rPr lang="en-US" b="1" dirty="0" smtClean="0"/>
              <a:t>/, </a:t>
            </a:r>
            <a:r>
              <a:rPr lang="en-US" b="1" i="1" dirty="0" smtClean="0">
                <a:solidFill>
                  <a:srgbClr val="C00000"/>
                </a:solidFill>
              </a:rPr>
              <a:t>English</a:t>
            </a:r>
            <a:r>
              <a:rPr lang="en-US" b="1" dirty="0" smtClean="0"/>
              <a:t> /ˈ</a:t>
            </a:r>
            <a:r>
              <a:rPr lang="en-US" b="1" dirty="0" err="1" smtClean="0"/>
              <a:t>ɪŋ.glɪʃ</a:t>
            </a:r>
            <a:r>
              <a:rPr lang="en-US" b="1" dirty="0" smtClean="0"/>
              <a:t>/.</a:t>
            </a:r>
          </a:p>
          <a:p>
            <a:endParaRPr lang="en-US" b="1" dirty="0" smtClean="0">
              <a:solidFill>
                <a:srgbClr val="FF0000"/>
              </a:solidFill>
            </a:endParaRPr>
          </a:p>
          <a:p>
            <a:endParaRPr lang="en-US" b="1" dirty="0"/>
          </a:p>
        </p:txBody>
      </p:sp>
      <p:sp>
        <p:nvSpPr>
          <p:cNvPr id="6" name="Date Placeholder 5"/>
          <p:cNvSpPr>
            <a:spLocks noGrp="1"/>
          </p:cNvSpPr>
          <p:nvPr>
            <p:ph type="dt" sz="half" idx="10"/>
          </p:nvPr>
        </p:nvSpPr>
        <p:spPr/>
        <p:txBody>
          <a:bodyPr/>
          <a:lstStyle/>
          <a:p>
            <a:fld id="{09C494CD-725F-4539-96D5-CCF996F6DCE5}"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23</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Autofit/>
          </a:bodyPr>
          <a:lstStyle/>
          <a:p>
            <a:r>
              <a:rPr lang="en-US" sz="2800" dirty="0" smtClean="0"/>
              <a:t>SYLLABLE:PHONETIC  </a:t>
            </a:r>
            <a:r>
              <a:rPr lang="en-US" sz="2800" dirty="0" err="1" smtClean="0"/>
              <a:t>vs</a:t>
            </a:r>
            <a:r>
              <a:rPr lang="en-US" sz="2800" dirty="0" smtClean="0"/>
              <a:t> PHONOLOGICAL GROUNDS</a:t>
            </a:r>
            <a:endParaRPr lang="en-US" sz="2800" dirty="0"/>
          </a:p>
        </p:txBody>
      </p:sp>
      <p:sp>
        <p:nvSpPr>
          <p:cNvPr id="3" name="Content Placeholder 2"/>
          <p:cNvSpPr>
            <a:spLocks noGrp="1"/>
          </p:cNvSpPr>
          <p:nvPr>
            <p:ph sz="half" idx="1"/>
          </p:nvPr>
        </p:nvSpPr>
        <p:spPr>
          <a:xfrm>
            <a:off x="179512" y="1052736"/>
            <a:ext cx="8064896" cy="5544616"/>
          </a:xfrm>
        </p:spPr>
        <p:txBody>
          <a:bodyPr>
            <a:noAutofit/>
          </a:bodyPr>
          <a:lstStyle/>
          <a:p>
            <a:pPr algn="just">
              <a:spcBef>
                <a:spcPts val="0"/>
              </a:spcBef>
            </a:pPr>
            <a:r>
              <a:rPr lang="en-GB" dirty="0" smtClean="0">
                <a:solidFill>
                  <a:srgbClr val="C00000"/>
                </a:solidFill>
              </a:rPr>
              <a:t>Phonetically</a:t>
            </a:r>
            <a:r>
              <a:rPr lang="en-GB" dirty="0" smtClean="0"/>
              <a:t> syllables “are usually described as consisting of a centre which has little or no obstruction to airflow and which sounds comparatively loud; before and after that centre (…) there will be greater obstruction to airflow and/or less loud sound” (Roach, 2000: 70). </a:t>
            </a:r>
          </a:p>
          <a:p>
            <a:pPr algn="just">
              <a:spcBef>
                <a:spcPts val="0"/>
              </a:spcBef>
            </a:pPr>
            <a:r>
              <a:rPr lang="en-GB" dirty="0" smtClean="0"/>
              <a:t>In the monosyllable (one-syllable word) </a:t>
            </a:r>
            <a:r>
              <a:rPr lang="en-GB" i="1" dirty="0" smtClean="0"/>
              <a:t>cat</a:t>
            </a:r>
            <a:r>
              <a:rPr lang="en-GB" dirty="0" smtClean="0"/>
              <a:t> /</a:t>
            </a:r>
            <a:r>
              <a:rPr lang="en-GB" dirty="0" err="1" smtClean="0"/>
              <a:t>kæt</a:t>
            </a:r>
            <a:r>
              <a:rPr lang="en-GB" dirty="0" smtClean="0"/>
              <a:t>/, the vowel /æ/ is the “centre” at which little obstruction takes place, whereas we have complete obstruction to the airflow for the surrounding plosives /k/ and /t/.</a:t>
            </a:r>
            <a:endParaRPr lang="en-US" dirty="0"/>
          </a:p>
        </p:txBody>
      </p:sp>
      <p:sp>
        <p:nvSpPr>
          <p:cNvPr id="6" name="Date Placeholder 5"/>
          <p:cNvSpPr>
            <a:spLocks noGrp="1"/>
          </p:cNvSpPr>
          <p:nvPr>
            <p:ph type="dt" sz="half" idx="10"/>
          </p:nvPr>
        </p:nvSpPr>
        <p:spPr/>
        <p:txBody>
          <a:bodyPr/>
          <a:lstStyle/>
          <a:p>
            <a:fld id="{1434103E-5B3D-46B4-8E27-5E6A5CCC1A20}"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Autofit/>
          </a:bodyPr>
          <a:lstStyle/>
          <a:p>
            <a:r>
              <a:rPr lang="en-US" sz="2800" dirty="0" smtClean="0"/>
              <a:t>SYLLABLE:PHONETIC  </a:t>
            </a:r>
            <a:r>
              <a:rPr lang="en-US" sz="2800" dirty="0" err="1" smtClean="0"/>
              <a:t>vs</a:t>
            </a:r>
            <a:r>
              <a:rPr lang="en-US" sz="2800" dirty="0" smtClean="0"/>
              <a:t> PHONOLOGICAL GROUNDS</a:t>
            </a:r>
            <a:endParaRPr lang="en-US" sz="2800" dirty="0"/>
          </a:p>
        </p:txBody>
      </p:sp>
      <p:sp>
        <p:nvSpPr>
          <p:cNvPr id="7" name="Content Placeholder 6"/>
          <p:cNvSpPr>
            <a:spLocks noGrp="1"/>
          </p:cNvSpPr>
          <p:nvPr>
            <p:ph sz="half" idx="2"/>
          </p:nvPr>
        </p:nvSpPr>
        <p:spPr>
          <a:xfrm>
            <a:off x="0" y="1124744"/>
            <a:ext cx="8460432" cy="5472608"/>
          </a:xfrm>
        </p:spPr>
        <p:txBody>
          <a:bodyPr>
            <a:normAutofit/>
          </a:bodyPr>
          <a:lstStyle/>
          <a:p>
            <a:pPr algn="just">
              <a:spcBef>
                <a:spcPts val="0"/>
              </a:spcBef>
            </a:pPr>
            <a:r>
              <a:rPr lang="en-US" dirty="0">
                <a:solidFill>
                  <a:srgbClr val="FF0000"/>
                </a:solidFill>
              </a:rPr>
              <a:t>Phonologically</a:t>
            </a:r>
            <a:r>
              <a:rPr lang="en-US" dirty="0"/>
              <a:t>, this involves the possible combinations of English phonemes (or phonotactics). </a:t>
            </a:r>
            <a:endParaRPr lang="en-US" dirty="0" smtClean="0"/>
          </a:p>
          <a:p>
            <a:pPr algn="just">
              <a:spcBef>
                <a:spcPts val="0"/>
              </a:spcBef>
            </a:pPr>
            <a:r>
              <a:rPr lang="en-GB" dirty="0" smtClean="0"/>
              <a:t>Laver (1994: 114) defines the phonological syllable as “a complex unit made up of nuclear and marginal elements”.  </a:t>
            </a:r>
          </a:p>
          <a:p>
            <a:pPr algn="just">
              <a:spcBef>
                <a:spcPts val="0"/>
              </a:spcBef>
            </a:pPr>
            <a:r>
              <a:rPr lang="en-GB" dirty="0" smtClean="0"/>
              <a:t>Nuclear elements are the </a:t>
            </a:r>
            <a:r>
              <a:rPr lang="en-GB" u="sng" dirty="0" smtClean="0"/>
              <a:t>vowels</a:t>
            </a:r>
            <a:r>
              <a:rPr lang="en-GB" dirty="0" smtClean="0"/>
              <a:t> or syllabic segments; marginal elements are the </a:t>
            </a:r>
            <a:r>
              <a:rPr lang="en-GB" u="sng" dirty="0" smtClean="0"/>
              <a:t>consonants </a:t>
            </a:r>
            <a:r>
              <a:rPr lang="en-GB" dirty="0" smtClean="0"/>
              <a:t>or non-syllabic segments. </a:t>
            </a:r>
          </a:p>
          <a:p>
            <a:pPr algn="just">
              <a:spcBef>
                <a:spcPts val="0"/>
              </a:spcBef>
            </a:pPr>
            <a:r>
              <a:rPr lang="en-GB" dirty="0" smtClean="0"/>
              <a:t>In the syllable </a:t>
            </a:r>
            <a:r>
              <a:rPr lang="en-GB" i="1" dirty="0" smtClean="0">
                <a:solidFill>
                  <a:srgbClr val="C00000"/>
                </a:solidFill>
              </a:rPr>
              <a:t>paint</a:t>
            </a:r>
            <a:r>
              <a:rPr lang="en-GB" dirty="0" smtClean="0"/>
              <a:t> /</a:t>
            </a:r>
            <a:r>
              <a:rPr lang="en-GB" dirty="0" err="1" smtClean="0"/>
              <a:t>peɪnt</a:t>
            </a:r>
            <a:r>
              <a:rPr lang="en-GB" dirty="0" smtClean="0"/>
              <a:t>/, the diphthong /</a:t>
            </a:r>
            <a:r>
              <a:rPr lang="en-GB" dirty="0" err="1" smtClean="0"/>
              <a:t>eɪ</a:t>
            </a:r>
            <a:r>
              <a:rPr lang="en-GB" dirty="0" smtClean="0"/>
              <a:t>/ is the nuclear element, while initial consonant /p/ and the final cluster /</a:t>
            </a:r>
            <a:r>
              <a:rPr lang="en-GB" dirty="0" err="1" smtClean="0"/>
              <a:t>nt</a:t>
            </a:r>
            <a:r>
              <a:rPr lang="en-GB" dirty="0" smtClean="0"/>
              <a:t>/ are marginal elements. </a:t>
            </a:r>
          </a:p>
          <a:p>
            <a:endParaRPr lang="en-US" sz="2000" dirty="0"/>
          </a:p>
        </p:txBody>
      </p:sp>
      <p:sp>
        <p:nvSpPr>
          <p:cNvPr id="6" name="Date Placeholder 5"/>
          <p:cNvSpPr>
            <a:spLocks noGrp="1"/>
          </p:cNvSpPr>
          <p:nvPr>
            <p:ph type="dt" sz="half" idx="10"/>
          </p:nvPr>
        </p:nvSpPr>
        <p:spPr/>
        <p:txBody>
          <a:bodyPr/>
          <a:lstStyle/>
          <a:p>
            <a:fld id="{1434103E-5B3D-46B4-8E27-5E6A5CCC1A20}"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4</a:t>
            </a:fld>
            <a:endParaRPr lang="en-US" dirty="0"/>
          </a:p>
        </p:txBody>
      </p:sp>
    </p:spTree>
    <p:extLst>
      <p:ext uri="{BB962C8B-B14F-4D97-AF65-F5344CB8AC3E}">
        <p14:creationId xmlns:p14="http://schemas.microsoft.com/office/powerpoint/2010/main" val="1014705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PROMINENCE THEORY</a:t>
            </a:r>
            <a:br>
              <a:rPr lang="en-GB" dirty="0" smtClean="0"/>
            </a:br>
            <a:endParaRPr lang="en-US" dirty="0"/>
          </a:p>
        </p:txBody>
      </p:sp>
      <p:sp>
        <p:nvSpPr>
          <p:cNvPr id="3" name="Content Placeholder 2"/>
          <p:cNvSpPr>
            <a:spLocks noGrp="1"/>
          </p:cNvSpPr>
          <p:nvPr>
            <p:ph idx="1"/>
          </p:nvPr>
        </p:nvSpPr>
        <p:spPr>
          <a:xfrm>
            <a:off x="107504" y="908720"/>
            <a:ext cx="8136904" cy="5492080"/>
          </a:xfrm>
        </p:spPr>
        <p:txBody>
          <a:bodyPr>
            <a:normAutofit/>
          </a:bodyPr>
          <a:lstStyle/>
          <a:p>
            <a:pPr algn="just"/>
            <a:r>
              <a:rPr lang="en-GB" sz="2600" dirty="0" smtClean="0"/>
              <a:t>Attempts have been made to provide physiological, acoustic or auditory explanations and definitions of the syllable.  </a:t>
            </a:r>
          </a:p>
          <a:p>
            <a:pPr algn="just"/>
            <a:r>
              <a:rPr lang="en-GB" sz="2600" dirty="0" smtClean="0"/>
              <a:t>According to the prominence theory, for example, which is based mainly on auditory judgements, the number of syllables in a word is determined by the number of peaks of prominence. </a:t>
            </a:r>
          </a:p>
          <a:p>
            <a:pPr algn="just"/>
            <a:r>
              <a:rPr lang="en-GB" sz="2600" dirty="0" smtClean="0"/>
              <a:t>In the word </a:t>
            </a:r>
            <a:r>
              <a:rPr lang="en-GB" sz="2600" i="1" dirty="0" smtClean="0">
                <a:solidFill>
                  <a:srgbClr val="C00000"/>
                </a:solidFill>
              </a:rPr>
              <a:t>entertaining</a:t>
            </a:r>
            <a:r>
              <a:rPr lang="en-GB" sz="2600" dirty="0" smtClean="0"/>
              <a:t> /</a:t>
            </a:r>
            <a:r>
              <a:rPr lang="en-US" sz="2600" dirty="0" smtClean="0"/>
              <a:t>ˌ</a:t>
            </a:r>
            <a:r>
              <a:rPr lang="en-GB" sz="2600" dirty="0" err="1" smtClean="0"/>
              <a:t>entə</a:t>
            </a:r>
            <a:r>
              <a:rPr lang="en-US" sz="2600" dirty="0" smtClean="0"/>
              <a:t>ˈ</a:t>
            </a:r>
            <a:r>
              <a:rPr lang="en-GB" sz="2600" dirty="0" err="1" smtClean="0"/>
              <a:t>teɪnɪŋ</a:t>
            </a:r>
            <a:r>
              <a:rPr lang="en-GB" sz="2600" dirty="0" smtClean="0"/>
              <a:t>/ the peaks of prominence are represented by the vowels /e ə </a:t>
            </a:r>
            <a:r>
              <a:rPr lang="en-GB" sz="2600" dirty="0" err="1" smtClean="0"/>
              <a:t>eɪ</a:t>
            </a:r>
            <a:r>
              <a:rPr lang="en-GB" sz="2600" dirty="0" smtClean="0"/>
              <a:t> ɪ/.  </a:t>
            </a:r>
          </a:p>
          <a:p>
            <a:pPr algn="just"/>
            <a:r>
              <a:rPr lang="en-GB" sz="2600" dirty="0" smtClean="0"/>
              <a:t>However, this theory does not help much in discussions of syllable division.</a:t>
            </a:r>
          </a:p>
          <a:p>
            <a:endParaRPr lang="en-US" dirty="0"/>
          </a:p>
        </p:txBody>
      </p:sp>
      <p:sp>
        <p:nvSpPr>
          <p:cNvPr id="6" name="Date Placeholder 5"/>
          <p:cNvSpPr>
            <a:spLocks noGrp="1"/>
          </p:cNvSpPr>
          <p:nvPr>
            <p:ph type="dt" sz="half" idx="10"/>
          </p:nvPr>
        </p:nvSpPr>
        <p:spPr/>
        <p:txBody>
          <a:bodyPr/>
          <a:lstStyle/>
          <a:p>
            <a:fld id="{DE360BD2-3329-4B86-8F8D-A1B769585E67}"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CHEST PULSE THEORY</a:t>
            </a:r>
            <a:endParaRPr lang="en-US" dirty="0"/>
          </a:p>
        </p:txBody>
      </p:sp>
      <p:sp>
        <p:nvSpPr>
          <p:cNvPr id="3" name="Content Placeholder 2"/>
          <p:cNvSpPr>
            <a:spLocks noGrp="1"/>
          </p:cNvSpPr>
          <p:nvPr>
            <p:ph idx="1"/>
          </p:nvPr>
        </p:nvSpPr>
        <p:spPr>
          <a:xfrm>
            <a:off x="323528" y="1628800"/>
            <a:ext cx="7920880" cy="4968552"/>
          </a:xfrm>
        </p:spPr>
        <p:txBody>
          <a:bodyPr>
            <a:normAutofit/>
          </a:bodyPr>
          <a:lstStyle/>
          <a:p>
            <a:pPr algn="just"/>
            <a:r>
              <a:rPr lang="en-GB" sz="2800" dirty="0" smtClean="0"/>
              <a:t>The chest pulse theory discusses the syllable in the context of muscular activities and lung movements in the process of speech. </a:t>
            </a:r>
          </a:p>
          <a:p>
            <a:pPr algn="just"/>
            <a:r>
              <a:rPr lang="en-GB" sz="2800" dirty="0" smtClean="0"/>
              <a:t>Experiments have shown that the number of chest pulses, accompanied by increase of air pressure can determine the number of syllables produced (</a:t>
            </a:r>
            <a:r>
              <a:rPr lang="en-GB" sz="2800" dirty="0" err="1" smtClean="0"/>
              <a:t>Gimson</a:t>
            </a:r>
            <a:r>
              <a:rPr lang="en-GB" sz="2800" dirty="0" smtClean="0"/>
              <a:t>, 1975: 56), </a:t>
            </a:r>
          </a:p>
          <a:p>
            <a:pPr algn="just"/>
            <a:r>
              <a:rPr lang="en-GB" sz="2800" dirty="0" smtClean="0"/>
              <a:t>thus allowing to associate the number of syllables with the number of chest pulses. </a:t>
            </a:r>
          </a:p>
          <a:p>
            <a:endParaRPr lang="en-US" dirty="0"/>
          </a:p>
        </p:txBody>
      </p:sp>
      <p:sp>
        <p:nvSpPr>
          <p:cNvPr id="6" name="Date Placeholder 5"/>
          <p:cNvSpPr>
            <a:spLocks noGrp="1"/>
          </p:cNvSpPr>
          <p:nvPr>
            <p:ph type="dt" sz="half" idx="10"/>
          </p:nvPr>
        </p:nvSpPr>
        <p:spPr/>
        <p:txBody>
          <a:bodyPr/>
          <a:lstStyle/>
          <a:p>
            <a:fld id="{28FAAFD4-B8E6-4075-9691-A36BF50E9FA9}"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CHEST PULSE THEORY</a:t>
            </a:r>
            <a:endParaRPr lang="en-US" dirty="0"/>
          </a:p>
        </p:txBody>
      </p:sp>
      <p:sp>
        <p:nvSpPr>
          <p:cNvPr id="3" name="Content Placeholder 2"/>
          <p:cNvSpPr>
            <a:spLocks noGrp="1"/>
          </p:cNvSpPr>
          <p:nvPr>
            <p:ph idx="1"/>
          </p:nvPr>
        </p:nvSpPr>
        <p:spPr>
          <a:xfrm>
            <a:off x="467544" y="1412776"/>
            <a:ext cx="7632848" cy="5184576"/>
          </a:xfrm>
        </p:spPr>
        <p:txBody>
          <a:bodyPr>
            <a:normAutofit/>
          </a:bodyPr>
          <a:lstStyle/>
          <a:p>
            <a:pPr algn="just"/>
            <a:r>
              <a:rPr lang="en-GB" sz="2800" dirty="0" smtClean="0"/>
              <a:t>This approach, however, cannot account for cases when two vowels occur one after the other – for example in words like </a:t>
            </a:r>
            <a:r>
              <a:rPr lang="en-GB" sz="2800" i="1" dirty="0" smtClean="0">
                <a:solidFill>
                  <a:srgbClr val="C00000"/>
                </a:solidFill>
              </a:rPr>
              <a:t>being</a:t>
            </a:r>
            <a:r>
              <a:rPr lang="en-GB" sz="2800" dirty="0" smtClean="0"/>
              <a:t> /</a:t>
            </a:r>
            <a:r>
              <a:rPr lang="en-US" sz="2800" dirty="0" smtClean="0"/>
              <a:t>ˈ</a:t>
            </a:r>
            <a:r>
              <a:rPr lang="en-GB" sz="2800" dirty="0" err="1" smtClean="0"/>
              <a:t>bi:ɪŋ</a:t>
            </a:r>
            <a:r>
              <a:rPr lang="en-GB" sz="2800" dirty="0" smtClean="0"/>
              <a:t>/ or </a:t>
            </a:r>
            <a:r>
              <a:rPr lang="en-GB" sz="2800" i="1" dirty="0" smtClean="0">
                <a:solidFill>
                  <a:srgbClr val="C00000"/>
                </a:solidFill>
              </a:rPr>
              <a:t>playing</a:t>
            </a:r>
            <a:r>
              <a:rPr lang="en-GB" sz="2800" dirty="0" smtClean="0"/>
              <a:t> /</a:t>
            </a:r>
            <a:r>
              <a:rPr lang="en-US" sz="2800" dirty="0" smtClean="0"/>
              <a:t>ˈ</a:t>
            </a:r>
            <a:r>
              <a:rPr lang="en-GB" sz="2800" dirty="0" err="1" smtClean="0"/>
              <a:t>pleɪɪŋ</a:t>
            </a:r>
            <a:r>
              <a:rPr lang="en-GB" sz="2800" dirty="0" smtClean="0"/>
              <a:t>/ the second chest pulse might be almost irrelevant and thus lead erroneously to the conclusion that such English words consist of one syllable only.</a:t>
            </a:r>
          </a:p>
          <a:p>
            <a:endParaRPr lang="en-US" dirty="0"/>
          </a:p>
        </p:txBody>
      </p:sp>
      <p:sp>
        <p:nvSpPr>
          <p:cNvPr id="6" name="Date Placeholder 5"/>
          <p:cNvSpPr>
            <a:spLocks noGrp="1"/>
          </p:cNvSpPr>
          <p:nvPr>
            <p:ph type="dt" sz="half" idx="10"/>
          </p:nvPr>
        </p:nvSpPr>
        <p:spPr/>
        <p:txBody>
          <a:bodyPr/>
          <a:lstStyle/>
          <a:p>
            <a:fld id="{28FAAFD4-B8E6-4075-9691-A36BF50E9FA9}"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7</a:t>
            </a:fld>
            <a:endParaRPr lang="en-US"/>
          </a:p>
        </p:txBody>
      </p:sp>
    </p:spTree>
    <p:extLst>
      <p:ext uri="{BB962C8B-B14F-4D97-AF65-F5344CB8AC3E}">
        <p14:creationId xmlns:p14="http://schemas.microsoft.com/office/powerpoint/2010/main" val="78235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836712"/>
          </a:xfrm>
        </p:spPr>
        <p:txBody>
          <a:bodyPr/>
          <a:lstStyle/>
          <a:p>
            <a:r>
              <a:rPr lang="en-US" dirty="0" smtClean="0"/>
              <a:t>SONORITY THEORY</a:t>
            </a:r>
            <a:endParaRPr lang="en-US" dirty="0"/>
          </a:p>
        </p:txBody>
      </p:sp>
      <p:sp>
        <p:nvSpPr>
          <p:cNvPr id="3" name="Content Placeholder 2"/>
          <p:cNvSpPr>
            <a:spLocks noGrp="1"/>
          </p:cNvSpPr>
          <p:nvPr>
            <p:ph idx="1"/>
          </p:nvPr>
        </p:nvSpPr>
        <p:spPr>
          <a:xfrm>
            <a:off x="0" y="764704"/>
            <a:ext cx="8460432" cy="5976664"/>
          </a:xfrm>
        </p:spPr>
        <p:txBody>
          <a:bodyPr>
            <a:noAutofit/>
          </a:bodyPr>
          <a:lstStyle/>
          <a:p>
            <a:pPr algn="just">
              <a:spcBef>
                <a:spcPts val="0"/>
              </a:spcBef>
            </a:pPr>
            <a:r>
              <a:rPr lang="en-GB" sz="2400" dirty="0" smtClean="0"/>
              <a:t>Another approach is presented by sonority theory according to which the pulses of pulmonic air stream in speech “correspond to peaks in sonority” (Collins &amp; Meer, 2008:283). </a:t>
            </a:r>
          </a:p>
          <a:p>
            <a:pPr algn="just">
              <a:spcBef>
                <a:spcPts val="0"/>
              </a:spcBef>
            </a:pPr>
            <a:r>
              <a:rPr lang="en-GB" sz="2400" dirty="0" smtClean="0"/>
              <a:t>The sonority of a speech sound is discussed as “its relative loudness compared to other sounds” and each syllable corresponds to a peak in the flow rate of pulmonic air. </a:t>
            </a:r>
          </a:p>
          <a:p>
            <a:pPr algn="just">
              <a:spcBef>
                <a:spcPts val="0"/>
              </a:spcBef>
            </a:pPr>
            <a:r>
              <a:rPr lang="en-GB" sz="2400" dirty="0" smtClean="0"/>
              <a:t>Thus nuclear elements, or syllabic segments can be described as intrinsically more sonorous than marginal, or non-syllabic elements.</a:t>
            </a:r>
          </a:p>
          <a:p>
            <a:pPr algn="just">
              <a:spcBef>
                <a:spcPts val="0"/>
              </a:spcBef>
            </a:pPr>
            <a:r>
              <a:rPr lang="en-US" sz="2400" dirty="0" smtClean="0"/>
              <a:t>Speech sounds can be ranked in terms of their intrinsic sonority according to a sonority scale. </a:t>
            </a:r>
          </a:p>
          <a:p>
            <a:pPr algn="just">
              <a:spcBef>
                <a:spcPts val="0"/>
              </a:spcBef>
            </a:pPr>
            <a:r>
              <a:rPr lang="en-GB" sz="2400" dirty="0" smtClean="0">
                <a:cs typeface="Times New Roman" pitchFamily="18" charset="0"/>
              </a:rPr>
              <a:t>According to the sonority hierarchy sounds are organized as follows, from the least to the greatest: </a:t>
            </a:r>
          </a:p>
          <a:p>
            <a:pPr algn="just">
              <a:spcBef>
                <a:spcPts val="0"/>
              </a:spcBef>
            </a:pPr>
            <a:r>
              <a:rPr lang="en-GB" sz="2800" b="1" dirty="0" smtClean="0">
                <a:cs typeface="Times New Roman" pitchFamily="18" charset="0"/>
              </a:rPr>
              <a:t>voiceless </a:t>
            </a:r>
            <a:r>
              <a:rPr lang="en-GB" sz="2800" b="1" dirty="0" err="1" smtClean="0">
                <a:cs typeface="Times New Roman" pitchFamily="18" charset="0"/>
              </a:rPr>
              <a:t>obstruents</a:t>
            </a:r>
            <a:r>
              <a:rPr lang="en-GB" sz="2800" b="1" dirty="0" smtClean="0">
                <a:cs typeface="Times New Roman" pitchFamily="18" charset="0"/>
              </a:rPr>
              <a:t>, voiced </a:t>
            </a:r>
            <a:r>
              <a:rPr lang="en-GB" sz="2800" b="1" dirty="0" err="1" smtClean="0">
                <a:cs typeface="Times New Roman" pitchFamily="18" charset="0"/>
              </a:rPr>
              <a:t>obstruents</a:t>
            </a:r>
            <a:r>
              <a:rPr lang="en-GB" sz="2800" b="1" dirty="0" smtClean="0">
                <a:cs typeface="Times New Roman" pitchFamily="18" charset="0"/>
              </a:rPr>
              <a:t>, nasals, liquids, glides,  and vowels.</a:t>
            </a:r>
          </a:p>
          <a:p>
            <a:pPr algn="just"/>
            <a:endParaRPr lang="en-GB" sz="2000" b="1" dirty="0" smtClean="0"/>
          </a:p>
          <a:p>
            <a:endParaRPr lang="en-US" sz="2000" b="1" dirty="0"/>
          </a:p>
        </p:txBody>
      </p:sp>
      <p:sp>
        <p:nvSpPr>
          <p:cNvPr id="6" name="Date Placeholder 5"/>
          <p:cNvSpPr>
            <a:spLocks noGrp="1"/>
          </p:cNvSpPr>
          <p:nvPr>
            <p:ph type="dt" sz="half" idx="10"/>
          </p:nvPr>
        </p:nvSpPr>
        <p:spPr/>
        <p:txBody>
          <a:bodyPr/>
          <a:lstStyle/>
          <a:p>
            <a:fld id="{1AE13FB7-80DD-40BA-BBB3-09402FDCAB82}" type="datetime2">
              <a:rPr lang="en-US" b="1" smtClean="0">
                <a:solidFill>
                  <a:srgbClr val="C00000"/>
                </a:solidFill>
              </a:rPr>
              <a:pPr/>
              <a:t>Saturday, April 22, 2017</a:t>
            </a:fld>
            <a:endParaRPr lang="en-US" b="1" dirty="0">
              <a:solidFill>
                <a:srgbClr val="C00000"/>
              </a:solidFill>
            </a:endParaRPr>
          </a:p>
        </p:txBody>
      </p:sp>
      <p:sp>
        <p:nvSpPr>
          <p:cNvPr id="4" name="Slide Number Placeholder 3"/>
          <p:cNvSpPr>
            <a:spLocks noGrp="1"/>
          </p:cNvSpPr>
          <p:nvPr>
            <p:ph type="sldNum" sz="quarter" idx="12"/>
          </p:nvPr>
        </p:nvSpPr>
        <p:spPr/>
        <p:txBody>
          <a:bodyPr/>
          <a:lstStyle/>
          <a:p>
            <a:fld id="{94846AEC-FB4D-436E-A4C9-78C473FF772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27384"/>
            <a:ext cx="8229600" cy="654032"/>
          </a:xfrm>
        </p:spPr>
        <p:txBody>
          <a:bodyPr>
            <a:normAutofit fontScale="90000"/>
          </a:bodyPr>
          <a:lstStyle/>
          <a:p>
            <a:r>
              <a:rPr lang="en-US" dirty="0" smtClean="0"/>
              <a:t>SYLLABLE STRUCTURE</a:t>
            </a:r>
            <a:endParaRPr lang="en-US" dirty="0"/>
          </a:p>
        </p:txBody>
      </p:sp>
      <p:sp>
        <p:nvSpPr>
          <p:cNvPr id="3" name="Content Placeholder 2"/>
          <p:cNvSpPr>
            <a:spLocks noGrp="1"/>
          </p:cNvSpPr>
          <p:nvPr>
            <p:ph sz="half" idx="1"/>
          </p:nvPr>
        </p:nvSpPr>
        <p:spPr>
          <a:xfrm>
            <a:off x="107504" y="692696"/>
            <a:ext cx="8208912" cy="5832648"/>
          </a:xfrm>
        </p:spPr>
        <p:txBody>
          <a:bodyPr>
            <a:noAutofit/>
          </a:bodyPr>
          <a:lstStyle/>
          <a:p>
            <a:pPr marL="0" indent="0" algn="just">
              <a:spcBef>
                <a:spcPts val="0"/>
              </a:spcBef>
            </a:pPr>
            <a:r>
              <a:rPr lang="en-GB" sz="2400" dirty="0" smtClean="0"/>
              <a:t>The syllable (conventionally marked as small Greek sigma: </a:t>
            </a:r>
            <a:r>
              <a:rPr lang="en-GB" sz="2400" dirty="0" smtClean="0">
                <a:solidFill>
                  <a:srgbClr val="FF0000"/>
                </a:solidFill>
              </a:rPr>
              <a:t>σ</a:t>
            </a:r>
            <a:r>
              <a:rPr lang="en-GB" sz="2400" dirty="0" smtClean="0"/>
              <a:t>) has two immediate constituents (it “branches” into two elements, to put it in another way)–the </a:t>
            </a:r>
            <a:r>
              <a:rPr lang="en-GB" sz="2400" dirty="0" smtClean="0">
                <a:solidFill>
                  <a:srgbClr val="FF0000"/>
                </a:solidFill>
              </a:rPr>
              <a:t>Onset (O)</a:t>
            </a:r>
            <a:r>
              <a:rPr lang="en-GB" sz="2400" dirty="0" smtClean="0"/>
              <a:t>, which includes any consonants that precede the nuclear element (the vowel), and the Rhyme (R), which subsumes the nuclear element (the vowel) as well as any marginal elements (consonants) that might follow it. </a:t>
            </a:r>
          </a:p>
          <a:p>
            <a:pPr marL="0" indent="0" algn="just">
              <a:spcBef>
                <a:spcPts val="0"/>
              </a:spcBef>
            </a:pPr>
            <a:r>
              <a:rPr lang="en-GB" sz="2400" dirty="0" smtClean="0"/>
              <a:t>The </a:t>
            </a:r>
            <a:r>
              <a:rPr lang="en-GB" sz="2400" dirty="0" smtClean="0">
                <a:solidFill>
                  <a:srgbClr val="FF0000"/>
                </a:solidFill>
              </a:rPr>
              <a:t>Rhyme (R)</a:t>
            </a:r>
            <a:r>
              <a:rPr lang="en-GB" sz="2400" dirty="0" smtClean="0"/>
              <a:t>, in turn, further branches into </a:t>
            </a:r>
            <a:r>
              <a:rPr lang="en-GB" sz="2400" dirty="0" smtClean="0">
                <a:solidFill>
                  <a:srgbClr val="FF0000"/>
                </a:solidFill>
              </a:rPr>
              <a:t>Peak (P)</a:t>
            </a:r>
            <a:r>
              <a:rPr lang="en-GB" sz="2400" dirty="0" smtClean="0"/>
              <a:t>, also known as </a:t>
            </a:r>
            <a:r>
              <a:rPr lang="en-GB" sz="2400" dirty="0" smtClean="0">
                <a:solidFill>
                  <a:srgbClr val="FF0000"/>
                </a:solidFill>
              </a:rPr>
              <a:t>Nucleus (N)</a:t>
            </a:r>
            <a:r>
              <a:rPr lang="en-GB" sz="2400" dirty="0" smtClean="0"/>
              <a:t>, and </a:t>
            </a:r>
            <a:r>
              <a:rPr lang="en-GB" sz="2400" dirty="0" smtClean="0">
                <a:solidFill>
                  <a:srgbClr val="FF0000"/>
                </a:solidFill>
              </a:rPr>
              <a:t>Coda (Co)</a:t>
            </a:r>
            <a:r>
              <a:rPr lang="en-GB" sz="2400" dirty="0" smtClean="0"/>
              <a:t>. </a:t>
            </a:r>
          </a:p>
          <a:p>
            <a:pPr marL="0" indent="0" algn="just">
              <a:spcBef>
                <a:spcPts val="0"/>
              </a:spcBef>
            </a:pPr>
            <a:r>
              <a:rPr lang="en-GB" sz="2400" dirty="0" smtClean="0"/>
              <a:t>The Peak (Nucleus), as the designation suggests, represents the “nuclear” or most sonorous element in a syllable. </a:t>
            </a:r>
          </a:p>
          <a:p>
            <a:pPr marL="122238" indent="-122238" algn="just">
              <a:spcBef>
                <a:spcPts val="0"/>
              </a:spcBef>
            </a:pPr>
            <a:r>
              <a:rPr lang="en-GB" sz="2400" dirty="0" smtClean="0"/>
              <a:t>The Coda includes all consonants that follow the Peak in a syllable. </a:t>
            </a:r>
          </a:p>
          <a:p>
            <a:pPr marL="122238" indent="-122238" algn="just">
              <a:spcBef>
                <a:spcPts val="0"/>
              </a:spcBef>
            </a:pPr>
            <a:r>
              <a:rPr lang="en-GB" sz="2400" dirty="0" smtClean="0"/>
              <a:t>Syllable structure may be represented graphically by means of a “tree diagram” or “immediate constituent structure”.</a:t>
            </a:r>
            <a:r>
              <a:rPr lang="en-US" sz="2400" dirty="0" smtClean="0"/>
              <a:t> </a:t>
            </a:r>
            <a:endParaRPr lang="en-GB" sz="2400" dirty="0" smtClean="0"/>
          </a:p>
          <a:p>
            <a:endParaRPr lang="en-US" sz="1800" dirty="0"/>
          </a:p>
        </p:txBody>
      </p:sp>
      <p:sp>
        <p:nvSpPr>
          <p:cNvPr id="5" name="Slide Number Placeholder 4"/>
          <p:cNvSpPr>
            <a:spLocks noGrp="1"/>
          </p:cNvSpPr>
          <p:nvPr>
            <p:ph type="sldNum" sz="quarter" idx="12"/>
          </p:nvPr>
        </p:nvSpPr>
        <p:spPr/>
        <p:txBody>
          <a:bodyPr/>
          <a:lstStyle/>
          <a:p>
            <a:fld id="{94846AEC-FB4D-436E-A4C9-78C473FF7722}"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1118</TotalTime>
  <Words>2422</Words>
  <Application>Microsoft Office PowerPoint</Application>
  <PresentationFormat>On-screen Show (4:3)</PresentationFormat>
  <Paragraphs>173</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               SYLLABLE &amp; SYLLABIFICATION</vt:lpstr>
      <vt:lpstr>SYLLABLE: DEFINITIONS</vt:lpstr>
      <vt:lpstr>SYLLABLE:PHONETIC  vs PHONOLOGICAL GROUNDS</vt:lpstr>
      <vt:lpstr>SYLLABLE:PHONETIC  vs PHONOLOGICAL GROUNDS</vt:lpstr>
      <vt:lpstr>PROMINENCE THEORY </vt:lpstr>
      <vt:lpstr>CHEST PULSE THEORY</vt:lpstr>
      <vt:lpstr>CHEST PULSE THEORY</vt:lpstr>
      <vt:lpstr>SONORITY THEORY</vt:lpstr>
      <vt:lpstr>SYLLABLE STRUCTURE</vt:lpstr>
      <vt:lpstr>MINIMAL SYLLABLE</vt:lpstr>
      <vt:lpstr>SYLLABLE:  OBLIGATORY AND OPTIONAL PARTS</vt:lpstr>
      <vt:lpstr>SYLLABLES FROM ‘I’ TO ‘TWELFTHS’</vt:lpstr>
      <vt:lpstr>SYLLABLE BRANCHING</vt:lpstr>
      <vt:lpstr>CLOSED AND OPEN SYLLABLES</vt:lpstr>
      <vt:lpstr>SYLLABIFICATION</vt:lpstr>
      <vt:lpstr>SYLLABLE DIVISION</vt:lpstr>
      <vt:lpstr>MAXIMUM ONSET PRINCIPLE</vt:lpstr>
      <vt:lpstr>STRONG AND WEAK SYLLABLES</vt:lpstr>
      <vt:lpstr>AMBISYLLABIC</vt:lpstr>
      <vt:lpstr>SYLLABIC CONSONANTS</vt:lpstr>
      <vt:lpstr>MORPHEME BOUNDARY CONDITION</vt:lpstr>
      <vt:lpstr>EQUALLY-GRADED SYLLABLES</vt:lpstr>
      <vt:lpstr>PHONOTACTIC CONSTRAINTS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SYLLABLE &amp; SYLLABIFICATION</dc:title>
  <dc:creator>AHMEDQADOURY</dc:creator>
  <cp:lastModifiedBy>shazpc</cp:lastModifiedBy>
  <cp:revision>93</cp:revision>
  <dcterms:created xsi:type="dcterms:W3CDTF">2012-12-10T17:34:27Z</dcterms:created>
  <dcterms:modified xsi:type="dcterms:W3CDTF">2017-04-22T05:31:25Z</dcterms:modified>
</cp:coreProperties>
</file>