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D5EB-50BF-4AFB-B34C-63A49D67282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B8F-4ADF-43C7-A1DB-3B1A29E0F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D5EB-50BF-4AFB-B34C-63A49D67282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B8F-4ADF-43C7-A1DB-3B1A29E0F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D5EB-50BF-4AFB-B34C-63A49D67282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B8F-4ADF-43C7-A1DB-3B1A29E0F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D5EB-50BF-4AFB-B34C-63A49D67282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B8F-4ADF-43C7-A1DB-3B1A29E0F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D5EB-50BF-4AFB-B34C-63A49D67282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B8F-4ADF-43C7-A1DB-3B1A29E0F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D5EB-50BF-4AFB-B34C-63A49D67282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B8F-4ADF-43C7-A1DB-3B1A29E0F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D5EB-50BF-4AFB-B34C-63A49D67282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B8F-4ADF-43C7-A1DB-3B1A29E0F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D5EB-50BF-4AFB-B34C-63A49D67282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B8F-4ADF-43C7-A1DB-3B1A29E0F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D5EB-50BF-4AFB-B34C-63A49D67282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B8F-4ADF-43C7-A1DB-3B1A29E0F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D5EB-50BF-4AFB-B34C-63A49D67282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B8F-4ADF-43C7-A1DB-3B1A29E0F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D5EB-50BF-4AFB-B34C-63A49D67282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B8F-4ADF-43C7-A1DB-3B1A29E0F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8D5EB-50BF-4AFB-B34C-63A49D67282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4B8F-4ADF-43C7-A1DB-3B1A29E0FC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2867" y="3024962"/>
            <a:ext cx="3244850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500" b="1" spc="-5" dirty="0">
                <a:solidFill>
                  <a:srgbClr val="775F54"/>
                </a:solidFill>
                <a:latin typeface="Arial"/>
                <a:cs typeface="Arial"/>
              </a:rPr>
              <a:t>MALARIA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737362"/>
            <a:ext cx="51365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"/>
                <a:cs typeface="Arial"/>
              </a:rPr>
              <a:t>PROTOZOAL</a:t>
            </a:r>
            <a:r>
              <a:rPr sz="3200" b="1" spc="-17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INFECTIONS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483234"/>
            <a:ext cx="53447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99FF66"/>
                </a:solidFill>
              </a:rPr>
              <a:t>Pre erythrocytic</a:t>
            </a:r>
            <a:r>
              <a:rPr sz="4400" spc="-75" dirty="0">
                <a:solidFill>
                  <a:srgbClr val="99FF66"/>
                </a:solidFill>
              </a:rPr>
              <a:t> </a:t>
            </a:r>
            <a:r>
              <a:rPr sz="4400" spc="5" dirty="0">
                <a:solidFill>
                  <a:srgbClr val="99FF66"/>
                </a:solidFill>
              </a:rPr>
              <a:t>cycle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588973"/>
            <a:ext cx="3734435" cy="28733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32740" marR="170180" indent="-320675">
              <a:lnSpc>
                <a:spcPct val="90100"/>
              </a:lnSpc>
              <a:spcBef>
                <a:spcPts val="38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400" spc="-5" dirty="0">
                <a:latin typeface="Arial"/>
                <a:cs typeface="Arial"/>
              </a:rPr>
              <a:t>Sprozoites undergo  developmental phase in  the </a:t>
            </a:r>
            <a:r>
              <a:rPr sz="2400" spc="-10" dirty="0">
                <a:latin typeface="Arial"/>
                <a:cs typeface="Arial"/>
              </a:rPr>
              <a:t>liver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cell</a:t>
            </a:r>
            <a:endParaRPr sz="2400" dirty="0">
              <a:latin typeface="Arial"/>
              <a:cs typeface="Arial"/>
            </a:endParaRPr>
          </a:p>
          <a:p>
            <a:pPr marL="332740" marR="5080" indent="-320675">
              <a:lnSpc>
                <a:spcPts val="2590"/>
              </a:lnSpc>
              <a:spcBef>
                <a:spcPts val="73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400" spc="-5" dirty="0">
                <a:latin typeface="Arial"/>
                <a:cs typeface="Arial"/>
              </a:rPr>
              <a:t>Multiple nuclear divisions  develop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 err="1" smtClean="0">
                <a:latin typeface="Arial"/>
                <a:cs typeface="Arial"/>
              </a:rPr>
              <a:t>Sch</a:t>
            </a:r>
            <a:r>
              <a:rPr lang="en-US" sz="2400" spc="-5" dirty="0" err="1" smtClean="0">
                <a:latin typeface="Arial"/>
                <a:cs typeface="Arial"/>
              </a:rPr>
              <a:t>i</a:t>
            </a:r>
            <a:r>
              <a:rPr sz="2400" spc="-5" dirty="0" err="1" smtClean="0">
                <a:latin typeface="Arial"/>
                <a:cs typeface="Arial"/>
              </a:rPr>
              <a:t>zonts</a:t>
            </a:r>
            <a:endParaRPr sz="2400" dirty="0">
              <a:latin typeface="Arial"/>
              <a:cs typeface="Arial"/>
            </a:endParaRPr>
          </a:p>
          <a:p>
            <a:pPr marL="332740" marR="735965" indent="-320675">
              <a:lnSpc>
                <a:spcPts val="2590"/>
              </a:lnSpc>
              <a:spcBef>
                <a:spcPts val="70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Schizont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contains  20,000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50,000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merozoites.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1600198"/>
            <a:ext cx="4495800" cy="5257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92937"/>
            <a:ext cx="7033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99FF66"/>
                </a:solidFill>
              </a:rPr>
              <a:t>Period of Pre erythrocytic</a:t>
            </a:r>
            <a:r>
              <a:rPr sz="4000" spc="80" dirty="0">
                <a:solidFill>
                  <a:srgbClr val="99FF66"/>
                </a:solidFill>
              </a:rPr>
              <a:t> </a:t>
            </a:r>
            <a:r>
              <a:rPr sz="4000" spc="-5" dirty="0">
                <a:solidFill>
                  <a:srgbClr val="99FF66"/>
                </a:solidFill>
              </a:rPr>
              <a:t>cycle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91387" y="2064232"/>
            <a:ext cx="6390640" cy="32131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8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  <a:tab pos="2084070" algn="l"/>
              </a:tabLst>
            </a:pPr>
            <a:r>
              <a:rPr sz="2900" spc="5" dirty="0" smtClean="0">
                <a:latin typeface="Arial"/>
                <a:cs typeface="Arial"/>
              </a:rPr>
              <a:t> </a:t>
            </a:r>
            <a:r>
              <a:rPr sz="2900" spc="-55" dirty="0">
                <a:latin typeface="Arial"/>
                <a:cs typeface="Arial"/>
              </a:rPr>
              <a:t>P.vivax	</a:t>
            </a:r>
            <a:r>
              <a:rPr sz="2900" dirty="0">
                <a:latin typeface="Arial"/>
                <a:cs typeface="Arial"/>
              </a:rPr>
              <a:t>8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days</a:t>
            </a:r>
          </a:p>
          <a:p>
            <a:pPr marL="332740" indent="-320675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dirty="0" smtClean="0">
                <a:latin typeface="Arial"/>
                <a:cs typeface="Arial"/>
              </a:rPr>
              <a:t> </a:t>
            </a:r>
            <a:r>
              <a:rPr sz="2900" spc="-30" dirty="0">
                <a:latin typeface="Arial"/>
                <a:cs typeface="Arial"/>
              </a:rPr>
              <a:t>P.falciparum </a:t>
            </a:r>
            <a:r>
              <a:rPr sz="2900" dirty="0">
                <a:latin typeface="Arial"/>
                <a:cs typeface="Arial"/>
              </a:rPr>
              <a:t>– 6</a:t>
            </a:r>
            <a:r>
              <a:rPr sz="2900" spc="-6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days</a:t>
            </a:r>
          </a:p>
          <a:p>
            <a:pPr marL="332740" indent="-320675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  <a:tab pos="2556510" algn="l"/>
                <a:tab pos="2880995" algn="l"/>
              </a:tabLst>
            </a:pPr>
            <a:r>
              <a:rPr lang="en-US" sz="2900" spc="-40" dirty="0" smtClean="0">
                <a:latin typeface="Arial"/>
                <a:cs typeface="Arial"/>
              </a:rPr>
              <a:t> </a:t>
            </a:r>
            <a:r>
              <a:rPr sz="2900" spc="-40" dirty="0" smtClean="0">
                <a:latin typeface="Arial"/>
                <a:cs typeface="Arial"/>
              </a:rPr>
              <a:t>P.</a:t>
            </a:r>
            <a:r>
              <a:rPr lang="en-US" sz="2900" spc="-40" dirty="0" smtClean="0">
                <a:latin typeface="Arial"/>
                <a:cs typeface="Arial"/>
              </a:rPr>
              <a:t> </a:t>
            </a:r>
            <a:r>
              <a:rPr sz="2900" spc="-40" dirty="0" err="1" smtClean="0">
                <a:latin typeface="Arial"/>
                <a:cs typeface="Arial"/>
              </a:rPr>
              <a:t>malariae</a:t>
            </a:r>
            <a:r>
              <a:rPr sz="2900" spc="-40" dirty="0">
                <a:latin typeface="Arial"/>
                <a:cs typeface="Arial"/>
              </a:rPr>
              <a:t>	</a:t>
            </a:r>
            <a:r>
              <a:rPr sz="2900" dirty="0">
                <a:latin typeface="Arial"/>
                <a:cs typeface="Arial"/>
              </a:rPr>
              <a:t>-	13 – 16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days,</a:t>
            </a:r>
          </a:p>
          <a:p>
            <a:pPr marL="332740" indent="-320675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  <a:tab pos="2327275" algn="l"/>
              </a:tabLst>
            </a:pPr>
            <a:r>
              <a:rPr sz="2900" spc="5" dirty="0" smtClean="0">
                <a:latin typeface="Arial"/>
                <a:cs typeface="Arial"/>
              </a:rPr>
              <a:t> </a:t>
            </a:r>
            <a:r>
              <a:rPr sz="2900" spc="-55" dirty="0">
                <a:latin typeface="Arial"/>
                <a:cs typeface="Arial"/>
              </a:rPr>
              <a:t>P.ovale	</a:t>
            </a:r>
            <a:r>
              <a:rPr sz="2900" dirty="0">
                <a:latin typeface="Arial"/>
                <a:cs typeface="Arial"/>
              </a:rPr>
              <a:t>9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days</a:t>
            </a:r>
          </a:p>
          <a:p>
            <a:pPr marL="215265" marR="5080">
              <a:lnSpc>
                <a:spcPct val="120100"/>
              </a:lnSpc>
              <a:spcBef>
                <a:spcPts val="5"/>
              </a:spcBef>
            </a:pPr>
            <a:r>
              <a:rPr sz="2900" dirty="0">
                <a:latin typeface="Arial"/>
                <a:cs typeface="Arial"/>
              </a:rPr>
              <a:t>On maturation Liver cells ruputure  Liberate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Merozoites </a:t>
            </a:r>
            <a:r>
              <a:rPr sz="2900" dirty="0">
                <a:latin typeface="Arial"/>
                <a:cs typeface="Arial"/>
              </a:rPr>
              <a:t>into </a:t>
            </a:r>
            <a:r>
              <a:rPr sz="2900" spc="5" dirty="0">
                <a:latin typeface="Arial"/>
                <a:cs typeface="Arial"/>
              </a:rPr>
              <a:t>blood</a:t>
            </a:r>
            <a:r>
              <a:rPr sz="2900" spc="-1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stream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60933"/>
            <a:ext cx="42881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Erythrocyte</a:t>
            </a:r>
            <a:r>
              <a:rPr sz="4400" spc="-70" dirty="0"/>
              <a:t> </a:t>
            </a:r>
            <a:r>
              <a:rPr sz="4400" spc="5" dirty="0"/>
              <a:t>cycle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91387" y="1534362"/>
            <a:ext cx="7693659" cy="374269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4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dirty="0">
                <a:latin typeface="Arial"/>
                <a:cs typeface="Arial"/>
              </a:rPr>
              <a:t>Merozoites released invade red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cells</a:t>
            </a:r>
            <a:endParaRPr sz="29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3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spc="-55" dirty="0">
                <a:latin typeface="Arial"/>
                <a:cs typeface="Arial"/>
              </a:rPr>
              <a:t>P.vivax </a:t>
            </a:r>
            <a:r>
              <a:rPr sz="2900" dirty="0">
                <a:latin typeface="Arial"/>
                <a:cs typeface="Arial"/>
              </a:rPr>
              <a:t>infects young</a:t>
            </a:r>
            <a:r>
              <a:rPr sz="2900" spc="-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erythrocytes</a:t>
            </a:r>
            <a:endParaRPr sz="29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  <a:tab pos="2249805" algn="l"/>
              </a:tabLst>
            </a:pPr>
            <a:r>
              <a:rPr sz="2900" spc="-40" dirty="0">
                <a:latin typeface="Arial"/>
                <a:cs typeface="Arial"/>
              </a:rPr>
              <a:t>P.malariae	</a:t>
            </a:r>
            <a:r>
              <a:rPr sz="2900" dirty="0">
                <a:latin typeface="Arial"/>
                <a:cs typeface="Arial"/>
              </a:rPr>
              <a:t>Infects old</a:t>
            </a:r>
            <a:r>
              <a:rPr sz="2900" spc="-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erythrocytes</a:t>
            </a:r>
            <a:endParaRPr sz="29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3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b="1" i="1" spc="-30" dirty="0">
                <a:solidFill>
                  <a:srgbClr val="FF9900"/>
                </a:solidFill>
                <a:latin typeface="Arial"/>
                <a:cs typeface="Arial"/>
              </a:rPr>
              <a:t>P.falciparum </a:t>
            </a:r>
            <a:r>
              <a:rPr sz="2900" b="1" i="1" dirty="0">
                <a:solidFill>
                  <a:srgbClr val="FF9900"/>
                </a:solidFill>
                <a:latin typeface="Arial"/>
                <a:cs typeface="Arial"/>
              </a:rPr>
              <a:t>infects RBC of all</a:t>
            </a:r>
            <a:r>
              <a:rPr sz="2900" b="1" i="1" spc="-1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2900" b="1" i="1" dirty="0">
                <a:solidFill>
                  <a:srgbClr val="FF9900"/>
                </a:solidFill>
                <a:latin typeface="Arial"/>
                <a:cs typeface="Arial"/>
              </a:rPr>
              <a:t>ages</a:t>
            </a:r>
            <a:endParaRPr sz="2900">
              <a:latin typeface="Arial"/>
              <a:cs typeface="Arial"/>
            </a:endParaRPr>
          </a:p>
          <a:p>
            <a:pPr marL="332740" marR="5080" indent="-320675">
              <a:lnSpc>
                <a:spcPts val="3130"/>
              </a:lnSpc>
              <a:spcBef>
                <a:spcPts val="74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dirty="0">
                <a:latin typeface="Arial"/>
                <a:cs typeface="Arial"/>
              </a:rPr>
              <a:t>The Merozoites are pear shaped </a:t>
            </a:r>
            <a:r>
              <a:rPr sz="2900" spc="10" dirty="0">
                <a:latin typeface="Arial"/>
                <a:cs typeface="Arial"/>
              </a:rPr>
              <a:t>1-5</a:t>
            </a:r>
            <a:r>
              <a:rPr sz="2900" spc="-1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microns  in</a:t>
            </a:r>
            <a:r>
              <a:rPr sz="2900" spc="-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length</a:t>
            </a:r>
            <a:endParaRPr sz="2900">
              <a:latin typeface="Arial"/>
              <a:cs typeface="Arial"/>
            </a:endParaRPr>
          </a:p>
          <a:p>
            <a:pPr marL="332740" marR="33655" indent="-320675">
              <a:lnSpc>
                <a:spcPts val="3130"/>
              </a:lnSpc>
              <a:spcBef>
                <a:spcPts val="71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dirty="0">
                <a:latin typeface="Arial"/>
                <a:cs typeface="Arial"/>
              </a:rPr>
              <a:t>The receptors for Merozoites are on red</a:t>
            </a:r>
            <a:r>
              <a:rPr sz="2900" spc="-20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cells  in </a:t>
            </a:r>
            <a:r>
              <a:rPr sz="2900" spc="-5" dirty="0">
                <a:latin typeface="Arial"/>
                <a:cs typeface="Arial"/>
              </a:rPr>
              <a:t>the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glycoprotein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83234"/>
            <a:ext cx="59963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Erythrocytic</a:t>
            </a:r>
            <a:r>
              <a:rPr sz="4400" spc="-55" dirty="0"/>
              <a:t> </a:t>
            </a:r>
            <a:r>
              <a:rPr sz="4400" dirty="0"/>
              <a:t>Schizogony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5940" y="1624024"/>
            <a:ext cx="3670935" cy="294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dirty="0">
                <a:latin typeface="Arial"/>
                <a:cs typeface="Arial"/>
              </a:rPr>
              <a:t>Liberated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Merozoites  penetrate</a:t>
            </a:r>
            <a:r>
              <a:rPr sz="2800" spc="-5" dirty="0">
                <a:latin typeface="Arial"/>
                <a:cs typeface="Arial"/>
              </a:rPr>
              <a:t> RBC</a:t>
            </a:r>
            <a:endParaRPr sz="2800">
              <a:latin typeface="Arial"/>
              <a:cs typeface="Arial"/>
            </a:endParaRPr>
          </a:p>
          <a:p>
            <a:pPr marL="308610" marR="283210" indent="-296545">
              <a:lnSpc>
                <a:spcPts val="4070"/>
              </a:lnSpc>
              <a:spcBef>
                <a:spcPts val="24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5" dirty="0">
                <a:latin typeface="Arial"/>
                <a:cs typeface="Arial"/>
              </a:rPr>
              <a:t>Three stages occur </a:t>
            </a:r>
            <a:r>
              <a:rPr sz="2800" spc="-5" dirty="0">
                <a:solidFill>
                  <a:srgbClr val="F7B615"/>
                </a:solidFill>
                <a:latin typeface="Arial"/>
                <a:cs typeface="Arial"/>
              </a:rPr>
              <a:t> 1 </a:t>
            </a:r>
            <a:r>
              <a:rPr sz="2800" b="1" spc="-20" dirty="0">
                <a:latin typeface="Arial"/>
                <a:cs typeface="Arial"/>
              </a:rPr>
              <a:t>Trophozoites</a:t>
            </a:r>
            <a:endParaRPr sz="2800">
              <a:latin typeface="Arial"/>
              <a:cs typeface="Arial"/>
            </a:endParaRPr>
          </a:p>
          <a:p>
            <a:pPr marL="604520" lvl="1" indent="-296545">
              <a:lnSpc>
                <a:spcPct val="100000"/>
              </a:lnSpc>
              <a:spcBef>
                <a:spcPts val="440"/>
              </a:spcBef>
              <a:buAutoNum type="arabicPlain" startAt="2"/>
              <a:tabLst>
                <a:tab pos="605155" algn="l"/>
              </a:tabLst>
            </a:pPr>
            <a:r>
              <a:rPr sz="2800" b="1" spc="-5" dirty="0">
                <a:latin typeface="Arial"/>
                <a:cs typeface="Arial"/>
              </a:rPr>
              <a:t>Schizont</a:t>
            </a:r>
            <a:endParaRPr sz="2800">
              <a:latin typeface="Arial"/>
              <a:cs typeface="Arial"/>
            </a:endParaRPr>
          </a:p>
          <a:p>
            <a:pPr marL="604520" lvl="1" indent="-296545">
              <a:lnSpc>
                <a:spcPct val="100000"/>
              </a:lnSpc>
              <a:spcBef>
                <a:spcPts val="700"/>
              </a:spcBef>
              <a:buAutoNum type="arabicPlain" startAt="2"/>
              <a:tabLst>
                <a:tab pos="605155" algn="l"/>
              </a:tabLst>
            </a:pPr>
            <a:r>
              <a:rPr sz="2800" b="1" spc="-5" dirty="0">
                <a:latin typeface="Arial"/>
                <a:cs typeface="Arial"/>
              </a:rPr>
              <a:t>Merozoite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12335" y="1412747"/>
            <a:ext cx="4931663" cy="5445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316737"/>
            <a:ext cx="6998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5" dirty="0">
                <a:latin typeface="Arial"/>
                <a:cs typeface="Arial"/>
              </a:rPr>
              <a:t>Exo-erythrocytic (tissue)</a:t>
            </a:r>
            <a:r>
              <a:rPr sz="4000" i="0" spc="25" dirty="0">
                <a:latin typeface="Arial"/>
                <a:cs typeface="Arial"/>
              </a:rPr>
              <a:t> </a:t>
            </a:r>
            <a:r>
              <a:rPr sz="4000" i="0" spc="-5" dirty="0">
                <a:latin typeface="Arial"/>
                <a:cs typeface="Arial"/>
              </a:rPr>
              <a:t>phase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470101"/>
            <a:ext cx="7250430" cy="2325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675" algn="just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b="1" i="1" spc="-190" dirty="0">
                <a:solidFill>
                  <a:srgbClr val="FF0000"/>
                </a:solidFill>
                <a:latin typeface="Arial"/>
                <a:cs typeface="Arial"/>
              </a:rPr>
              <a:t>P. </a:t>
            </a:r>
            <a:r>
              <a:rPr sz="2900" b="1" i="1" spc="-5" dirty="0">
                <a:solidFill>
                  <a:srgbClr val="FF0000"/>
                </a:solidFill>
                <a:latin typeface="Arial"/>
                <a:cs typeface="Arial"/>
              </a:rPr>
              <a:t>malariae </a:t>
            </a:r>
            <a:r>
              <a:rPr sz="2900" b="1" dirty="0">
                <a:solidFill>
                  <a:srgbClr val="FF0000"/>
                </a:solidFill>
                <a:latin typeface="Arial"/>
                <a:cs typeface="Arial"/>
              </a:rPr>
              <a:t>or </a:t>
            </a:r>
            <a:r>
              <a:rPr sz="2900" b="1" i="1" spc="-190" dirty="0">
                <a:solidFill>
                  <a:srgbClr val="FF0000"/>
                </a:solidFill>
                <a:latin typeface="Arial"/>
                <a:cs typeface="Arial"/>
              </a:rPr>
              <a:t>P. </a:t>
            </a:r>
            <a:r>
              <a:rPr sz="2900" b="1" i="1" dirty="0">
                <a:solidFill>
                  <a:srgbClr val="FF0000"/>
                </a:solidFill>
                <a:latin typeface="Arial"/>
                <a:cs typeface="Arial"/>
              </a:rPr>
              <a:t>falciparum </a:t>
            </a:r>
            <a:r>
              <a:rPr sz="2900" b="1" dirty="0">
                <a:solidFill>
                  <a:srgbClr val="FF0000"/>
                </a:solidFill>
                <a:latin typeface="Arial"/>
                <a:cs typeface="Arial"/>
              </a:rPr>
              <a:t>sporozoites  do not form </a:t>
            </a:r>
            <a:r>
              <a:rPr sz="2900" b="1" spc="-5" dirty="0">
                <a:solidFill>
                  <a:srgbClr val="FF0000"/>
                </a:solidFill>
                <a:latin typeface="Arial"/>
                <a:cs typeface="Arial"/>
              </a:rPr>
              <a:t>hypnotizes</a:t>
            </a:r>
            <a:r>
              <a:rPr sz="2900" spc="-5" dirty="0">
                <a:latin typeface="Arial"/>
                <a:cs typeface="Arial"/>
              </a:rPr>
              <a:t>, </a:t>
            </a:r>
            <a:r>
              <a:rPr sz="2900" dirty="0">
                <a:latin typeface="Arial"/>
                <a:cs typeface="Arial"/>
              </a:rPr>
              <a:t>develop directly  into pre-erythrocytic schizonts in the</a:t>
            </a:r>
            <a:r>
              <a:rPr sz="2900" spc="-10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liver</a:t>
            </a:r>
            <a:endParaRPr sz="2900">
              <a:latin typeface="Arial"/>
              <a:cs typeface="Arial"/>
            </a:endParaRPr>
          </a:p>
          <a:p>
            <a:pPr marL="332740" marR="12065" indent="-320675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dirty="0">
                <a:latin typeface="Arial"/>
                <a:cs typeface="Arial"/>
              </a:rPr>
              <a:t>Schizonts rupture, releasing merozoites  which invade red blood cells (RBC) in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liver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28929"/>
            <a:ext cx="35159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Gametogony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691387" y="1538681"/>
            <a:ext cx="7442834" cy="28562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32740" marR="5080" indent="-320675">
              <a:lnSpc>
                <a:spcPts val="2690"/>
              </a:lnSpc>
              <a:spcBef>
                <a:spcPts val="74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dirty="0">
                <a:latin typeface="Arial"/>
                <a:cs typeface="Arial"/>
              </a:rPr>
              <a:t>Merozoites </a:t>
            </a:r>
            <a:r>
              <a:rPr sz="2800" spc="-5" dirty="0">
                <a:latin typeface="Arial"/>
                <a:cs typeface="Arial"/>
              </a:rPr>
              <a:t>differentiate </a:t>
            </a:r>
            <a:r>
              <a:rPr sz="2800" dirty="0">
                <a:latin typeface="Arial"/>
                <a:cs typeface="Arial"/>
              </a:rPr>
              <a:t>into </a:t>
            </a:r>
            <a:r>
              <a:rPr sz="2800" spc="-5" dirty="0">
                <a:latin typeface="Arial"/>
                <a:cs typeface="Arial"/>
              </a:rPr>
              <a:t>Male and female  gametocytes</a:t>
            </a:r>
            <a:endParaRPr sz="28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5" dirty="0">
                <a:latin typeface="Arial"/>
                <a:cs typeface="Arial"/>
              </a:rPr>
              <a:t>They develop in the red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cells</a:t>
            </a:r>
            <a:endParaRPr sz="28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4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5" dirty="0">
                <a:latin typeface="Arial"/>
                <a:cs typeface="Arial"/>
              </a:rPr>
              <a:t>Found in the </a:t>
            </a:r>
            <a:r>
              <a:rPr sz="2800" dirty="0">
                <a:latin typeface="Arial"/>
                <a:cs typeface="Arial"/>
              </a:rPr>
              <a:t>peripheral </a:t>
            </a:r>
            <a:r>
              <a:rPr sz="2800" spc="-5" dirty="0">
                <a:latin typeface="Arial"/>
                <a:cs typeface="Arial"/>
              </a:rPr>
              <a:t>blood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smears</a:t>
            </a:r>
            <a:endParaRPr sz="2800">
              <a:latin typeface="Arial"/>
              <a:cs typeface="Arial"/>
            </a:endParaRPr>
          </a:p>
          <a:p>
            <a:pPr marL="332740" marR="117475" indent="-320675">
              <a:lnSpc>
                <a:spcPts val="2690"/>
              </a:lnSpc>
              <a:spcBef>
                <a:spcPts val="67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dirty="0">
                <a:latin typeface="Arial"/>
                <a:cs typeface="Arial"/>
              </a:rPr>
              <a:t>Microgametocyte </a:t>
            </a:r>
            <a:r>
              <a:rPr sz="2800" spc="-5" dirty="0">
                <a:latin typeface="Arial"/>
                <a:cs typeface="Arial"/>
              </a:rPr>
              <a:t>of all </a:t>
            </a:r>
            <a:r>
              <a:rPr sz="2800" dirty="0">
                <a:latin typeface="Arial"/>
                <a:cs typeface="Arial"/>
              </a:rPr>
              <a:t>species </a:t>
            </a:r>
            <a:r>
              <a:rPr sz="2800" spc="-5" dirty="0">
                <a:latin typeface="Arial"/>
                <a:cs typeface="Arial"/>
              </a:rPr>
              <a:t>are similar in  size</a:t>
            </a:r>
            <a:endParaRPr sz="28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4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5" dirty="0">
                <a:latin typeface="Arial"/>
                <a:cs typeface="Arial"/>
              </a:rPr>
              <a:t>Macro gametocytes are </a:t>
            </a:r>
            <a:r>
              <a:rPr sz="2800" dirty="0">
                <a:latin typeface="Arial"/>
                <a:cs typeface="Arial"/>
              </a:rPr>
              <a:t>larger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size.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150063"/>
            <a:ext cx="30524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i="0" dirty="0">
                <a:solidFill>
                  <a:srgbClr val="99FF66"/>
                </a:solidFill>
                <a:latin typeface="Arial"/>
                <a:cs typeface="Arial"/>
              </a:rPr>
              <a:t>Mosquito</a:t>
            </a:r>
            <a:r>
              <a:rPr i="0" spc="-80" dirty="0">
                <a:solidFill>
                  <a:srgbClr val="99FF66"/>
                </a:solidFill>
                <a:latin typeface="Arial"/>
                <a:cs typeface="Arial"/>
              </a:rPr>
              <a:t> </a:t>
            </a:r>
            <a:r>
              <a:rPr i="0" dirty="0">
                <a:solidFill>
                  <a:srgbClr val="99FF66"/>
                </a:solidFill>
                <a:latin typeface="Arial"/>
                <a:cs typeface="Arial"/>
              </a:rPr>
              <a:t>cycle  Sexual</a:t>
            </a:r>
            <a:r>
              <a:rPr i="0" spc="-30" dirty="0">
                <a:solidFill>
                  <a:srgbClr val="99FF66"/>
                </a:solidFill>
                <a:latin typeface="Arial"/>
                <a:cs typeface="Arial"/>
              </a:rPr>
              <a:t> </a:t>
            </a:r>
            <a:r>
              <a:rPr i="0" dirty="0">
                <a:solidFill>
                  <a:srgbClr val="99FF66"/>
                </a:solidFill>
                <a:latin typeface="Arial"/>
                <a:cs typeface="Arial"/>
              </a:rPr>
              <a:t>cycle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1387" y="1502105"/>
            <a:ext cx="7625080" cy="419544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32740" marR="5080" indent="-320675">
              <a:lnSpc>
                <a:spcPct val="70100"/>
              </a:lnSpc>
              <a:spcBef>
                <a:spcPts val="110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5" dirty="0">
                <a:latin typeface="Arial"/>
                <a:cs typeface="Arial"/>
              </a:rPr>
              <a:t>Sexual </a:t>
            </a:r>
            <a:r>
              <a:rPr sz="2800" dirty="0">
                <a:latin typeface="Arial"/>
                <a:cs typeface="Arial"/>
              </a:rPr>
              <a:t>cycle </a:t>
            </a:r>
            <a:r>
              <a:rPr sz="2800" spc="-5" dirty="0">
                <a:latin typeface="Arial"/>
                <a:cs typeface="Arial"/>
              </a:rPr>
              <a:t>will be </a:t>
            </a:r>
            <a:r>
              <a:rPr sz="2800" dirty="0">
                <a:latin typeface="Arial"/>
                <a:cs typeface="Arial"/>
              </a:rPr>
              <a:t>initiated </a:t>
            </a:r>
            <a:r>
              <a:rPr sz="2800" spc="-5" dirty="0">
                <a:latin typeface="Arial"/>
                <a:cs typeface="Arial"/>
              </a:rPr>
              <a:t>in the Humans by  the formation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Gametocytes</a:t>
            </a:r>
            <a:endParaRPr sz="2800">
              <a:latin typeface="Arial"/>
              <a:cs typeface="Arial"/>
            </a:endParaRPr>
          </a:p>
          <a:p>
            <a:pPr marL="332740" marR="847725" indent="-320675">
              <a:lnSpc>
                <a:spcPct val="70000"/>
              </a:lnSpc>
              <a:spcBef>
                <a:spcPts val="70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5" dirty="0">
                <a:latin typeface="Arial"/>
                <a:cs typeface="Arial"/>
              </a:rPr>
              <a:t>Develop </a:t>
            </a:r>
            <a:r>
              <a:rPr sz="2800" dirty="0">
                <a:latin typeface="Arial"/>
                <a:cs typeface="Arial"/>
              </a:rPr>
              <a:t>further in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900" dirty="0">
                <a:solidFill>
                  <a:srgbClr val="FF9900"/>
                </a:solidFill>
                <a:latin typeface="Arial"/>
                <a:cs typeface="Arial"/>
              </a:rPr>
              <a:t>female</a:t>
            </a:r>
            <a:r>
              <a:rPr sz="2900" spc="-16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9900"/>
                </a:solidFill>
                <a:latin typeface="Arial"/>
                <a:cs typeface="Arial"/>
              </a:rPr>
              <a:t>Anopheles  Mosquito</a:t>
            </a:r>
            <a:endParaRPr sz="2900">
              <a:latin typeface="Arial"/>
              <a:cs typeface="Arial"/>
            </a:endParaRPr>
          </a:p>
          <a:p>
            <a:pPr marL="332740" marR="17780" indent="-320675">
              <a:lnSpc>
                <a:spcPts val="313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dirty="0">
                <a:latin typeface="Arial"/>
                <a:cs typeface="Arial"/>
              </a:rPr>
              <a:t>Fertilization occurs when a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Microgametocyte  penetrate into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spc="-5" dirty="0">
                <a:latin typeface="Arial"/>
                <a:cs typeface="Arial"/>
              </a:rPr>
              <a:t>Macrogametocyte</a:t>
            </a:r>
            <a:endParaRPr sz="29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309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dirty="0">
                <a:latin typeface="Arial"/>
                <a:cs typeface="Arial"/>
              </a:rPr>
              <a:t>ZYGOTE is formed matures into</a:t>
            </a:r>
            <a:r>
              <a:rPr sz="2900" spc="-1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OOKINETE</a:t>
            </a:r>
            <a:endParaRPr sz="29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34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  <a:tab pos="2438400" algn="l"/>
              </a:tabLst>
            </a:pPr>
            <a:r>
              <a:rPr sz="2900" dirty="0">
                <a:solidFill>
                  <a:srgbClr val="FF9900"/>
                </a:solidFill>
                <a:latin typeface="Arial"/>
                <a:cs typeface="Arial"/>
              </a:rPr>
              <a:t>OOKINETE	to</a:t>
            </a:r>
            <a:r>
              <a:rPr sz="29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FF9900"/>
                </a:solidFill>
                <a:latin typeface="Arial"/>
                <a:cs typeface="Arial"/>
              </a:rPr>
              <a:t>OOCYST</a:t>
            </a:r>
            <a:endParaRPr sz="2900">
              <a:latin typeface="Arial"/>
              <a:cs typeface="Arial"/>
            </a:endParaRPr>
          </a:p>
          <a:p>
            <a:pPr marL="332740" marR="346075" indent="-320675">
              <a:lnSpc>
                <a:spcPts val="3130"/>
              </a:lnSpc>
              <a:spcBef>
                <a:spcPts val="76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dirty="0">
                <a:latin typeface="Arial"/>
                <a:cs typeface="Arial"/>
              </a:rPr>
              <a:t>OOCYST matures with large number of  Sporozoites ( A few hundred to</a:t>
            </a:r>
            <a:r>
              <a:rPr sz="2900" spc="-47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thousands)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150063"/>
            <a:ext cx="56762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Mosquito</a:t>
            </a:r>
            <a:r>
              <a:rPr spc="-5" dirty="0"/>
              <a:t> </a:t>
            </a:r>
            <a:r>
              <a:rPr dirty="0"/>
              <a:t>cycle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FF0000"/>
                </a:solidFill>
              </a:rPr>
              <a:t>A definitive Host –</a:t>
            </a:r>
            <a:r>
              <a:rPr spc="-254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Mosquito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412747"/>
            <a:ext cx="9144000" cy="544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73734"/>
            <a:ext cx="48748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66FFFF"/>
                </a:solidFill>
                <a:latin typeface="Arial"/>
                <a:cs typeface="Arial"/>
              </a:rPr>
              <a:t>Malaria </a:t>
            </a:r>
            <a:r>
              <a:rPr sz="4400" spc="-5" dirty="0">
                <a:solidFill>
                  <a:srgbClr val="66FFFF"/>
                </a:solidFill>
                <a:latin typeface="Arial"/>
                <a:cs typeface="Arial"/>
              </a:rPr>
              <a:t>the</a:t>
            </a:r>
            <a:r>
              <a:rPr sz="4400" spc="-65" dirty="0">
                <a:solidFill>
                  <a:srgbClr val="66FFFF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66FFFF"/>
                </a:solidFill>
                <a:latin typeface="Arial"/>
                <a:cs typeface="Arial"/>
              </a:rPr>
              <a:t>disease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31128" y="2362683"/>
            <a:ext cx="190500" cy="236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9"/>
              </a:lnSpc>
            </a:pPr>
            <a:r>
              <a:rPr sz="1650" spc="25" dirty="0">
                <a:solidFill>
                  <a:srgbClr val="DD8046"/>
                </a:solidFill>
                <a:latin typeface="Wingdings"/>
                <a:cs typeface="Wingdings"/>
              </a:rPr>
              <a:t>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8850" y="2186686"/>
            <a:ext cx="273812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Arial"/>
                <a:cs typeface="Arial"/>
              </a:rPr>
              <a:t>9-14 </a:t>
            </a:r>
            <a:r>
              <a:rPr sz="2800" dirty="0">
                <a:latin typeface="Arial"/>
                <a:cs typeface="Arial"/>
              </a:rPr>
              <a:t>day  incubation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period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1447800"/>
            <a:ext cx="5297408" cy="5157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12592" y="1959864"/>
            <a:ext cx="2362200" cy="341630"/>
          </a:xfrm>
          <a:custGeom>
            <a:avLst/>
            <a:gdLst/>
            <a:ahLst/>
            <a:cxnLst/>
            <a:rect l="l" t="t" r="r" b="b"/>
            <a:pathLst>
              <a:path w="2362200" h="341630">
                <a:moveTo>
                  <a:pt x="0" y="341375"/>
                </a:moveTo>
                <a:lnTo>
                  <a:pt x="2362200" y="341375"/>
                </a:lnTo>
                <a:lnTo>
                  <a:pt x="2362200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1408" y="1895674"/>
            <a:ext cx="5441182" cy="1609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5600" y="3505199"/>
            <a:ext cx="2438399" cy="3352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66609" y="6482283"/>
            <a:ext cx="84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66FFFF"/>
                </a:solidFill>
                <a:latin typeface="Arial"/>
                <a:cs typeface="Arial"/>
              </a:rPr>
              <a:t>L</a:t>
            </a:r>
            <a:r>
              <a:rPr sz="1800" spc="-15" dirty="0">
                <a:solidFill>
                  <a:srgbClr val="66FF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66FFFF"/>
                </a:solidFill>
                <a:latin typeface="Arial"/>
                <a:cs typeface="Arial"/>
              </a:rPr>
              <a:t>ver</a:t>
            </a:r>
            <a:r>
              <a:rPr sz="1800" spc="-15" dirty="0">
                <a:solidFill>
                  <a:srgbClr val="66FFFF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66FF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581399"/>
            <a:ext cx="2630424" cy="3276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281685"/>
            <a:ext cx="4904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0" spc="-5" dirty="0">
                <a:latin typeface="Arial"/>
                <a:cs typeface="Arial"/>
              </a:rPr>
              <a:t>Early</a:t>
            </a:r>
            <a:r>
              <a:rPr sz="5400" i="0" spc="-65" dirty="0">
                <a:latin typeface="Arial"/>
                <a:cs typeface="Arial"/>
              </a:rPr>
              <a:t> </a:t>
            </a:r>
            <a:r>
              <a:rPr sz="5400" i="0" dirty="0">
                <a:latin typeface="Arial"/>
                <a:cs typeface="Arial"/>
              </a:rPr>
              <a:t>symptoms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1620977"/>
            <a:ext cx="7813675" cy="386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675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59722"/>
              <a:buFont typeface="Wingdings"/>
              <a:buChar char=""/>
              <a:tabLst>
                <a:tab pos="333375" algn="l"/>
              </a:tabLst>
            </a:pPr>
            <a:r>
              <a:rPr sz="3600" b="1" dirty="0">
                <a:latin typeface="Arial"/>
                <a:cs typeface="Arial"/>
              </a:rPr>
              <a:t>The common first symptoms –  </a:t>
            </a:r>
            <a:r>
              <a:rPr sz="3600" b="1" spc="-35" dirty="0">
                <a:latin typeface="Arial"/>
                <a:cs typeface="Arial"/>
              </a:rPr>
              <a:t>fever, </a:t>
            </a:r>
            <a:r>
              <a:rPr sz="3600" b="1" spc="-5" dirty="0">
                <a:latin typeface="Arial"/>
                <a:cs typeface="Arial"/>
              </a:rPr>
              <a:t>headache, chills </a:t>
            </a:r>
            <a:r>
              <a:rPr sz="3600" b="1" dirty="0">
                <a:latin typeface="Arial"/>
                <a:cs typeface="Arial"/>
              </a:rPr>
              <a:t>and  </a:t>
            </a:r>
            <a:r>
              <a:rPr sz="3600" b="1" spc="-5" dirty="0">
                <a:latin typeface="Arial"/>
                <a:cs typeface="Arial"/>
              </a:rPr>
              <a:t>vomiting </a:t>
            </a:r>
            <a:r>
              <a:rPr sz="3600" b="1" dirty="0">
                <a:latin typeface="Arial"/>
                <a:cs typeface="Arial"/>
              </a:rPr>
              <a:t>– </a:t>
            </a:r>
            <a:r>
              <a:rPr sz="3600" b="1" spc="-5" dirty="0">
                <a:latin typeface="Arial"/>
                <a:cs typeface="Arial"/>
              </a:rPr>
              <a:t>usually </a:t>
            </a:r>
            <a:r>
              <a:rPr sz="3600" b="1" dirty="0">
                <a:latin typeface="Arial"/>
                <a:cs typeface="Arial"/>
              </a:rPr>
              <a:t>appear 10 to 15  </a:t>
            </a:r>
            <a:r>
              <a:rPr sz="3600" b="1" spc="-5" dirty="0">
                <a:latin typeface="Arial"/>
                <a:cs typeface="Arial"/>
              </a:rPr>
              <a:t>days after a person is infected. </a:t>
            </a:r>
            <a:r>
              <a:rPr sz="3600" b="1" spc="-10" dirty="0">
                <a:latin typeface="Arial"/>
                <a:cs typeface="Arial"/>
              </a:rPr>
              <a:t>If  </a:t>
            </a:r>
            <a:r>
              <a:rPr sz="3600" b="1" dirty="0">
                <a:latin typeface="Arial"/>
                <a:cs typeface="Arial"/>
              </a:rPr>
              <a:t>not treated </a:t>
            </a:r>
            <a:r>
              <a:rPr sz="3600" b="1" spc="-5" dirty="0">
                <a:latin typeface="Arial"/>
                <a:cs typeface="Arial"/>
              </a:rPr>
              <a:t>promptly </a:t>
            </a:r>
            <a:r>
              <a:rPr sz="3600" b="1" dirty="0">
                <a:latin typeface="Arial"/>
                <a:cs typeface="Arial"/>
              </a:rPr>
              <a:t>with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effective  medicines, </a:t>
            </a:r>
            <a:r>
              <a:rPr sz="3600" b="1" dirty="0">
                <a:latin typeface="Arial"/>
                <a:cs typeface="Arial"/>
              </a:rPr>
              <a:t>malaria can cause  severe </a:t>
            </a:r>
            <a:r>
              <a:rPr sz="3600" b="1" spc="-5" dirty="0">
                <a:latin typeface="Arial"/>
                <a:cs typeface="Arial"/>
              </a:rPr>
              <a:t>illness </a:t>
            </a:r>
            <a:r>
              <a:rPr sz="3600" b="1" dirty="0">
                <a:latin typeface="Arial"/>
                <a:cs typeface="Arial"/>
              </a:rPr>
              <a:t>and </a:t>
            </a:r>
            <a:r>
              <a:rPr sz="3600" b="1" spc="-5" dirty="0">
                <a:latin typeface="Arial"/>
                <a:cs typeface="Arial"/>
              </a:rPr>
              <a:t>is often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fatal.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92937"/>
            <a:ext cx="68345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How Malaria present</a:t>
            </a:r>
            <a:r>
              <a:rPr sz="4000" spc="70" dirty="0"/>
              <a:t> </a:t>
            </a:r>
            <a:r>
              <a:rPr sz="4000" spc="-5" dirty="0"/>
              <a:t>Clinically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53287" y="1534362"/>
            <a:ext cx="7799705" cy="3688079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573405" indent="-523240">
              <a:lnSpc>
                <a:spcPct val="100000"/>
              </a:lnSpc>
              <a:spcBef>
                <a:spcPts val="4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573405" algn="l"/>
                <a:tab pos="574040" algn="l"/>
              </a:tabLst>
            </a:pPr>
            <a:r>
              <a:rPr sz="2900" dirty="0">
                <a:solidFill>
                  <a:srgbClr val="F7B615"/>
                </a:solidFill>
                <a:latin typeface="Arial"/>
                <a:cs typeface="Arial"/>
              </a:rPr>
              <a:t>Stage 1(cold</a:t>
            </a:r>
            <a:r>
              <a:rPr sz="2900" spc="-50" dirty="0">
                <a:solidFill>
                  <a:srgbClr val="F7B615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7B615"/>
                </a:solidFill>
                <a:latin typeface="Arial"/>
                <a:cs typeface="Arial"/>
              </a:rPr>
              <a:t>stage)</a:t>
            </a:r>
            <a:endParaRPr sz="2900">
              <a:latin typeface="Arial"/>
              <a:cs typeface="Arial"/>
            </a:endParaRPr>
          </a:p>
          <a:p>
            <a:pPr marL="370840" indent="-320675">
              <a:lnSpc>
                <a:spcPct val="100000"/>
              </a:lnSpc>
              <a:spcBef>
                <a:spcPts val="35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71475" algn="l"/>
              </a:tabLst>
            </a:pPr>
            <a:r>
              <a:rPr sz="2900" dirty="0">
                <a:latin typeface="Arial"/>
                <a:cs typeface="Arial"/>
              </a:rPr>
              <a:t>Chills </a:t>
            </a:r>
            <a:r>
              <a:rPr sz="2900" spc="-5" dirty="0">
                <a:latin typeface="Arial"/>
                <a:cs typeface="Arial"/>
              </a:rPr>
              <a:t>for </a:t>
            </a:r>
            <a:r>
              <a:rPr sz="2900" dirty="0">
                <a:latin typeface="Arial"/>
                <a:cs typeface="Arial"/>
              </a:rPr>
              <a:t>15 mt to 1</a:t>
            </a:r>
            <a:r>
              <a:rPr sz="2900" spc="-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hour</a:t>
            </a:r>
            <a:endParaRPr sz="2900">
              <a:latin typeface="Arial"/>
              <a:cs typeface="Arial"/>
            </a:endParaRPr>
          </a:p>
          <a:p>
            <a:pPr marL="370840" marR="43180" indent="-320675">
              <a:lnSpc>
                <a:spcPts val="3130"/>
              </a:lnSpc>
              <a:spcBef>
                <a:spcPts val="76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71475" algn="l"/>
              </a:tabLst>
            </a:pPr>
            <a:r>
              <a:rPr sz="2900" dirty="0">
                <a:latin typeface="Arial"/>
                <a:cs typeface="Arial"/>
              </a:rPr>
              <a:t>Caused due to rupture from the host red</a:t>
            </a:r>
            <a:r>
              <a:rPr sz="2900" spc="-2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cells  escape into</a:t>
            </a:r>
            <a:r>
              <a:rPr sz="2900" spc="-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Blood</a:t>
            </a:r>
            <a:endParaRPr sz="2900">
              <a:latin typeface="Arial"/>
              <a:cs typeface="Arial"/>
            </a:endParaRPr>
          </a:p>
          <a:p>
            <a:pPr marL="370840" indent="-320675">
              <a:lnSpc>
                <a:spcPct val="100000"/>
              </a:lnSpc>
              <a:spcBef>
                <a:spcPts val="3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71475" algn="l"/>
              </a:tabLst>
            </a:pPr>
            <a:r>
              <a:rPr sz="2900" dirty="0">
                <a:latin typeface="Arial"/>
                <a:cs typeface="Arial"/>
              </a:rPr>
              <a:t>Preset with nausea,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vomitting,headache</a:t>
            </a:r>
            <a:endParaRPr sz="2900">
              <a:latin typeface="Arial"/>
              <a:cs typeface="Arial"/>
            </a:endParaRPr>
          </a:p>
          <a:p>
            <a:pPr marL="416559">
              <a:lnSpc>
                <a:spcPct val="100000"/>
              </a:lnSpc>
              <a:spcBef>
                <a:spcPts val="300"/>
              </a:spcBef>
            </a:pPr>
            <a:r>
              <a:rPr sz="1800" spc="20" dirty="0">
                <a:solidFill>
                  <a:srgbClr val="93B6D2"/>
                </a:solidFill>
                <a:latin typeface="Wingdings 2"/>
                <a:cs typeface="Wingdings 2"/>
              </a:rPr>
              <a:t></a:t>
            </a:r>
            <a:r>
              <a:rPr sz="1800" spc="20" dirty="0">
                <a:solidFill>
                  <a:srgbClr val="93B6D2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7B615"/>
                </a:solidFill>
                <a:latin typeface="Arial"/>
                <a:cs typeface="Arial"/>
              </a:rPr>
              <a:t>Stage</a:t>
            </a:r>
            <a:r>
              <a:rPr sz="2600" spc="60" dirty="0">
                <a:solidFill>
                  <a:srgbClr val="F7B615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7B615"/>
                </a:solidFill>
                <a:latin typeface="Arial"/>
                <a:cs typeface="Arial"/>
              </a:rPr>
              <a:t>2(hotstage)</a:t>
            </a:r>
            <a:endParaRPr sz="2600">
              <a:latin typeface="Arial"/>
              <a:cs typeface="Arial"/>
            </a:endParaRPr>
          </a:p>
          <a:p>
            <a:pPr marL="370840" marR="57150" indent="-320675">
              <a:lnSpc>
                <a:spcPts val="3140"/>
              </a:lnSpc>
              <a:spcBef>
                <a:spcPts val="72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71475" algn="l"/>
              </a:tabLst>
            </a:pPr>
            <a:r>
              <a:rPr sz="2900" dirty="0">
                <a:latin typeface="Arial"/>
                <a:cs typeface="Arial"/>
              </a:rPr>
              <a:t>Fever may reach upto </a:t>
            </a:r>
            <a:r>
              <a:rPr sz="2900" spc="10" dirty="0">
                <a:latin typeface="Arial"/>
                <a:cs typeface="Arial"/>
              </a:rPr>
              <a:t>40</a:t>
            </a:r>
            <a:r>
              <a:rPr sz="2850" spc="15" baseline="24853" dirty="0">
                <a:latin typeface="Arial"/>
                <a:cs typeface="Arial"/>
              </a:rPr>
              <a:t>0</a:t>
            </a:r>
            <a:r>
              <a:rPr sz="2900" spc="10" dirty="0">
                <a:latin typeface="Arial"/>
                <a:cs typeface="Arial"/>
              </a:rPr>
              <a:t>c </a:t>
            </a:r>
            <a:r>
              <a:rPr sz="2900" dirty="0">
                <a:latin typeface="Arial"/>
                <a:cs typeface="Arial"/>
              </a:rPr>
              <a:t>may last for  several hours starts invading newer red</a:t>
            </a:r>
            <a:r>
              <a:rPr sz="2900" spc="-19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cells.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83234"/>
            <a:ext cx="38138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Clinical</a:t>
            </a:r>
            <a:r>
              <a:rPr sz="4400" spc="-105" dirty="0"/>
              <a:t> </a:t>
            </a:r>
            <a:r>
              <a:rPr sz="4400" dirty="0"/>
              <a:t>Malaria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6039" y="1534326"/>
            <a:ext cx="7743190" cy="312229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45440" indent="-320040">
              <a:lnSpc>
                <a:spcPct val="100000"/>
              </a:lnSpc>
              <a:spcBef>
                <a:spcPts val="8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45440" algn="l"/>
              </a:tabLst>
            </a:pPr>
            <a:r>
              <a:rPr sz="2900" b="1" dirty="0">
                <a:solidFill>
                  <a:srgbClr val="F7B615"/>
                </a:solidFill>
                <a:latin typeface="Arial"/>
                <a:cs typeface="Arial"/>
              </a:rPr>
              <a:t>Stage 3(sweating</a:t>
            </a:r>
            <a:r>
              <a:rPr sz="2900" b="1" spc="-65" dirty="0">
                <a:solidFill>
                  <a:srgbClr val="F7B615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F7B615"/>
                </a:solidFill>
                <a:latin typeface="Arial"/>
                <a:cs typeface="Arial"/>
              </a:rPr>
              <a:t>stage)</a:t>
            </a:r>
            <a:endParaRPr sz="2900">
              <a:latin typeface="Arial"/>
              <a:cs typeface="Arial"/>
            </a:endParaRPr>
          </a:p>
          <a:p>
            <a:pPr marL="227965">
              <a:lnSpc>
                <a:spcPct val="100000"/>
              </a:lnSpc>
              <a:spcBef>
                <a:spcPts val="700"/>
              </a:spcBef>
            </a:pPr>
            <a:r>
              <a:rPr sz="2900" dirty="0">
                <a:latin typeface="Arial"/>
                <a:cs typeface="Arial"/>
              </a:rPr>
              <a:t>Patent starts sweating, concludes the</a:t>
            </a:r>
            <a:r>
              <a:rPr sz="2900" spc="-1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episode</a:t>
            </a:r>
            <a:endParaRPr sz="2900">
              <a:latin typeface="Arial"/>
              <a:cs typeface="Arial"/>
            </a:endParaRPr>
          </a:p>
          <a:p>
            <a:pPr marL="227965" marR="1326515">
              <a:lnSpc>
                <a:spcPct val="120100"/>
              </a:lnSpc>
              <a:spcBef>
                <a:spcPts val="5"/>
              </a:spcBef>
            </a:pPr>
            <a:r>
              <a:rPr sz="2900" dirty="0">
                <a:latin typeface="Arial"/>
                <a:cs typeface="Arial"/>
              </a:rPr>
              <a:t>Cycles are frequently Asynchronous  Paroxysms occur every 48 – 72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hours</a:t>
            </a:r>
            <a:endParaRPr sz="2900">
              <a:latin typeface="Arial"/>
              <a:cs typeface="Arial"/>
            </a:endParaRPr>
          </a:p>
          <a:p>
            <a:pPr marL="345440" marR="438150" indent="-218440">
              <a:lnSpc>
                <a:spcPct val="100000"/>
              </a:lnSpc>
              <a:spcBef>
                <a:spcPts val="700"/>
              </a:spcBef>
            </a:pPr>
            <a:r>
              <a:rPr sz="2900" dirty="0">
                <a:latin typeface="Arial"/>
                <a:cs typeface="Arial"/>
              </a:rPr>
              <a:t>In </a:t>
            </a:r>
            <a:r>
              <a:rPr sz="2900" spc="-40" dirty="0">
                <a:latin typeface="Arial"/>
                <a:cs typeface="Arial"/>
              </a:rPr>
              <a:t>P.malariae </a:t>
            </a:r>
            <a:r>
              <a:rPr sz="2900" dirty="0">
                <a:latin typeface="Arial"/>
                <a:cs typeface="Arial"/>
              </a:rPr>
              <a:t>pyrexia may last for 8 hours</a:t>
            </a:r>
            <a:r>
              <a:rPr sz="2900" spc="-1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or  more and temperature my exceed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spc="5" dirty="0">
                <a:latin typeface="Arial"/>
                <a:cs typeface="Arial"/>
              </a:rPr>
              <a:t>41</a:t>
            </a:r>
            <a:r>
              <a:rPr sz="2850" spc="7" baseline="24853" dirty="0">
                <a:latin typeface="Arial"/>
                <a:cs typeface="Arial"/>
              </a:rPr>
              <a:t>0</a:t>
            </a:r>
            <a:r>
              <a:rPr sz="2900" spc="5" dirty="0">
                <a:latin typeface="Arial"/>
                <a:cs typeface="Arial"/>
              </a:rPr>
              <a:t>c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75233"/>
            <a:ext cx="73031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latin typeface="Arial"/>
                <a:cs typeface="Arial"/>
              </a:rPr>
              <a:t>Malaria stages of the</a:t>
            </a:r>
            <a:r>
              <a:rPr sz="4400" i="0" spc="-60" dirty="0">
                <a:latin typeface="Arial"/>
                <a:cs typeface="Arial"/>
              </a:rPr>
              <a:t> </a:t>
            </a:r>
            <a:r>
              <a:rPr sz="4400" i="0" dirty="0">
                <a:latin typeface="Arial"/>
                <a:cs typeface="Arial"/>
              </a:rPr>
              <a:t>disease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210" y="1677303"/>
            <a:ext cx="8934389" cy="4703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06" rIns="0" bIns="0" rtlCol="0">
            <a:spAutoFit/>
          </a:bodyPr>
          <a:lstStyle/>
          <a:p>
            <a:pPr marL="167640" marR="5080">
              <a:lnSpc>
                <a:spcPct val="119700"/>
              </a:lnSpc>
              <a:spcBef>
                <a:spcPts val="100"/>
              </a:spcBef>
            </a:pPr>
            <a:r>
              <a:rPr sz="2900" i="0" dirty="0">
                <a:latin typeface="Arial"/>
                <a:cs typeface="Arial"/>
              </a:rPr>
              <a:t>More </a:t>
            </a:r>
            <a:r>
              <a:rPr sz="2900" i="0" spc="-25" dirty="0">
                <a:latin typeface="Arial"/>
                <a:cs typeface="Arial"/>
              </a:rPr>
              <a:t>commonly, </a:t>
            </a:r>
            <a:r>
              <a:rPr sz="2900" i="0" dirty="0">
                <a:latin typeface="Arial"/>
                <a:cs typeface="Arial"/>
              </a:rPr>
              <a:t>the patient presents with</a:t>
            </a:r>
            <a:r>
              <a:rPr sz="2900" i="0" spc="-114" dirty="0">
                <a:latin typeface="Arial"/>
                <a:cs typeface="Arial"/>
              </a:rPr>
              <a:t> </a:t>
            </a:r>
            <a:r>
              <a:rPr sz="2900" i="0" dirty="0">
                <a:latin typeface="Arial"/>
                <a:cs typeface="Arial"/>
              </a:rPr>
              <a:t>a  combination of the following</a:t>
            </a:r>
            <a:r>
              <a:rPr sz="2900" i="0" spc="-75" dirty="0">
                <a:latin typeface="Arial"/>
                <a:cs typeface="Arial"/>
              </a:rPr>
              <a:t> </a:t>
            </a:r>
            <a:r>
              <a:rPr sz="2900" i="0" dirty="0">
                <a:latin typeface="Arial"/>
                <a:cs typeface="Arial"/>
              </a:rPr>
              <a:t>symptoms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781708"/>
            <a:ext cx="3689350" cy="33362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459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5" dirty="0">
                <a:latin typeface="Arial"/>
                <a:cs typeface="Arial"/>
              </a:rPr>
              <a:t>Fever</a:t>
            </a:r>
            <a:endParaRPr sz="28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5" dirty="0">
                <a:latin typeface="Arial"/>
                <a:cs typeface="Arial"/>
              </a:rPr>
              <a:t>Chills</a:t>
            </a:r>
            <a:endParaRPr sz="28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37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5" dirty="0">
                <a:latin typeface="Arial"/>
                <a:cs typeface="Arial"/>
              </a:rPr>
              <a:t>Sweats</a:t>
            </a:r>
            <a:endParaRPr sz="28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36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5" dirty="0">
                <a:latin typeface="Arial"/>
                <a:cs typeface="Arial"/>
              </a:rPr>
              <a:t>Headaches</a:t>
            </a:r>
            <a:endParaRPr sz="28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359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5" dirty="0">
                <a:latin typeface="Arial"/>
                <a:cs typeface="Arial"/>
              </a:rPr>
              <a:t>Nausea and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vomiting</a:t>
            </a:r>
            <a:endParaRPr sz="28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37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5" dirty="0">
                <a:latin typeface="Arial"/>
                <a:cs typeface="Arial"/>
              </a:rPr>
              <a:t>Body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aches</a:t>
            </a:r>
            <a:endParaRPr sz="28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36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5" dirty="0">
                <a:latin typeface="Arial"/>
                <a:cs typeface="Arial"/>
              </a:rPr>
              <a:t>General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malaise.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50063"/>
            <a:ext cx="72155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i="0" dirty="0">
                <a:latin typeface="Arial"/>
                <a:cs typeface="Arial"/>
              </a:rPr>
              <a:t>Periodicity </a:t>
            </a:r>
            <a:r>
              <a:rPr i="0" spc="-5" dirty="0">
                <a:latin typeface="Arial"/>
                <a:cs typeface="Arial"/>
              </a:rPr>
              <a:t>can be clue in</a:t>
            </a:r>
            <a:r>
              <a:rPr i="0" spc="-6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Diagnosis  </a:t>
            </a:r>
            <a:r>
              <a:rPr i="0" spc="-5" dirty="0">
                <a:latin typeface="Arial"/>
                <a:cs typeface="Arial"/>
              </a:rPr>
              <a:t>and species</a:t>
            </a:r>
            <a:r>
              <a:rPr i="0" spc="-15" dirty="0">
                <a:latin typeface="Arial"/>
                <a:cs typeface="Arial"/>
              </a:rPr>
              <a:t> </a:t>
            </a:r>
            <a:r>
              <a:rPr i="0" dirty="0">
                <a:latin typeface="Arial"/>
                <a:cs typeface="Arial"/>
              </a:rPr>
              <a:t>relation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352800"/>
            <a:ext cx="5410200" cy="1731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72683" y="1854834"/>
            <a:ext cx="3006725" cy="440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508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" dirty="0">
                <a:latin typeface="Arial"/>
                <a:cs typeface="Arial"/>
              </a:rPr>
              <a:t>Malaria tertiana:  48h between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fevers  </a:t>
            </a:r>
            <a:r>
              <a:rPr sz="2400" spc="-105" dirty="0">
                <a:latin typeface="Arial"/>
                <a:cs typeface="Arial"/>
              </a:rPr>
              <a:t>(P. </a:t>
            </a:r>
            <a:r>
              <a:rPr sz="2400" spc="-5" dirty="0">
                <a:latin typeface="Arial"/>
                <a:cs typeface="Arial"/>
              </a:rPr>
              <a:t>vivax and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ovale)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D8046"/>
              </a:buClr>
              <a:buFont typeface="Wingdings"/>
              <a:buChar char=""/>
            </a:pPr>
            <a:endParaRPr sz="3700">
              <a:latin typeface="Times New Roman"/>
              <a:cs typeface="Times New Roman"/>
            </a:endParaRPr>
          </a:p>
          <a:p>
            <a:pPr marL="332105" marR="5080" indent="-320040">
              <a:lnSpc>
                <a:spcPct val="100000"/>
              </a:lnSpc>
              <a:spcBef>
                <a:spcPts val="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" dirty="0">
                <a:latin typeface="Arial"/>
                <a:cs typeface="Arial"/>
              </a:rPr>
              <a:t>Malaria quartana:  72h between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fevers  </a:t>
            </a:r>
            <a:r>
              <a:rPr sz="2400" spc="-105" dirty="0">
                <a:latin typeface="Arial"/>
                <a:cs typeface="Arial"/>
              </a:rPr>
              <a:t>(P.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malariae)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Font typeface="Wingdings"/>
              <a:buChar char=""/>
            </a:pPr>
            <a:endParaRPr sz="3700">
              <a:latin typeface="Times New Roman"/>
              <a:cs typeface="Times New Roman"/>
            </a:endParaRPr>
          </a:p>
          <a:p>
            <a:pPr marL="332105" marR="121920" indent="-320040">
              <a:lnSpc>
                <a:spcPct val="100000"/>
              </a:lnSpc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" dirty="0">
                <a:latin typeface="Arial"/>
                <a:cs typeface="Arial"/>
              </a:rPr>
              <a:t>Malaria tropica:  irregular high </a:t>
            </a:r>
            <a:r>
              <a:rPr sz="2400" dirty="0">
                <a:latin typeface="Arial"/>
                <a:cs typeface="Arial"/>
              </a:rPr>
              <a:t>fever  </a:t>
            </a:r>
            <a:r>
              <a:rPr sz="2400" spc="-105" dirty="0">
                <a:latin typeface="Arial"/>
                <a:cs typeface="Arial"/>
              </a:rPr>
              <a:t>(P.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falciparum)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412747"/>
            <a:ext cx="5410200" cy="201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797551"/>
            <a:ext cx="5460492" cy="2060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259791"/>
            <a:ext cx="5880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0" spc="-10" dirty="0">
                <a:solidFill>
                  <a:srgbClr val="775F54"/>
                </a:solidFill>
                <a:latin typeface="Arial"/>
                <a:cs typeface="Arial"/>
              </a:rPr>
              <a:t>SEVERE </a:t>
            </a:r>
            <a:r>
              <a:rPr sz="2800" b="1" i="0" spc="-25" dirty="0">
                <a:solidFill>
                  <a:srgbClr val="775F54"/>
                </a:solidFill>
                <a:latin typeface="Arial"/>
                <a:cs typeface="Arial"/>
              </a:rPr>
              <a:t>COMPLICATED</a:t>
            </a:r>
            <a:r>
              <a:rPr sz="2800" b="1" i="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2800" b="1" i="0" spc="-5" dirty="0">
                <a:solidFill>
                  <a:srgbClr val="775F54"/>
                </a:solidFill>
                <a:latin typeface="Arial"/>
                <a:cs typeface="Arial"/>
              </a:rPr>
              <a:t>MALARIA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789178"/>
            <a:ext cx="8348345" cy="575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3319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Confusion, </a:t>
            </a:r>
            <a:r>
              <a:rPr sz="1800" b="1" spc="-5" dirty="0">
                <a:latin typeface="Arial"/>
                <a:cs typeface="Arial"/>
              </a:rPr>
              <a:t>or </a:t>
            </a:r>
            <a:r>
              <a:rPr sz="1800" b="1" dirty="0">
                <a:latin typeface="Arial"/>
                <a:cs typeface="Arial"/>
              </a:rPr>
              <a:t>drowsiness </a:t>
            </a:r>
            <a:r>
              <a:rPr sz="1800" b="1" spc="5" dirty="0">
                <a:latin typeface="Arial"/>
                <a:cs typeface="Arial"/>
              </a:rPr>
              <a:t>with </a:t>
            </a:r>
            <a:r>
              <a:rPr sz="1800" b="1" spc="-5" dirty="0">
                <a:latin typeface="Arial"/>
                <a:cs typeface="Arial"/>
              </a:rPr>
              <a:t>extreme </a:t>
            </a:r>
            <a:r>
              <a:rPr sz="1800" b="1" dirty="0">
                <a:latin typeface="Arial"/>
                <a:cs typeface="Arial"/>
              </a:rPr>
              <a:t>weakness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(prostration).  </a:t>
            </a:r>
            <a:r>
              <a:rPr sz="1800" b="1" dirty="0">
                <a:latin typeface="Arial"/>
                <a:cs typeface="Arial"/>
              </a:rPr>
              <a:t>In addition, the following </a:t>
            </a:r>
            <a:r>
              <a:rPr sz="1800" b="1" spc="-5" dirty="0">
                <a:latin typeface="Arial"/>
                <a:cs typeface="Arial"/>
              </a:rPr>
              <a:t>may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develop:</a:t>
            </a:r>
            <a:endParaRPr sz="1800" dirty="0">
              <a:latin typeface="Arial"/>
              <a:cs typeface="Arial"/>
            </a:endParaRPr>
          </a:p>
          <a:p>
            <a:pPr marL="332740" marR="389890" indent="-167640">
              <a:lnSpc>
                <a:spcPts val="1839"/>
              </a:lnSpc>
              <a:spcBef>
                <a:spcPts val="1105"/>
              </a:spcBef>
              <a:buClr>
                <a:srgbClr val="DD8046"/>
              </a:buClr>
              <a:buSzPct val="58823"/>
              <a:buFont typeface="Wingdings"/>
              <a:buChar char=""/>
              <a:tabLst>
                <a:tab pos="332740" algn="l"/>
              </a:tabLst>
            </a:pPr>
            <a:r>
              <a:rPr sz="1700" b="1" spc="-5" dirty="0">
                <a:latin typeface="Arial"/>
                <a:cs typeface="Arial"/>
              </a:rPr>
              <a:t>Alteration in </a:t>
            </a:r>
            <a:r>
              <a:rPr sz="1700" b="1" dirty="0">
                <a:latin typeface="Arial"/>
                <a:cs typeface="Arial"/>
              </a:rPr>
              <a:t>the </a:t>
            </a:r>
            <a:r>
              <a:rPr sz="1700" b="1" spc="-10" dirty="0">
                <a:latin typeface="Arial"/>
                <a:cs typeface="Arial"/>
              </a:rPr>
              <a:t>level </a:t>
            </a:r>
            <a:r>
              <a:rPr sz="1700" b="1" dirty="0">
                <a:latin typeface="Arial"/>
                <a:cs typeface="Arial"/>
              </a:rPr>
              <a:t>of consciousness (ranging </a:t>
            </a:r>
            <a:r>
              <a:rPr sz="1700" b="1" spc="-5" dirty="0">
                <a:latin typeface="Arial"/>
                <a:cs typeface="Arial"/>
              </a:rPr>
              <a:t>from </a:t>
            </a:r>
            <a:r>
              <a:rPr sz="1700" b="1" dirty="0">
                <a:latin typeface="Arial"/>
                <a:cs typeface="Arial"/>
              </a:rPr>
              <a:t>drowsiness to deep  coma)</a:t>
            </a:r>
            <a:endParaRPr sz="1700" dirty="0">
              <a:latin typeface="Arial"/>
              <a:cs typeface="Arial"/>
            </a:endParaRPr>
          </a:p>
          <a:p>
            <a:pPr marL="332740" marR="354330" indent="-167640">
              <a:lnSpc>
                <a:spcPts val="1839"/>
              </a:lnSpc>
              <a:spcBef>
                <a:spcPts val="690"/>
              </a:spcBef>
              <a:buClr>
                <a:srgbClr val="DD8046"/>
              </a:buClr>
              <a:buSzPct val="58823"/>
              <a:buFont typeface="Wingdings"/>
              <a:buChar char=""/>
              <a:tabLst>
                <a:tab pos="332740" algn="l"/>
              </a:tabLst>
            </a:pPr>
            <a:r>
              <a:rPr sz="1700" b="1" dirty="0">
                <a:latin typeface="Arial"/>
                <a:cs typeface="Arial"/>
              </a:rPr>
              <a:t>Cerebral </a:t>
            </a:r>
            <a:r>
              <a:rPr sz="1700" b="1" spc="-5" dirty="0">
                <a:latin typeface="Arial"/>
                <a:cs typeface="Arial"/>
              </a:rPr>
              <a:t>malaria </a:t>
            </a:r>
            <a:r>
              <a:rPr sz="1700" b="1" dirty="0">
                <a:latin typeface="Arial"/>
                <a:cs typeface="Arial"/>
              </a:rPr>
              <a:t>(unrousable coma not </a:t>
            </a:r>
            <a:r>
              <a:rPr sz="1700" b="1" spc="-5" dirty="0">
                <a:latin typeface="Arial"/>
                <a:cs typeface="Arial"/>
              </a:rPr>
              <a:t>attributable </a:t>
            </a:r>
            <a:r>
              <a:rPr sz="1700" b="1" dirty="0">
                <a:latin typeface="Arial"/>
                <a:cs typeface="Arial"/>
              </a:rPr>
              <a:t>to any other cause </a:t>
            </a:r>
            <a:r>
              <a:rPr sz="1700" b="1" spc="-5" dirty="0">
                <a:latin typeface="Arial"/>
                <a:cs typeface="Arial"/>
              </a:rPr>
              <a:t>in </a:t>
            </a:r>
            <a:r>
              <a:rPr sz="1700" b="1" dirty="0">
                <a:latin typeface="Arial"/>
                <a:cs typeface="Arial"/>
              </a:rPr>
              <a:t>a  patient </a:t>
            </a:r>
            <a:r>
              <a:rPr sz="1700" b="1" spc="10" dirty="0">
                <a:latin typeface="Arial"/>
                <a:cs typeface="Arial"/>
              </a:rPr>
              <a:t>with </a:t>
            </a:r>
            <a:r>
              <a:rPr sz="1700" b="1" i="1" spc="-5" dirty="0">
                <a:latin typeface="Arial"/>
                <a:cs typeface="Arial"/>
              </a:rPr>
              <a:t>falciparum</a:t>
            </a:r>
            <a:r>
              <a:rPr sz="1700" b="1" i="1" spc="-55" dirty="0">
                <a:latin typeface="Arial"/>
                <a:cs typeface="Arial"/>
              </a:rPr>
              <a:t> </a:t>
            </a:r>
            <a:r>
              <a:rPr sz="1700" b="1" i="1" spc="-5" dirty="0">
                <a:latin typeface="Arial"/>
                <a:cs typeface="Arial"/>
              </a:rPr>
              <a:t>malaria)</a:t>
            </a:r>
            <a:endParaRPr sz="1700" dirty="0">
              <a:latin typeface="Arial"/>
              <a:cs typeface="Arial"/>
            </a:endParaRPr>
          </a:p>
          <a:p>
            <a:pPr marL="332740" indent="-167640">
              <a:lnSpc>
                <a:spcPct val="100000"/>
              </a:lnSpc>
              <a:spcBef>
                <a:spcPts val="459"/>
              </a:spcBef>
              <a:buClr>
                <a:srgbClr val="DD8046"/>
              </a:buClr>
              <a:buSzPct val="58823"/>
              <a:buFont typeface="Wingdings"/>
              <a:buChar char=""/>
              <a:tabLst>
                <a:tab pos="332740" algn="l"/>
              </a:tabLst>
            </a:pPr>
            <a:r>
              <a:rPr sz="1700" b="1" dirty="0">
                <a:latin typeface="Arial"/>
                <a:cs typeface="Arial"/>
              </a:rPr>
              <a:t>Respiratory distress </a:t>
            </a:r>
            <a:r>
              <a:rPr sz="1700" b="1" spc="-5" dirty="0">
                <a:latin typeface="Arial"/>
                <a:cs typeface="Arial"/>
              </a:rPr>
              <a:t>(metabolic </a:t>
            </a:r>
            <a:r>
              <a:rPr sz="1700" b="1" dirty="0">
                <a:latin typeface="Arial"/>
                <a:cs typeface="Arial"/>
              </a:rPr>
              <a:t>acidosis bicarb less than 15</a:t>
            </a:r>
            <a:r>
              <a:rPr sz="1700" b="1" spc="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meq/l)</a:t>
            </a:r>
            <a:endParaRPr sz="1700" dirty="0">
              <a:latin typeface="Arial"/>
              <a:cs typeface="Arial"/>
            </a:endParaRPr>
          </a:p>
          <a:p>
            <a:pPr marL="332740" indent="-167640">
              <a:lnSpc>
                <a:spcPct val="100000"/>
              </a:lnSpc>
              <a:spcBef>
                <a:spcPts val="505"/>
              </a:spcBef>
              <a:buClr>
                <a:srgbClr val="DD8046"/>
              </a:buClr>
              <a:buSzPct val="58823"/>
              <a:buFont typeface="Wingdings"/>
              <a:buChar char=""/>
              <a:tabLst>
                <a:tab pos="332740" algn="l"/>
              </a:tabLst>
            </a:pPr>
            <a:r>
              <a:rPr sz="1700" b="1" spc="-5" dirty="0">
                <a:latin typeface="Arial"/>
                <a:cs typeface="Arial"/>
              </a:rPr>
              <a:t>Multiple </a:t>
            </a:r>
            <a:r>
              <a:rPr sz="1700" b="1" dirty="0">
                <a:latin typeface="Arial"/>
                <a:cs typeface="Arial"/>
              </a:rPr>
              <a:t>generalized </a:t>
            </a:r>
            <a:r>
              <a:rPr sz="1700" b="1" spc="-5" dirty="0">
                <a:latin typeface="Arial"/>
                <a:cs typeface="Arial"/>
              </a:rPr>
              <a:t>convulsions </a:t>
            </a:r>
            <a:r>
              <a:rPr sz="1700" b="1" dirty="0">
                <a:latin typeface="Arial"/>
                <a:cs typeface="Arial"/>
              </a:rPr>
              <a:t>(2 or more episodes within a 24 hour</a:t>
            </a:r>
            <a:r>
              <a:rPr sz="1700" b="1" spc="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period)</a:t>
            </a:r>
            <a:endParaRPr sz="1700" dirty="0">
              <a:latin typeface="Arial"/>
              <a:cs typeface="Arial"/>
            </a:endParaRPr>
          </a:p>
          <a:p>
            <a:pPr marL="332740" indent="-167640">
              <a:lnSpc>
                <a:spcPct val="100000"/>
              </a:lnSpc>
              <a:spcBef>
                <a:spcPts val="495"/>
              </a:spcBef>
              <a:buClr>
                <a:srgbClr val="DD8046"/>
              </a:buClr>
              <a:buSzPct val="58823"/>
              <a:buFont typeface="Wingdings"/>
              <a:buChar char=""/>
              <a:tabLst>
                <a:tab pos="332740" algn="l"/>
              </a:tabLst>
            </a:pPr>
            <a:r>
              <a:rPr sz="1700" b="1" dirty="0">
                <a:latin typeface="Arial"/>
                <a:cs typeface="Arial"/>
              </a:rPr>
              <a:t>Shock </a:t>
            </a:r>
            <a:r>
              <a:rPr sz="1700" b="1" spc="-5" dirty="0">
                <a:latin typeface="Arial"/>
                <a:cs typeface="Arial"/>
              </a:rPr>
              <a:t>(circulatory </a:t>
            </a:r>
            <a:r>
              <a:rPr sz="1700" b="1" dirty="0">
                <a:latin typeface="Arial"/>
                <a:cs typeface="Arial"/>
              </a:rPr>
              <a:t>collapse,</a:t>
            </a:r>
            <a:r>
              <a:rPr sz="1700" b="1" spc="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septicaemia)</a:t>
            </a:r>
            <a:endParaRPr sz="1700" dirty="0">
              <a:latin typeface="Arial"/>
              <a:cs typeface="Arial"/>
            </a:endParaRPr>
          </a:p>
          <a:p>
            <a:pPr marL="332740" indent="-167640">
              <a:lnSpc>
                <a:spcPct val="100000"/>
              </a:lnSpc>
              <a:spcBef>
                <a:spcPts val="490"/>
              </a:spcBef>
              <a:buClr>
                <a:srgbClr val="DD8046"/>
              </a:buClr>
              <a:buSzPct val="58823"/>
              <a:buFont typeface="Wingdings"/>
              <a:buChar char=""/>
              <a:tabLst>
                <a:tab pos="332740" algn="l"/>
              </a:tabLst>
            </a:pPr>
            <a:r>
              <a:rPr sz="1700" b="1" dirty="0">
                <a:latin typeface="Arial"/>
                <a:cs typeface="Arial"/>
              </a:rPr>
              <a:t>Pulmonary</a:t>
            </a:r>
            <a:r>
              <a:rPr sz="1700" b="1" spc="-1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oedema</a:t>
            </a:r>
            <a:endParaRPr sz="1700" dirty="0">
              <a:latin typeface="Arial"/>
              <a:cs typeface="Arial"/>
            </a:endParaRPr>
          </a:p>
          <a:p>
            <a:pPr marL="332740" indent="-167640">
              <a:lnSpc>
                <a:spcPct val="100000"/>
              </a:lnSpc>
              <a:spcBef>
                <a:spcPts val="505"/>
              </a:spcBef>
              <a:buClr>
                <a:srgbClr val="DD8046"/>
              </a:buClr>
              <a:buSzPct val="58823"/>
              <a:buFont typeface="Wingdings"/>
              <a:buChar char=""/>
              <a:tabLst>
                <a:tab pos="332740" algn="l"/>
              </a:tabLst>
            </a:pPr>
            <a:r>
              <a:rPr sz="1700" b="1" spc="-5" dirty="0">
                <a:latin typeface="Arial"/>
                <a:cs typeface="Arial"/>
              </a:rPr>
              <a:t>Abnormal </a:t>
            </a:r>
            <a:r>
              <a:rPr sz="1700" b="1" dirty="0">
                <a:latin typeface="Arial"/>
                <a:cs typeface="Arial"/>
              </a:rPr>
              <a:t>bleeding (Disseminated </a:t>
            </a:r>
            <a:r>
              <a:rPr sz="1700" b="1" spc="-5" dirty="0">
                <a:latin typeface="Arial"/>
                <a:cs typeface="Arial"/>
              </a:rPr>
              <a:t>Intravascular</a:t>
            </a:r>
            <a:r>
              <a:rPr sz="1700" b="1" spc="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coagulopathy)</a:t>
            </a:r>
            <a:endParaRPr sz="1700" dirty="0">
              <a:latin typeface="Arial"/>
              <a:cs typeface="Arial"/>
            </a:endParaRPr>
          </a:p>
          <a:p>
            <a:pPr marL="332740" indent="-167640">
              <a:lnSpc>
                <a:spcPct val="100000"/>
              </a:lnSpc>
              <a:spcBef>
                <a:spcPts val="495"/>
              </a:spcBef>
              <a:buClr>
                <a:srgbClr val="DD8046"/>
              </a:buClr>
              <a:buSzPct val="58823"/>
              <a:buFont typeface="Wingdings"/>
              <a:buChar char=""/>
              <a:tabLst>
                <a:tab pos="332740" algn="l"/>
              </a:tabLst>
            </a:pPr>
            <a:r>
              <a:rPr sz="1700" b="1" dirty="0">
                <a:latin typeface="Arial"/>
                <a:cs typeface="Arial"/>
              </a:rPr>
              <a:t>Jaundice</a:t>
            </a:r>
            <a:endParaRPr sz="1700" dirty="0">
              <a:latin typeface="Arial"/>
              <a:cs typeface="Arial"/>
            </a:endParaRPr>
          </a:p>
          <a:p>
            <a:pPr marL="332740" indent="-167640">
              <a:lnSpc>
                <a:spcPct val="100000"/>
              </a:lnSpc>
              <a:spcBef>
                <a:spcPts val="490"/>
              </a:spcBef>
              <a:buClr>
                <a:srgbClr val="DD8046"/>
              </a:buClr>
              <a:buSzPct val="58823"/>
              <a:buFont typeface="Wingdings"/>
              <a:buChar char=""/>
              <a:tabLst>
                <a:tab pos="332740" algn="l"/>
              </a:tabLst>
            </a:pPr>
            <a:r>
              <a:rPr sz="1700" b="1" dirty="0">
                <a:latin typeface="Arial"/>
                <a:cs typeface="Arial"/>
              </a:rPr>
              <a:t>Haemoglobinuria (black </a:t>
            </a:r>
            <a:r>
              <a:rPr sz="1700" b="1" spc="5" dirty="0">
                <a:latin typeface="Arial"/>
                <a:cs typeface="Arial"/>
              </a:rPr>
              <a:t>water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fever)</a:t>
            </a:r>
            <a:endParaRPr sz="1700" dirty="0">
              <a:latin typeface="Arial"/>
              <a:cs typeface="Arial"/>
            </a:endParaRPr>
          </a:p>
          <a:p>
            <a:pPr marL="332740" indent="-167640">
              <a:lnSpc>
                <a:spcPct val="100000"/>
              </a:lnSpc>
              <a:spcBef>
                <a:spcPts val="505"/>
              </a:spcBef>
              <a:buClr>
                <a:srgbClr val="DD8046"/>
              </a:buClr>
              <a:buSzPct val="58823"/>
              <a:buFont typeface="Wingdings"/>
              <a:buChar char=""/>
              <a:tabLst>
                <a:tab pos="332740" algn="l"/>
              </a:tabLst>
            </a:pPr>
            <a:r>
              <a:rPr sz="1700" b="1" spc="-5" dirty="0">
                <a:latin typeface="Arial"/>
                <a:cs typeface="Arial"/>
              </a:rPr>
              <a:t>Acute </a:t>
            </a:r>
            <a:r>
              <a:rPr sz="1700" b="1" dirty="0">
                <a:latin typeface="Arial"/>
                <a:cs typeface="Arial"/>
              </a:rPr>
              <a:t>renal </a:t>
            </a:r>
            <a:r>
              <a:rPr sz="1700" b="1" spc="-5" dirty="0">
                <a:latin typeface="Arial"/>
                <a:cs typeface="Arial"/>
              </a:rPr>
              <a:t>failure </a:t>
            </a:r>
            <a:endParaRPr sz="1700" dirty="0">
              <a:latin typeface="Arial"/>
              <a:cs typeface="Arial"/>
            </a:endParaRPr>
          </a:p>
          <a:p>
            <a:pPr marL="332740" indent="-167640">
              <a:lnSpc>
                <a:spcPct val="100000"/>
              </a:lnSpc>
              <a:spcBef>
                <a:spcPts val="495"/>
              </a:spcBef>
              <a:buClr>
                <a:srgbClr val="DD8046"/>
              </a:buClr>
              <a:buSzPct val="58823"/>
              <a:buFont typeface="Wingdings"/>
              <a:buChar char=""/>
              <a:tabLst>
                <a:tab pos="332740" algn="l"/>
              </a:tabLst>
            </a:pPr>
            <a:r>
              <a:rPr sz="1700" b="1" spc="-5" dirty="0">
                <a:latin typeface="Arial"/>
                <a:cs typeface="Arial"/>
              </a:rPr>
              <a:t>Severe </a:t>
            </a:r>
            <a:r>
              <a:rPr sz="1700" b="1" dirty="0">
                <a:latin typeface="Arial"/>
                <a:cs typeface="Arial"/>
              </a:rPr>
              <a:t>anaemia (Haemoglobin &lt; </a:t>
            </a:r>
            <a:r>
              <a:rPr sz="1700" b="1" spc="-5" dirty="0">
                <a:latin typeface="Arial"/>
                <a:cs typeface="Arial"/>
              </a:rPr>
              <a:t>5g/dl </a:t>
            </a:r>
            <a:r>
              <a:rPr sz="1700" b="1" dirty="0">
                <a:latin typeface="Arial"/>
                <a:cs typeface="Arial"/>
              </a:rPr>
              <a:t>or Haematocrit &lt;</a:t>
            </a:r>
            <a:r>
              <a:rPr sz="1700" b="1" spc="1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15%)</a:t>
            </a:r>
            <a:endParaRPr sz="1700" dirty="0">
              <a:latin typeface="Arial"/>
              <a:cs typeface="Arial"/>
            </a:endParaRPr>
          </a:p>
          <a:p>
            <a:pPr marL="332740" indent="-167640">
              <a:lnSpc>
                <a:spcPct val="100000"/>
              </a:lnSpc>
              <a:spcBef>
                <a:spcPts val="490"/>
              </a:spcBef>
              <a:buClr>
                <a:srgbClr val="DD8046"/>
              </a:buClr>
              <a:buSzPct val="58823"/>
              <a:buFont typeface="Wingdings"/>
              <a:buChar char=""/>
              <a:tabLst>
                <a:tab pos="332740" algn="l"/>
              </a:tabLst>
            </a:pPr>
            <a:r>
              <a:rPr sz="1700" b="1" dirty="0">
                <a:latin typeface="Arial"/>
                <a:cs typeface="Arial"/>
              </a:rPr>
              <a:t>High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fever</a:t>
            </a:r>
            <a:endParaRPr sz="1700" dirty="0">
              <a:latin typeface="Arial"/>
              <a:cs typeface="Arial"/>
            </a:endParaRPr>
          </a:p>
          <a:p>
            <a:pPr marL="332740" indent="-167640">
              <a:lnSpc>
                <a:spcPct val="100000"/>
              </a:lnSpc>
              <a:spcBef>
                <a:spcPts val="505"/>
              </a:spcBef>
              <a:buClr>
                <a:srgbClr val="DD8046"/>
              </a:buClr>
              <a:buSzPct val="58823"/>
              <a:buFont typeface="Wingdings"/>
              <a:buChar char=""/>
              <a:tabLst>
                <a:tab pos="332740" algn="l"/>
              </a:tabLst>
            </a:pPr>
            <a:r>
              <a:rPr sz="1700" b="1" spc="-5" dirty="0">
                <a:latin typeface="Arial"/>
                <a:cs typeface="Arial"/>
              </a:rPr>
              <a:t>Hypoglycaemia </a:t>
            </a:r>
            <a:r>
              <a:rPr sz="1700" b="1" dirty="0">
                <a:latin typeface="Arial"/>
                <a:cs typeface="Arial"/>
              </a:rPr>
              <a:t>(blood glucose </a:t>
            </a:r>
            <a:r>
              <a:rPr sz="1700" b="1" spc="-10" dirty="0">
                <a:latin typeface="Arial"/>
                <a:cs typeface="Arial"/>
              </a:rPr>
              <a:t>level </a:t>
            </a:r>
            <a:r>
              <a:rPr sz="1700" b="1" dirty="0">
                <a:latin typeface="Arial"/>
                <a:cs typeface="Arial"/>
              </a:rPr>
              <a:t>&lt;</a:t>
            </a:r>
            <a:r>
              <a:rPr sz="1700" b="1" spc="6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2.2.mmol/l)</a:t>
            </a:r>
            <a:endParaRPr sz="1700" dirty="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157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defined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as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detection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b="1" i="1" spc="-114" dirty="0">
                <a:solidFill>
                  <a:srgbClr val="FF0000"/>
                </a:solidFill>
                <a:latin typeface="Arial"/>
                <a:cs typeface="Arial"/>
              </a:rPr>
              <a:t>P. 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falciparum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the peripheral</a:t>
            </a:r>
            <a:r>
              <a:rPr sz="1800" b="1" i="1" spc="-2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blood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" y="739416"/>
            <a:ext cx="4849495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65"/>
              </a:lnSpc>
            </a:pPr>
            <a:r>
              <a:rPr sz="4400" dirty="0">
                <a:solidFill>
                  <a:srgbClr val="775F54"/>
                </a:solidFill>
                <a:latin typeface="Arial"/>
                <a:cs typeface="Arial"/>
              </a:rPr>
              <a:t>Malaria </a:t>
            </a:r>
            <a:r>
              <a:rPr sz="4400" spc="-5" dirty="0">
                <a:solidFill>
                  <a:srgbClr val="775F54"/>
                </a:solidFill>
                <a:latin typeface="Arial"/>
                <a:cs typeface="Arial"/>
              </a:rPr>
              <a:t>the</a:t>
            </a:r>
            <a:r>
              <a:rPr sz="4400" spc="-6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775F54"/>
                </a:solidFill>
                <a:latin typeface="Arial"/>
                <a:cs typeface="Arial"/>
              </a:rPr>
              <a:t>disease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9144000" cy="6689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864" rIns="0" bIns="0" rtlCol="0">
            <a:spAutoFit/>
          </a:bodyPr>
          <a:lstStyle/>
          <a:p>
            <a:pPr marL="16764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Why Falciparum Infections</a:t>
            </a:r>
            <a:r>
              <a:rPr spc="-70" dirty="0"/>
              <a:t> </a:t>
            </a:r>
            <a:r>
              <a:rPr dirty="0"/>
              <a:t>are  </a:t>
            </a:r>
            <a:r>
              <a:rPr i="1" dirty="0"/>
              <a:t>Dangerous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1387" y="1534326"/>
            <a:ext cx="6995795" cy="4348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1309370" indent="-457200">
              <a:lnSpc>
                <a:spcPct val="120100"/>
              </a:lnSpc>
              <a:spcBef>
                <a:spcPts val="100"/>
              </a:spcBef>
              <a:buClr>
                <a:srgbClr val="DD8046"/>
              </a:buClr>
              <a:buSzPct val="60344"/>
              <a:buFont typeface="Wingdings" panose="05000000000000000000" pitchFamily="2" charset="2"/>
              <a:buChar char="§"/>
              <a:tabLst>
                <a:tab pos="333375" algn="l"/>
              </a:tabLst>
            </a:pPr>
            <a:r>
              <a:rPr sz="2900" dirty="0">
                <a:latin typeface="Arial"/>
                <a:cs typeface="Arial"/>
              </a:rPr>
              <a:t>Can produce fatal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complications,  </a:t>
            </a:r>
            <a:endParaRPr lang="en-US" sz="2900" dirty="0" smtClean="0">
              <a:latin typeface="Arial"/>
              <a:cs typeface="Arial"/>
            </a:endParaRPr>
          </a:p>
          <a:p>
            <a:pPr marL="457200" marR="1309370" indent="-457200">
              <a:lnSpc>
                <a:spcPct val="120100"/>
              </a:lnSpc>
              <a:spcBef>
                <a:spcPts val="100"/>
              </a:spcBef>
              <a:buClr>
                <a:srgbClr val="DD8046"/>
              </a:buClr>
              <a:buSzPct val="60344"/>
              <a:buFont typeface="Wingdings" panose="05000000000000000000" pitchFamily="2" charset="2"/>
              <a:buChar char="§"/>
              <a:tabLst>
                <a:tab pos="333375" algn="l"/>
              </a:tabLst>
            </a:pPr>
            <a:r>
              <a:rPr sz="2900" dirty="0" smtClean="0">
                <a:latin typeface="Arial"/>
                <a:cs typeface="Arial"/>
              </a:rPr>
              <a:t>Cerebral</a:t>
            </a:r>
            <a:r>
              <a:rPr sz="2900" spc="-50" dirty="0" smtClean="0">
                <a:latin typeface="Arial"/>
                <a:cs typeface="Arial"/>
              </a:rPr>
              <a:t> </a:t>
            </a:r>
            <a:r>
              <a:rPr sz="2900" dirty="0" smtClean="0">
                <a:latin typeface="Arial"/>
                <a:cs typeface="Arial"/>
              </a:rPr>
              <a:t>malaria</a:t>
            </a:r>
            <a:endParaRPr lang="en-US" sz="2900" dirty="0" smtClean="0">
              <a:latin typeface="Arial"/>
              <a:cs typeface="Arial"/>
            </a:endParaRPr>
          </a:p>
          <a:p>
            <a:pPr marL="457200" marR="1309370" indent="-457200">
              <a:lnSpc>
                <a:spcPct val="120100"/>
              </a:lnSpc>
              <a:spcBef>
                <a:spcPts val="100"/>
              </a:spcBef>
              <a:buClr>
                <a:srgbClr val="DD8046"/>
              </a:buClr>
              <a:buSzPct val="60344"/>
              <a:buFont typeface="Wingdings" panose="05000000000000000000" pitchFamily="2" charset="2"/>
              <a:buChar char="§"/>
              <a:tabLst>
                <a:tab pos="333375" algn="l"/>
              </a:tabLst>
            </a:pPr>
            <a:r>
              <a:rPr sz="2900" dirty="0" smtClean="0">
                <a:latin typeface="Arial"/>
                <a:cs typeface="Arial"/>
              </a:rPr>
              <a:t>Malarial </a:t>
            </a:r>
            <a:r>
              <a:rPr sz="2900" dirty="0">
                <a:latin typeface="Arial"/>
                <a:cs typeface="Arial"/>
              </a:rPr>
              <a:t>hyperpyrexia  </a:t>
            </a:r>
            <a:r>
              <a:rPr sz="2900" dirty="0" smtClean="0">
                <a:latin typeface="Arial"/>
                <a:cs typeface="Arial"/>
              </a:rPr>
              <a:t>Gastrointestinal</a:t>
            </a:r>
            <a:r>
              <a:rPr sz="2900" spc="-95" dirty="0" smtClean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disorders. </a:t>
            </a:r>
            <a:endParaRPr lang="en-US" sz="2900" dirty="0" smtClean="0">
              <a:latin typeface="Arial"/>
              <a:cs typeface="Arial"/>
            </a:endParaRPr>
          </a:p>
          <a:p>
            <a:pPr marL="457200" marR="1309370" indent="-457200">
              <a:lnSpc>
                <a:spcPct val="120100"/>
              </a:lnSpc>
              <a:spcBef>
                <a:spcPts val="100"/>
              </a:spcBef>
              <a:buClr>
                <a:srgbClr val="DD8046"/>
              </a:buClr>
              <a:buSzPct val="60344"/>
              <a:buFont typeface="Wingdings" panose="05000000000000000000" pitchFamily="2" charset="2"/>
              <a:buChar char="§"/>
              <a:tabLst>
                <a:tab pos="333375" algn="l"/>
              </a:tabLst>
            </a:pPr>
            <a:r>
              <a:rPr sz="2900" dirty="0" smtClean="0">
                <a:latin typeface="Arial"/>
                <a:cs typeface="Arial"/>
              </a:rPr>
              <a:t> Algid</a:t>
            </a:r>
            <a:r>
              <a:rPr sz="2900" spc="-15" dirty="0" smtClean="0">
                <a:latin typeface="Arial"/>
                <a:cs typeface="Arial"/>
              </a:rPr>
              <a:t> </a:t>
            </a:r>
            <a:r>
              <a:rPr sz="2900" dirty="0" smtClean="0">
                <a:latin typeface="Arial"/>
                <a:cs typeface="Arial"/>
              </a:rPr>
              <a:t>malaria</a:t>
            </a:r>
            <a:r>
              <a:rPr sz="2900" b="1" dirty="0" smtClean="0">
                <a:latin typeface="Arial"/>
                <a:cs typeface="Arial"/>
              </a:rPr>
              <a:t>(SHOCK)</a:t>
            </a:r>
            <a:endParaRPr lang="en-US" sz="2900" dirty="0">
              <a:latin typeface="Arial"/>
              <a:cs typeface="Arial"/>
            </a:endParaRPr>
          </a:p>
          <a:p>
            <a:pPr marL="457200" marR="1309370" indent="-457200">
              <a:lnSpc>
                <a:spcPct val="120100"/>
              </a:lnSpc>
              <a:spcBef>
                <a:spcPts val="100"/>
              </a:spcBef>
              <a:buClr>
                <a:srgbClr val="DD8046"/>
              </a:buClr>
              <a:buSzPct val="60344"/>
              <a:buFont typeface="Wingdings" panose="05000000000000000000" pitchFamily="2" charset="2"/>
              <a:buChar char="§"/>
              <a:tabLst>
                <a:tab pos="333375" algn="l"/>
              </a:tabLst>
            </a:pPr>
            <a:r>
              <a:rPr sz="2900" dirty="0" smtClean="0">
                <a:latin typeface="Arial"/>
                <a:cs typeface="Arial"/>
              </a:rPr>
              <a:t>Black </a:t>
            </a:r>
            <a:r>
              <a:rPr sz="2900" dirty="0">
                <a:latin typeface="Arial"/>
                <a:cs typeface="Arial"/>
              </a:rPr>
              <a:t>water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fever	can lead to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death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360933"/>
            <a:ext cx="4630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latin typeface="Arial"/>
                <a:cs typeface="Arial"/>
              </a:rPr>
              <a:t>Pernicious</a:t>
            </a:r>
            <a:r>
              <a:rPr sz="4400" i="0" spc="-45" dirty="0">
                <a:latin typeface="Arial"/>
                <a:cs typeface="Arial"/>
              </a:rPr>
              <a:t> </a:t>
            </a:r>
            <a:r>
              <a:rPr sz="4400" i="0" dirty="0">
                <a:latin typeface="Arial"/>
                <a:cs typeface="Arial"/>
              </a:rPr>
              <a:t>Malaria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387" y="1624024"/>
            <a:ext cx="7207884" cy="46801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435609" indent="-320675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5" dirty="0">
                <a:latin typeface="Arial"/>
                <a:cs typeface="Arial"/>
              </a:rPr>
              <a:t>Is a </a:t>
            </a:r>
            <a:r>
              <a:rPr sz="2800" dirty="0">
                <a:latin typeface="Arial"/>
                <a:cs typeface="Arial"/>
              </a:rPr>
              <a:t>life threatening complication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acute  </a:t>
            </a:r>
            <a:r>
              <a:rPr sz="2800" spc="-5" dirty="0">
                <a:latin typeface="Arial"/>
                <a:cs typeface="Arial"/>
              </a:rPr>
              <a:t>falciparum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malaria</a:t>
            </a:r>
            <a:endParaRPr sz="2800" dirty="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5" dirty="0">
                <a:latin typeface="Arial"/>
                <a:cs typeface="Arial"/>
              </a:rPr>
              <a:t>It is due to </a:t>
            </a:r>
            <a:r>
              <a:rPr sz="2800" dirty="0">
                <a:latin typeface="Arial"/>
                <a:cs typeface="Arial"/>
              </a:rPr>
              <a:t>heavy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parasitization</a:t>
            </a:r>
            <a:endParaRPr sz="2800" dirty="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dirty="0">
                <a:latin typeface="Arial"/>
                <a:cs typeface="Arial"/>
              </a:rPr>
              <a:t>Manifest</a:t>
            </a:r>
            <a:r>
              <a:rPr sz="2800" spc="-5" dirty="0">
                <a:latin typeface="Arial"/>
                <a:cs typeface="Arial"/>
              </a:rPr>
              <a:t> with</a:t>
            </a:r>
            <a:endParaRPr sz="2800" dirty="0">
              <a:latin typeface="Arial"/>
              <a:cs typeface="Arial"/>
            </a:endParaRPr>
          </a:p>
          <a:p>
            <a:pPr marL="332740" marR="172085" lvl="1" indent="-24765">
              <a:lnSpc>
                <a:spcPct val="100000"/>
              </a:lnSpc>
              <a:spcBef>
                <a:spcPts val="695"/>
              </a:spcBef>
              <a:buAutoNum type="arabicPlain"/>
              <a:tabLst>
                <a:tab pos="605155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- </a:t>
            </a:r>
            <a:r>
              <a:rPr sz="2800" spc="-5" dirty="0" smtClean="0">
                <a:latin typeface="Arial"/>
                <a:cs typeface="Arial"/>
              </a:rPr>
              <a:t>Cerebral </a:t>
            </a:r>
            <a:r>
              <a:rPr sz="2800" spc="-5" dirty="0">
                <a:latin typeface="Arial"/>
                <a:cs typeface="Arial"/>
              </a:rPr>
              <a:t>malaria – it presents with  </a:t>
            </a:r>
            <a:r>
              <a:rPr sz="2800" dirty="0">
                <a:latin typeface="Arial"/>
                <a:cs typeface="Arial"/>
              </a:rPr>
              <a:t>hyperpyrexia, </a:t>
            </a:r>
            <a:r>
              <a:rPr sz="2800" spc="-5" dirty="0">
                <a:latin typeface="Arial"/>
                <a:cs typeface="Arial"/>
              </a:rPr>
              <a:t>coma </a:t>
            </a:r>
            <a:r>
              <a:rPr sz="2800" dirty="0">
                <a:latin typeface="Arial"/>
                <a:cs typeface="Arial"/>
              </a:rPr>
              <a:t>and paralysis. </a:t>
            </a:r>
            <a:r>
              <a:rPr sz="2800" spc="-5" dirty="0">
                <a:latin typeface="Arial"/>
                <a:cs typeface="Arial"/>
              </a:rPr>
              <a:t>Brain </a:t>
            </a:r>
            <a:r>
              <a:rPr sz="2800" dirty="0">
                <a:latin typeface="Arial"/>
                <a:cs typeface="Arial"/>
              </a:rPr>
              <a:t>is  congested</a:t>
            </a:r>
          </a:p>
          <a:p>
            <a:pPr marL="332740" marR="5080" lvl="1" indent="-24765">
              <a:lnSpc>
                <a:spcPct val="100000"/>
              </a:lnSpc>
              <a:spcBef>
                <a:spcPts val="700"/>
              </a:spcBef>
              <a:buAutoNum type="arabicPlain"/>
              <a:tabLst>
                <a:tab pos="586105" algn="l"/>
              </a:tabLst>
            </a:pPr>
            <a:r>
              <a:rPr lang="en-US" sz="2800" spc="-5" dirty="0" smtClean="0">
                <a:latin typeface="Arial"/>
                <a:cs typeface="Arial"/>
              </a:rPr>
              <a:t>-  </a:t>
            </a:r>
            <a:r>
              <a:rPr sz="2800" spc="-5" dirty="0" smtClean="0">
                <a:latin typeface="Arial"/>
                <a:cs typeface="Arial"/>
              </a:rPr>
              <a:t>Algid </a:t>
            </a:r>
            <a:r>
              <a:rPr sz="2800" spc="-5" dirty="0">
                <a:latin typeface="Arial"/>
                <a:cs typeface="Arial"/>
              </a:rPr>
              <a:t>malaria – presents with clammy skin  leading to </a:t>
            </a:r>
            <a:r>
              <a:rPr sz="2800" dirty="0">
                <a:latin typeface="Arial"/>
                <a:cs typeface="Arial"/>
              </a:rPr>
              <a:t>peripheral circulatory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failure.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724" y="523429"/>
            <a:ext cx="7659523" cy="585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8400" y="1981200"/>
            <a:ext cx="251460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45718"/>
            <a:ext cx="3781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0" spc="-5" dirty="0">
                <a:latin typeface="Arial"/>
                <a:cs typeface="Arial"/>
              </a:rPr>
              <a:t>Cerebral</a:t>
            </a:r>
            <a:r>
              <a:rPr sz="4000" i="0" spc="-25" dirty="0">
                <a:latin typeface="Arial"/>
                <a:cs typeface="Arial"/>
              </a:rPr>
              <a:t> </a:t>
            </a:r>
            <a:r>
              <a:rPr sz="4000" i="0" spc="-5" dirty="0">
                <a:latin typeface="Arial"/>
                <a:cs typeface="Arial"/>
              </a:rPr>
              <a:t>Malaria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6284" y="2051430"/>
            <a:ext cx="3509010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Malignant malaria can  </a:t>
            </a:r>
            <a:r>
              <a:rPr sz="2800" spc="-10" dirty="0">
                <a:latin typeface="Arial"/>
                <a:cs typeface="Arial"/>
              </a:rPr>
              <a:t>affect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brain and 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rest </a:t>
            </a:r>
            <a:r>
              <a:rPr sz="2800" spc="-5" dirty="0">
                <a:latin typeface="Arial"/>
                <a:cs typeface="Arial"/>
              </a:rPr>
              <a:t>of the </a:t>
            </a:r>
            <a:r>
              <a:rPr sz="2800" dirty="0">
                <a:latin typeface="Arial"/>
                <a:cs typeface="Arial"/>
              </a:rPr>
              <a:t>central  nervous system. It is  characterized </a:t>
            </a:r>
            <a:r>
              <a:rPr sz="2800" spc="-5" dirty="0">
                <a:latin typeface="Arial"/>
                <a:cs typeface="Arial"/>
              </a:rPr>
              <a:t>by  </a:t>
            </a:r>
            <a:r>
              <a:rPr sz="2800" dirty="0">
                <a:latin typeface="Arial"/>
                <a:cs typeface="Arial"/>
              </a:rPr>
              <a:t>changes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dirty="0">
                <a:latin typeface="Arial"/>
                <a:cs typeface="Arial"/>
              </a:rPr>
              <a:t>the level 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consciousness,  convulsions </a:t>
            </a:r>
            <a:r>
              <a:rPr sz="2800" spc="-5" dirty="0">
                <a:latin typeface="Arial"/>
                <a:cs typeface="Arial"/>
              </a:rPr>
              <a:t>and  </a:t>
            </a:r>
            <a:r>
              <a:rPr sz="2800" dirty="0">
                <a:latin typeface="Arial"/>
                <a:cs typeface="Arial"/>
              </a:rPr>
              <a:t>paralysis.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1600199"/>
            <a:ext cx="4495799" cy="5257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688463"/>
            <a:ext cx="8274684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Malaria remains </a:t>
            </a:r>
            <a:r>
              <a:rPr sz="3200" dirty="0">
                <a:latin typeface="Arial"/>
                <a:cs typeface="Arial"/>
              </a:rPr>
              <a:t>the world's </a:t>
            </a:r>
            <a:r>
              <a:rPr sz="3200" spc="-5" dirty="0">
                <a:latin typeface="Arial"/>
                <a:cs typeface="Arial"/>
              </a:rPr>
              <a:t>most devastating  human </a:t>
            </a:r>
            <a:r>
              <a:rPr sz="3200" dirty="0">
                <a:latin typeface="Arial"/>
                <a:cs typeface="Arial"/>
              </a:rPr>
              <a:t>parasitic </a:t>
            </a:r>
            <a:r>
              <a:rPr sz="3200" spc="-5" dirty="0">
                <a:latin typeface="Arial"/>
                <a:cs typeface="Arial"/>
              </a:rPr>
              <a:t>infection. Malaria </a:t>
            </a:r>
            <a:r>
              <a:rPr sz="3200" spc="-10" dirty="0">
                <a:latin typeface="Arial"/>
                <a:cs typeface="Arial"/>
              </a:rPr>
              <a:t>affects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over 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40%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world's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population. </a:t>
            </a:r>
            <a:r>
              <a:rPr sz="3200" dirty="0">
                <a:solidFill>
                  <a:srgbClr val="3366FF"/>
                </a:solidFill>
                <a:latin typeface="Arial"/>
                <a:cs typeface="Arial"/>
              </a:rPr>
              <a:t>WHO</a:t>
            </a:r>
            <a:r>
              <a:rPr sz="3200" dirty="0">
                <a:latin typeface="Arial"/>
                <a:cs typeface="Arial"/>
              </a:rPr>
              <a:t>,  </a:t>
            </a:r>
            <a:r>
              <a:rPr sz="3200" spc="-5" dirty="0">
                <a:latin typeface="Arial"/>
                <a:cs typeface="Arial"/>
              </a:rPr>
              <a:t>estimates that there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350 </a:t>
            </a:r>
            <a:r>
              <a:rPr sz="3200" dirty="0">
                <a:latin typeface="Arial"/>
                <a:cs typeface="Arial"/>
              </a:rPr>
              <a:t>- </a:t>
            </a:r>
            <a:r>
              <a:rPr sz="3200" spc="-5" dirty="0">
                <a:latin typeface="Arial"/>
                <a:cs typeface="Arial"/>
              </a:rPr>
              <a:t>500 million  </a:t>
            </a:r>
            <a:r>
              <a:rPr sz="3200" dirty="0">
                <a:latin typeface="Arial"/>
                <a:cs typeface="Arial"/>
              </a:rPr>
              <a:t>cases of </a:t>
            </a:r>
            <a:r>
              <a:rPr sz="3200" spc="-5" dirty="0">
                <a:latin typeface="Arial"/>
                <a:cs typeface="Arial"/>
              </a:rPr>
              <a:t>malaria </a:t>
            </a:r>
            <a:r>
              <a:rPr sz="3200" spc="-5" dirty="0" smtClean="0">
                <a:latin typeface="Arial"/>
                <a:cs typeface="Arial"/>
              </a:rPr>
              <a:t>worldwide.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1096" y="246886"/>
            <a:ext cx="8147452" cy="6599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0"/>
            <a:ext cx="7239000" cy="536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5438343"/>
            <a:ext cx="86372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malaria life </a:t>
            </a:r>
            <a:r>
              <a:rPr sz="1800" spc="-10" dirty="0">
                <a:latin typeface="Arial"/>
                <a:cs typeface="Arial"/>
              </a:rPr>
              <a:t>cycle </a:t>
            </a:r>
            <a:r>
              <a:rPr sz="1800" spc="-5" dirty="0">
                <a:latin typeface="Arial"/>
                <a:cs typeface="Arial"/>
              </a:rPr>
              <a:t>is a complex system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both sexual and </a:t>
            </a:r>
            <a:r>
              <a:rPr sz="1800" spc="-10" dirty="0">
                <a:latin typeface="Arial"/>
                <a:cs typeface="Arial"/>
              </a:rPr>
              <a:t>asexual </a:t>
            </a:r>
            <a:r>
              <a:rPr sz="1800" spc="-5" dirty="0">
                <a:latin typeface="Arial"/>
                <a:cs typeface="Arial"/>
              </a:rPr>
              <a:t>aspects </a:t>
            </a:r>
            <a:r>
              <a:rPr sz="1800" dirty="0">
                <a:latin typeface="Arial"/>
                <a:cs typeface="Arial"/>
              </a:rPr>
              <a:t>.  </a:t>
            </a:r>
            <a:r>
              <a:rPr sz="1800" spc="-10" dirty="0">
                <a:latin typeface="Arial"/>
                <a:cs typeface="Arial"/>
              </a:rPr>
              <a:t>cycle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all species that infect humans is basically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same. </a:t>
            </a:r>
            <a:r>
              <a:rPr sz="1800" b="1" spc="-5" dirty="0">
                <a:latin typeface="Arial"/>
                <a:cs typeface="Arial"/>
              </a:rPr>
              <a:t>There is an exogenous  sexual phase </a:t>
            </a:r>
            <a:r>
              <a:rPr sz="1800" b="1" dirty="0">
                <a:latin typeface="Arial"/>
                <a:cs typeface="Arial"/>
              </a:rPr>
              <a:t>in the mosquito </a:t>
            </a:r>
            <a:r>
              <a:rPr sz="1800" b="1" spc="-5" dirty="0">
                <a:latin typeface="Arial"/>
                <a:cs typeface="Arial"/>
              </a:rPr>
              <a:t>called </a:t>
            </a:r>
            <a:r>
              <a:rPr sz="1800" b="1" dirty="0">
                <a:latin typeface="Arial"/>
                <a:cs typeface="Arial"/>
              </a:rPr>
              <a:t>sporogony during which the </a:t>
            </a:r>
            <a:r>
              <a:rPr sz="1800" b="1" spc="-5" dirty="0">
                <a:latin typeface="Arial"/>
                <a:cs typeface="Arial"/>
              </a:rPr>
              <a:t>parasite  </a:t>
            </a:r>
            <a:r>
              <a:rPr sz="1800" b="1" dirty="0">
                <a:latin typeface="Arial"/>
                <a:cs typeface="Arial"/>
              </a:rPr>
              <a:t>multiplies</a:t>
            </a:r>
            <a:r>
              <a:rPr sz="1800" dirty="0">
                <a:latin typeface="Arial"/>
                <a:cs typeface="Arial"/>
              </a:rPr>
              <a:t>. </a:t>
            </a:r>
            <a:r>
              <a:rPr sz="1800" spc="-5" dirty="0">
                <a:latin typeface="Arial"/>
                <a:cs typeface="Arial"/>
              </a:rPr>
              <a:t>There is also an endogenous </a:t>
            </a:r>
            <a:r>
              <a:rPr sz="1800" spc="-10" dirty="0">
                <a:latin typeface="Arial"/>
                <a:cs typeface="Arial"/>
              </a:rPr>
              <a:t>asexual </a:t>
            </a:r>
            <a:r>
              <a:rPr sz="1800" spc="-5" dirty="0">
                <a:latin typeface="Arial"/>
                <a:cs typeface="Arial"/>
              </a:rPr>
              <a:t>phase that takes place in </a:t>
            </a:r>
            <a:r>
              <a:rPr sz="1800" dirty="0">
                <a:latin typeface="Arial"/>
                <a:cs typeface="Arial"/>
              </a:rPr>
              <a:t>the  </a:t>
            </a:r>
            <a:r>
              <a:rPr sz="1800" spc="-5" dirty="0">
                <a:latin typeface="Arial"/>
                <a:cs typeface="Arial"/>
              </a:rPr>
              <a:t>vertebrate or human host that </a:t>
            </a:r>
            <a:r>
              <a:rPr sz="1800" spc="-10" dirty="0">
                <a:latin typeface="Arial"/>
                <a:cs typeface="Arial"/>
              </a:rPr>
              <a:t>is </a:t>
            </a:r>
            <a:r>
              <a:rPr sz="1800" spc="-5" dirty="0">
                <a:latin typeface="Arial"/>
                <a:cs typeface="Arial"/>
              </a:rPr>
              <a:t>called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Arial"/>
                <a:cs typeface="Arial"/>
              </a:rPr>
              <a:t>schizogeny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60933"/>
            <a:ext cx="51079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99FF66"/>
                </a:solidFill>
              </a:rPr>
              <a:t>A complex Life</a:t>
            </a:r>
            <a:r>
              <a:rPr sz="4400" spc="-229" dirty="0">
                <a:solidFill>
                  <a:srgbClr val="99FF66"/>
                </a:solidFill>
              </a:rPr>
              <a:t> </a:t>
            </a:r>
            <a:r>
              <a:rPr sz="4400" spc="5" dirty="0">
                <a:solidFill>
                  <a:srgbClr val="99FF66"/>
                </a:solidFill>
              </a:rPr>
              <a:t>cycle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-228600" y="365482"/>
            <a:ext cx="9144000" cy="5373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03986"/>
            <a:ext cx="41414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0" spc="-5" dirty="0">
                <a:latin typeface="Arial"/>
                <a:cs typeface="Arial"/>
              </a:rPr>
              <a:t>Human</a:t>
            </a:r>
            <a:r>
              <a:rPr sz="5400" i="0" spc="-55" dirty="0">
                <a:latin typeface="Arial"/>
                <a:cs typeface="Arial"/>
              </a:rPr>
              <a:t> </a:t>
            </a:r>
            <a:r>
              <a:rPr sz="5400" i="0" spc="-5" dirty="0">
                <a:latin typeface="Arial"/>
                <a:cs typeface="Arial"/>
              </a:rPr>
              <a:t>Cycle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139823"/>
            <a:ext cx="3028950" cy="3279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0515" marR="5080" indent="-310515">
              <a:lnSpc>
                <a:spcPct val="100000"/>
              </a:lnSpc>
              <a:spcBef>
                <a:spcPts val="95"/>
              </a:spcBef>
              <a:buFont typeface="Arial"/>
              <a:buAutoNum type="arabicPlain"/>
              <a:tabLst>
                <a:tab pos="310515" algn="l"/>
              </a:tabLst>
            </a:pPr>
            <a:r>
              <a:rPr sz="2800" b="1" i="1" spc="-5" dirty="0">
                <a:latin typeface="Arial"/>
                <a:cs typeface="Arial"/>
              </a:rPr>
              <a:t>Pre</a:t>
            </a:r>
            <a:r>
              <a:rPr sz="2800" b="1" i="1" spc="-55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erythrocytic  schizogony</a:t>
            </a:r>
            <a:endParaRPr sz="2800">
              <a:latin typeface="Arial"/>
              <a:cs typeface="Arial"/>
            </a:endParaRPr>
          </a:p>
          <a:p>
            <a:pPr marL="309245" marR="636905" indent="-309245">
              <a:lnSpc>
                <a:spcPct val="100000"/>
              </a:lnSpc>
              <a:spcBef>
                <a:spcPts val="705"/>
              </a:spcBef>
              <a:buAutoNum type="arabicPlain"/>
              <a:tabLst>
                <a:tab pos="309245" algn="l"/>
              </a:tabLst>
            </a:pPr>
            <a:r>
              <a:rPr sz="2800" b="1" i="1" spc="-5" dirty="0">
                <a:latin typeface="Arial"/>
                <a:cs typeface="Arial"/>
              </a:rPr>
              <a:t>Ery</a:t>
            </a:r>
            <a:r>
              <a:rPr sz="2800" b="1" i="1" dirty="0">
                <a:latin typeface="Arial"/>
                <a:cs typeface="Arial"/>
              </a:rPr>
              <a:t>t</a:t>
            </a:r>
            <a:r>
              <a:rPr sz="2800" b="1" i="1" spc="-5" dirty="0">
                <a:latin typeface="Arial"/>
                <a:cs typeface="Arial"/>
              </a:rPr>
              <a:t>hrocytic  Schizogony</a:t>
            </a:r>
            <a:endParaRPr sz="2800">
              <a:latin typeface="Arial"/>
              <a:cs typeface="Arial"/>
            </a:endParaRPr>
          </a:p>
          <a:p>
            <a:pPr marL="308610" indent="-296545">
              <a:lnSpc>
                <a:spcPct val="100000"/>
              </a:lnSpc>
              <a:spcBef>
                <a:spcPts val="700"/>
              </a:spcBef>
              <a:buAutoNum type="arabicPlain"/>
              <a:tabLst>
                <a:tab pos="309245" algn="l"/>
              </a:tabLst>
            </a:pPr>
            <a:r>
              <a:rPr sz="2800" b="1" i="1" spc="-5" dirty="0">
                <a:latin typeface="Arial"/>
                <a:cs typeface="Arial"/>
              </a:rPr>
              <a:t>Gametogony</a:t>
            </a:r>
            <a:endParaRPr sz="2800">
              <a:latin typeface="Arial"/>
              <a:cs typeface="Arial"/>
            </a:endParaRPr>
          </a:p>
          <a:p>
            <a:pPr marL="309245" marR="24130" indent="-309245">
              <a:lnSpc>
                <a:spcPct val="100000"/>
              </a:lnSpc>
              <a:spcBef>
                <a:spcPts val="695"/>
              </a:spcBef>
              <a:buAutoNum type="arabicPlain"/>
              <a:tabLst>
                <a:tab pos="309245" algn="l"/>
              </a:tabLst>
            </a:pPr>
            <a:r>
              <a:rPr sz="2800" b="1" i="1" spc="-5" dirty="0">
                <a:latin typeface="Arial"/>
                <a:cs typeface="Arial"/>
              </a:rPr>
              <a:t>Exoer</a:t>
            </a:r>
            <a:r>
              <a:rPr sz="2800" b="1" i="1" dirty="0">
                <a:latin typeface="Arial"/>
                <a:cs typeface="Arial"/>
              </a:rPr>
              <a:t>y</a:t>
            </a:r>
            <a:r>
              <a:rPr sz="2800" b="1" i="1" spc="-5" dirty="0">
                <a:latin typeface="Arial"/>
                <a:cs typeface="Arial"/>
              </a:rPr>
              <a:t>throcyt</a:t>
            </a:r>
            <a:r>
              <a:rPr sz="2800" b="1" i="1" dirty="0">
                <a:latin typeface="Arial"/>
                <a:cs typeface="Arial"/>
              </a:rPr>
              <a:t>i</a:t>
            </a:r>
            <a:r>
              <a:rPr sz="2800" b="1" i="1" spc="-5" dirty="0">
                <a:latin typeface="Arial"/>
                <a:cs typeface="Arial"/>
              </a:rPr>
              <a:t>c  schizogony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7555" y="1484374"/>
            <a:ext cx="5076443" cy="5373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0" y="228600"/>
                </a:moveTo>
                <a:lnTo>
                  <a:pt x="8552688" y="228600"/>
                </a:lnTo>
                <a:lnTo>
                  <a:pt x="85526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99FF66"/>
                </a:solidFill>
              </a:rPr>
              <a:t>Events in Humans start with Bite of  </a:t>
            </a:r>
            <a:r>
              <a:rPr sz="4000" i="1" spc="-5" dirty="0">
                <a:solidFill>
                  <a:srgbClr val="99FF66"/>
                </a:solidFill>
              </a:rPr>
              <a:t>Mosquito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4648200" y="1484375"/>
            <a:ext cx="4495799" cy="5373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552397"/>
            <a:ext cx="3752850" cy="425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2595"/>
              </a:lnSpc>
              <a:spcBef>
                <a:spcPts val="1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400" b="1" dirty="0">
                <a:solidFill>
                  <a:srgbClr val="3366FF"/>
                </a:solidFill>
                <a:latin typeface="Arial"/>
                <a:cs typeface="Arial"/>
              </a:rPr>
              <a:t>Man –</a:t>
            </a:r>
            <a:r>
              <a:rPr sz="2400" b="1" spc="-35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366FF"/>
                </a:solidFill>
                <a:latin typeface="Arial"/>
                <a:cs typeface="Arial"/>
              </a:rPr>
              <a:t>Intermediate</a:t>
            </a:r>
            <a:endParaRPr sz="2400">
              <a:latin typeface="Arial"/>
              <a:cs typeface="Arial"/>
            </a:endParaRPr>
          </a:p>
          <a:p>
            <a:pPr marL="332740">
              <a:lnSpc>
                <a:spcPts val="2595"/>
              </a:lnSpc>
            </a:pPr>
            <a:r>
              <a:rPr sz="2400" b="1" spc="-5" dirty="0">
                <a:solidFill>
                  <a:srgbClr val="3366FF"/>
                </a:solidFill>
                <a:latin typeface="Arial"/>
                <a:cs typeface="Arial"/>
              </a:rPr>
              <a:t>host.</a:t>
            </a:r>
            <a:endParaRPr sz="2400">
              <a:latin typeface="Arial"/>
              <a:cs typeface="Arial"/>
            </a:endParaRPr>
          </a:p>
          <a:p>
            <a:pPr marL="332740" marR="348615" indent="-320675">
              <a:lnSpc>
                <a:spcPts val="2300"/>
              </a:lnSpc>
              <a:spcBef>
                <a:spcPts val="68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400" b="1" dirty="0">
                <a:solidFill>
                  <a:srgbClr val="3366FF"/>
                </a:solidFill>
                <a:latin typeface="Arial"/>
                <a:cs typeface="Arial"/>
              </a:rPr>
              <a:t>Mosquito –</a:t>
            </a:r>
            <a:r>
              <a:rPr sz="2400" b="1" spc="-8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66FF"/>
                </a:solidFill>
                <a:latin typeface="Arial"/>
                <a:cs typeface="Arial"/>
              </a:rPr>
              <a:t>Definitive  </a:t>
            </a:r>
            <a:r>
              <a:rPr sz="2400" b="1" spc="-10" dirty="0">
                <a:solidFill>
                  <a:srgbClr val="3366FF"/>
                </a:solidFill>
                <a:latin typeface="Arial"/>
                <a:cs typeface="Arial"/>
              </a:rPr>
              <a:t>host</a:t>
            </a:r>
            <a:endParaRPr sz="2400">
              <a:latin typeface="Arial"/>
              <a:cs typeface="Arial"/>
            </a:endParaRPr>
          </a:p>
          <a:p>
            <a:pPr marL="332740" marR="1109345" indent="-236854">
              <a:lnSpc>
                <a:spcPts val="2300"/>
              </a:lnSpc>
              <a:spcBef>
                <a:spcPts val="705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b="1" spc="-5" dirty="0">
                <a:latin typeface="Arial"/>
                <a:cs typeface="Arial"/>
              </a:rPr>
              <a:t>Sporozoites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are  </a:t>
            </a:r>
            <a:r>
              <a:rPr sz="2400" b="1" dirty="0">
                <a:latin typeface="Arial"/>
                <a:cs typeface="Arial"/>
              </a:rPr>
              <a:t>infective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forms</a:t>
            </a:r>
            <a:endParaRPr sz="2400">
              <a:latin typeface="Arial"/>
              <a:cs typeface="Arial"/>
            </a:endParaRPr>
          </a:p>
          <a:p>
            <a:pPr marL="332740" marR="414655" indent="-320675">
              <a:lnSpc>
                <a:spcPts val="2300"/>
              </a:lnSpc>
              <a:spcBef>
                <a:spcPts val="72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400" dirty="0">
                <a:latin typeface="Arial"/>
                <a:cs typeface="Arial"/>
              </a:rPr>
              <a:t>Present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salivary  gland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female  anopheles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mosquito</a:t>
            </a:r>
            <a:endParaRPr sz="2400">
              <a:latin typeface="Arial"/>
              <a:cs typeface="Arial"/>
            </a:endParaRPr>
          </a:p>
          <a:p>
            <a:pPr marL="332740" marR="5080" indent="-320675">
              <a:lnSpc>
                <a:spcPct val="80000"/>
              </a:lnSpc>
              <a:spcBef>
                <a:spcPts val="72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400" dirty="0">
                <a:latin typeface="Arial"/>
                <a:cs typeface="Arial"/>
              </a:rPr>
              <a:t>After </a:t>
            </a:r>
            <a:r>
              <a:rPr sz="2400" spc="-5" dirty="0">
                <a:latin typeface="Arial"/>
                <a:cs typeface="Arial"/>
              </a:rPr>
              <a:t>bite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infected  mosquito sporozoites are  introduced into blood  circulation.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Microsoft Office PowerPoint</Application>
  <PresentationFormat>On-screen Show (4:3)</PresentationFormat>
  <Paragraphs>121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A complex Life cycle</vt:lpstr>
      <vt:lpstr>Human Cycle</vt:lpstr>
      <vt:lpstr>Events in Humans start with Bite of  Mosquito</vt:lpstr>
      <vt:lpstr>Pre erythrocytic cycle</vt:lpstr>
      <vt:lpstr>Period of Pre erythrocytic cycle</vt:lpstr>
      <vt:lpstr>Erythrocyte cycle</vt:lpstr>
      <vt:lpstr>Erythrocytic Schizogony</vt:lpstr>
      <vt:lpstr>Exo-erythrocytic (tissue) phase</vt:lpstr>
      <vt:lpstr>Gametogony</vt:lpstr>
      <vt:lpstr>Mosquito cycle  Sexual cycle</vt:lpstr>
      <vt:lpstr>Mosquito cycle A definitive Host – Mosquito</vt:lpstr>
      <vt:lpstr>Slide 18</vt:lpstr>
      <vt:lpstr>Slide 19</vt:lpstr>
      <vt:lpstr>Early symptoms</vt:lpstr>
      <vt:lpstr>How Malaria present Clinically</vt:lpstr>
      <vt:lpstr>Clinical Malaria</vt:lpstr>
      <vt:lpstr>Malaria stages of the disease</vt:lpstr>
      <vt:lpstr>More commonly, the patient presents with a  combination of the following symptoms</vt:lpstr>
      <vt:lpstr>Periodicity can be clue in Diagnosis  and species relation</vt:lpstr>
      <vt:lpstr>SEVERE COMPLICATED MALARIA</vt:lpstr>
      <vt:lpstr>Slide 27</vt:lpstr>
      <vt:lpstr>Why Falciparum Infections are  Dangerous</vt:lpstr>
      <vt:lpstr>Pernicious Malaria</vt:lpstr>
      <vt:lpstr>Cerebral Malaria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Rashid</dc:creator>
  <cp:lastModifiedBy>Rashid</cp:lastModifiedBy>
  <cp:revision>1</cp:revision>
  <dcterms:created xsi:type="dcterms:W3CDTF">2021-01-11T16:26:37Z</dcterms:created>
  <dcterms:modified xsi:type="dcterms:W3CDTF">2021-01-11T16:27:26Z</dcterms:modified>
</cp:coreProperties>
</file>