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8/10/2018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8/10/2018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630E-9F98-4E3D-A28B-23EF1C22D4FE}"/>
              </a:ext>
            </a:extLst>
          </p:cNvPr>
          <p:cNvSpPr>
            <a:spLocks noGrp="1"/>
          </p:cNvSpPr>
          <p:nvPr>
            <p:ph type="ctrTitle"/>
          </p:nvPr>
        </p:nvSpPr>
        <p:spPr/>
        <p:txBody>
          <a:bodyPr/>
          <a:lstStyle/>
          <a:p>
            <a:r>
              <a:rPr lang="en-GB" dirty="0" err="1"/>
              <a:t>Lect</a:t>
            </a:r>
            <a:r>
              <a:rPr lang="en-GB" dirty="0"/>
              <a:t> 16</a:t>
            </a:r>
            <a:br>
              <a:rPr lang="en-GB" dirty="0"/>
            </a:br>
            <a:r>
              <a:rPr lang="en-GB" dirty="0"/>
              <a:t>Nutrition during Adolescence</a:t>
            </a:r>
          </a:p>
        </p:txBody>
      </p:sp>
      <p:sp>
        <p:nvSpPr>
          <p:cNvPr id="3" name="Subtitle 2">
            <a:extLst>
              <a:ext uri="{FF2B5EF4-FFF2-40B4-BE49-F238E27FC236}">
                <a16:creationId xmlns:a16="http://schemas.microsoft.com/office/drawing/2014/main" id="{CE1486AD-8BF2-45DE-84EE-79D47A2B5C99}"/>
              </a:ext>
            </a:extLst>
          </p:cNvPr>
          <p:cNvSpPr>
            <a:spLocks noGrp="1"/>
          </p:cNvSpPr>
          <p:nvPr>
            <p:ph type="subTitle" idx="1"/>
          </p:nvPr>
        </p:nvSpPr>
        <p:spPr/>
        <p:txBody>
          <a:bodyPr/>
          <a:lstStyle/>
          <a:p>
            <a:r>
              <a:rPr lang="en-GB" dirty="0"/>
              <a:t>By </a:t>
            </a:r>
            <a:r>
              <a:rPr lang="en-GB" dirty="0" err="1"/>
              <a:t>dr</a:t>
            </a:r>
            <a:r>
              <a:rPr lang="en-GB" dirty="0"/>
              <a:t> </a:t>
            </a:r>
            <a:r>
              <a:rPr lang="en-GB" dirty="0" err="1"/>
              <a:t>umer</a:t>
            </a:r>
            <a:r>
              <a:rPr lang="en-GB" dirty="0"/>
              <a:t> </a:t>
            </a:r>
            <a:r>
              <a:rPr lang="en-GB" dirty="0" err="1"/>
              <a:t>farooq</a:t>
            </a:r>
            <a:endParaRPr lang="en-GB" dirty="0"/>
          </a:p>
        </p:txBody>
      </p:sp>
    </p:spTree>
    <p:extLst>
      <p:ext uri="{BB962C8B-B14F-4D97-AF65-F5344CB8AC3E}">
        <p14:creationId xmlns:p14="http://schemas.microsoft.com/office/powerpoint/2010/main" val="19952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5E399-6FEC-484C-A99F-8E0CF1069283}"/>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E9BB88D-2770-4450-B202-F0994C521F01}"/>
              </a:ext>
            </a:extLst>
          </p:cNvPr>
          <p:cNvSpPr>
            <a:spLocks noGrp="1"/>
          </p:cNvSpPr>
          <p:nvPr>
            <p:ph idx="1"/>
          </p:nvPr>
        </p:nvSpPr>
        <p:spPr/>
        <p:txBody>
          <a:bodyPr/>
          <a:lstStyle/>
          <a:p>
            <a:endParaRPr lang="en-GB" dirty="0"/>
          </a:p>
          <a:p>
            <a:pPr marL="0" indent="0">
              <a:buNone/>
            </a:pPr>
            <a:endParaRPr lang="en-GB" dirty="0"/>
          </a:p>
          <a:p>
            <a:endParaRPr lang="en-GB" dirty="0"/>
          </a:p>
          <a:p>
            <a:pPr marL="2743200" lvl="6" indent="0">
              <a:buNone/>
            </a:pPr>
            <a:r>
              <a:rPr lang="en-GB" sz="4000" b="1" dirty="0"/>
              <a:t>THANK YOU</a:t>
            </a:r>
          </a:p>
        </p:txBody>
      </p:sp>
    </p:spTree>
    <p:extLst>
      <p:ext uri="{BB962C8B-B14F-4D97-AF65-F5344CB8AC3E}">
        <p14:creationId xmlns:p14="http://schemas.microsoft.com/office/powerpoint/2010/main" val="2049604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8DF28-5C3E-47C3-BB3D-2F4EA0F95C03}"/>
              </a:ext>
            </a:extLst>
          </p:cNvPr>
          <p:cNvSpPr>
            <a:spLocks noGrp="1"/>
          </p:cNvSpPr>
          <p:nvPr>
            <p:ph type="title"/>
          </p:nvPr>
        </p:nvSpPr>
        <p:spPr/>
        <p:txBody>
          <a:bodyPr/>
          <a:lstStyle/>
          <a:p>
            <a:r>
              <a:rPr lang="en-GB" dirty="0"/>
              <a:t>Nutrition during Adolescence</a:t>
            </a:r>
          </a:p>
        </p:txBody>
      </p:sp>
      <p:sp>
        <p:nvSpPr>
          <p:cNvPr id="3" name="Content Placeholder 2">
            <a:extLst>
              <a:ext uri="{FF2B5EF4-FFF2-40B4-BE49-F238E27FC236}">
                <a16:creationId xmlns:a16="http://schemas.microsoft.com/office/drawing/2014/main" id="{DD21EF51-B5F6-4FE1-BECC-0D14726DC642}"/>
              </a:ext>
            </a:extLst>
          </p:cNvPr>
          <p:cNvSpPr>
            <a:spLocks noGrp="1"/>
          </p:cNvSpPr>
          <p:nvPr>
            <p:ph idx="1"/>
          </p:nvPr>
        </p:nvSpPr>
        <p:spPr/>
        <p:txBody>
          <a:bodyPr/>
          <a:lstStyle/>
          <a:p>
            <a:r>
              <a:rPr lang="en-GB" b="1" dirty="0"/>
              <a:t>Adolescence: </a:t>
            </a:r>
            <a:r>
              <a:rPr lang="en-GB" dirty="0"/>
              <a:t>the period from the beginning of puberty until maturity</a:t>
            </a:r>
          </a:p>
          <a:p>
            <a:r>
              <a:rPr lang="en-GB" b="1" dirty="0"/>
              <a:t>Puberty: </a:t>
            </a:r>
            <a:r>
              <a:rPr lang="en-GB" dirty="0"/>
              <a:t>the period in life in which a person becomes physically capable of reproduction</a:t>
            </a:r>
          </a:p>
          <a:p>
            <a:r>
              <a:rPr lang="en-GB" dirty="0"/>
              <a:t>Teenagers make many more choices for themselves than they did as children. They are not fed, they eat; they are not sent out to play, they choose to go. </a:t>
            </a:r>
          </a:p>
          <a:p>
            <a:r>
              <a:rPr lang="en-GB" dirty="0"/>
              <a:t> At the same time, social pressures thrust choices at them, such as whether to drink alcoholic beverages and whether to develop their bodies to meet extreme ideals of slimness or athletic prowess. </a:t>
            </a:r>
          </a:p>
          <a:p>
            <a:endParaRPr lang="en-GB" sz="2400" b="1" dirty="0"/>
          </a:p>
        </p:txBody>
      </p:sp>
    </p:spTree>
    <p:extLst>
      <p:ext uri="{BB962C8B-B14F-4D97-AF65-F5344CB8AC3E}">
        <p14:creationId xmlns:p14="http://schemas.microsoft.com/office/powerpoint/2010/main" val="4098088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53FF3-BC5B-419A-9B0C-626A3F3EBE7F}"/>
              </a:ext>
            </a:extLst>
          </p:cNvPr>
          <p:cNvSpPr>
            <a:spLocks noGrp="1"/>
          </p:cNvSpPr>
          <p:nvPr>
            <p:ph type="title"/>
          </p:nvPr>
        </p:nvSpPr>
        <p:spPr/>
        <p:txBody>
          <a:bodyPr/>
          <a:lstStyle/>
          <a:p>
            <a:r>
              <a:rPr lang="en-GB" sz="4400" b="1" dirty="0"/>
              <a:t>Growth and Development</a:t>
            </a:r>
            <a:br>
              <a:rPr lang="en-GB" sz="4400" b="1" dirty="0"/>
            </a:br>
            <a:endParaRPr lang="en-GB" dirty="0"/>
          </a:p>
        </p:txBody>
      </p:sp>
      <p:sp>
        <p:nvSpPr>
          <p:cNvPr id="3" name="Content Placeholder 2">
            <a:extLst>
              <a:ext uri="{FF2B5EF4-FFF2-40B4-BE49-F238E27FC236}">
                <a16:creationId xmlns:a16="http://schemas.microsoft.com/office/drawing/2014/main" id="{599411ED-D122-4212-B05B-1A9FCD87E77F}"/>
              </a:ext>
            </a:extLst>
          </p:cNvPr>
          <p:cNvSpPr>
            <a:spLocks noGrp="1"/>
          </p:cNvSpPr>
          <p:nvPr>
            <p:ph idx="1"/>
          </p:nvPr>
        </p:nvSpPr>
        <p:spPr/>
        <p:txBody>
          <a:bodyPr>
            <a:normAutofit fontScale="92500" lnSpcReduction="10000"/>
          </a:bodyPr>
          <a:lstStyle/>
          <a:p>
            <a:r>
              <a:rPr lang="en-GB" dirty="0"/>
              <a:t>In general, the adolescent growth spurt begins at age 10 or 11 for females and at 12 or 13 for males.</a:t>
            </a:r>
          </a:p>
          <a:p>
            <a:r>
              <a:rPr lang="en-GB" dirty="0"/>
              <a:t> It lasts about two and a half years. </a:t>
            </a:r>
          </a:p>
          <a:p>
            <a:r>
              <a:rPr lang="en-GB" dirty="0"/>
              <a:t>Before </a:t>
            </a:r>
            <a:r>
              <a:rPr lang="en-GB" dirty="0" err="1"/>
              <a:t>puberty,male</a:t>
            </a:r>
            <a:r>
              <a:rPr lang="en-GB" dirty="0"/>
              <a:t> and female body compositions differ only slightly, but during the adolescent spurt, differences between the genders become apparent in the skeletal system, lean body mass, and fat stores. </a:t>
            </a:r>
          </a:p>
          <a:p>
            <a:r>
              <a:rPr lang="en-GB" dirty="0"/>
              <a:t> In females, fat assumes a larger percentage of the total body weight, and in males, the lean body mass—principally muscle and bone—increases much more than in females.</a:t>
            </a:r>
          </a:p>
          <a:p>
            <a:r>
              <a:rPr lang="en-GB" dirty="0"/>
              <a:t> On average, males grow 8 inches taller, and females, 6 inches taller. </a:t>
            </a:r>
          </a:p>
          <a:p>
            <a:r>
              <a:rPr lang="en-GB" dirty="0"/>
              <a:t> Males gain approximately 45 pounds, and females, about 35 pounds. </a:t>
            </a:r>
          </a:p>
        </p:txBody>
      </p:sp>
    </p:spTree>
    <p:extLst>
      <p:ext uri="{BB962C8B-B14F-4D97-AF65-F5344CB8AC3E}">
        <p14:creationId xmlns:p14="http://schemas.microsoft.com/office/powerpoint/2010/main" val="3880775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E234B-E964-448D-BD54-37D766BACE78}"/>
              </a:ext>
            </a:extLst>
          </p:cNvPr>
          <p:cNvSpPr>
            <a:spLocks noGrp="1"/>
          </p:cNvSpPr>
          <p:nvPr>
            <p:ph type="title"/>
          </p:nvPr>
        </p:nvSpPr>
        <p:spPr/>
        <p:txBody>
          <a:bodyPr/>
          <a:lstStyle/>
          <a:p>
            <a:r>
              <a:rPr lang="en-GB" dirty="0"/>
              <a:t>Energy and Nutrient Needs</a:t>
            </a:r>
          </a:p>
        </p:txBody>
      </p:sp>
      <p:sp>
        <p:nvSpPr>
          <p:cNvPr id="3" name="Content Placeholder 2">
            <a:extLst>
              <a:ext uri="{FF2B5EF4-FFF2-40B4-BE49-F238E27FC236}">
                <a16:creationId xmlns:a16="http://schemas.microsoft.com/office/drawing/2014/main" id="{094D44AB-9DEA-43E2-A8E3-CD216F64CF74}"/>
              </a:ext>
            </a:extLst>
          </p:cNvPr>
          <p:cNvSpPr>
            <a:spLocks noGrp="1"/>
          </p:cNvSpPr>
          <p:nvPr>
            <p:ph idx="1"/>
          </p:nvPr>
        </p:nvSpPr>
        <p:spPr/>
        <p:txBody>
          <a:bodyPr>
            <a:normAutofit fontScale="92500" lnSpcReduction="20000"/>
          </a:bodyPr>
          <a:lstStyle/>
          <a:p>
            <a:r>
              <a:rPr lang="en-GB" dirty="0"/>
              <a:t>Energy and nutrient needs are greater during adolescence than at any other time of life, except pregnancy and lactation. </a:t>
            </a:r>
          </a:p>
          <a:p>
            <a:r>
              <a:rPr lang="en-GB" dirty="0"/>
              <a:t> In general, nutrient needs rise throughout childhood, peak in adolescence, and then level off or even diminish as the teen becomes an adult.</a:t>
            </a:r>
          </a:p>
          <a:p>
            <a:r>
              <a:rPr lang="en-GB" sz="2400" b="1" dirty="0"/>
              <a:t>Energy Intake and Activity </a:t>
            </a:r>
          </a:p>
          <a:p>
            <a:r>
              <a:rPr lang="en-GB" dirty="0"/>
              <a:t> The energy needs of adolescents vary greatly, depending on their current rate of growth, gender, body composition, and physical activity</a:t>
            </a:r>
            <a:r>
              <a:rPr lang="en-GB" sz="2400" b="1" dirty="0"/>
              <a:t>.</a:t>
            </a:r>
          </a:p>
          <a:p>
            <a:r>
              <a:rPr lang="en-GB" sz="2400" b="1" dirty="0"/>
              <a:t> </a:t>
            </a:r>
            <a:r>
              <a:rPr lang="en-GB" dirty="0"/>
              <a:t>Boys’ energy needs may be especially high; they typically grow faster than girls and, as mentioned, develop a greater proportion of lean body mass. </a:t>
            </a:r>
          </a:p>
          <a:p>
            <a:r>
              <a:rPr lang="en-GB" dirty="0"/>
              <a:t>. An exceptionally active boy of 15 may need </a:t>
            </a:r>
            <a:r>
              <a:rPr lang="en-GB" b="1" dirty="0"/>
              <a:t>3500 </a:t>
            </a:r>
            <a:r>
              <a:rPr lang="en-GB" b="1" dirty="0" err="1"/>
              <a:t>kcalories</a:t>
            </a:r>
            <a:r>
              <a:rPr lang="en-GB" b="1" dirty="0"/>
              <a:t> </a:t>
            </a:r>
            <a:r>
              <a:rPr lang="en-GB" dirty="0"/>
              <a:t>or more a day just to maintain his weight. </a:t>
            </a:r>
          </a:p>
          <a:p>
            <a:endParaRPr lang="en-GB" dirty="0"/>
          </a:p>
        </p:txBody>
      </p:sp>
    </p:spTree>
    <p:extLst>
      <p:ext uri="{BB962C8B-B14F-4D97-AF65-F5344CB8AC3E}">
        <p14:creationId xmlns:p14="http://schemas.microsoft.com/office/powerpoint/2010/main" val="1096648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2216C-5657-4004-BC3B-BA978F91066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D46C888-6AF3-4DE1-8F73-3AE6FEDEB0CD}"/>
              </a:ext>
            </a:extLst>
          </p:cNvPr>
          <p:cNvSpPr>
            <a:spLocks noGrp="1"/>
          </p:cNvSpPr>
          <p:nvPr>
            <p:ph idx="1"/>
          </p:nvPr>
        </p:nvSpPr>
        <p:spPr/>
        <p:txBody>
          <a:bodyPr>
            <a:normAutofit lnSpcReduction="10000"/>
          </a:bodyPr>
          <a:lstStyle/>
          <a:p>
            <a:r>
              <a:rPr lang="en-GB" dirty="0"/>
              <a:t> Girls start growing earlier than boys and attain shorter heights and lower weights, so their energy needs peak sooner and decline earlier than those of their male peers.</a:t>
            </a:r>
          </a:p>
          <a:p>
            <a:r>
              <a:rPr lang="en-GB" dirty="0"/>
              <a:t>. A sedentary girl of 15 whose growth is nearly at a standstill may need fewer than 1800 </a:t>
            </a:r>
            <a:r>
              <a:rPr lang="en-GB" dirty="0" err="1"/>
              <a:t>kcalories</a:t>
            </a:r>
            <a:r>
              <a:rPr lang="en-GB" dirty="0"/>
              <a:t> a day if she is to avoid excessive weight gain. </a:t>
            </a:r>
          </a:p>
          <a:p>
            <a:r>
              <a:rPr lang="en-GB" sz="2400" b="1" dirty="0"/>
              <a:t>Vitamins</a:t>
            </a:r>
          </a:p>
          <a:p>
            <a:r>
              <a:rPr lang="en-GB" dirty="0"/>
              <a:t> The RDA (or AI) for most vitamins increases during the adolescent years.</a:t>
            </a:r>
          </a:p>
          <a:p>
            <a:r>
              <a:rPr lang="en-GB" dirty="0"/>
              <a:t> During puberty, both the activation of vitamin D and the absorption of calcium are enhanced, thus supporting the intense skeletal growth of the adolescent years without additional vitamin D. </a:t>
            </a:r>
          </a:p>
        </p:txBody>
      </p:sp>
    </p:spTree>
    <p:extLst>
      <p:ext uri="{BB962C8B-B14F-4D97-AF65-F5344CB8AC3E}">
        <p14:creationId xmlns:p14="http://schemas.microsoft.com/office/powerpoint/2010/main" val="1817109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97F7A-D0DB-482F-9BBC-BCDA76ECE81E}"/>
              </a:ext>
            </a:extLst>
          </p:cNvPr>
          <p:cNvSpPr>
            <a:spLocks noGrp="1"/>
          </p:cNvSpPr>
          <p:nvPr>
            <p:ph type="title"/>
          </p:nvPr>
        </p:nvSpPr>
        <p:spPr/>
        <p:txBody>
          <a:bodyPr/>
          <a:lstStyle/>
          <a:p>
            <a:r>
              <a:rPr lang="en-GB" dirty="0"/>
              <a:t>Iron</a:t>
            </a:r>
          </a:p>
        </p:txBody>
      </p:sp>
      <p:sp>
        <p:nvSpPr>
          <p:cNvPr id="3" name="Content Placeholder 2">
            <a:extLst>
              <a:ext uri="{FF2B5EF4-FFF2-40B4-BE49-F238E27FC236}">
                <a16:creationId xmlns:a16="http://schemas.microsoft.com/office/drawing/2014/main" id="{2A5C7FE5-AFE3-41AE-AB65-68C6C0AB3088}"/>
              </a:ext>
            </a:extLst>
          </p:cNvPr>
          <p:cNvSpPr>
            <a:spLocks noGrp="1"/>
          </p:cNvSpPr>
          <p:nvPr>
            <p:ph idx="1"/>
          </p:nvPr>
        </p:nvSpPr>
        <p:spPr/>
        <p:txBody>
          <a:bodyPr>
            <a:normAutofit fontScale="92500" lnSpcReduction="20000"/>
          </a:bodyPr>
          <a:lstStyle/>
          <a:p>
            <a:r>
              <a:rPr lang="en-GB" dirty="0"/>
              <a:t>The need for iron increases during adolescence for both females and males, but for different reasons. </a:t>
            </a:r>
          </a:p>
          <a:p>
            <a:r>
              <a:rPr lang="en-GB" dirty="0"/>
              <a:t> Iron needs increase for females as they start to menstruate and for males as their lean body mass develops.</a:t>
            </a:r>
          </a:p>
          <a:p>
            <a:r>
              <a:rPr lang="en-GB" dirty="0"/>
              <a:t> RDA increases at age 14 for both males and females. </a:t>
            </a:r>
          </a:p>
          <a:p>
            <a:r>
              <a:rPr lang="en-GB" dirty="0"/>
              <a:t> For females, the RDA remains high into late adulthood. For males, the RDA returns to preadolescent values in early adulthood.</a:t>
            </a:r>
          </a:p>
          <a:p>
            <a:r>
              <a:rPr lang="en-GB" dirty="0"/>
              <a:t>In addition, iron needs increase when the adolescent growth spurt begins, whether that occurs before or after age 14.</a:t>
            </a:r>
          </a:p>
          <a:p>
            <a:r>
              <a:rPr lang="en-GB" dirty="0"/>
              <a:t>Therefore, boys in a growth spurt need an </a:t>
            </a:r>
            <a:r>
              <a:rPr lang="en-GB" b="1" dirty="0"/>
              <a:t>additional 2.9 milligrams </a:t>
            </a:r>
            <a:r>
              <a:rPr lang="en-GB" dirty="0"/>
              <a:t>of iron per day above the RDA for their age; girls need an </a:t>
            </a:r>
            <a:r>
              <a:rPr lang="en-GB" b="1" dirty="0"/>
              <a:t>additional 1.1 milligrams</a:t>
            </a:r>
            <a:r>
              <a:rPr lang="en-GB" dirty="0"/>
              <a:t> per </a:t>
            </a:r>
            <a:r>
              <a:rPr lang="en-GB" dirty="0" err="1"/>
              <a:t>dAy</a:t>
            </a:r>
            <a:r>
              <a:rPr lang="en-GB" dirty="0"/>
              <a:t>.</a:t>
            </a:r>
          </a:p>
          <a:p>
            <a:r>
              <a:rPr lang="en-GB" dirty="0"/>
              <a:t>For girls under the age of 14 who have started to menstruate, an additional 2.5 milligrams of iron per day is recommended.</a:t>
            </a:r>
          </a:p>
        </p:txBody>
      </p:sp>
    </p:spTree>
    <p:extLst>
      <p:ext uri="{BB962C8B-B14F-4D97-AF65-F5344CB8AC3E}">
        <p14:creationId xmlns:p14="http://schemas.microsoft.com/office/powerpoint/2010/main" val="77329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335B-C0B2-41BD-A86B-C8455D692E6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2979D0A-F29B-45E5-95D4-B6843D405C6E}"/>
              </a:ext>
            </a:extLst>
          </p:cNvPr>
          <p:cNvSpPr>
            <a:spLocks noGrp="1"/>
          </p:cNvSpPr>
          <p:nvPr>
            <p:ph idx="1"/>
          </p:nvPr>
        </p:nvSpPr>
        <p:spPr/>
        <p:txBody>
          <a:bodyPr>
            <a:normAutofit fontScale="92500" lnSpcReduction="10000"/>
          </a:bodyPr>
          <a:lstStyle/>
          <a:p>
            <a:r>
              <a:rPr lang="en-GB" dirty="0"/>
              <a:t>Thus the RDA for iron depends not only on age and gender but also on whether the individual is in a growth spurt or has begun to menstruate.</a:t>
            </a:r>
          </a:p>
          <a:p>
            <a:r>
              <a:rPr lang="en-GB" dirty="0"/>
              <a:t>◆ Iron RDA for males: • 9–13 </a:t>
            </a:r>
            <a:r>
              <a:rPr lang="en-GB" dirty="0" err="1"/>
              <a:t>yr</a:t>
            </a:r>
            <a:r>
              <a:rPr lang="en-GB" dirty="0"/>
              <a:t>: 		 8 mg/day</a:t>
            </a:r>
          </a:p>
          <a:p>
            <a:r>
              <a:rPr lang="en-GB" dirty="0"/>
              <a:t>• 9–13 </a:t>
            </a:r>
            <a:r>
              <a:rPr lang="en-GB" dirty="0" err="1"/>
              <a:t>yr</a:t>
            </a:r>
            <a:r>
              <a:rPr lang="en-GB" dirty="0"/>
              <a:t> in growth spurt:				 10.9 mg/day</a:t>
            </a:r>
          </a:p>
          <a:p>
            <a:r>
              <a:rPr lang="en-GB" dirty="0"/>
              <a:t>• 14–18 </a:t>
            </a:r>
            <a:r>
              <a:rPr lang="en-GB" dirty="0" err="1"/>
              <a:t>yr</a:t>
            </a:r>
            <a:r>
              <a:rPr lang="en-GB" dirty="0"/>
              <a:t>: 11 mg/day</a:t>
            </a:r>
          </a:p>
          <a:p>
            <a:r>
              <a:rPr lang="en-GB" dirty="0"/>
              <a:t>• 14–18 </a:t>
            </a:r>
            <a:r>
              <a:rPr lang="en-GB" dirty="0" err="1"/>
              <a:t>yr</a:t>
            </a:r>
            <a:r>
              <a:rPr lang="en-GB" dirty="0"/>
              <a:t> in growth spurt:			 13.9 mg/day</a:t>
            </a:r>
          </a:p>
          <a:p>
            <a:r>
              <a:rPr lang="en-GB" dirty="0"/>
              <a:t> Iron RDA for females: • 9–13 </a:t>
            </a:r>
            <a:r>
              <a:rPr lang="en-GB" dirty="0" err="1"/>
              <a:t>yr</a:t>
            </a:r>
            <a:r>
              <a:rPr lang="en-GB" dirty="0"/>
              <a:t>: 		 8 mg/day</a:t>
            </a:r>
          </a:p>
          <a:p>
            <a:r>
              <a:rPr lang="en-GB" dirty="0"/>
              <a:t>• 9–13 </a:t>
            </a:r>
            <a:r>
              <a:rPr lang="en-GB" dirty="0" err="1"/>
              <a:t>yr</a:t>
            </a:r>
            <a:r>
              <a:rPr lang="en-GB" dirty="0"/>
              <a:t> in menarche: 				10.5 mg/day</a:t>
            </a:r>
          </a:p>
          <a:p>
            <a:r>
              <a:rPr lang="en-GB" dirty="0"/>
              <a:t>• 9–13 </a:t>
            </a:r>
            <a:r>
              <a:rPr lang="en-GB" dirty="0" err="1"/>
              <a:t>yr</a:t>
            </a:r>
            <a:r>
              <a:rPr lang="en-GB" dirty="0"/>
              <a:t> in menarche and growth spurt: 11.6 mg/day</a:t>
            </a:r>
          </a:p>
          <a:p>
            <a:r>
              <a:rPr lang="en-GB" dirty="0"/>
              <a:t>• 14–18 </a:t>
            </a:r>
            <a:r>
              <a:rPr lang="en-GB" dirty="0" err="1"/>
              <a:t>yr</a:t>
            </a:r>
            <a:r>
              <a:rPr lang="en-GB" dirty="0"/>
              <a:t>: 							15 mg/day</a:t>
            </a:r>
          </a:p>
          <a:p>
            <a:r>
              <a:rPr lang="en-GB" dirty="0"/>
              <a:t>• 14–18 </a:t>
            </a:r>
            <a:r>
              <a:rPr lang="en-GB" dirty="0" err="1"/>
              <a:t>yr</a:t>
            </a:r>
            <a:r>
              <a:rPr lang="en-GB" dirty="0"/>
              <a:t> in growth spurt: 			16.1 mg/day</a:t>
            </a:r>
          </a:p>
          <a:p>
            <a:endParaRPr lang="en-GB" dirty="0"/>
          </a:p>
        </p:txBody>
      </p:sp>
    </p:spTree>
    <p:extLst>
      <p:ext uri="{BB962C8B-B14F-4D97-AF65-F5344CB8AC3E}">
        <p14:creationId xmlns:p14="http://schemas.microsoft.com/office/powerpoint/2010/main" val="2074857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C2D64-9D08-4C9B-B21E-5B61D9A669B7}"/>
              </a:ext>
            </a:extLst>
          </p:cNvPr>
          <p:cNvSpPr>
            <a:spLocks noGrp="1"/>
          </p:cNvSpPr>
          <p:nvPr>
            <p:ph type="title"/>
          </p:nvPr>
        </p:nvSpPr>
        <p:spPr/>
        <p:txBody>
          <a:bodyPr/>
          <a:lstStyle/>
          <a:p>
            <a:r>
              <a:rPr lang="en-GB" dirty="0"/>
              <a:t>Calcium</a:t>
            </a:r>
          </a:p>
        </p:txBody>
      </p:sp>
      <p:sp>
        <p:nvSpPr>
          <p:cNvPr id="3" name="Content Placeholder 2">
            <a:extLst>
              <a:ext uri="{FF2B5EF4-FFF2-40B4-BE49-F238E27FC236}">
                <a16:creationId xmlns:a16="http://schemas.microsoft.com/office/drawing/2014/main" id="{1880E087-76B8-4EC4-A1A5-F87D22FBD9D0}"/>
              </a:ext>
            </a:extLst>
          </p:cNvPr>
          <p:cNvSpPr>
            <a:spLocks noGrp="1"/>
          </p:cNvSpPr>
          <p:nvPr>
            <p:ph idx="1"/>
          </p:nvPr>
        </p:nvSpPr>
        <p:spPr/>
        <p:txBody>
          <a:bodyPr>
            <a:normAutofit lnSpcReduction="10000"/>
          </a:bodyPr>
          <a:lstStyle/>
          <a:p>
            <a:r>
              <a:rPr lang="en-GB" dirty="0"/>
              <a:t> Adolescence is a crucial time for bone development, and the requirement for calcium reaches its peak during these years.</a:t>
            </a:r>
          </a:p>
          <a:p>
            <a:r>
              <a:rPr lang="en-GB" dirty="0"/>
              <a:t>Low calcium intakes during times of active growth, especially if paired with physical inactivity, can compromise the development of peak bone mass, which is considered the best protection against adolescent fractures and adult osteoporosis. </a:t>
            </a:r>
          </a:p>
          <a:p>
            <a:r>
              <a:rPr lang="en-GB" dirty="0"/>
              <a:t> Increasing milk products in the diet to meet calcium recommendations greatly increases bone density.</a:t>
            </a:r>
          </a:p>
          <a:p>
            <a:r>
              <a:rPr lang="en-GB" dirty="0"/>
              <a:t>However, teenage girls are most vulnerable, for their milk— and therefore their calcium—intakes begin to decline at the time when their calcium needs are greatest</a:t>
            </a:r>
          </a:p>
          <a:p>
            <a:r>
              <a:rPr lang="en-GB" dirty="0"/>
              <a:t>women have much greater bone losses than men in later life.</a:t>
            </a:r>
          </a:p>
        </p:txBody>
      </p:sp>
    </p:spTree>
    <p:extLst>
      <p:ext uri="{BB962C8B-B14F-4D97-AF65-F5344CB8AC3E}">
        <p14:creationId xmlns:p14="http://schemas.microsoft.com/office/powerpoint/2010/main" val="188100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2BEE7-644A-4BDC-8BDD-4A04E5EB02B4}"/>
              </a:ext>
            </a:extLst>
          </p:cNvPr>
          <p:cNvSpPr>
            <a:spLocks noGrp="1"/>
          </p:cNvSpPr>
          <p:nvPr>
            <p:ph type="title"/>
          </p:nvPr>
        </p:nvSpPr>
        <p:spPr/>
        <p:txBody>
          <a:bodyPr/>
          <a:lstStyle/>
          <a:p>
            <a:r>
              <a:rPr lang="en-GB" dirty="0"/>
              <a:t>Problems Adolescents Face</a:t>
            </a:r>
          </a:p>
        </p:txBody>
      </p:sp>
      <p:sp>
        <p:nvSpPr>
          <p:cNvPr id="3" name="Content Placeholder 2">
            <a:extLst>
              <a:ext uri="{FF2B5EF4-FFF2-40B4-BE49-F238E27FC236}">
                <a16:creationId xmlns:a16="http://schemas.microsoft.com/office/drawing/2014/main" id="{EF25CA3A-F613-4582-B705-A84FB33C2749}"/>
              </a:ext>
            </a:extLst>
          </p:cNvPr>
          <p:cNvSpPr>
            <a:spLocks noGrp="1"/>
          </p:cNvSpPr>
          <p:nvPr>
            <p:ph idx="1"/>
          </p:nvPr>
        </p:nvSpPr>
        <p:spPr/>
        <p:txBody>
          <a:bodyPr>
            <a:normAutofit lnSpcReduction="10000"/>
          </a:bodyPr>
          <a:lstStyle/>
          <a:p>
            <a:r>
              <a:rPr lang="en-GB" dirty="0"/>
              <a:t>Marijuana </a:t>
            </a:r>
          </a:p>
          <a:p>
            <a:r>
              <a:rPr lang="en-GB" dirty="0"/>
              <a:t>Cocaine, Crack, and Methamphetamine </a:t>
            </a:r>
          </a:p>
          <a:p>
            <a:r>
              <a:rPr lang="en-GB" dirty="0"/>
              <a:t>Ecstasy</a:t>
            </a:r>
          </a:p>
          <a:p>
            <a:r>
              <a:rPr lang="en-GB" dirty="0"/>
              <a:t>Drug Abuse, in General </a:t>
            </a:r>
          </a:p>
          <a:p>
            <a:r>
              <a:rPr lang="en-GB" dirty="0"/>
              <a:t>Alcohol Abuse </a:t>
            </a:r>
          </a:p>
          <a:p>
            <a:r>
              <a:rPr lang="en-GB" dirty="0"/>
              <a:t>Smoking</a:t>
            </a:r>
          </a:p>
          <a:p>
            <a:r>
              <a:rPr lang="en-GB" dirty="0"/>
              <a:t>Smokeless Tobacco </a:t>
            </a:r>
          </a:p>
          <a:p>
            <a:r>
              <a:rPr lang="en-GB" sz="2400" b="1" dirty="0"/>
              <a:t>DO YOU KNOW?????</a:t>
            </a:r>
          </a:p>
          <a:p>
            <a:r>
              <a:rPr lang="en-GB" dirty="0"/>
              <a:t>◆ The vitamin C requirement for people who regularly smoke cigarettes is an additional 35 mg/day.</a:t>
            </a:r>
          </a:p>
          <a:p>
            <a:endParaRPr lang="en-GB" sz="2400" b="1" dirty="0"/>
          </a:p>
        </p:txBody>
      </p:sp>
    </p:spTree>
    <p:extLst>
      <p:ext uri="{BB962C8B-B14F-4D97-AF65-F5344CB8AC3E}">
        <p14:creationId xmlns:p14="http://schemas.microsoft.com/office/powerpoint/2010/main" val="28488429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TM02836342[[fn=Ion]]</Template>
  <TotalTime>37</TotalTime>
  <Words>849</Words>
  <Application>Microsoft Office PowerPoint</Application>
  <PresentationFormat>Widescreen</PresentationFormat>
  <Paragraphs>64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Lect 16 Nutrition during Adolescence</vt:lpstr>
      <vt:lpstr>Nutrition during Adolescence</vt:lpstr>
      <vt:lpstr>Growth and Development </vt:lpstr>
      <vt:lpstr>Energy and Nutrient Needs</vt:lpstr>
      <vt:lpstr>PowerPoint Presentation</vt:lpstr>
      <vt:lpstr>Iron</vt:lpstr>
      <vt:lpstr>PowerPoint Presentation</vt:lpstr>
      <vt:lpstr>Calcium</vt:lpstr>
      <vt:lpstr>Problems Adolescents Face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 16 Nutrition during Adolescence</dc:title>
  <dc:creator>Noman Ali</dc:creator>
  <cp:lastModifiedBy>Noman Ali</cp:lastModifiedBy>
  <cp:revision>5</cp:revision>
  <dcterms:created xsi:type="dcterms:W3CDTF">2018-08-10T18:20:13Z</dcterms:created>
  <dcterms:modified xsi:type="dcterms:W3CDTF">2018-08-10T18:57:57Z</dcterms:modified>
</cp:coreProperties>
</file>