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7" r:id="rId2"/>
    <p:sldId id="258" r:id="rId3"/>
    <p:sldId id="259" r:id="rId4"/>
    <p:sldId id="260" r:id="rId5"/>
    <p:sldId id="261" r:id="rId6"/>
    <p:sldId id="262" r:id="rId7"/>
    <p:sldId id="263" r:id="rId8"/>
    <p:sldId id="264" r:id="rId9"/>
    <p:sldId id="270" r:id="rId10"/>
    <p:sldId id="271" r:id="rId11"/>
    <p:sldId id="265" r:id="rId12"/>
    <p:sldId id="266" r:id="rId13"/>
    <p:sldId id="267" r:id="rId14"/>
    <p:sldId id="268" r:id="rId15"/>
    <p:sldId id="26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7" autoAdjust="0"/>
  </p:normalViewPr>
  <p:slideViewPr>
    <p:cSldViewPr>
      <p:cViewPr varScale="1">
        <p:scale>
          <a:sx n="80" d="100"/>
          <a:sy n="80" d="100"/>
        </p:scale>
        <p:origin x="1450" y="48"/>
      </p:cViewPr>
      <p:guideLst>
        <p:guide orient="horz" pos="2160"/>
        <p:guide pos="2880"/>
      </p:guideLst>
    </p:cSldViewPr>
  </p:slideViewPr>
  <p:outlineViewPr>
    <p:cViewPr>
      <p:scale>
        <a:sx n="33" d="100"/>
        <a:sy n="33" d="100"/>
      </p:scale>
      <p:origin x="0" y="-37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20AA63B-7352-4102-BF93-29EB39402F94}" type="datetimeFigureOut">
              <a:rPr lang="en-US" smtClean="0"/>
              <a:t>12/8/2020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DF1B75B-D2CA-4454-A5E0-E401B3F0D953}" type="slidenum">
              <a:rPr lang="en-US" smtClean="0"/>
              <a:t>‹#›</a:t>
            </a:fld>
            <a:endParaRPr lang="en-US"/>
          </a:p>
        </p:txBody>
      </p:sp>
    </p:spTree>
    <p:extLst>
      <p:ext uri="{BB962C8B-B14F-4D97-AF65-F5344CB8AC3E}">
        <p14:creationId xmlns:p14="http://schemas.microsoft.com/office/powerpoint/2010/main" val="932908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32F3306-B928-414B-AF62-7D2B1B34BFD5}" type="datetimeFigureOut">
              <a:rPr lang="en-PK" smtClean="0"/>
              <a:t>08/12/2020</a:t>
            </a:fld>
            <a:endParaRPr lang="en-PK"/>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0635D78-29B3-41AF-AD9C-E13A4121A0B9}" type="slidenum">
              <a:rPr lang="en-PK" smtClean="0"/>
              <a:t>‹#›</a:t>
            </a:fld>
            <a:endParaRPr lang="en-PK"/>
          </a:p>
        </p:txBody>
      </p:sp>
    </p:spTree>
    <p:extLst>
      <p:ext uri="{BB962C8B-B14F-4D97-AF65-F5344CB8AC3E}">
        <p14:creationId xmlns:p14="http://schemas.microsoft.com/office/powerpoint/2010/main" val="2166057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E5CD2F12-8708-4933-A1AF-2E1CC9952960}" type="datetimeFigureOut">
              <a:rPr lang="en-AU" smtClean="0"/>
              <a:pPr/>
              <a:t>8/12/2020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E5CD2F12-8708-4933-A1AF-2E1CC9952960}" type="datetimeFigureOut">
              <a:rPr lang="en-AU" smtClean="0"/>
              <a:pPr/>
              <a:t>8/12/2020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CD2F12-8708-4933-A1AF-2E1CC9952960}" type="datetimeFigureOut">
              <a:rPr lang="en-AU" smtClean="0"/>
              <a:pPr/>
              <a:t>8/12/2020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D2F12-8708-4933-A1AF-2E1CC9952960}" type="datetimeFigureOut">
              <a:rPr lang="en-AU" smtClean="0"/>
              <a:pPr/>
              <a:t>8/12/2020</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88933-6C31-4264-8809-F3EC16EE5FB0}"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arch.hp.my.aol.com.au/aol/redir?src=image&amp;clickedItemURN=http%3A%2F%2Fwww.trin.cam.ac.uk%2Ftcics%2FHassan%2520Musa%2520-%2520bismillah.gif&amp;moduleId=image_details.jsp.M&amp;clickedItemDescription=Image%20Details"/>
          <p:cNvPicPr>
            <a:picLocks noGrp="1" noChangeAspect="1" noChangeArrowheads="1"/>
          </p:cNvPicPr>
          <p:nvPr>
            <p:ph idx="1"/>
          </p:nvPr>
        </p:nvPicPr>
        <p:blipFill>
          <a:blip r:embed="rId2" cstate="print"/>
          <a:srcRect/>
          <a:stretch>
            <a:fillRect/>
          </a:stretch>
        </p:blipFill>
        <p:spPr bwMode="auto">
          <a:xfrm>
            <a:off x="943886" y="555346"/>
            <a:ext cx="7278687" cy="575397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p:spPr>
        <p:txBody>
          <a:bodyPr>
            <a:normAutofit fontScale="90000"/>
          </a:bodyPr>
          <a:lstStyle/>
          <a:p>
            <a:r>
              <a:rPr lang="en-US" b="1" dirty="0" smtClean="0"/>
              <a:t/>
            </a:r>
            <a:br>
              <a:rPr lang="en-US" b="1" dirty="0" smtClean="0"/>
            </a:br>
            <a:r>
              <a:rPr lang="en-US" b="1" dirty="0" smtClean="0"/>
              <a:t>Sorting </a:t>
            </a:r>
            <a:r>
              <a:rPr lang="en-US" b="1" dirty="0"/>
              <a:t>and grading</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This </a:t>
            </a:r>
            <a:r>
              <a:rPr lang="en-US" dirty="0"/>
              <a:t>is one of the most important postharvest operations after harvesting. </a:t>
            </a:r>
            <a:endParaRPr lang="en-US" dirty="0" smtClean="0"/>
          </a:p>
          <a:p>
            <a:r>
              <a:rPr lang="en-US" dirty="0" smtClean="0"/>
              <a:t>This </a:t>
            </a:r>
            <a:r>
              <a:rPr lang="en-US" dirty="0"/>
              <a:t>is done primarily for quality packing and removal of diseased and </a:t>
            </a:r>
            <a:r>
              <a:rPr lang="en-US" dirty="0" smtClean="0"/>
              <a:t>damaged </a:t>
            </a:r>
            <a:r>
              <a:rPr lang="en-US" dirty="0"/>
              <a:t>produce from the lot. </a:t>
            </a:r>
            <a:endParaRPr lang="en-US" dirty="0" smtClean="0"/>
          </a:p>
          <a:p>
            <a:r>
              <a:rPr lang="en-US" dirty="0" smtClean="0"/>
              <a:t>Proper </a:t>
            </a:r>
            <a:r>
              <a:rPr lang="en-US" dirty="0"/>
              <a:t>sorting and grading </a:t>
            </a:r>
            <a:r>
              <a:rPr lang="en-US" dirty="0" smtClean="0"/>
              <a:t>ensures quality produce to meet national and international demand </a:t>
            </a:r>
            <a:r>
              <a:rPr lang="en-US" dirty="0"/>
              <a:t>(Bekele, 2018). </a:t>
            </a:r>
          </a:p>
          <a:p>
            <a:endParaRPr lang="en-US" dirty="0"/>
          </a:p>
        </p:txBody>
      </p:sp>
    </p:spTree>
    <p:extLst>
      <p:ext uri="{BB962C8B-B14F-4D97-AF65-F5344CB8AC3E}">
        <p14:creationId xmlns:p14="http://schemas.microsoft.com/office/powerpoint/2010/main" val="2604941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normAutofit fontScale="90000"/>
          </a:bodyPr>
          <a:lstStyle/>
          <a:p>
            <a:r>
              <a:rPr lang="en-AU" b="1" dirty="0"/>
              <a:t>Fruit/Product </a:t>
            </a:r>
            <a:r>
              <a:rPr lang="en-AU" b="1" dirty="0" smtClean="0"/>
              <a:t>susceptibility due to Biotic stress</a:t>
            </a:r>
            <a:endParaRPr lang="en-AU" b="1" dirty="0"/>
          </a:p>
        </p:txBody>
      </p:sp>
      <p:sp>
        <p:nvSpPr>
          <p:cNvPr id="6" name="Content Placeholder 2"/>
          <p:cNvSpPr>
            <a:spLocks noGrp="1"/>
          </p:cNvSpPr>
          <p:nvPr>
            <p:ph idx="1"/>
          </p:nvPr>
        </p:nvSpPr>
        <p:spPr>
          <a:xfrm>
            <a:off x="457200" y="1600200"/>
            <a:ext cx="8229600" cy="4525963"/>
          </a:xfrm>
        </p:spPr>
        <p:txBody>
          <a:bodyPr>
            <a:normAutofit lnSpcReduction="10000"/>
          </a:bodyPr>
          <a:lstStyle/>
          <a:p>
            <a:r>
              <a:rPr lang="en-AU" b="1" dirty="0"/>
              <a:t>The pathogenic organisms</a:t>
            </a:r>
            <a:r>
              <a:rPr lang="en-AU" dirty="0"/>
              <a:t> secrete toxic substances that make the product or its part unfit for consumption.</a:t>
            </a:r>
          </a:p>
          <a:p>
            <a:r>
              <a:rPr lang="en-AU" b="1" dirty="0"/>
              <a:t>All types of plant products</a:t>
            </a:r>
            <a:r>
              <a:rPr lang="en-AU" dirty="0"/>
              <a:t> are susceptible to postharvest diseases.</a:t>
            </a:r>
          </a:p>
          <a:p>
            <a:r>
              <a:rPr lang="en-AU" b="1" dirty="0"/>
              <a:t>The products </a:t>
            </a:r>
            <a:r>
              <a:rPr lang="en-AU" dirty="0"/>
              <a:t>which are more succulent, tender, perishable and have more water content are more susceptible to wounds and infection by fungi and bacteria.</a:t>
            </a:r>
          </a:p>
          <a:p>
            <a:endParaRPr lang="en-AU" dirty="0"/>
          </a:p>
        </p:txBody>
      </p:sp>
    </p:spTree>
    <p:extLst>
      <p:ext uri="{BB962C8B-B14F-4D97-AF65-F5344CB8AC3E}">
        <p14:creationId xmlns:p14="http://schemas.microsoft.com/office/powerpoint/2010/main" val="2234945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pPr algn="l"/>
            <a:r>
              <a:rPr lang="en-AU" b="1" dirty="0"/>
              <a:t>SUSCEPTIBLE PRODUCTS</a:t>
            </a:r>
          </a:p>
        </p:txBody>
      </p:sp>
      <p:sp>
        <p:nvSpPr>
          <p:cNvPr id="5" name="Content Placeholder 2"/>
          <p:cNvSpPr>
            <a:spLocks noGrp="1"/>
          </p:cNvSpPr>
          <p:nvPr>
            <p:ph idx="1"/>
          </p:nvPr>
        </p:nvSpPr>
        <p:spPr>
          <a:xfrm>
            <a:off x="457200" y="1600200"/>
            <a:ext cx="8229600" cy="4525963"/>
          </a:xfrm>
        </p:spPr>
        <p:txBody>
          <a:bodyPr>
            <a:normAutofit/>
          </a:bodyPr>
          <a:lstStyle/>
          <a:p>
            <a:r>
              <a:rPr lang="en-AU" dirty="0"/>
              <a:t>The succulent fleshy fruits, and vegetables, cut flowers,  bulbs and corms are often affected by </a:t>
            </a:r>
            <a:r>
              <a:rPr lang="en-AU" dirty="0" err="1"/>
              <a:t>postharvest</a:t>
            </a:r>
            <a:r>
              <a:rPr lang="en-AU" dirty="0"/>
              <a:t> diseases.</a:t>
            </a:r>
          </a:p>
          <a:p>
            <a:r>
              <a:rPr lang="en-AU" dirty="0" err="1"/>
              <a:t>Postharvest</a:t>
            </a:r>
            <a:r>
              <a:rPr lang="en-AU" dirty="0"/>
              <a:t> rotting of cereal grains and of legumes is common. These losses occur at large bins and warehouses of wholesalers and growers.</a:t>
            </a:r>
          </a:p>
          <a:p>
            <a:endParaRPr lang="en-AU" dirty="0"/>
          </a:p>
          <a:p>
            <a:endParaRPr lang="en-AU" dirty="0"/>
          </a:p>
          <a:p>
            <a:endParaRPr lang="en-AU" dirty="0"/>
          </a:p>
        </p:txBody>
      </p:sp>
    </p:spTree>
    <p:extLst>
      <p:ext uri="{BB962C8B-B14F-4D97-AF65-F5344CB8AC3E}">
        <p14:creationId xmlns:p14="http://schemas.microsoft.com/office/powerpoint/2010/main" val="3311274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endParaRPr lang="en-AU"/>
          </a:p>
        </p:txBody>
      </p:sp>
      <p:sp>
        <p:nvSpPr>
          <p:cNvPr id="5" name="Content Placeholder 2"/>
          <p:cNvSpPr>
            <a:spLocks noGrp="1"/>
          </p:cNvSpPr>
          <p:nvPr>
            <p:ph idx="1"/>
          </p:nvPr>
        </p:nvSpPr>
        <p:spPr>
          <a:xfrm>
            <a:off x="457200" y="1600200"/>
            <a:ext cx="8229600" cy="4525963"/>
          </a:xfrm>
        </p:spPr>
        <p:txBody>
          <a:bodyPr/>
          <a:lstStyle/>
          <a:p>
            <a:pPr>
              <a:buNone/>
            </a:pPr>
            <a:r>
              <a:rPr lang="en-AU" b="1" dirty="0"/>
              <a:t>THE EXTENT OF DAMAGE:</a:t>
            </a:r>
          </a:p>
          <a:p>
            <a:r>
              <a:rPr lang="en-AU" dirty="0"/>
              <a:t>The extent and nature of damage depends on the picking conditions, handling, type of  product, disease organism and storage conditions.</a:t>
            </a:r>
          </a:p>
          <a:p>
            <a:endParaRPr lang="en-AU" dirty="0"/>
          </a:p>
        </p:txBody>
      </p:sp>
    </p:spTree>
    <p:extLst>
      <p:ext uri="{BB962C8B-B14F-4D97-AF65-F5344CB8AC3E}">
        <p14:creationId xmlns:p14="http://schemas.microsoft.com/office/powerpoint/2010/main" val="1806997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AU" b="1" dirty="0"/>
              <a:t>Economic importance </a:t>
            </a:r>
          </a:p>
        </p:txBody>
      </p:sp>
      <p:sp>
        <p:nvSpPr>
          <p:cNvPr id="5" name="Content Placeholder 2"/>
          <p:cNvSpPr>
            <a:spLocks noGrp="1"/>
          </p:cNvSpPr>
          <p:nvPr>
            <p:ph idx="1"/>
          </p:nvPr>
        </p:nvSpPr>
        <p:spPr>
          <a:xfrm>
            <a:off x="457200" y="1600200"/>
            <a:ext cx="8229600" cy="4525963"/>
          </a:xfrm>
        </p:spPr>
        <p:txBody>
          <a:bodyPr>
            <a:normAutofit fontScale="85000" lnSpcReduction="10000"/>
          </a:bodyPr>
          <a:lstStyle/>
          <a:p>
            <a:r>
              <a:rPr lang="en-AU" dirty="0" err="1"/>
              <a:t>Postharvest</a:t>
            </a:r>
            <a:r>
              <a:rPr lang="en-AU" dirty="0"/>
              <a:t> diseases destroy 10-30% of the total yield of crops.</a:t>
            </a:r>
          </a:p>
          <a:p>
            <a:r>
              <a:rPr lang="en-AU" dirty="0"/>
              <a:t>Worldwide </a:t>
            </a:r>
            <a:r>
              <a:rPr lang="en-AU" dirty="0" err="1"/>
              <a:t>postharvest</a:t>
            </a:r>
            <a:r>
              <a:rPr lang="en-AU" dirty="0"/>
              <a:t> losses have been estimated to be 50% of the harvested crop.</a:t>
            </a:r>
          </a:p>
          <a:p>
            <a:r>
              <a:rPr lang="en-AU" dirty="0" err="1"/>
              <a:t>Postharvest</a:t>
            </a:r>
            <a:r>
              <a:rPr lang="en-AU" dirty="0"/>
              <a:t> diseases cause great losses of fresh fruits and vegetables by reducing their quality, quantity or both.</a:t>
            </a:r>
          </a:p>
          <a:p>
            <a:r>
              <a:rPr lang="en-AU" dirty="0" err="1"/>
              <a:t>Postharvest</a:t>
            </a:r>
            <a:r>
              <a:rPr lang="en-AU" dirty="0"/>
              <a:t> diseases of grains and legumes also result in the production of toxic substances (</a:t>
            </a:r>
            <a:r>
              <a:rPr lang="en-AU" dirty="0" err="1"/>
              <a:t>mycotoxins</a:t>
            </a:r>
            <a:r>
              <a:rPr lang="en-AU" dirty="0"/>
              <a:t>).</a:t>
            </a:r>
          </a:p>
          <a:p>
            <a:r>
              <a:rPr lang="en-AU" dirty="0" err="1"/>
              <a:t>Mycotoxins</a:t>
            </a:r>
            <a:r>
              <a:rPr lang="en-AU" dirty="0"/>
              <a:t> are also produced in infected fresh fruits and vegetables.</a:t>
            </a:r>
          </a:p>
          <a:p>
            <a:endParaRPr lang="en-AU" dirty="0"/>
          </a:p>
          <a:p>
            <a:endParaRPr lang="en-AU" dirty="0"/>
          </a:p>
        </p:txBody>
      </p:sp>
    </p:spTree>
    <p:extLst>
      <p:ext uri="{BB962C8B-B14F-4D97-AF65-F5344CB8AC3E}">
        <p14:creationId xmlns:p14="http://schemas.microsoft.com/office/powerpoint/2010/main" val="303380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715962"/>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*Sources</a:t>
            </a:r>
            <a:endParaRPr lang="en-US" b="1" dirty="0"/>
          </a:p>
        </p:txBody>
      </p:sp>
      <p:sp>
        <p:nvSpPr>
          <p:cNvPr id="5" name="Content Placeholder 2"/>
          <p:cNvSpPr txBox="1">
            <a:spLocks/>
          </p:cNvSpPr>
          <p:nvPr/>
        </p:nvSpPr>
        <p:spPr>
          <a:xfrm>
            <a:off x="611560" y="1556792"/>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1. Recommended books.</a:t>
            </a:r>
          </a:p>
          <a:p>
            <a:r>
              <a:rPr lang="en-US" dirty="0" smtClean="0"/>
              <a:t>2. Latest research articles downloaded from  </a:t>
            </a:r>
          </a:p>
          <a:p>
            <a:pPr marL="0" indent="0">
              <a:buFont typeface="Arial" pitchFamily="34" charset="0"/>
              <a:buNone/>
            </a:pPr>
            <a:r>
              <a:rPr lang="en-US" dirty="0" smtClean="0"/>
              <a:t>        Google. </a:t>
            </a:r>
          </a:p>
          <a:p>
            <a:r>
              <a:rPr lang="en-US" dirty="0" smtClean="0"/>
              <a:t>.</a:t>
            </a:r>
          </a:p>
          <a:p>
            <a:endParaRPr lang="en-US" dirty="0" smtClean="0"/>
          </a:p>
          <a:p>
            <a:endParaRPr lang="en-US" dirty="0" smtClean="0"/>
          </a:p>
          <a:p>
            <a:r>
              <a:rPr lang="en-US" sz="2000" dirty="0" smtClean="0"/>
              <a:t>*Solely for academic purpose and guidance of students. </a:t>
            </a:r>
          </a:p>
          <a:p>
            <a:endParaRPr lang="en-US" dirty="0"/>
          </a:p>
        </p:txBody>
      </p:sp>
    </p:spTree>
    <p:extLst>
      <p:ext uri="{BB962C8B-B14F-4D97-AF65-F5344CB8AC3E}">
        <p14:creationId xmlns:p14="http://schemas.microsoft.com/office/powerpoint/2010/main" val="3064810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Postharvest Losses</a:t>
            </a:r>
            <a:endParaRPr lang="en-US" b="1" dirty="0"/>
          </a:p>
        </p:txBody>
      </p:sp>
      <p:sp>
        <p:nvSpPr>
          <p:cNvPr id="3" name="Content Placeholder 2"/>
          <p:cNvSpPr>
            <a:spLocks noGrp="1"/>
          </p:cNvSpPr>
          <p:nvPr>
            <p:ph idx="1"/>
          </p:nvPr>
        </p:nvSpPr>
        <p:spPr/>
        <p:txBody>
          <a:bodyPr>
            <a:normAutofit/>
          </a:bodyPr>
          <a:lstStyle/>
          <a:p>
            <a:r>
              <a:rPr lang="en-US" dirty="0" smtClean="0"/>
              <a:t>“The </a:t>
            </a:r>
            <a:r>
              <a:rPr lang="en-US" dirty="0"/>
              <a:t>post-harvest period defines the time from the moment of separation of food item from the medium of immediate growth or production to the moment when the food enters the process of preparation for final </a:t>
            </a:r>
            <a:r>
              <a:rPr lang="en-US" dirty="0" smtClean="0"/>
              <a:t>consumption” (Ayo et al., 2017).</a:t>
            </a:r>
          </a:p>
        </p:txBody>
      </p:sp>
    </p:spTree>
    <p:extLst>
      <p:ext uri="{BB962C8B-B14F-4D97-AF65-F5344CB8AC3E}">
        <p14:creationId xmlns:p14="http://schemas.microsoft.com/office/powerpoint/2010/main" val="1978889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b="1" dirty="0" smtClean="0"/>
              <a:t>Types of Losses</a:t>
            </a:r>
            <a:endParaRPr lang="en-US" b="1" dirty="0"/>
          </a:p>
        </p:txBody>
      </p:sp>
      <p:sp>
        <p:nvSpPr>
          <p:cNvPr id="3" name="Content Placeholder 2"/>
          <p:cNvSpPr>
            <a:spLocks noGrp="1"/>
          </p:cNvSpPr>
          <p:nvPr>
            <p:ph idx="1"/>
          </p:nvPr>
        </p:nvSpPr>
        <p:spPr>
          <a:xfrm>
            <a:off x="457200" y="980728"/>
            <a:ext cx="8229600" cy="5400600"/>
          </a:xfrm>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Loss denotes the non-availability or disappearance of food and should be directly measurable in economic,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qualitative, quantitative as well as nutritional (PHLIS, 2013) </a:t>
            </a:r>
            <a:r>
              <a:rPr lang="en-US" dirty="0" smtClean="0">
                <a:latin typeface="Times New Roman" panose="02020603050405020304" pitchFamily="18" charset="0"/>
                <a:cs typeface="Times New Roman" panose="02020603050405020304" pitchFamily="18" charset="0"/>
              </a:rPr>
              <a:t>terms: </a:t>
            </a:r>
          </a:p>
          <a:p>
            <a:r>
              <a:rPr lang="en-US" b="1" dirty="0" smtClean="0">
                <a:latin typeface="Times New Roman" panose="02020603050405020304" pitchFamily="18" charset="0"/>
                <a:cs typeface="Times New Roman" panose="02020603050405020304" pitchFamily="18" charset="0"/>
              </a:rPr>
              <a:t>a</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Economic </a:t>
            </a:r>
            <a:r>
              <a:rPr lang="en-US" b="1" dirty="0" smtClean="0">
                <a:latin typeface="Times New Roman" panose="02020603050405020304" pitchFamily="18" charset="0"/>
                <a:cs typeface="Times New Roman" panose="02020603050405020304" pitchFamily="18" charset="0"/>
              </a:rPr>
              <a:t>loss</a:t>
            </a:r>
            <a:r>
              <a:rPr lang="en-US" dirty="0" smtClean="0">
                <a:latin typeface="Times New Roman" panose="02020603050405020304" pitchFamily="18" charset="0"/>
                <a:cs typeface="Times New Roman" panose="02020603050405020304" pitchFamily="18" charset="0"/>
              </a:rPr>
              <a:t> shows reduction </a:t>
            </a:r>
            <a:r>
              <a:rPr lang="en-US" dirty="0">
                <a:latin typeface="Times New Roman" panose="02020603050405020304" pitchFamily="18" charset="0"/>
                <a:cs typeface="Times New Roman" panose="02020603050405020304" pitchFamily="18" charset="0"/>
              </a:rPr>
              <a:t>in monetary value of a food as a result of physical loss. </a:t>
            </a:r>
            <a:endParaRPr lang="en-US"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b</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Quantitative loss </a:t>
            </a:r>
            <a:r>
              <a:rPr lang="en-US" dirty="0" smtClean="0">
                <a:latin typeface="Times New Roman" panose="02020603050405020304" pitchFamily="18" charset="0"/>
                <a:cs typeface="Times New Roman" panose="02020603050405020304" pitchFamily="18" charset="0"/>
              </a:rPr>
              <a:t>reflects reduction </a:t>
            </a:r>
            <a:r>
              <a:rPr lang="en-US" dirty="0">
                <a:latin typeface="Times New Roman" panose="02020603050405020304" pitchFamily="18" charset="0"/>
                <a:cs typeface="Times New Roman" panose="02020603050405020304" pitchFamily="18" charset="0"/>
              </a:rPr>
              <a:t>in weight. </a:t>
            </a:r>
            <a:endParaRPr lang="en-US"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c</a:t>
            </a:r>
            <a:r>
              <a:rPr lang="en-US" b="1" dirty="0">
                <a:latin typeface="Times New Roman" panose="02020603050405020304" pitchFamily="18" charset="0"/>
                <a:cs typeface="Times New Roman" panose="02020603050405020304" pitchFamily="18" charset="0"/>
              </a:rPr>
              <a:t>. Qualitative loss </a:t>
            </a:r>
            <a:r>
              <a:rPr lang="en-US" dirty="0" smtClean="0">
                <a:latin typeface="Times New Roman" panose="02020603050405020304" pitchFamily="18" charset="0"/>
                <a:cs typeface="Times New Roman" panose="02020603050405020304" pitchFamily="18" charset="0"/>
              </a:rPr>
              <a:t>relates to damage and is </a:t>
            </a:r>
            <a:r>
              <a:rPr lang="en-US" dirty="0">
                <a:latin typeface="Times New Roman" panose="02020603050405020304" pitchFamily="18" charset="0"/>
                <a:cs typeface="Times New Roman" panose="02020603050405020304" pitchFamily="18" charset="0"/>
              </a:rPr>
              <a:t>usually described by comparison with locally acceptable quality standards. </a:t>
            </a:r>
            <a:endParaRPr lang="en-US"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d</a:t>
            </a:r>
            <a:r>
              <a:rPr lang="en-US" b="1" dirty="0">
                <a:latin typeface="Times New Roman" panose="02020603050405020304" pitchFamily="18" charset="0"/>
                <a:cs typeface="Times New Roman" panose="02020603050405020304" pitchFamily="18" charset="0"/>
              </a:rPr>
              <a:t>. Nutritional and </a:t>
            </a:r>
            <a:r>
              <a:rPr lang="en-US" b="1" dirty="0" err="1">
                <a:latin typeface="Times New Roman" panose="02020603050405020304" pitchFamily="18" charset="0"/>
                <a:cs typeface="Times New Roman" panose="02020603050405020304" pitchFamily="18" charset="0"/>
              </a:rPr>
              <a:t>Germinative</a:t>
            </a:r>
            <a:r>
              <a:rPr lang="en-US" b="1" dirty="0">
                <a:latin typeface="Times New Roman" panose="02020603050405020304" pitchFamily="18" charset="0"/>
                <a:cs typeface="Times New Roman" panose="02020603050405020304" pitchFamily="18" charset="0"/>
              </a:rPr>
              <a:t> losses </a:t>
            </a:r>
            <a:r>
              <a:rPr lang="en-US" dirty="0">
                <a:latin typeface="Times New Roman" panose="02020603050405020304" pitchFamily="18" charset="0"/>
                <a:cs typeface="Times New Roman" panose="02020603050405020304" pitchFamily="18" charset="0"/>
              </a:rPr>
              <a:t>which are usually a combination of quality and quantity, since there can be a disproportionate loss of nutrients </a:t>
            </a:r>
            <a:r>
              <a:rPr lang="en-US" dirty="0" smtClean="0">
                <a:latin typeface="Times New Roman" panose="02020603050405020304" pitchFamily="18" charset="0"/>
                <a:cs typeface="Times New Roman" panose="02020603050405020304" pitchFamily="18" charset="0"/>
              </a:rPr>
              <a:t>which </a:t>
            </a:r>
            <a:r>
              <a:rPr lang="en-US" dirty="0">
                <a:latin typeface="Times New Roman" panose="02020603050405020304" pitchFamily="18" charset="0"/>
                <a:cs typeface="Times New Roman" panose="02020603050405020304" pitchFamily="18" charset="0"/>
              </a:rPr>
              <a:t>will not be apparent when weight loss alone is </a:t>
            </a:r>
            <a:r>
              <a:rPr lang="en-US" dirty="0" smtClean="0">
                <a:latin typeface="Times New Roman" panose="02020603050405020304" pitchFamily="18" charset="0"/>
                <a:cs typeface="Times New Roman" panose="02020603050405020304" pitchFamily="18" charset="0"/>
              </a:rPr>
              <a:t>considered</a:t>
            </a:r>
            <a:r>
              <a:rPr lang="en-US" dirty="0">
                <a:latin typeface="Times New Roman" panose="02020603050405020304" pitchFamily="18" charset="0"/>
                <a:cs typeface="Times New Roman" panose="02020603050405020304" pitchFamily="18" charset="0"/>
              </a:rPr>
              <a:t> </a:t>
            </a:r>
            <a:r>
              <a:rPr lang="en-US" dirty="0"/>
              <a:t>(Ayo et al., 2017).</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314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b="1" dirty="0" smtClean="0"/>
              <a:t>Components of Loss</a:t>
            </a:r>
            <a:endParaRPr lang="en-US" b="1" dirty="0"/>
          </a:p>
        </p:txBody>
      </p:sp>
      <p:sp>
        <p:nvSpPr>
          <p:cNvPr id="3" name="Content Placeholder 2"/>
          <p:cNvSpPr>
            <a:spLocks noGrp="1"/>
          </p:cNvSpPr>
          <p:nvPr>
            <p:ph idx="1"/>
          </p:nvPr>
        </p:nvSpPr>
        <p:spPr>
          <a:xfrm>
            <a:off x="457200" y="1052736"/>
            <a:ext cx="8229600" cy="4525963"/>
          </a:xfrm>
        </p:spPr>
        <p:txBody>
          <a:bodyPr>
            <a:noAutofit/>
          </a:bodyPr>
          <a:lstStyle/>
          <a:p>
            <a:r>
              <a:rPr lang="en-US" sz="2800" dirty="0">
                <a:latin typeface="Times New Roman" panose="02020603050405020304" pitchFamily="18" charset="0"/>
                <a:cs typeface="Times New Roman" panose="02020603050405020304" pitchFamily="18" charset="0"/>
              </a:rPr>
              <a:t>The components of loss have been identified </a:t>
            </a:r>
            <a:r>
              <a:rPr lang="en-US" sz="2800" dirty="0" smtClean="0">
                <a:latin typeface="Times New Roman" panose="02020603050405020304" pitchFamily="18" charset="0"/>
                <a:cs typeface="Times New Roman" panose="02020603050405020304" pitchFamily="18" charset="0"/>
              </a:rPr>
              <a:t>as:</a:t>
            </a:r>
          </a:p>
          <a:p>
            <a:r>
              <a:rPr lang="en-US" sz="2800" dirty="0" smtClean="0">
                <a:latin typeface="Times New Roman" panose="02020603050405020304" pitchFamily="18" charset="0"/>
                <a:cs typeface="Times New Roman" panose="02020603050405020304" pitchFamily="18" charset="0"/>
              </a:rPr>
              <a:t>Broken </a:t>
            </a:r>
            <a:r>
              <a:rPr lang="en-US" sz="2800" dirty="0">
                <a:latin typeface="Times New Roman" panose="02020603050405020304" pitchFamily="18" charset="0"/>
                <a:cs typeface="Times New Roman" panose="02020603050405020304" pitchFamily="18" charset="0"/>
              </a:rPr>
              <a:t>and damaged </a:t>
            </a:r>
            <a:r>
              <a:rPr lang="en-US" sz="2800" dirty="0" smtClean="0">
                <a:latin typeface="Times New Roman" panose="02020603050405020304" pitchFamily="18" charset="0"/>
                <a:cs typeface="Times New Roman" panose="02020603050405020304" pitchFamily="18" charset="0"/>
              </a:rPr>
              <a:t>grains / Rotten fruits &amp; Veggies</a:t>
            </a:r>
          </a:p>
          <a:p>
            <a:r>
              <a:rPr lang="en-US" sz="2800" dirty="0" err="1" smtClean="0">
                <a:latin typeface="Times New Roman" panose="02020603050405020304" pitchFamily="18" charset="0"/>
                <a:cs typeface="Times New Roman" panose="02020603050405020304" pitchFamily="18" charset="0"/>
              </a:rPr>
              <a:t>Mould</a:t>
            </a:r>
            <a:r>
              <a:rPr lang="en-US" sz="2800" dirty="0" smtClean="0">
                <a:latin typeface="Times New Roman" panose="02020603050405020304" pitchFamily="18" charset="0"/>
                <a:cs typeface="Times New Roman" panose="02020603050405020304" pitchFamily="18" charset="0"/>
              </a:rPr>
              <a:t> damage</a:t>
            </a:r>
          </a:p>
          <a:p>
            <a:r>
              <a:rPr lang="en-US" sz="2800" dirty="0">
                <a:latin typeface="Times New Roman" panose="02020603050405020304" pitchFamily="18" charset="0"/>
                <a:cs typeface="Times New Roman" panose="02020603050405020304" pitchFamily="18" charset="0"/>
              </a:rPr>
              <a:t>L</a:t>
            </a:r>
            <a:r>
              <a:rPr lang="en-US" sz="2800" dirty="0" smtClean="0">
                <a:latin typeface="Times New Roman" panose="02020603050405020304" pitchFamily="18" charset="0"/>
                <a:cs typeface="Times New Roman" panose="02020603050405020304" pitchFamily="18" charset="0"/>
              </a:rPr>
              <a:t>oss </a:t>
            </a:r>
            <a:r>
              <a:rPr lang="en-US" sz="2800" dirty="0">
                <a:latin typeface="Times New Roman" panose="02020603050405020304" pitchFamily="18" charset="0"/>
                <a:cs typeface="Times New Roman" panose="02020603050405020304" pitchFamily="18" charset="0"/>
              </a:rPr>
              <a:t>of </a:t>
            </a:r>
            <a:r>
              <a:rPr lang="en-US" sz="2800" dirty="0" smtClean="0">
                <a:latin typeface="Times New Roman" panose="02020603050405020304" pitchFamily="18" charset="0"/>
                <a:cs typeface="Times New Roman" panose="02020603050405020304" pitchFamily="18" charset="0"/>
              </a:rPr>
              <a:t>viability/</a:t>
            </a:r>
            <a:r>
              <a:rPr lang="en-US" sz="2800" dirty="0" err="1" smtClean="0">
                <a:latin typeface="Times New Roman" panose="02020603050405020304" pitchFamily="18" charset="0"/>
                <a:cs typeface="Times New Roman" panose="02020603050405020304" pitchFamily="18" charset="0"/>
              </a:rPr>
              <a:t>germinability</a:t>
            </a:r>
            <a:endParaRPr lang="en-US" sz="2800" dirty="0" smtClean="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I</a:t>
            </a:r>
            <a:r>
              <a:rPr lang="en-US" sz="2800" dirty="0" smtClean="0">
                <a:latin typeface="Times New Roman" panose="02020603050405020304" pitchFamily="18" charset="0"/>
                <a:cs typeface="Times New Roman" panose="02020603050405020304" pitchFamily="18" charset="0"/>
              </a:rPr>
              <a:t>nsect infestation</a:t>
            </a:r>
          </a:p>
          <a:p>
            <a:r>
              <a:rPr lang="en-US" sz="2800" dirty="0">
                <a:latin typeface="Times New Roman" panose="02020603050405020304" pitchFamily="18" charset="0"/>
                <a:cs typeface="Times New Roman" panose="02020603050405020304" pitchFamily="18" charset="0"/>
              </a:rPr>
              <a:t>L</a:t>
            </a:r>
            <a:r>
              <a:rPr lang="en-US" sz="2800" dirty="0" smtClean="0">
                <a:latin typeface="Times New Roman" panose="02020603050405020304" pitchFamily="18" charset="0"/>
                <a:cs typeface="Times New Roman" panose="02020603050405020304" pitchFamily="18" charset="0"/>
              </a:rPr>
              <a:t>oss </a:t>
            </a:r>
            <a:r>
              <a:rPr lang="en-US" sz="2800" dirty="0">
                <a:latin typeface="Times New Roman" panose="02020603050405020304" pitchFamily="18" charset="0"/>
                <a:cs typeface="Times New Roman" panose="02020603050405020304" pitchFamily="18" charset="0"/>
              </a:rPr>
              <a:t>of </a:t>
            </a:r>
            <a:r>
              <a:rPr lang="en-US" sz="2800" dirty="0" smtClean="0">
                <a:latin typeface="Times New Roman" panose="02020603050405020304" pitchFamily="18" charset="0"/>
                <a:cs typeface="Times New Roman" panose="02020603050405020304" pitchFamily="18" charset="0"/>
              </a:rPr>
              <a:t>weight</a:t>
            </a:r>
          </a:p>
          <a:p>
            <a:r>
              <a:rPr lang="en-US" sz="2800" dirty="0">
                <a:latin typeface="Times New Roman" panose="02020603050405020304" pitchFamily="18" charset="0"/>
                <a:cs typeface="Times New Roman" panose="02020603050405020304" pitchFamily="18" charset="0"/>
              </a:rPr>
              <a:t>R</a:t>
            </a:r>
            <a:r>
              <a:rPr lang="en-US" sz="2800" dirty="0" smtClean="0">
                <a:latin typeface="Times New Roman" panose="02020603050405020304" pitchFamily="18" charset="0"/>
                <a:cs typeface="Times New Roman" panose="02020603050405020304" pitchFamily="18" charset="0"/>
              </a:rPr>
              <a:t>odent damage</a:t>
            </a:r>
          </a:p>
          <a:p>
            <a:r>
              <a:rPr lang="en-US" sz="2800" dirty="0">
                <a:latin typeface="Times New Roman" panose="02020603050405020304" pitchFamily="18" charset="0"/>
                <a:cs typeface="Times New Roman" panose="02020603050405020304" pitchFamily="18" charset="0"/>
              </a:rPr>
              <a:t>B</a:t>
            </a:r>
            <a:r>
              <a:rPr lang="en-US" sz="2800" dirty="0" smtClean="0">
                <a:latin typeface="Times New Roman" panose="02020603050405020304" pitchFamily="18" charset="0"/>
                <a:cs typeface="Times New Roman" panose="02020603050405020304" pitchFamily="18" charset="0"/>
              </a:rPr>
              <a:t>ird damage</a:t>
            </a:r>
          </a:p>
          <a:p>
            <a:r>
              <a:rPr lang="en-US" sz="2800" dirty="0" smtClean="0">
                <a:latin typeface="Times New Roman" panose="02020603050405020304" pitchFamily="18" charset="0"/>
                <a:cs typeface="Times New Roman" panose="02020603050405020304" pitchFamily="18" charset="0"/>
              </a:rPr>
              <a:t>Nutritional </a:t>
            </a:r>
            <a:r>
              <a:rPr lang="en-US" sz="2800" dirty="0">
                <a:latin typeface="Times New Roman" panose="02020603050405020304" pitchFamily="18" charset="0"/>
                <a:cs typeface="Times New Roman" panose="02020603050405020304" pitchFamily="18" charset="0"/>
              </a:rPr>
              <a:t>quality </a:t>
            </a:r>
            <a:r>
              <a:rPr lang="en-US" sz="2800" dirty="0" smtClean="0">
                <a:latin typeface="Times New Roman" panose="02020603050405020304" pitchFamily="18" charset="0"/>
                <a:cs typeface="Times New Roman" panose="02020603050405020304" pitchFamily="18" charset="0"/>
              </a:rPr>
              <a:t>loss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Waartet</a:t>
            </a:r>
            <a:r>
              <a:rPr lang="en-US" sz="2800" dirty="0">
                <a:latin typeface="Times New Roman" panose="02020603050405020304" pitchFamily="18" charset="0"/>
                <a:cs typeface="Times New Roman" panose="02020603050405020304" pitchFamily="18" charset="0"/>
              </a:rPr>
              <a:t> al., 2011; Tyler and Dendy, 1978</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7339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Losses caused by fungal contamination can arise through:</a:t>
            </a:r>
          </a:p>
        </p:txBody>
      </p:sp>
      <p:sp>
        <p:nvSpPr>
          <p:cNvPr id="3" name="Content Placeholder 2"/>
          <p:cNvSpPr>
            <a:spLocks noGrp="1"/>
          </p:cNvSpPr>
          <p:nvPr>
            <p:ph idx="1"/>
          </p:nvPr>
        </p:nvSpPr>
        <p:spPr/>
        <p:txBody>
          <a:bodyPr>
            <a:normAutofit lnSpcReduction="10000"/>
          </a:bodyPr>
          <a:lstStyle/>
          <a:p>
            <a:r>
              <a:rPr lang="en-US" dirty="0" smtClean="0"/>
              <a:t>1. </a:t>
            </a:r>
            <a:r>
              <a:rPr lang="en-US" sz="3600" dirty="0" smtClean="0"/>
              <a:t>The </a:t>
            </a:r>
            <a:r>
              <a:rPr lang="en-US" sz="3600" dirty="0"/>
              <a:t>rejection of the food because of visible fungal contamination or fungal damage. </a:t>
            </a:r>
            <a:endParaRPr lang="en-US" sz="3600" dirty="0" smtClean="0"/>
          </a:p>
          <a:p>
            <a:r>
              <a:rPr lang="en-US" sz="3600" dirty="0" smtClean="0"/>
              <a:t>2. The </a:t>
            </a:r>
            <a:r>
              <a:rPr lang="en-US" sz="3600" dirty="0"/>
              <a:t>rejection of food </a:t>
            </a:r>
            <a:r>
              <a:rPr lang="en-US" sz="3600" dirty="0" smtClean="0"/>
              <a:t>because </a:t>
            </a:r>
            <a:r>
              <a:rPr lang="en-US" sz="3600" dirty="0"/>
              <a:t>of its mycotoxin </a:t>
            </a:r>
            <a:r>
              <a:rPr lang="en-US" sz="3600" dirty="0" smtClean="0"/>
              <a:t>content. </a:t>
            </a:r>
          </a:p>
          <a:p>
            <a:r>
              <a:rPr lang="en-US" sz="3600" dirty="0" smtClean="0"/>
              <a:t>3. A </a:t>
            </a:r>
            <a:r>
              <a:rPr lang="en-US" sz="3600" dirty="0"/>
              <a:t>decrease in the yield of food. </a:t>
            </a:r>
            <a:endParaRPr lang="en-US" sz="3600" dirty="0" smtClean="0"/>
          </a:p>
          <a:p>
            <a:r>
              <a:rPr lang="en-US" sz="3600" dirty="0" smtClean="0"/>
              <a:t>4. Acute </a:t>
            </a:r>
            <a:r>
              <a:rPr lang="en-US" sz="3600" dirty="0"/>
              <a:t>and chronic illness caused in humans by the ingestion of mycotoxin.</a:t>
            </a:r>
          </a:p>
        </p:txBody>
      </p:sp>
    </p:spTree>
    <p:extLst>
      <p:ext uri="{BB962C8B-B14F-4D97-AF65-F5344CB8AC3E}">
        <p14:creationId xmlns:p14="http://schemas.microsoft.com/office/powerpoint/2010/main" val="2375080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b="1" dirty="0"/>
              <a:t>Assessment</a:t>
            </a:r>
            <a:r>
              <a:rPr lang="en-US" dirty="0"/>
              <a:t> is a rough quantitative approximation of food </a:t>
            </a:r>
            <a:r>
              <a:rPr lang="en-US" dirty="0" smtClean="0"/>
              <a:t>loss. </a:t>
            </a:r>
            <a:r>
              <a:rPr lang="en-US" dirty="0"/>
              <a:t>This approach implies a measure of subjectivity resulting from a lack of sufficient information. </a:t>
            </a:r>
            <a:endParaRPr lang="en-US" dirty="0" smtClean="0"/>
          </a:p>
          <a:p>
            <a:r>
              <a:rPr lang="en-US" b="1" dirty="0" smtClean="0"/>
              <a:t>Measurement</a:t>
            </a:r>
            <a:r>
              <a:rPr lang="en-US" dirty="0" smtClean="0"/>
              <a:t> is </a:t>
            </a:r>
            <a:r>
              <a:rPr lang="en-US" dirty="0"/>
              <a:t>a more precise quantitative observation with less subjectivity. </a:t>
            </a:r>
            <a:endParaRPr lang="en-US" dirty="0" smtClean="0"/>
          </a:p>
          <a:p>
            <a:r>
              <a:rPr lang="en-US" b="1" dirty="0" smtClean="0"/>
              <a:t>Estimation</a:t>
            </a:r>
            <a:r>
              <a:rPr lang="en-US" dirty="0" smtClean="0"/>
              <a:t> </a:t>
            </a:r>
            <a:r>
              <a:rPr lang="en-US" dirty="0"/>
              <a:t>is the interpretation of a number of scientific measurements. Here the process of interpretation depends on the experience and judgement of the observer. </a:t>
            </a:r>
          </a:p>
        </p:txBody>
      </p:sp>
    </p:spTree>
    <p:extLst>
      <p:ext uri="{BB962C8B-B14F-4D97-AF65-F5344CB8AC3E}">
        <p14:creationId xmlns:p14="http://schemas.microsoft.com/office/powerpoint/2010/main" val="1029888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affecting postharvest quality</a:t>
            </a:r>
            <a:endParaRPr lang="en-US" b="1" dirty="0"/>
          </a:p>
        </p:txBody>
      </p:sp>
      <p:sp>
        <p:nvSpPr>
          <p:cNvPr id="3" name="Content Placeholder 2"/>
          <p:cNvSpPr>
            <a:spLocks noGrp="1"/>
          </p:cNvSpPr>
          <p:nvPr>
            <p:ph idx="1"/>
          </p:nvPr>
        </p:nvSpPr>
        <p:spPr/>
        <p:txBody>
          <a:bodyPr>
            <a:normAutofit fontScale="77500" lnSpcReduction="20000"/>
          </a:bodyPr>
          <a:lstStyle/>
          <a:p>
            <a:r>
              <a:rPr lang="en-US" dirty="0"/>
              <a:t>The pre-harvest factors influencing postharvest quality </a:t>
            </a:r>
            <a:r>
              <a:rPr lang="en-US" dirty="0" smtClean="0"/>
              <a:t>include:</a:t>
            </a:r>
          </a:p>
          <a:p>
            <a:r>
              <a:rPr lang="en-US" dirty="0" smtClean="0"/>
              <a:t>Frequency </a:t>
            </a:r>
            <a:r>
              <a:rPr lang="en-US" dirty="0"/>
              <a:t>of </a:t>
            </a:r>
            <a:r>
              <a:rPr lang="en-US" dirty="0" smtClean="0"/>
              <a:t>irrigation</a:t>
            </a:r>
          </a:p>
          <a:p>
            <a:r>
              <a:rPr lang="en-US" dirty="0" smtClean="0"/>
              <a:t>Use </a:t>
            </a:r>
            <a:r>
              <a:rPr lang="en-US" dirty="0"/>
              <a:t>of </a:t>
            </a:r>
            <a:r>
              <a:rPr lang="en-US" dirty="0" smtClean="0"/>
              <a:t>fertilizers</a:t>
            </a:r>
          </a:p>
          <a:p>
            <a:r>
              <a:rPr lang="en-US" dirty="0" smtClean="0"/>
              <a:t>Adoption of plant protection measures.</a:t>
            </a:r>
          </a:p>
          <a:p>
            <a:r>
              <a:rPr lang="en-US" dirty="0" smtClean="0"/>
              <a:t>Climatic </a:t>
            </a:r>
            <a:r>
              <a:rPr lang="en-US" dirty="0"/>
              <a:t>conditions like wet and windy weather, natural climates such as hailing, high wind velocity, heavy </a:t>
            </a:r>
            <a:r>
              <a:rPr lang="en-US" dirty="0" smtClean="0"/>
              <a:t>rainfall.</a:t>
            </a:r>
          </a:p>
          <a:p>
            <a:r>
              <a:rPr lang="en-US" dirty="0" smtClean="0"/>
              <a:t>Crop conditions </a:t>
            </a:r>
            <a:r>
              <a:rPr lang="en-US" dirty="0"/>
              <a:t>(age, </a:t>
            </a:r>
            <a:r>
              <a:rPr lang="en-US" dirty="0" smtClean="0"/>
              <a:t>trimming, </a:t>
            </a:r>
            <a:r>
              <a:rPr lang="en-US" dirty="0"/>
              <a:t>light </a:t>
            </a:r>
            <a:r>
              <a:rPr lang="en-US" dirty="0" smtClean="0"/>
              <a:t>penetration), </a:t>
            </a:r>
            <a:r>
              <a:rPr lang="en-US" dirty="0"/>
              <a:t>which </a:t>
            </a:r>
            <a:r>
              <a:rPr lang="en-US" dirty="0" smtClean="0"/>
              <a:t>influence </a:t>
            </a:r>
            <a:r>
              <a:rPr lang="en-US" dirty="0"/>
              <a:t>overall fruit quality and suitability for storage by modifying physiology, chemical composition, and morphology of fruits. </a:t>
            </a:r>
            <a:endParaRPr lang="en-US" dirty="0" smtClean="0"/>
          </a:p>
          <a:p>
            <a:r>
              <a:rPr lang="en-US" dirty="0" smtClean="0"/>
              <a:t>Overall crop management</a:t>
            </a:r>
            <a:endParaRPr lang="en-US" dirty="0"/>
          </a:p>
        </p:txBody>
      </p:sp>
    </p:spTree>
    <p:extLst>
      <p:ext uri="{BB962C8B-B14F-4D97-AF65-F5344CB8AC3E}">
        <p14:creationId xmlns:p14="http://schemas.microsoft.com/office/powerpoint/2010/main" val="3355222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Postharvest </a:t>
            </a:r>
            <a:r>
              <a:rPr lang="en-US" b="1" dirty="0"/>
              <a:t>f</a:t>
            </a:r>
            <a:r>
              <a:rPr lang="en-US" b="1" dirty="0" smtClean="0"/>
              <a:t>actors </a:t>
            </a:r>
            <a:r>
              <a:rPr lang="en-US" b="1" dirty="0"/>
              <a:t>a</a:t>
            </a:r>
            <a:r>
              <a:rPr lang="en-US" b="1" dirty="0" smtClean="0"/>
              <a:t>ffecting quality of produce</a:t>
            </a:r>
            <a:endParaRPr lang="en-US" b="1" dirty="0"/>
          </a:p>
        </p:txBody>
      </p:sp>
      <p:sp>
        <p:nvSpPr>
          <p:cNvPr id="3" name="Content Placeholder 2"/>
          <p:cNvSpPr>
            <a:spLocks noGrp="1"/>
          </p:cNvSpPr>
          <p:nvPr>
            <p:ph idx="1"/>
          </p:nvPr>
        </p:nvSpPr>
        <p:spPr/>
        <p:txBody>
          <a:bodyPr>
            <a:normAutofit fontScale="92500"/>
          </a:bodyPr>
          <a:lstStyle/>
          <a:p>
            <a:r>
              <a:rPr lang="en-US" dirty="0"/>
              <a:t>Maturity </a:t>
            </a:r>
            <a:r>
              <a:rPr lang="en-US" dirty="0" smtClean="0"/>
              <a:t>has </a:t>
            </a:r>
            <a:r>
              <a:rPr lang="en-US" dirty="0"/>
              <a:t>a </a:t>
            </a:r>
            <a:r>
              <a:rPr lang="en-US" dirty="0" smtClean="0"/>
              <a:t>significant </a:t>
            </a:r>
            <a:r>
              <a:rPr lang="en-US" dirty="0"/>
              <a:t>influence on the quality of fresh produce as well as the storage potential and occurrence of many storage </a:t>
            </a:r>
            <a:r>
              <a:rPr lang="en-US" dirty="0" smtClean="0"/>
              <a:t>disorders. </a:t>
            </a:r>
          </a:p>
          <a:p>
            <a:r>
              <a:rPr lang="en-US" dirty="0" smtClean="0"/>
              <a:t>Maturity </a:t>
            </a:r>
            <a:r>
              <a:rPr lang="en-US" dirty="0"/>
              <a:t>at harvest has a major impact on quality and postharvest life potential of fruits and </a:t>
            </a:r>
            <a:r>
              <a:rPr lang="en-US" dirty="0" smtClean="0"/>
              <a:t>vegetables. </a:t>
            </a:r>
          </a:p>
          <a:p>
            <a:r>
              <a:rPr lang="en-US" dirty="0" smtClean="0"/>
              <a:t>All </a:t>
            </a:r>
            <a:r>
              <a:rPr lang="en-US" dirty="0"/>
              <a:t>fruits with a few exceptions </a:t>
            </a:r>
            <a:r>
              <a:rPr lang="en-US" dirty="0" smtClean="0"/>
              <a:t>(avocados</a:t>
            </a:r>
            <a:r>
              <a:rPr lang="en-US" dirty="0"/>
              <a:t>, bananas and </a:t>
            </a:r>
            <a:r>
              <a:rPr lang="en-US" dirty="0" smtClean="0"/>
              <a:t>pears) </a:t>
            </a:r>
            <a:r>
              <a:rPr lang="en-US" dirty="0"/>
              <a:t>reach their best quality stage when fully ripen on tree.</a:t>
            </a:r>
          </a:p>
        </p:txBody>
      </p:sp>
    </p:spTree>
    <p:extLst>
      <p:ext uri="{BB962C8B-B14F-4D97-AF65-F5344CB8AC3E}">
        <p14:creationId xmlns:p14="http://schemas.microsoft.com/office/powerpoint/2010/main" val="1407445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b="1" dirty="0" smtClean="0"/>
              <a:t>Methods and Time of Harvesting</a:t>
            </a:r>
            <a:endParaRPr lang="en-US" b="1" dirty="0"/>
          </a:p>
        </p:txBody>
      </p:sp>
      <p:sp>
        <p:nvSpPr>
          <p:cNvPr id="3" name="Content Placeholder 2"/>
          <p:cNvSpPr>
            <a:spLocks noGrp="1"/>
          </p:cNvSpPr>
          <p:nvPr>
            <p:ph idx="1"/>
          </p:nvPr>
        </p:nvSpPr>
        <p:spPr>
          <a:xfrm>
            <a:off x="457200" y="980728"/>
            <a:ext cx="8229600" cy="5688632"/>
          </a:xfrm>
        </p:spPr>
        <p:txBody>
          <a:bodyPr>
            <a:normAutofit fontScale="85000" lnSpcReduction="10000"/>
          </a:bodyPr>
          <a:lstStyle/>
          <a:p>
            <a:r>
              <a:rPr lang="en-US" b="1" dirty="0"/>
              <a:t>Methods of harvesting</a:t>
            </a:r>
            <a:endParaRPr lang="en-US" dirty="0"/>
          </a:p>
          <a:p>
            <a:r>
              <a:rPr lang="en-US" dirty="0"/>
              <a:t>Selection of suitable method for harvesting of the produce is necessary otherwise bruises or </a:t>
            </a:r>
            <a:r>
              <a:rPr lang="en-US" dirty="0" smtClean="0"/>
              <a:t>blemishes </a:t>
            </a:r>
            <a:r>
              <a:rPr lang="en-US" dirty="0"/>
              <a:t>during harvesting </a:t>
            </a:r>
            <a:r>
              <a:rPr lang="en-US" dirty="0" smtClean="0"/>
              <a:t>may </a:t>
            </a:r>
            <a:r>
              <a:rPr lang="en-US" dirty="0"/>
              <a:t>later manifest as black or brown patches making them </a:t>
            </a:r>
            <a:r>
              <a:rPr lang="en-US" dirty="0" smtClean="0"/>
              <a:t>unmarketable. </a:t>
            </a:r>
          </a:p>
          <a:p>
            <a:r>
              <a:rPr lang="en-US" b="1" dirty="0"/>
              <a:t>Time of </a:t>
            </a:r>
            <a:r>
              <a:rPr lang="en-US" b="1" dirty="0" smtClean="0"/>
              <a:t>harvesting </a:t>
            </a:r>
            <a:endParaRPr lang="en-US" dirty="0"/>
          </a:p>
          <a:p>
            <a:r>
              <a:rPr lang="en-US" dirty="0"/>
              <a:t>Harvesting time also affects quality. </a:t>
            </a:r>
            <a:endParaRPr lang="en-US" dirty="0" smtClean="0"/>
          </a:p>
          <a:p>
            <a:r>
              <a:rPr lang="en-US" dirty="0" smtClean="0"/>
              <a:t>Fruits </a:t>
            </a:r>
            <a:r>
              <a:rPr lang="en-US" dirty="0"/>
              <a:t>harvested before 10 AM in the morning and transported to pack house for sorting, grading, and packing yield better quality and lasts </a:t>
            </a:r>
            <a:r>
              <a:rPr lang="en-US" dirty="0" smtClean="0"/>
              <a:t>longer.</a:t>
            </a:r>
          </a:p>
          <a:p>
            <a:r>
              <a:rPr lang="en-US" dirty="0" smtClean="0"/>
              <a:t>It </a:t>
            </a:r>
            <a:r>
              <a:rPr lang="en-US" dirty="0"/>
              <a:t>is desirable that the fruits are harvested during the cooler parts of the day to reduce the risk of heat injury and </a:t>
            </a:r>
            <a:r>
              <a:rPr lang="en-US" dirty="0" smtClean="0"/>
              <a:t>sunburn (Bekele, 2018).</a:t>
            </a:r>
            <a:r>
              <a:rPr lang="en-US" dirty="0"/>
              <a:t> </a:t>
            </a:r>
          </a:p>
          <a:p>
            <a:endParaRPr lang="en-US" dirty="0"/>
          </a:p>
          <a:p>
            <a:endParaRPr lang="en-US" dirty="0"/>
          </a:p>
        </p:txBody>
      </p:sp>
    </p:spTree>
    <p:extLst>
      <p:ext uri="{BB962C8B-B14F-4D97-AF65-F5344CB8AC3E}">
        <p14:creationId xmlns:p14="http://schemas.microsoft.com/office/powerpoint/2010/main" val="2875493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12324</TotalTime>
  <Words>883</Words>
  <Application>Microsoft Office PowerPoint</Application>
  <PresentationFormat>On-screen Show (4:3)</PresentationFormat>
  <Paragraphs>73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Postharvest Losses</vt:lpstr>
      <vt:lpstr>Types of Losses</vt:lpstr>
      <vt:lpstr>Components of Loss</vt:lpstr>
      <vt:lpstr>Losses caused by fungal contamination can arise through:</vt:lpstr>
      <vt:lpstr>PowerPoint Presentation</vt:lpstr>
      <vt:lpstr>Factors affecting postharvest quality</vt:lpstr>
      <vt:lpstr>Postharvest factors affecting quality of produce</vt:lpstr>
      <vt:lpstr>Methods and Time of Harvesting</vt:lpstr>
      <vt:lpstr> Sorting and grading </vt:lpstr>
      <vt:lpstr>Fruit/Product susceptibility due to Biotic stress</vt:lpstr>
      <vt:lpstr>SUSCEPTIBLE PRODUCTS</vt:lpstr>
      <vt:lpstr>PowerPoint Presentation</vt:lpstr>
      <vt:lpstr>Economic importance </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zafar</dc:creator>
  <cp:lastModifiedBy>Zafar Iqbal</cp:lastModifiedBy>
  <cp:revision>552</cp:revision>
  <dcterms:created xsi:type="dcterms:W3CDTF">2010-12-07T04:47:25Z</dcterms:created>
  <dcterms:modified xsi:type="dcterms:W3CDTF">2020-12-08T10:40:39Z</dcterms:modified>
</cp:coreProperties>
</file>