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76" r:id="rId3"/>
    <p:sldId id="277" r:id="rId4"/>
    <p:sldId id="278" r:id="rId5"/>
    <p:sldId id="274" r:id="rId6"/>
    <p:sldId id="273" r:id="rId7"/>
    <p:sldId id="307" r:id="rId8"/>
    <p:sldId id="308" r:id="rId9"/>
    <p:sldId id="309" r:id="rId10"/>
    <p:sldId id="310" r:id="rId11"/>
    <p:sldId id="311" r:id="rId12"/>
    <p:sldId id="312"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6" r:id="rId26"/>
    <p:sldId id="327" r:id="rId27"/>
    <p:sldId id="328" r:id="rId28"/>
    <p:sldId id="256" r:id="rId29"/>
    <p:sldId id="257" r:id="rId30"/>
    <p:sldId id="258" r:id="rId31"/>
    <p:sldId id="259" r:id="rId32"/>
    <p:sldId id="260" r:id="rId33"/>
    <p:sldId id="261" r:id="rId34"/>
    <p:sldId id="262" r:id="rId35"/>
    <p:sldId id="263" r:id="rId36"/>
    <p:sldId id="271" r:id="rId37"/>
    <p:sldId id="264" r:id="rId38"/>
    <p:sldId id="265" r:id="rId39"/>
    <p:sldId id="266" r:id="rId40"/>
    <p:sldId id="267" r:id="rId41"/>
    <p:sldId id="268" r:id="rId42"/>
    <p:sldId id="333" r:id="rId43"/>
    <p:sldId id="334" r:id="rId44"/>
    <p:sldId id="335" r:id="rId45"/>
    <p:sldId id="336" r:id="rId46"/>
    <p:sldId id="337" r:id="rId47"/>
    <p:sldId id="338" r:id="rId48"/>
    <p:sldId id="339" r:id="rId49"/>
    <p:sldId id="340" r:id="rId50"/>
    <p:sldId id="341" r:id="rId51"/>
    <p:sldId id="342" r:id="rId52"/>
    <p:sldId id="343" r:id="rId53"/>
    <p:sldId id="344"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4660"/>
  </p:normalViewPr>
  <p:slideViewPr>
    <p:cSldViewPr>
      <p:cViewPr>
        <p:scale>
          <a:sx n="66" d="100"/>
          <a:sy n="66" d="100"/>
        </p:scale>
        <p:origin x="-2082" y="-5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38D56DA-D5FA-45FD-A4A9-9627F519044C}" type="datetimeFigureOut">
              <a:rPr lang="en-US" smtClean="0"/>
              <a:pPr/>
              <a:t>5/3/2020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A41BB8-7ADB-4440-8691-B8CA663BF6D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8D56DA-D5FA-45FD-A4A9-9627F519044C}"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8D56DA-D5FA-45FD-A4A9-9627F519044C}"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8D56DA-D5FA-45FD-A4A9-9627F519044C}"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38D56DA-D5FA-45FD-A4A9-9627F519044C}"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41BB8-7ADB-4440-8691-B8CA663BF6D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8D56DA-D5FA-45FD-A4A9-9627F519044C}"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8D56DA-D5FA-45FD-A4A9-9627F519044C}"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38D56DA-D5FA-45FD-A4A9-9627F519044C}"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D56DA-D5FA-45FD-A4A9-9627F519044C}"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8D56DA-D5FA-45FD-A4A9-9627F519044C}"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41BB8-7ADB-4440-8691-B8CA663BF6D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38D56DA-D5FA-45FD-A4A9-9627F519044C}"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3A41BB8-7ADB-4440-8691-B8CA663BF6D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38D56DA-D5FA-45FD-A4A9-9627F519044C}" type="datetimeFigureOut">
              <a:rPr lang="en-US" smtClean="0"/>
              <a:pPr/>
              <a:t>5/3/2020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A41BB8-7ADB-4440-8691-B8CA663BF6D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wikispaces.psu.edu/display/PSYCH484/4.+Expectancy+Theory"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ikispaces.psu.edu/display/PSYCH484/5.+Equity+Theory"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Times New Roman" pitchFamily="18" charset="0"/>
                <a:cs typeface="Times New Roman" pitchFamily="18" charset="0"/>
              </a:rPr>
              <a:t>Defining Social Cognition</a:t>
            </a:r>
            <a:r>
              <a:rPr lang="en-US" b="1" dirty="0"/>
              <a:t/>
            </a:r>
            <a:br>
              <a:rPr lang="en-US" b="1" dirty="0"/>
            </a:br>
            <a:endParaRPr lang="en-US" dirty="0"/>
          </a:p>
        </p:txBody>
      </p:sp>
      <p:sp>
        <p:nvSpPr>
          <p:cNvPr id="3" name="Subtitle 2"/>
          <p:cNvSpPr>
            <a:spLocks noGrp="1"/>
          </p:cNvSpPr>
          <p:nvPr>
            <p:ph type="subTitle" idx="1"/>
          </p:nvPr>
        </p:nvSpPr>
        <p:spPr>
          <a:xfrm>
            <a:off x="1447800" y="3276600"/>
            <a:ext cx="6858000" cy="2438400"/>
          </a:xfrm>
        </p:spPr>
        <p:txBody>
          <a:bodyPr>
            <a:noAutofit/>
          </a:bodyPr>
          <a:lstStyle/>
          <a:p>
            <a:r>
              <a:rPr lang="en-US" sz="2000" b="1" dirty="0">
                <a:latin typeface="Times New Roman" pitchFamily="18" charset="0"/>
                <a:cs typeface="Times New Roman" pitchFamily="18" charset="0"/>
              </a:rPr>
              <a:t>Social cognition involves:</a:t>
            </a:r>
          </a:p>
          <a:p>
            <a:r>
              <a:rPr lang="en-US" sz="2000" dirty="0">
                <a:latin typeface="Times New Roman" pitchFamily="18" charset="0"/>
                <a:cs typeface="Times New Roman" pitchFamily="18" charset="0"/>
              </a:rPr>
              <a:t>The processes involved in perceiving other people and how we come to know about the people in the world around us.</a:t>
            </a:r>
          </a:p>
          <a:p>
            <a:r>
              <a:rPr lang="en-US" sz="2000" dirty="0">
                <a:latin typeface="Times New Roman" pitchFamily="18" charset="0"/>
                <a:cs typeface="Times New Roman" pitchFamily="18" charset="0"/>
              </a:rPr>
              <a:t>It involves the study of these mental processes that involved in perceiving, remembering, thinking about, and attending to the other people in our social world.</a:t>
            </a:r>
          </a:p>
          <a:p>
            <a:r>
              <a:rPr lang="en-US" sz="2000" dirty="0">
                <a:latin typeface="Times New Roman" pitchFamily="18" charset="0"/>
                <a:cs typeface="Times New Roman" pitchFamily="18" charset="0"/>
              </a:rPr>
              <a:t>Psychologists are interested in why we attend to certain information about the social world. how this information is stored in memory, and how it is then used to interact with other people.</a:t>
            </a:r>
          </a:p>
          <a:p>
            <a:endParaRPr lang="en-US" sz="2000" dirty="0"/>
          </a:p>
        </p:txBody>
      </p:sp>
    </p:spTree>
    <p:extLst>
      <p:ext uri="{BB962C8B-B14F-4D97-AF65-F5344CB8AC3E}">
        <p14:creationId xmlns:p14="http://schemas.microsoft.com/office/powerpoint/2010/main" val="731088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315200" cy="1676400"/>
          </a:xfrm>
        </p:spPr>
        <p:txBody>
          <a:bodyPr>
            <a:normAutofit/>
          </a:bodyPr>
          <a:lstStyle/>
          <a:p>
            <a:pPr algn="l"/>
            <a:r>
              <a:rPr lang="en-US" dirty="0" smtClean="0"/>
              <a:t>Meta cognitive </a:t>
            </a:r>
            <a:r>
              <a:rPr lang="en-US" dirty="0" err="1" smtClean="0"/>
              <a:t>strateges</a:t>
            </a:r>
            <a:r>
              <a:rPr lang="en-US" dirty="0" smtClean="0"/>
              <a:t>  </a:t>
            </a:r>
            <a:endParaRPr lang="en-US" dirty="0"/>
          </a:p>
        </p:txBody>
      </p:sp>
      <p:sp>
        <p:nvSpPr>
          <p:cNvPr id="3" name="Subtitle 2"/>
          <p:cNvSpPr>
            <a:spLocks noGrp="1"/>
          </p:cNvSpPr>
          <p:nvPr>
            <p:ph type="subTitle" idx="1"/>
          </p:nvPr>
        </p:nvSpPr>
        <p:spPr>
          <a:xfrm>
            <a:off x="609600" y="2438400"/>
            <a:ext cx="7467600" cy="3429000"/>
          </a:xfrm>
        </p:spPr>
        <p:txBody>
          <a:bodyPr>
            <a:normAutofit fontScale="92500" lnSpcReduction="10000"/>
          </a:bodyPr>
          <a:lstStyle/>
          <a:p>
            <a:pPr algn="l"/>
            <a:r>
              <a:rPr lang="en-US" b="0" dirty="0" smtClean="0"/>
              <a:t>&gt;Identifying one's own learning style and needs.</a:t>
            </a:r>
          </a:p>
          <a:p>
            <a:pPr algn="l"/>
            <a:r>
              <a:rPr lang="en-US" b="0" dirty="0" smtClean="0"/>
              <a:t>&gt;Planning for a task.</a:t>
            </a:r>
          </a:p>
          <a:p>
            <a:pPr algn="l"/>
            <a:r>
              <a:rPr lang="en-US" b="0" dirty="0" smtClean="0"/>
              <a:t>&gt;Gathering and organizing materials.</a:t>
            </a:r>
          </a:p>
          <a:p>
            <a:pPr algn="l"/>
            <a:r>
              <a:rPr lang="en-US" b="0" dirty="0" smtClean="0"/>
              <a:t>&gt;Arranging a study space and schedule.</a:t>
            </a:r>
          </a:p>
          <a:p>
            <a:pPr algn="l"/>
            <a:r>
              <a:rPr lang="en-US" b="0" dirty="0" smtClean="0"/>
              <a:t>&gt;Monitoring mistakes.</a:t>
            </a:r>
          </a:p>
          <a:p>
            <a:pPr algn="l"/>
            <a:r>
              <a:rPr lang="en-US" b="0" dirty="0" smtClean="0"/>
              <a:t>&gt;Evaluating task success.</a:t>
            </a:r>
          </a:p>
          <a:p>
            <a:pPr algn="l"/>
            <a:r>
              <a:rPr lang="en-US" b="0" dirty="0" smtClean="0"/>
              <a:t>&gt;Evaluating the success of any learning strategy and adjusting.</a:t>
            </a:r>
          </a:p>
          <a:p>
            <a:pPr algn="l"/>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6172200" cy="1752600"/>
          </a:xfrm>
        </p:spPr>
        <p:txBody>
          <a:bodyPr/>
          <a:lstStyle/>
          <a:p>
            <a:pPr algn="l"/>
            <a:r>
              <a:rPr lang="en-US" dirty="0" smtClean="0">
                <a:latin typeface="Times New Roman" pitchFamily="18" charset="0"/>
                <a:cs typeface="Times New Roman" pitchFamily="18" charset="0"/>
              </a:rPr>
              <a:t>Meta cognition theories</a:t>
            </a:r>
            <a:r>
              <a:rPr lang="en-US" dirty="0" smtClean="0"/>
              <a:t>.</a:t>
            </a:r>
            <a:endParaRPr lang="en-US" dirty="0"/>
          </a:p>
        </p:txBody>
      </p:sp>
      <p:sp>
        <p:nvSpPr>
          <p:cNvPr id="3" name="Subtitle 2"/>
          <p:cNvSpPr>
            <a:spLocks noGrp="1"/>
          </p:cNvSpPr>
          <p:nvPr>
            <p:ph type="subTitle" idx="1"/>
          </p:nvPr>
        </p:nvSpPr>
        <p:spPr>
          <a:xfrm>
            <a:off x="685800" y="2895600"/>
            <a:ext cx="7620000" cy="3200400"/>
          </a:xfrm>
        </p:spPr>
        <p:txBody>
          <a:bodyPr>
            <a:normAutofit/>
          </a:bodyPr>
          <a:lstStyle/>
          <a:p>
            <a:pPr algn="l"/>
            <a:r>
              <a:rPr lang="en-US" dirty="0" err="1" smtClean="0"/>
              <a:t>Metacognitive</a:t>
            </a:r>
            <a:r>
              <a:rPr lang="en-US" dirty="0" smtClean="0"/>
              <a:t> theories</a:t>
            </a:r>
            <a:r>
              <a:rPr lang="en-US" b="0" dirty="0" smtClean="0"/>
              <a:t> are </a:t>
            </a:r>
            <a:r>
              <a:rPr lang="en-US" dirty="0" smtClean="0"/>
              <a:t>theories</a:t>
            </a:r>
            <a:r>
              <a:rPr lang="en-US" b="0" dirty="0" smtClean="0"/>
              <a:t> that integrate one's knowledge about cognition and regulation of cognition. By “</a:t>
            </a:r>
            <a:r>
              <a:rPr lang="en-US" dirty="0" smtClean="0"/>
              <a:t>theory</a:t>
            </a:r>
            <a:r>
              <a:rPr lang="en-US" b="0" dirty="0" smtClean="0"/>
              <a:t>” we mean a relatively sys- </a:t>
            </a:r>
            <a:r>
              <a:rPr lang="en-US" b="0" dirty="0" err="1" smtClean="0"/>
              <a:t>tematic</a:t>
            </a:r>
            <a:r>
              <a:rPr lang="en-US" b="0" dirty="0" smtClean="0"/>
              <a:t> structure of knowledge that can be used to explain and predict a broad range of empirical phenomena</a:t>
            </a:r>
          </a:p>
          <a:p>
            <a:endParaRPr lang="en-US" b="0" dirty="0" smtClean="0"/>
          </a:p>
          <a:p>
            <a:endParaRPr lang="en-US" b="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6172200" cy="1894362"/>
          </a:xfrm>
        </p:spPr>
        <p:txBody>
          <a:bodyPr>
            <a:normAutofit fontScale="90000"/>
          </a:bodyPr>
          <a:lstStyle/>
          <a:p>
            <a:pPr algn="l"/>
            <a:r>
              <a:rPr lang="en-US" sz="3600" dirty="0" smtClean="0"/>
              <a:t>How does </a:t>
            </a:r>
            <a:r>
              <a:rPr lang="en-US" sz="3600" dirty="0" err="1" smtClean="0"/>
              <a:t>metacognition</a:t>
            </a:r>
            <a:r>
              <a:rPr lang="en-US" sz="3600" dirty="0" smtClean="0"/>
              <a:t> develop?</a:t>
            </a:r>
            <a:r>
              <a:rPr lang="en-US" b="0" dirty="0" smtClean="0"/>
              <a:t/>
            </a:r>
            <a:br>
              <a:rPr lang="en-US" b="0" dirty="0" smtClean="0"/>
            </a:br>
            <a:endParaRPr lang="en-US" dirty="0"/>
          </a:p>
        </p:txBody>
      </p:sp>
      <p:sp>
        <p:nvSpPr>
          <p:cNvPr id="3" name="Subtitle 2"/>
          <p:cNvSpPr>
            <a:spLocks noGrp="1"/>
          </p:cNvSpPr>
          <p:nvPr>
            <p:ph type="subTitle" idx="1"/>
          </p:nvPr>
        </p:nvSpPr>
        <p:spPr>
          <a:xfrm>
            <a:off x="838200" y="2133600"/>
            <a:ext cx="7620000" cy="4241322"/>
          </a:xfrm>
        </p:spPr>
        <p:txBody>
          <a:bodyPr/>
          <a:lstStyle/>
          <a:p>
            <a:pPr algn="l"/>
            <a:r>
              <a:rPr lang="en-US" b="0" dirty="0" smtClean="0"/>
              <a:t>With greater awareness of how they acquire knowledge, students learn to regulate their behavior to optimize learning. They begin to see how their strengths and weaknesses affect how they perform. The ability to think about one's thinking is what neuroscientists call </a:t>
            </a:r>
            <a:r>
              <a:rPr lang="en-US" dirty="0" err="1" smtClean="0"/>
              <a:t>metacognition</a:t>
            </a:r>
            <a:r>
              <a:rPr lang="en-US" b="0"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315200" cy="1219200"/>
          </a:xfrm>
        </p:spPr>
        <p:txBody>
          <a:bodyPr>
            <a:normAutofit/>
          </a:bodyPr>
          <a:lstStyle/>
          <a:p>
            <a:r>
              <a:rPr lang="en-US" dirty="0" smtClean="0">
                <a:latin typeface="Times New Roman" pitchFamily="18" charset="0"/>
                <a:cs typeface="Times New Roman" pitchFamily="18" charset="0"/>
              </a:rPr>
              <a:t>Regulation of cognition.</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533400" y="1981200"/>
            <a:ext cx="7467600" cy="4343400"/>
          </a:xfrm>
        </p:spPr>
        <p:txBody>
          <a:bodyPr>
            <a:normAutofit fontScale="92500"/>
          </a:bodyPr>
          <a:lstStyle/>
          <a:p>
            <a:pPr algn="l"/>
            <a:r>
              <a:rPr lang="en-US" b="0" dirty="0" smtClean="0"/>
              <a:t>&gt;Regulation of cognition refers to </a:t>
            </a:r>
            <a:r>
              <a:rPr lang="en-US" b="0" dirty="0" err="1" smtClean="0"/>
              <a:t>metacognitive</a:t>
            </a:r>
            <a:r>
              <a:rPr lang="en-US" b="0" dirty="0" smtClean="0"/>
              <a:t> activities that help control one’s thinking or learning</a:t>
            </a:r>
          </a:p>
          <a:p>
            <a:pPr algn="l"/>
            <a:endParaRPr lang="en-US" b="0" dirty="0" smtClean="0"/>
          </a:p>
          <a:p>
            <a:pPr algn="l"/>
            <a:r>
              <a:rPr lang="en-US" b="1" dirty="0" smtClean="0"/>
              <a:t>Three </a:t>
            </a:r>
            <a:r>
              <a:rPr lang="en-US" b="1" dirty="0" err="1" smtClean="0"/>
              <a:t>essamtial</a:t>
            </a:r>
            <a:r>
              <a:rPr lang="en-US" b="1" dirty="0" smtClean="0"/>
              <a:t> skills are needed for regulation.</a:t>
            </a:r>
          </a:p>
          <a:p>
            <a:pPr algn="l"/>
            <a:r>
              <a:rPr lang="en-US" sz="2000" dirty="0" smtClean="0"/>
              <a:t>1.Planning.</a:t>
            </a:r>
          </a:p>
          <a:p>
            <a:pPr algn="l"/>
            <a:r>
              <a:rPr lang="en-US" dirty="0" smtClean="0"/>
              <a:t>                      </a:t>
            </a:r>
            <a:r>
              <a:rPr lang="en-US" b="0" dirty="0" smtClean="0"/>
              <a:t>Planning involves the selection of appropriate strategies and the allocation of resources that affect performance. Examples include making predictions before reading, strategy sequencing, and allocating time or attention selectively before beginning a task (Miller, 1985). </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924800" cy="1828800"/>
          </a:xfrm>
        </p:spPr>
        <p:txBody>
          <a:bodyPr/>
          <a:lstStyle/>
          <a:p>
            <a:pPr algn="l"/>
            <a:r>
              <a:rPr lang="en-US" dirty="0" smtClean="0">
                <a:latin typeface="Times New Roman" pitchFamily="18" charset="0"/>
                <a:cs typeface="Times New Roman" pitchFamily="18" charset="0"/>
              </a:rPr>
              <a:t>Meta cognition regulation, cont</a:t>
            </a:r>
            <a:r>
              <a:rPr lang="en-US" dirty="0" smtClean="0"/>
              <a:t>.</a:t>
            </a:r>
            <a:endParaRPr lang="en-US" dirty="0"/>
          </a:p>
        </p:txBody>
      </p:sp>
      <p:sp>
        <p:nvSpPr>
          <p:cNvPr id="3" name="Subtitle 2"/>
          <p:cNvSpPr>
            <a:spLocks noGrp="1"/>
          </p:cNvSpPr>
          <p:nvPr>
            <p:ph type="subTitle" idx="1"/>
          </p:nvPr>
        </p:nvSpPr>
        <p:spPr>
          <a:xfrm>
            <a:off x="609600" y="2362200"/>
            <a:ext cx="7848600" cy="4012722"/>
          </a:xfrm>
        </p:spPr>
        <p:txBody>
          <a:bodyPr>
            <a:normAutofit fontScale="92500" lnSpcReduction="10000"/>
          </a:bodyPr>
          <a:lstStyle/>
          <a:p>
            <a:pPr algn="l"/>
            <a:r>
              <a:rPr lang="en-US" dirty="0" smtClean="0"/>
              <a:t>2.Monitoring. </a:t>
            </a:r>
          </a:p>
          <a:p>
            <a:pPr algn="l"/>
            <a:r>
              <a:rPr lang="en-US" b="0" dirty="0" smtClean="0"/>
              <a:t>                        Monitoring refers to one’s on-line awareness of comprehension and task performance. The ability to engage in periodic self-testing while learning is a good example.</a:t>
            </a:r>
          </a:p>
          <a:p>
            <a:pPr algn="l"/>
            <a:endParaRPr lang="en-US" b="0" dirty="0" smtClean="0"/>
          </a:p>
          <a:p>
            <a:pPr algn="l"/>
            <a:r>
              <a:rPr lang="en-US" dirty="0" smtClean="0"/>
              <a:t>3.Evaluation. </a:t>
            </a:r>
          </a:p>
          <a:p>
            <a:pPr algn="l"/>
            <a:r>
              <a:rPr lang="en-US" b="0" dirty="0" smtClean="0"/>
              <a:t>                       Evaluation refers to appraising the products and regulatory processes of one’s learning. Typical examples include re-evaluating one’s goals and conclusions</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391400" cy="1600200"/>
          </a:xfrm>
        </p:spPr>
        <p:txBody>
          <a:bodyPr>
            <a:normAutofit fontScale="90000"/>
          </a:bodyPr>
          <a:lstStyle/>
          <a:p>
            <a:pPr algn="l"/>
            <a:r>
              <a:rPr lang="en-US" dirty="0" smtClean="0">
                <a:latin typeface="Times New Roman" pitchFamily="18" charset="0"/>
                <a:cs typeface="Times New Roman" pitchFamily="18" charset="0"/>
              </a:rPr>
              <a:t>Characteristics of meta cognitive theories</a:t>
            </a:r>
            <a:r>
              <a:rPr lang="en-US" dirty="0" smtClean="0"/>
              <a:t>.</a:t>
            </a:r>
            <a:endParaRPr lang="en-US" dirty="0"/>
          </a:p>
        </p:txBody>
      </p:sp>
      <p:sp>
        <p:nvSpPr>
          <p:cNvPr id="3" name="Subtitle 2"/>
          <p:cNvSpPr>
            <a:spLocks noGrp="1"/>
          </p:cNvSpPr>
          <p:nvPr>
            <p:ph type="subTitle" idx="1"/>
          </p:nvPr>
        </p:nvSpPr>
        <p:spPr>
          <a:xfrm>
            <a:off x="609600" y="2209800"/>
            <a:ext cx="7620000" cy="3962400"/>
          </a:xfrm>
        </p:spPr>
        <p:txBody>
          <a:bodyPr>
            <a:normAutofit lnSpcReduction="10000"/>
          </a:bodyPr>
          <a:lstStyle/>
          <a:p>
            <a:pPr algn="l"/>
            <a:r>
              <a:rPr lang="en-US" dirty="0" smtClean="0"/>
              <a:t>&gt;</a:t>
            </a:r>
            <a:r>
              <a:rPr lang="en-US" b="0" dirty="0" smtClean="0"/>
              <a:t>One primary characteristic of a </a:t>
            </a:r>
            <a:r>
              <a:rPr lang="en-US" b="0" dirty="0" err="1" smtClean="0"/>
              <a:t>metacognitive</a:t>
            </a:r>
            <a:r>
              <a:rPr lang="en-US" b="0" dirty="0" smtClean="0"/>
              <a:t> theory is that it allows an individual to integrate diverse aspects of </a:t>
            </a:r>
            <a:r>
              <a:rPr lang="en-US" b="0" dirty="0" err="1" smtClean="0"/>
              <a:t>metacognition</a:t>
            </a:r>
            <a:r>
              <a:rPr lang="en-US" b="0" dirty="0" smtClean="0"/>
              <a:t> within a single framework (cf. Kuhn, 1989).</a:t>
            </a:r>
          </a:p>
          <a:p>
            <a:pPr algn="l"/>
            <a:endParaRPr lang="en-US" b="0" dirty="0" smtClean="0"/>
          </a:p>
          <a:p>
            <a:pPr algn="l"/>
            <a:r>
              <a:rPr lang="en-US" dirty="0" smtClean="0"/>
              <a:t> &gt;</a:t>
            </a:r>
            <a:r>
              <a:rPr lang="en-US" b="0" dirty="0" smtClean="0"/>
              <a:t>Second, </a:t>
            </a:r>
            <a:r>
              <a:rPr lang="en-US" b="0" dirty="0" err="1" smtClean="0"/>
              <a:t>metacognitive</a:t>
            </a:r>
            <a:r>
              <a:rPr lang="en-US" b="0" dirty="0" smtClean="0"/>
              <a:t> theories coordinate beliefs or postulates that allow individuals to predict, control, and explain their cognition, the cognition of others, or cognition in general (</a:t>
            </a:r>
            <a:r>
              <a:rPr lang="en-US" b="0" dirty="0" err="1" smtClean="0"/>
              <a:t>Flavell</a:t>
            </a:r>
            <a:r>
              <a:rPr lang="en-US" b="0" dirty="0" smtClean="0"/>
              <a:t>, 1992; Montgomery, 1992)</a:t>
            </a:r>
            <a:r>
              <a:rPr lang="en-US" dirty="0" smtClean="0"/>
              <a:t>.</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543800" cy="1371600"/>
          </a:xfrm>
        </p:spPr>
        <p:txBody>
          <a:bodyPr>
            <a:normAutofit fontScale="90000"/>
          </a:bodyPr>
          <a:lstStyle/>
          <a:p>
            <a:pPr algn="l"/>
            <a:r>
              <a:rPr lang="en-US" dirty="0" smtClean="0">
                <a:latin typeface="Times New Roman" pitchFamily="18" charset="0"/>
                <a:cs typeface="Times New Roman" pitchFamily="18" charset="0"/>
              </a:rPr>
              <a:t>Types of meta cognitive theories.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2819400"/>
            <a:ext cx="7848600" cy="2209800"/>
          </a:xfrm>
        </p:spPr>
        <p:txBody>
          <a:bodyPr>
            <a:normAutofit/>
          </a:bodyPr>
          <a:lstStyle/>
          <a:p>
            <a:pPr algn="l"/>
            <a:r>
              <a:rPr lang="en-US" b="0" dirty="0" smtClean="0"/>
              <a:t>We propose three different kinds of </a:t>
            </a:r>
            <a:r>
              <a:rPr lang="en-US" b="0" dirty="0" err="1" smtClean="0"/>
              <a:t>metacognitive</a:t>
            </a:r>
            <a:r>
              <a:rPr lang="en-US" b="0" dirty="0" smtClean="0"/>
              <a:t> theories: (a) tacit, (b) explicit but informal, and (c) explicit and formal. Henceforth, we refer to these as tacit, informal, and formal </a:t>
            </a:r>
            <a:r>
              <a:rPr lang="en-US" b="0" dirty="0" err="1" smtClean="0"/>
              <a:t>metacognitive</a:t>
            </a:r>
            <a:r>
              <a:rPr lang="en-US" b="0" dirty="0" smtClean="0"/>
              <a:t> theories</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315200" cy="1447800"/>
          </a:xfrm>
        </p:spPr>
        <p:txBody>
          <a:bodyPr/>
          <a:lstStyle/>
          <a:p>
            <a:pPr algn="l"/>
            <a:r>
              <a:rPr lang="en-US" dirty="0" smtClean="0">
                <a:latin typeface="Times New Roman" pitchFamily="18" charset="0"/>
                <a:cs typeface="Times New Roman" pitchFamily="18" charset="0"/>
              </a:rPr>
              <a:t>Tacit theories</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2286000"/>
            <a:ext cx="7239000" cy="3810000"/>
          </a:xfrm>
        </p:spPr>
        <p:txBody>
          <a:bodyPr>
            <a:normAutofit fontScale="77500" lnSpcReduction="20000"/>
          </a:bodyPr>
          <a:lstStyle/>
          <a:p>
            <a:pPr algn="l"/>
            <a:r>
              <a:rPr lang="en-US" b="0" dirty="0" smtClean="0"/>
              <a:t>Tacit theories are those acquired or constructed without any explicit awareness that one possesses a theory (McCutcheon, 1992).</a:t>
            </a:r>
          </a:p>
          <a:p>
            <a:pPr algn="l"/>
            <a:endParaRPr lang="en-US" b="0" dirty="0" smtClean="0"/>
          </a:p>
          <a:p>
            <a:pPr algn="l"/>
            <a:r>
              <a:rPr lang="en-US" dirty="0" smtClean="0"/>
              <a:t>Incremental Theory.</a:t>
            </a:r>
          </a:p>
          <a:p>
            <a:pPr algn="l"/>
            <a:r>
              <a:rPr lang="en-US" b="0" dirty="0" smtClean="0"/>
              <a:t>                                    </a:t>
            </a:r>
            <a:r>
              <a:rPr lang="en-US" dirty="0" smtClean="0"/>
              <a:t>I</a:t>
            </a:r>
            <a:r>
              <a:rPr lang="en-US" b="0" dirty="0" smtClean="0"/>
              <a:t>  An incremental theory in this framework is one in which the child believes that intelligence is malleable and subject to change through other- or self-directed processes.</a:t>
            </a:r>
          </a:p>
          <a:p>
            <a:pPr algn="l"/>
            <a:endParaRPr lang="en-US" b="0" dirty="0" smtClean="0"/>
          </a:p>
          <a:p>
            <a:pPr algn="l"/>
            <a:r>
              <a:rPr lang="en-US" b="0" dirty="0" smtClean="0"/>
              <a:t> It is tacit in the sense that many children do not spontaneously report holding a “theory of intelligence” even though they systematically express beliefs consistent with such a theory. </a:t>
            </a:r>
          </a:p>
          <a:p>
            <a:pPr algn="l"/>
            <a:endParaRPr lang="en-US" b="0" dirty="0" smtClean="0"/>
          </a:p>
          <a:p>
            <a:pPr algn="l"/>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828800"/>
            <a:ext cx="7315200" cy="3200400"/>
          </a:xfrm>
        </p:spPr>
        <p:txBody>
          <a:bodyPr>
            <a:normAutofit fontScale="92500" lnSpcReduction="10000"/>
          </a:bodyPr>
          <a:lstStyle/>
          <a:p>
            <a:pPr algn="l"/>
            <a:r>
              <a:rPr lang="en-US" b="0" dirty="0" smtClean="0"/>
              <a:t>Perhaps the most salient aspect of a tacit </a:t>
            </a:r>
            <a:r>
              <a:rPr lang="en-US" b="0" dirty="0" err="1" smtClean="0"/>
              <a:t>metacognitive</a:t>
            </a:r>
            <a:r>
              <a:rPr lang="en-US" b="0" dirty="0" smtClean="0"/>
              <a:t> theory as opposed to an explicit one is that an individual is not readily aware of either the theory itself or evidence that supports or refutes it. Thus, tacit theories are not readily distinguished from, or tested against, relevant data (Kuhn, 1989; </a:t>
            </a:r>
            <a:r>
              <a:rPr lang="en-US" b="0" dirty="0" err="1" smtClean="0"/>
              <a:t>Moshman</a:t>
            </a:r>
            <a:r>
              <a:rPr lang="en-US" b="0" dirty="0" smtClean="0"/>
              <a:t>, 1979). To the extent that they remain tacit, </a:t>
            </a:r>
            <a:r>
              <a:rPr lang="en-US" b="0" dirty="0" err="1" smtClean="0"/>
              <a:t>metacognitive</a:t>
            </a:r>
            <a:r>
              <a:rPr lang="en-US" b="0" dirty="0" smtClean="0"/>
              <a:t> theories may be persistent even when they are false and maladaptive. </a:t>
            </a:r>
            <a:endParaRPr lang="en-US" b="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762000"/>
            <a:ext cx="7315200" cy="1143000"/>
          </a:xfrm>
        </p:spPr>
        <p:txBody>
          <a:bodyPr/>
          <a:lstStyle/>
          <a:p>
            <a:pPr algn="l"/>
            <a:r>
              <a:rPr lang="en-US" dirty="0" smtClean="0">
                <a:latin typeface="Times New Roman" pitchFamily="18" charset="0"/>
                <a:cs typeface="Times New Roman" pitchFamily="18" charset="0"/>
              </a:rPr>
              <a:t>Informal theories</a:t>
            </a:r>
            <a:r>
              <a:rPr lang="en-US" dirty="0" smtClean="0"/>
              <a:t>.</a:t>
            </a:r>
            <a:endParaRPr lang="en-US" dirty="0"/>
          </a:p>
        </p:txBody>
      </p:sp>
      <p:sp>
        <p:nvSpPr>
          <p:cNvPr id="3" name="Subtitle 2"/>
          <p:cNvSpPr>
            <a:spLocks noGrp="1"/>
          </p:cNvSpPr>
          <p:nvPr>
            <p:ph type="subTitle" idx="1"/>
          </p:nvPr>
        </p:nvSpPr>
        <p:spPr>
          <a:xfrm>
            <a:off x="685800" y="2362200"/>
            <a:ext cx="7696200" cy="3581400"/>
          </a:xfrm>
        </p:spPr>
        <p:txBody>
          <a:bodyPr>
            <a:normAutofit fontScale="85000" lnSpcReduction="20000"/>
          </a:bodyPr>
          <a:lstStyle/>
          <a:p>
            <a:pPr algn="l"/>
            <a:r>
              <a:rPr lang="en-US" b="0" dirty="0" smtClean="0"/>
              <a:t>&gt;Informal theories often are fragmentary in that individuals are aware of some of their beliefs and assumptions regarding a phenomenon, but have not yet constructed an explicit theoretical structure that integrates and </a:t>
            </a:r>
            <a:r>
              <a:rPr lang="en-US" b="0" dirty="0" err="1" smtClean="0"/>
              <a:t>justifi</a:t>
            </a:r>
            <a:r>
              <a:rPr lang="en-US" b="0" dirty="0" smtClean="0"/>
              <a:t> </a:t>
            </a:r>
            <a:r>
              <a:rPr lang="en-US" b="0" dirty="0" err="1" smtClean="0"/>
              <a:t>es</a:t>
            </a:r>
            <a:r>
              <a:rPr lang="en-US" b="0" dirty="0" smtClean="0"/>
              <a:t> these beliefs. </a:t>
            </a:r>
          </a:p>
          <a:p>
            <a:pPr algn="l"/>
            <a:endParaRPr lang="en-US" b="0" dirty="0" smtClean="0"/>
          </a:p>
          <a:p>
            <a:pPr algn="l"/>
            <a:r>
              <a:rPr lang="en-US" b="0" dirty="0" smtClean="0"/>
              <a:t>&gt;Informal theorists may have only a rudimentary awareness of their own </a:t>
            </a:r>
            <a:r>
              <a:rPr lang="en-US" b="0" dirty="0" err="1" smtClean="0"/>
              <a:t>metacognitive</a:t>
            </a:r>
            <a:r>
              <a:rPr lang="en-US" b="0" dirty="0" smtClean="0"/>
              <a:t> knowledge. </a:t>
            </a:r>
          </a:p>
          <a:p>
            <a:pPr algn="l"/>
            <a:endParaRPr lang="en-US" b="0" dirty="0" smtClean="0"/>
          </a:p>
          <a:p>
            <a:pPr algn="l"/>
            <a:r>
              <a:rPr lang="en-US" b="0" dirty="0" smtClean="0"/>
              <a:t>&gt;Informal theories develop slowly and are affected by a number of social and personal </a:t>
            </a:r>
            <a:r>
              <a:rPr lang="en-US" b="0" dirty="0" err="1" smtClean="0"/>
              <a:t>infl</a:t>
            </a:r>
            <a:r>
              <a:rPr lang="en-US" b="0" dirty="0" smtClean="0"/>
              <a:t> </a:t>
            </a:r>
            <a:r>
              <a:rPr lang="en-US" b="0" dirty="0" err="1" smtClean="0"/>
              <a:t>uences</a:t>
            </a:r>
            <a:r>
              <a:rPr lang="en-US" b="0" dirty="0" smtClean="0"/>
              <a:t> on theorizing described later in this paper (Kuhn, 1989; Paris and Byrnes, 1989). </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The Role of Social Cognition </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For example, imagine that you are getting ready to go on a blind date. Not only do you worry about the impression and signals that you are sending to the other person, you are also concerned with interpreting the signals given by the other individual. How do you form an impression of this person? What meaning do you read into the other person's behavior?</a:t>
            </a:r>
          </a:p>
          <a:p>
            <a:r>
              <a:rPr lang="en-US" dirty="0"/>
              <a:t>This is just one example of how social cognition influences a single social interaction, but you can probably think of many more examples from your daily life. We spend a considerable portion of every day interacting with others, which is why an entire branch of psychology formed to help understand how we feel, think and behave in social situations.</a:t>
            </a:r>
          </a:p>
          <a:p>
            <a:endParaRPr lang="en-US" dirty="0"/>
          </a:p>
        </p:txBody>
      </p:sp>
    </p:spTree>
    <p:extLst>
      <p:ext uri="{BB962C8B-B14F-4D97-AF65-F5344CB8AC3E}">
        <p14:creationId xmlns:p14="http://schemas.microsoft.com/office/powerpoint/2010/main" val="2182358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162800" cy="1219200"/>
          </a:xfrm>
        </p:spPr>
        <p:txBody>
          <a:bodyPr/>
          <a:lstStyle/>
          <a:p>
            <a:pPr algn="l"/>
            <a:r>
              <a:rPr lang="en-US" dirty="0" smtClean="0">
                <a:latin typeface="Times New Roman" pitchFamily="18" charset="0"/>
                <a:cs typeface="Times New Roman" pitchFamily="18" charset="0"/>
              </a:rPr>
              <a:t>Difference.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762000" y="2286000"/>
            <a:ext cx="7162800" cy="3200400"/>
          </a:xfrm>
        </p:spPr>
        <p:txBody>
          <a:bodyPr>
            <a:normAutofit fontScale="85000" lnSpcReduction="20000"/>
          </a:bodyPr>
          <a:lstStyle/>
          <a:p>
            <a:pPr algn="l"/>
            <a:r>
              <a:rPr lang="en-US" b="0" dirty="0" smtClean="0"/>
              <a:t>&gt;One important difference between tacit and informal theorists is that the latter possess some degree of explicit </a:t>
            </a:r>
            <a:r>
              <a:rPr lang="en-US" b="0" dirty="0" err="1" smtClean="0"/>
              <a:t>metacognition</a:t>
            </a:r>
            <a:r>
              <a:rPr lang="en-US" b="0" dirty="0" smtClean="0"/>
              <a:t>. </a:t>
            </a:r>
          </a:p>
          <a:p>
            <a:pPr algn="l"/>
            <a:r>
              <a:rPr lang="en-US" b="0" dirty="0" smtClean="0"/>
              <a:t>&gt;It seems likely that simple informal theories begin as domain-</a:t>
            </a:r>
            <a:r>
              <a:rPr lang="en-US" b="0" dirty="0" err="1" smtClean="0"/>
              <a:t>specifi</a:t>
            </a:r>
            <a:r>
              <a:rPr lang="en-US" b="0" dirty="0" smtClean="0"/>
              <a:t> c entities (Kuhn et al., 1992; Paris and Byrnes, 1989) and gradually are generalized to other domains. </a:t>
            </a:r>
          </a:p>
          <a:p>
            <a:pPr algn="l"/>
            <a:r>
              <a:rPr lang="en-US" b="0" dirty="0" smtClean="0"/>
              <a:t>&gt;Increasing the depth and breadth of </a:t>
            </a:r>
            <a:r>
              <a:rPr lang="en-US" b="0" dirty="0" err="1" smtClean="0"/>
              <a:t>metacognitive</a:t>
            </a:r>
            <a:r>
              <a:rPr lang="en-US" b="0" dirty="0" smtClean="0"/>
              <a:t> theories over time may allow informal theorists to better understand and direct constructive processes (</a:t>
            </a:r>
            <a:r>
              <a:rPr lang="en-US" b="0" dirty="0" err="1" smtClean="0"/>
              <a:t>Flavell</a:t>
            </a:r>
            <a:r>
              <a:rPr lang="en-US" b="0" dirty="0" smtClean="0"/>
              <a:t> et al., 1993; Montgomery, 1992).</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010400" cy="1219200"/>
          </a:xfrm>
        </p:spPr>
        <p:txBody>
          <a:bodyPr/>
          <a:lstStyle/>
          <a:p>
            <a:pPr algn="l"/>
            <a:r>
              <a:rPr lang="en-US" dirty="0" smtClean="0">
                <a:latin typeface="Times New Roman" pitchFamily="18" charset="0"/>
                <a:cs typeface="Times New Roman" pitchFamily="18" charset="0"/>
              </a:rPr>
              <a:t>Advantages</a:t>
            </a:r>
            <a:r>
              <a:rPr lang="en-US" dirty="0" smtClean="0"/>
              <a:t>.</a:t>
            </a:r>
            <a:endParaRPr lang="en-US" dirty="0"/>
          </a:p>
        </p:txBody>
      </p:sp>
      <p:sp>
        <p:nvSpPr>
          <p:cNvPr id="3" name="Subtitle 2"/>
          <p:cNvSpPr>
            <a:spLocks noGrp="1"/>
          </p:cNvSpPr>
          <p:nvPr>
            <p:ph type="subTitle" idx="1"/>
          </p:nvPr>
        </p:nvSpPr>
        <p:spPr>
          <a:xfrm>
            <a:off x="762000" y="1981200"/>
            <a:ext cx="7086600" cy="4343400"/>
          </a:xfrm>
        </p:spPr>
        <p:txBody>
          <a:bodyPr>
            <a:normAutofit fontScale="92500" lnSpcReduction="20000"/>
          </a:bodyPr>
          <a:lstStyle/>
          <a:p>
            <a:pPr algn="l"/>
            <a:r>
              <a:rPr lang="en-US" b="0" dirty="0" smtClean="0"/>
              <a:t>&gt;One distinct advantage of an informal </a:t>
            </a:r>
            <a:r>
              <a:rPr lang="en-US" b="0" dirty="0" err="1" smtClean="0"/>
              <a:t>metacognitive</a:t>
            </a:r>
            <a:r>
              <a:rPr lang="en-US" b="0" dirty="0" smtClean="0"/>
              <a:t> theory compared to a tacit one is that it enables individuals to reflect purposefully and systematically on their performance and, in turn, to use this information to modify or redirect their future performance and thinking (Kuhn et al., 1992). </a:t>
            </a:r>
          </a:p>
          <a:p>
            <a:pPr algn="l"/>
            <a:endParaRPr lang="en-US" b="0" dirty="0" smtClean="0"/>
          </a:p>
          <a:p>
            <a:pPr algn="l"/>
            <a:r>
              <a:rPr lang="en-US" b="0" dirty="0" smtClean="0"/>
              <a:t>&gt;A second advantage of explicit theories is that individuals can begin to distinguish formal from empirical aspects, where the formal aspect refers to the structure and contents of the theory, and the empirical aspect refers to data that the theory attempts to explain (</a:t>
            </a:r>
            <a:r>
              <a:rPr lang="en-US" b="0" dirty="0" err="1" smtClean="0"/>
              <a:t>Hergenhahn</a:t>
            </a:r>
            <a:r>
              <a:rPr lang="en-US" b="0" dirty="0" smtClean="0"/>
              <a:t> and Olson, 1993).</a:t>
            </a:r>
          </a:p>
          <a:p>
            <a:endParaRPr lang="en-US" b="0" dirty="0" smtClean="0"/>
          </a:p>
          <a:p>
            <a:endParaRPr lang="en-US" b="0" dirty="0" smtClean="0"/>
          </a:p>
          <a:p>
            <a:endParaRPr lang="en-US" b="0" dirty="0" smtClean="0"/>
          </a:p>
          <a:p>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1371600"/>
            <a:ext cx="7239000" cy="4038600"/>
          </a:xfrm>
        </p:spPr>
        <p:txBody>
          <a:bodyPr>
            <a:normAutofit fontScale="85000" lnSpcReduction="10000"/>
          </a:bodyPr>
          <a:lstStyle/>
          <a:p>
            <a:pPr algn="l"/>
            <a:r>
              <a:rPr lang="en-US" b="0" dirty="0" smtClean="0"/>
              <a:t>A third advantage of explicit theories is that distinguishing the structure of one’s </a:t>
            </a:r>
            <a:r>
              <a:rPr lang="en-US" b="0" dirty="0" err="1" smtClean="0"/>
              <a:t>metacognitive</a:t>
            </a:r>
            <a:r>
              <a:rPr lang="en-US" b="0" dirty="0" smtClean="0"/>
              <a:t> theory from evidence that supports or refutes it is a necessary step in the development of more sophisticated theories</a:t>
            </a:r>
            <a:r>
              <a:rPr lang="en-US" dirty="0" smtClean="0"/>
              <a:t>. </a:t>
            </a:r>
          </a:p>
          <a:p>
            <a:pPr algn="l"/>
            <a:endParaRPr lang="en-US" dirty="0" smtClean="0"/>
          </a:p>
          <a:p>
            <a:pPr algn="l"/>
            <a:r>
              <a:rPr lang="en-US" dirty="0" smtClean="0"/>
              <a:t>For example, </a:t>
            </a:r>
          </a:p>
          <a:p>
            <a:pPr algn="l"/>
            <a:r>
              <a:rPr lang="en-US" dirty="0" smtClean="0"/>
              <a:t>                         </a:t>
            </a:r>
            <a:r>
              <a:rPr lang="en-US" b="0" dirty="0" smtClean="0"/>
              <a:t>Reich, </a:t>
            </a:r>
            <a:r>
              <a:rPr lang="en-US" b="0" dirty="0" err="1" smtClean="0"/>
              <a:t>Oser</a:t>
            </a:r>
            <a:r>
              <a:rPr lang="en-US" b="0" dirty="0" smtClean="0"/>
              <a:t>, and </a:t>
            </a:r>
            <a:r>
              <a:rPr lang="en-US" b="0" dirty="0" err="1" smtClean="0"/>
              <a:t>Valentin</a:t>
            </a:r>
            <a:r>
              <a:rPr lang="en-US" b="0" dirty="0" smtClean="0"/>
              <a:t> (1994) have argued that knowledge about the knowing process develops in a predictable sequence in which individuals </a:t>
            </a:r>
            <a:r>
              <a:rPr lang="en-US" b="0" dirty="0" err="1" smtClean="0"/>
              <a:t>fi</a:t>
            </a:r>
            <a:r>
              <a:rPr lang="en-US" b="0" dirty="0" smtClean="0"/>
              <a:t> </a:t>
            </a:r>
            <a:r>
              <a:rPr lang="en-US" b="0" dirty="0" err="1" smtClean="0"/>
              <a:t>rst</a:t>
            </a:r>
            <a:r>
              <a:rPr lang="en-US" b="0" dirty="0" smtClean="0"/>
              <a:t> become aware of changes in their beliefs, develop reasons for these changes, and </a:t>
            </a:r>
            <a:r>
              <a:rPr lang="en-US" b="0" dirty="0" err="1" smtClean="0"/>
              <a:t>fi</a:t>
            </a:r>
            <a:r>
              <a:rPr lang="en-US" b="0" dirty="0" smtClean="0"/>
              <a:t> </a:t>
            </a:r>
            <a:r>
              <a:rPr lang="en-US" b="0" dirty="0" err="1" smtClean="0"/>
              <a:t>nally</a:t>
            </a:r>
            <a:r>
              <a:rPr lang="en-US" b="0" dirty="0" smtClean="0"/>
              <a:t> attempt to explain these changes in terms of a lay theory of mind. </a:t>
            </a:r>
          </a:p>
          <a:p>
            <a:pPr algn="just"/>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2" end="2"/>
                                            </p:txEl>
                                          </p:spTgt>
                                        </p:tgtEl>
                                        <p:attrNameLst>
                                          <p:attrName>style.color</p:attrName>
                                        </p:attrNameLst>
                                      </p:cBhvr>
                                      <p:to>
                                        <p:clrVal>
                                          <a:schemeClr val="hlink"/>
                                        </p:clrVal>
                                      </p:to>
                                    </p:set>
                                    <p:set>
                                      <p:cBhvr>
                                        <p:cTn id="7" dur="500" autoRev="1" fill="hold"/>
                                        <p:tgtEl>
                                          <p:spTgt spid="3">
                                            <p:txEl>
                                              <p:pRg st="2" end="2"/>
                                            </p:txEl>
                                          </p:spTgt>
                                        </p:tgtEl>
                                        <p:attrNameLst>
                                          <p:attrName>fillcolor</p:attrName>
                                        </p:attrNameLst>
                                      </p:cBhvr>
                                      <p:to>
                                        <p:clrVal>
                                          <a:schemeClr val="hlink"/>
                                        </p:clrVal>
                                      </p:to>
                                    </p:set>
                                    <p:set>
                                      <p:cBhvr>
                                        <p:cTn id="8" dur="500" autoRev="1" fill="hold"/>
                                        <p:tgtEl>
                                          <p:spTgt spid="3">
                                            <p:txEl>
                                              <p:pRg st="2" end="2"/>
                                            </p:txEl>
                                          </p:spTgt>
                                        </p:tgtEl>
                                        <p:attrNameLst>
                                          <p:attrName>fill.type</p:attrName>
                                        </p:attrNameLst>
                                      </p:cBhvr>
                                      <p:to>
                                        <p:strVal val="solid"/>
                                      </p:to>
                                    </p:set>
                                  </p:childTnLst>
                                </p:cTn>
                              </p:par>
                              <p:par>
                                <p:cTn id="9" presetID="20" presetClass="emph" presetSubtype="0" fill="hold" nodeType="withEffect">
                                  <p:stCondLst>
                                    <p:cond delay="0"/>
                                  </p:stCondLst>
                                  <p:iterate type="lt">
                                    <p:tmPct val="10000"/>
                                  </p:iterate>
                                  <p:childTnLst>
                                    <p:set>
                                      <p:cBhvr override="childStyle">
                                        <p:cTn id="10" dur="500" autoRev="1" fill="hold"/>
                                        <p:tgtEl>
                                          <p:spTgt spid="3">
                                            <p:txEl>
                                              <p:pRg st="3" end="3"/>
                                            </p:txEl>
                                          </p:spTgt>
                                        </p:tgtEl>
                                        <p:attrNameLst>
                                          <p:attrName>style.color</p:attrName>
                                        </p:attrNameLst>
                                      </p:cBhvr>
                                      <p:to>
                                        <p:clrVal>
                                          <a:schemeClr val="hlink"/>
                                        </p:clrVal>
                                      </p:to>
                                    </p:set>
                                    <p:set>
                                      <p:cBhvr>
                                        <p:cTn id="11" dur="500" autoRev="1" fill="hold"/>
                                        <p:tgtEl>
                                          <p:spTgt spid="3">
                                            <p:txEl>
                                              <p:pRg st="3" end="3"/>
                                            </p:txEl>
                                          </p:spTgt>
                                        </p:tgtEl>
                                        <p:attrNameLst>
                                          <p:attrName>fillcolor</p:attrName>
                                        </p:attrNameLst>
                                      </p:cBhvr>
                                      <p:to>
                                        <p:clrVal>
                                          <a:schemeClr val="hlink"/>
                                        </p:clrVal>
                                      </p:to>
                                    </p:set>
                                    <p:set>
                                      <p:cBhvr>
                                        <p:cTn id="12" dur="500" autoRev="1" fill="hold"/>
                                        <p:tgtEl>
                                          <p:spTgt spid="3">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086600" cy="1676400"/>
          </a:xfrm>
        </p:spPr>
        <p:txBody>
          <a:bodyPr/>
          <a:lstStyle/>
          <a:p>
            <a:pPr algn="l"/>
            <a:r>
              <a:rPr lang="en-US" dirty="0" smtClean="0">
                <a:latin typeface="Times New Roman" pitchFamily="18" charset="0"/>
                <a:cs typeface="Times New Roman" pitchFamily="18" charset="0"/>
              </a:rPr>
              <a:t>Formal theories</a:t>
            </a:r>
            <a:r>
              <a:rPr lang="en-US" dirty="0" smtClean="0"/>
              <a:t>.</a:t>
            </a:r>
            <a:endParaRPr lang="en-US" dirty="0"/>
          </a:p>
        </p:txBody>
      </p:sp>
      <p:sp>
        <p:nvSpPr>
          <p:cNvPr id="3" name="Subtitle 2"/>
          <p:cNvSpPr>
            <a:spLocks noGrp="1"/>
          </p:cNvSpPr>
          <p:nvPr>
            <p:ph type="subTitle" idx="1"/>
          </p:nvPr>
        </p:nvSpPr>
        <p:spPr>
          <a:xfrm>
            <a:off x="762000" y="2590800"/>
            <a:ext cx="7162800" cy="3429000"/>
          </a:xfrm>
        </p:spPr>
        <p:txBody>
          <a:bodyPr>
            <a:normAutofit fontScale="70000" lnSpcReduction="20000"/>
          </a:bodyPr>
          <a:lstStyle/>
          <a:p>
            <a:pPr algn="l"/>
            <a:r>
              <a:rPr lang="en-US" b="0" dirty="0" smtClean="0"/>
              <a:t>Formal theories consist of highly systematized accounts of a phenomenon involving explicit theoretical structures such as those encountered in university classes in physics, music, or statistics.</a:t>
            </a:r>
            <a:r>
              <a:rPr lang="en-US" dirty="0" smtClean="0"/>
              <a:t> </a:t>
            </a:r>
          </a:p>
          <a:p>
            <a:pPr algn="l"/>
            <a:endParaRPr lang="en-US" dirty="0" smtClean="0"/>
          </a:p>
          <a:p>
            <a:pPr algn="l"/>
            <a:r>
              <a:rPr lang="en-US" b="0" dirty="0" smtClean="0"/>
              <a:t>it is unclear what constitutes a formal </a:t>
            </a:r>
            <a:r>
              <a:rPr lang="en-US" b="0" dirty="0" err="1" smtClean="0"/>
              <a:t>metacognitive</a:t>
            </a:r>
            <a:r>
              <a:rPr lang="en-US" b="0" dirty="0" smtClean="0"/>
              <a:t> theory of one’s cognition. One possible example of a formal </a:t>
            </a:r>
            <a:r>
              <a:rPr lang="en-US" b="0" dirty="0" err="1" smtClean="0"/>
              <a:t>metacognitive</a:t>
            </a:r>
            <a:r>
              <a:rPr lang="en-US" b="0" dirty="0" smtClean="0"/>
              <a:t> theorist is the Good Strategy User as described by Pressley et al. (1987). </a:t>
            </a:r>
          </a:p>
          <a:p>
            <a:pPr algn="l"/>
            <a:r>
              <a:rPr lang="en-US" b="0" u="sng" dirty="0" smtClean="0"/>
              <a:t>The </a:t>
            </a:r>
            <a:r>
              <a:rPr lang="en-US" b="0" u="sng" dirty="0" err="1" smtClean="0"/>
              <a:t>metacognitive</a:t>
            </a:r>
            <a:r>
              <a:rPr lang="en-US" b="0" u="sng" dirty="0" smtClean="0"/>
              <a:t> knowledge of the Good Strategy User </a:t>
            </a:r>
            <a:r>
              <a:rPr lang="en-US" b="0" dirty="0" smtClean="0"/>
              <a:t>is not only integrated and explicit, but in some individuals (e.g., professional educators) may constitute a formalized theoretical structure involving a set of postulates that can be used to test and evaluate one’s </a:t>
            </a:r>
            <a:r>
              <a:rPr lang="en-US" b="0" dirty="0" err="1" smtClean="0"/>
              <a:t>metacognitive</a:t>
            </a:r>
            <a:r>
              <a:rPr lang="en-US" b="0" dirty="0" smtClean="0"/>
              <a:t> knowledge</a:t>
            </a:r>
            <a:r>
              <a:rPr lang="en-US" dirty="0" smtClean="0"/>
              <a:t>. </a:t>
            </a:r>
            <a:endParaRPr lang="en-US" b="0" dirty="0" smtClean="0"/>
          </a:p>
          <a:p>
            <a:pPr algn="l"/>
            <a:endParaRPr lang="en-US" b="0" dirty="0" smtClean="0"/>
          </a:p>
          <a:p>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371600"/>
            <a:ext cx="7315200" cy="4495800"/>
          </a:xfrm>
        </p:spPr>
        <p:txBody>
          <a:bodyPr>
            <a:normAutofit fontScale="92500" lnSpcReduction="20000"/>
          </a:bodyPr>
          <a:lstStyle/>
          <a:p>
            <a:pPr algn="l"/>
            <a:r>
              <a:rPr lang="en-US" b="0" dirty="0" smtClean="0"/>
              <a:t>formal theorists possess some explicit awareness of the constructive nature of theorizing and engage in purposeful efforts to construct and modify </a:t>
            </a:r>
            <a:r>
              <a:rPr lang="en-US" b="0" dirty="0" err="1" smtClean="0"/>
              <a:t>metacognitive</a:t>
            </a:r>
            <a:r>
              <a:rPr lang="en-US" b="0" dirty="0" smtClean="0"/>
              <a:t> theories (Kuhn et al., 1992; Paris and Byrnes, 1989). </a:t>
            </a:r>
          </a:p>
          <a:p>
            <a:pPr algn="l"/>
            <a:endParaRPr lang="en-US" dirty="0" smtClean="0"/>
          </a:p>
          <a:p>
            <a:pPr algn="l"/>
            <a:r>
              <a:rPr lang="en-US" dirty="0" smtClean="0"/>
              <a:t>ADVANTAGE</a:t>
            </a:r>
          </a:p>
          <a:p>
            <a:pPr algn="l"/>
            <a:r>
              <a:rPr lang="en-US" b="0" dirty="0" smtClean="0"/>
              <a:t>                        One potential advantage of a formal </a:t>
            </a:r>
            <a:r>
              <a:rPr lang="en-US" b="0" dirty="0" err="1" smtClean="0"/>
              <a:t>metacognitive</a:t>
            </a:r>
            <a:r>
              <a:rPr lang="en-US" b="0" dirty="0" smtClean="0"/>
              <a:t> theory is that it allows the individual to make informed choices about self-regulatory behaviors. Reich et al. (1994, p. 168) refer to individuals who make such choices as “producers of their own development.” </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2" end="2"/>
                                            </p:txEl>
                                          </p:spTgt>
                                        </p:tgtEl>
                                        <p:attrNameLst>
                                          <p:attrName>style.color</p:attrName>
                                        </p:attrNameLst>
                                      </p:cBhvr>
                                      <p:to>
                                        <p:clrVal>
                                          <a:schemeClr val="hlink"/>
                                        </p:clrVal>
                                      </p:to>
                                    </p:set>
                                    <p:set>
                                      <p:cBhvr>
                                        <p:cTn id="7" dur="500" autoRev="1" fill="hold"/>
                                        <p:tgtEl>
                                          <p:spTgt spid="3">
                                            <p:txEl>
                                              <p:pRg st="2" end="2"/>
                                            </p:txEl>
                                          </p:spTgt>
                                        </p:tgtEl>
                                        <p:attrNameLst>
                                          <p:attrName>fillcolor</p:attrName>
                                        </p:attrNameLst>
                                      </p:cBhvr>
                                      <p:to>
                                        <p:clrVal>
                                          <a:schemeClr val="hlink"/>
                                        </p:clrVal>
                                      </p:to>
                                    </p:set>
                                    <p:set>
                                      <p:cBhvr>
                                        <p:cTn id="8" dur="500" autoRev="1" fill="hold"/>
                                        <p:tgtEl>
                                          <p:spTgt spid="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533400"/>
            <a:ext cx="7162800" cy="1371600"/>
          </a:xfrm>
        </p:spPr>
        <p:txBody>
          <a:bodyPr>
            <a:normAutofit fontScale="90000"/>
          </a:bodyPr>
          <a:lstStyle/>
          <a:p>
            <a:pPr algn="l"/>
            <a:r>
              <a:rPr lang="en-US" dirty="0" smtClean="0">
                <a:latin typeface="Times New Roman" pitchFamily="18" charset="0"/>
                <a:cs typeface="Times New Roman" pitchFamily="18" charset="0"/>
              </a:rPr>
              <a:t>TWO NECEESSORY SKILLS </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066800" y="2438400"/>
            <a:ext cx="7086600" cy="4012722"/>
          </a:xfrm>
        </p:spPr>
        <p:txBody>
          <a:bodyPr>
            <a:normAutofit lnSpcReduction="10000"/>
          </a:bodyPr>
          <a:lstStyle/>
          <a:p>
            <a:pPr algn="l"/>
            <a:r>
              <a:rPr lang="en-US" b="0" dirty="0" smtClean="0">
                <a:latin typeface="Times New Roman" pitchFamily="18" charset="0"/>
                <a:cs typeface="Times New Roman" pitchFamily="18" charset="0"/>
              </a:rPr>
              <a:t>One is the ability to clearly distinguish and coordinate the formal and empirical aspects of a theory. Formal theorists understand that the formal and empirical aspects of a theory are conceptually independent of each other even though each can be used to evaluate the adequacy of the other. </a:t>
            </a:r>
          </a:p>
          <a:p>
            <a:pPr algn="l"/>
            <a:endParaRPr lang="en-US" b="0" dirty="0" smtClean="0">
              <a:latin typeface="Times New Roman" pitchFamily="18" charset="0"/>
              <a:cs typeface="Times New Roman" pitchFamily="18" charset="0"/>
            </a:endParaRPr>
          </a:p>
          <a:p>
            <a:pPr algn="l"/>
            <a:r>
              <a:rPr lang="en-US" dirty="0" smtClean="0">
                <a:latin typeface="Times New Roman" pitchFamily="18" charset="0"/>
                <a:cs typeface="Times New Roman" pitchFamily="18" charset="0"/>
              </a:rPr>
              <a:t>&gt;</a:t>
            </a:r>
            <a:r>
              <a:rPr lang="en-US" b="0" dirty="0" smtClean="0">
                <a:latin typeface="Times New Roman" pitchFamily="18" charset="0"/>
                <a:cs typeface="Times New Roman" pitchFamily="18" charset="0"/>
              </a:rPr>
              <a:t>A second skill is the ability to evaluate and interpret the meaning of empirical evidence apart from the formal aspects of one’s theory</a:t>
            </a:r>
            <a:endParaRPr lang="en-US" b="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239000" cy="1447800"/>
          </a:xfrm>
        </p:spPr>
        <p:txBody>
          <a:bodyPr/>
          <a:lstStyle/>
          <a:p>
            <a:pPr algn="l"/>
            <a:r>
              <a:rPr lang="en-US" dirty="0" smtClean="0"/>
              <a:t>SUMMARY.</a:t>
            </a:r>
            <a:endParaRPr lang="en-US" dirty="0"/>
          </a:p>
        </p:txBody>
      </p:sp>
      <p:sp>
        <p:nvSpPr>
          <p:cNvPr id="3" name="Subtitle 2"/>
          <p:cNvSpPr>
            <a:spLocks noGrp="1"/>
          </p:cNvSpPr>
          <p:nvPr>
            <p:ph type="subTitle" idx="1"/>
          </p:nvPr>
        </p:nvSpPr>
        <p:spPr>
          <a:xfrm>
            <a:off x="838200" y="2057400"/>
            <a:ext cx="7620000" cy="4317522"/>
          </a:xfrm>
        </p:spPr>
        <p:txBody>
          <a:bodyPr>
            <a:normAutofit fontScale="92500" lnSpcReduction="20000"/>
          </a:bodyPr>
          <a:lstStyle/>
          <a:p>
            <a:pPr algn="l"/>
            <a:r>
              <a:rPr lang="en-US" b="0" dirty="0" smtClean="0"/>
              <a:t>&gt;We have proposed three types of </a:t>
            </a:r>
            <a:r>
              <a:rPr lang="en-US" b="0" dirty="0" err="1" smtClean="0"/>
              <a:t>metacognitive</a:t>
            </a:r>
            <a:r>
              <a:rPr lang="en-US" b="0" dirty="0" smtClean="0"/>
              <a:t> theories and considered how each differs from the others. </a:t>
            </a:r>
          </a:p>
          <a:p>
            <a:pPr algn="l"/>
            <a:endParaRPr lang="en-US" b="0" dirty="0" smtClean="0"/>
          </a:p>
          <a:p>
            <a:pPr algn="l"/>
            <a:r>
              <a:rPr lang="en-US" b="0" dirty="0" smtClean="0"/>
              <a:t>&gt;These theories form a naturally occurring hierarchy of knowledge about cognitive and </a:t>
            </a:r>
            <a:r>
              <a:rPr lang="en-US" b="0" dirty="0" err="1" smtClean="0"/>
              <a:t>metacognitive</a:t>
            </a:r>
            <a:r>
              <a:rPr lang="en-US" b="0" dirty="0" smtClean="0"/>
              <a:t> processes. </a:t>
            </a:r>
          </a:p>
          <a:p>
            <a:pPr algn="l"/>
            <a:endParaRPr lang="en-US" b="0" dirty="0" smtClean="0"/>
          </a:p>
          <a:p>
            <a:pPr algn="l"/>
            <a:r>
              <a:rPr lang="en-US" b="0" dirty="0" smtClean="0"/>
              <a:t>&gt;At one end of this continuum are tacit theories, which provide limited guidance and explanatory power. </a:t>
            </a:r>
          </a:p>
          <a:p>
            <a:pPr algn="l"/>
            <a:endParaRPr lang="en-US" b="0" dirty="0" smtClean="0"/>
          </a:p>
          <a:p>
            <a:pPr algn="l"/>
            <a:r>
              <a:rPr lang="en-US" b="0" dirty="0" smtClean="0"/>
              <a:t>&gt;These theories are characterized by loosely systematized knowledge and postulates that are not known consciously by the theorist. </a:t>
            </a:r>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1524000"/>
            <a:ext cx="7848600" cy="4724400"/>
          </a:xfrm>
        </p:spPr>
        <p:txBody>
          <a:bodyPr>
            <a:normAutofit/>
          </a:bodyPr>
          <a:lstStyle/>
          <a:p>
            <a:pPr algn="l"/>
            <a:r>
              <a:rPr lang="en-US" dirty="0" smtClean="0"/>
              <a:t>&gt;</a:t>
            </a:r>
            <a:r>
              <a:rPr lang="en-US" b="0" dirty="0" smtClean="0">
                <a:latin typeface="Times New Roman" pitchFamily="18" charset="0"/>
                <a:cs typeface="Times New Roman" pitchFamily="18" charset="0"/>
              </a:rPr>
              <a:t>Informal theories are partially accessible to the theorist and presumably play a greater role in self-regulation. Formal theories provide an explicit framework for understanding and regulating one’s cognition. Moreover, because their formal and empirical aspects are explicitly distinguished, they are more subject than informal theories to purposeful and rigorous evaluation</a:t>
            </a:r>
            <a:r>
              <a:rPr lang="en-US" b="0" dirty="0" smtClean="0"/>
              <a:t>. </a:t>
            </a:r>
            <a:endParaRPr lang="en-US"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066800"/>
          </a:xfrm>
        </p:spPr>
        <p:txBody>
          <a:bodyPr>
            <a:normAutofit/>
          </a:bodyPr>
          <a:lstStyle/>
          <a:p>
            <a:pPr algn="l"/>
            <a:r>
              <a:rPr lang="en-US" sz="4800" dirty="0" smtClean="0">
                <a:latin typeface="Times New Roman" pitchFamily="18" charset="0"/>
                <a:cs typeface="Times New Roman" pitchFamily="18" charset="0"/>
              </a:rPr>
              <a:t>Self efficacy</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fontScale="92500" lnSpcReduction="10000"/>
          </a:bodyPr>
          <a:lstStyle/>
          <a:p>
            <a:pPr algn="l"/>
            <a:r>
              <a:rPr lang="en-US" dirty="0" smtClean="0">
                <a:latin typeface="Times New Roman" pitchFamily="18" charset="0"/>
                <a:cs typeface="Times New Roman" pitchFamily="18" charset="0"/>
              </a:rPr>
              <a:t>Def: Psychologist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Albert </a:t>
            </a:r>
            <a:r>
              <a:rPr lang="en-US" b="1" dirty="0" err="1">
                <a:latin typeface="Times New Roman" pitchFamily="18" charset="0"/>
                <a:cs typeface="Times New Roman" pitchFamily="18" charset="0"/>
              </a:rPr>
              <a:t>Bandura</a:t>
            </a:r>
            <a:r>
              <a:rPr lang="en-US" dirty="0">
                <a:latin typeface="Times New Roman" pitchFamily="18" charset="0"/>
                <a:cs typeface="Times New Roman" pitchFamily="18" charset="0"/>
              </a:rPr>
              <a:t> has </a:t>
            </a:r>
            <a:r>
              <a:rPr lang="en-US" b="1" dirty="0">
                <a:latin typeface="Times New Roman" pitchFamily="18" charset="0"/>
                <a:cs typeface="Times New Roman" pitchFamily="18" charset="0"/>
              </a:rPr>
              <a:t>defined self</a:t>
            </a:r>
            <a:r>
              <a:rPr lang="en-US" dirty="0">
                <a:latin typeface="Times New Roman" pitchFamily="18" charset="0"/>
                <a:cs typeface="Times New Roman" pitchFamily="18" charset="0"/>
              </a:rPr>
              <a:t>-</a:t>
            </a:r>
            <a:r>
              <a:rPr lang="en-US" b="1" dirty="0">
                <a:latin typeface="Times New Roman" pitchFamily="18" charset="0"/>
                <a:cs typeface="Times New Roman" pitchFamily="18" charset="0"/>
              </a:rPr>
              <a:t>efficacy</a:t>
            </a:r>
            <a:r>
              <a:rPr lang="en-US" dirty="0">
                <a:latin typeface="Times New Roman" pitchFamily="18" charset="0"/>
                <a:cs typeface="Times New Roman" pitchFamily="18" charset="0"/>
              </a:rPr>
              <a:t> as one's belief in one's ability to succeed in specific situations or accomplish a task. One's sense of </a:t>
            </a:r>
            <a:r>
              <a:rPr lang="en-US" b="1" dirty="0">
                <a:latin typeface="Times New Roman" pitchFamily="18" charset="0"/>
                <a:cs typeface="Times New Roman" pitchFamily="18" charset="0"/>
              </a:rPr>
              <a:t>self</a:t>
            </a:r>
            <a:r>
              <a:rPr lang="en-US" dirty="0">
                <a:latin typeface="Times New Roman" pitchFamily="18" charset="0"/>
                <a:cs typeface="Times New Roman" pitchFamily="18" charset="0"/>
              </a:rPr>
              <a:t>-</a:t>
            </a:r>
            <a:r>
              <a:rPr lang="en-US" b="1" dirty="0">
                <a:latin typeface="Times New Roman" pitchFamily="18" charset="0"/>
                <a:cs typeface="Times New Roman" pitchFamily="18" charset="0"/>
              </a:rPr>
              <a:t>efficacy</a:t>
            </a:r>
            <a:r>
              <a:rPr lang="en-US" dirty="0">
                <a:latin typeface="Times New Roman" pitchFamily="18" charset="0"/>
                <a:cs typeface="Times New Roman" pitchFamily="18" charset="0"/>
              </a:rPr>
              <a:t> can play a major role in how one approaches goals, tasks, and challenges</a:t>
            </a:r>
            <a:r>
              <a:rPr lang="en-US"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a:t>
            </a:r>
            <a:endParaRPr lang="en-US" dirty="0"/>
          </a:p>
        </p:txBody>
      </p:sp>
      <p:sp>
        <p:nvSpPr>
          <p:cNvPr id="3" name="Content Placeholder 2"/>
          <p:cNvSpPr>
            <a:spLocks noGrp="1"/>
          </p:cNvSpPr>
          <p:nvPr>
            <p:ph idx="1"/>
          </p:nvPr>
        </p:nvSpPr>
        <p:spPr/>
        <p:txBody>
          <a:bodyPr>
            <a:normAutofit/>
          </a:bodyPr>
          <a:lstStyle/>
          <a:p>
            <a:pPr>
              <a:buNone/>
            </a:pPr>
            <a:r>
              <a:rPr lang="en-US" b="1" dirty="0"/>
              <a:t>Self-Efficacy </a:t>
            </a:r>
            <a:r>
              <a:rPr lang="en-US" b="1" dirty="0" smtClean="0"/>
              <a:t>Theory</a:t>
            </a:r>
          </a:p>
          <a:p>
            <a:r>
              <a:rPr lang="en-US" sz="2400" dirty="0" smtClean="0"/>
              <a:t>Self-efficacy </a:t>
            </a:r>
            <a:r>
              <a:rPr lang="en-US" sz="2400" dirty="0"/>
              <a:t>beliefs are an important aspect of human motivation and behavior as well as influence the actions that can affect one's life</a:t>
            </a:r>
            <a:r>
              <a:rPr lang="en-US" dirty="0"/>
              <a:t>. </a:t>
            </a:r>
            <a:endParaRPr lang="en-US" dirty="0" smtClean="0"/>
          </a:p>
          <a:p>
            <a:r>
              <a:rPr lang="en-US" dirty="0"/>
              <a:t> </a:t>
            </a:r>
            <a:r>
              <a:rPr lang="en-US" sz="2800" dirty="0"/>
              <a:t>self-efficacy, </a:t>
            </a:r>
            <a:r>
              <a:rPr lang="en-US" sz="2800" dirty="0" err="1"/>
              <a:t>Bandura</a:t>
            </a:r>
            <a:r>
              <a:rPr lang="en-US" sz="2800" dirty="0"/>
              <a:t> (1995) explains that it "refers to beliefs in one's capabilities to organize and execute the courses of action required to manage prospective </a:t>
            </a:r>
            <a:r>
              <a:rPr lang="en-US" sz="2800" dirty="0" smtClean="0"/>
              <a:t>situations</a:t>
            </a:r>
            <a:r>
              <a:rPr lang="en-US" dirty="0" smtClean="0"/>
              <a:t>“</a:t>
            </a:r>
          </a:p>
          <a:p>
            <a:r>
              <a:rPr lang="en-US" dirty="0"/>
              <a:t>Self-efficacy has been thought to be a task-specific version of self-esteem (Lunenburg, 2011)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r>
              <a:rPr lang="en-US" b="1" dirty="0">
                <a:latin typeface="Times New Roman" pitchFamily="18" charset="0"/>
                <a:cs typeface="Times New Roman" pitchFamily="18" charset="0"/>
              </a:rPr>
              <a:t>The Development of Social Cognition</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marL="0" indent="0">
              <a:buNone/>
            </a:pPr>
            <a:r>
              <a:rPr lang="en-US" dirty="0"/>
              <a:t>Developmental psychologist  study how social cognition develops over the course of childhood and adolescence. As children grow, they become more aware not only of their own feelings, thoughts, and motives but also of the emotions and mental states of others. As this awareness increases, children become more adept at understanding how others are feeling, knowing how to respond in social situations, engaging in </a:t>
            </a:r>
            <a:r>
              <a:rPr lang="en-US" dirty="0" err="1"/>
              <a:t>prosocial</a:t>
            </a:r>
            <a:r>
              <a:rPr lang="en-US" dirty="0"/>
              <a:t> </a:t>
            </a:r>
            <a:r>
              <a:rPr lang="en-US" dirty="0" err="1"/>
              <a:t>behaviours</a:t>
            </a:r>
            <a:r>
              <a:rPr lang="en-US" dirty="0"/>
              <a:t> , and taking the perspective of others.</a:t>
            </a:r>
          </a:p>
        </p:txBody>
      </p:sp>
    </p:spTree>
    <p:extLst>
      <p:ext uri="{BB962C8B-B14F-4D97-AF65-F5344CB8AC3E}">
        <p14:creationId xmlns:p14="http://schemas.microsoft.com/office/powerpoint/2010/main" val="332228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a:t>The basic principle behind Self-Efficacy Theory is that individuals are more likely to engage in activities for which they have high self-efficacy and less likely to engage in those they do not (Van </a:t>
            </a:r>
            <a:r>
              <a:rPr lang="en-US" dirty="0" err="1"/>
              <a:t>der</a:t>
            </a:r>
            <a:r>
              <a:rPr lang="en-US" dirty="0"/>
              <a:t> </a:t>
            </a:r>
            <a:r>
              <a:rPr lang="en-US" dirty="0" err="1"/>
              <a:t>Bijl</a:t>
            </a:r>
            <a:r>
              <a:rPr lang="en-US" dirty="0"/>
              <a:t> &amp; </a:t>
            </a:r>
            <a:r>
              <a:rPr lang="en-US" dirty="0" err="1"/>
              <a:t>Shortridge</a:t>
            </a:r>
            <a:r>
              <a:rPr lang="en-US" dirty="0"/>
              <a:t>-Baggett, 2002</a:t>
            </a:r>
            <a:r>
              <a:rPr lang="en-US" dirty="0" smtClean="0"/>
              <a:t>)</a:t>
            </a:r>
          </a:p>
          <a:p>
            <a:r>
              <a:rPr lang="en-US" dirty="0"/>
              <a:t>According to </a:t>
            </a:r>
            <a:r>
              <a:rPr lang="en-US" dirty="0" err="1"/>
              <a:t>Gecas</a:t>
            </a:r>
            <a:r>
              <a:rPr lang="en-US" dirty="0"/>
              <a:t> (2004), people behave in the way that executes their initial beliefs; thus, self-efficacy functions as a self-fulfilling prophecy. </a:t>
            </a:r>
            <a:endParaRPr lang="en-US" dirty="0" smtClean="0"/>
          </a:p>
          <a:p>
            <a:r>
              <a:rPr lang="en-US" b="1" dirty="0" smtClean="0"/>
              <a:t>For example</a:t>
            </a:r>
            <a:r>
              <a:rPr lang="en-US" dirty="0" smtClean="0"/>
              <a:t>, </a:t>
            </a:r>
            <a:r>
              <a:rPr lang="en-US" dirty="0"/>
              <a:t>Employee A has high ability and a great deal of experience in creating graphs, but does not have confidence that he can create a high quality graph for an important conference. Employee B has only average ability and only a small amount of experience in creating graphs, yet has great confidence that she can work hard to create a high quality graph for the same conference. Because of Employee A's low self-efficacy for graph creation, he lacks the motivation to create one for the conference and tells his supervisor he cannot complete the task. Employee B, due to her high self-efficacy, is highly motivated, works overtime to learn how to create a high quality graph, presents it during the conference, and earns a promotion. </a:t>
            </a: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Self-efficacy has influence over people's ability to learn, their motivation and their performance, as people will often attempt to learn and perform only those task for which they believe they will be successful (Lunenburg, 2011).</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2163762"/>
          </a:xfrm>
        </p:spPr>
        <p:txBody>
          <a:bodyPr>
            <a:normAutofit/>
          </a:bodyPr>
          <a:lstStyle/>
          <a:p>
            <a:pPr marL="514350" indent="-514350"/>
            <a:r>
              <a:rPr lang="en-US" sz="3200" dirty="0"/>
              <a:t>Judgments of self-efficacy are generally measured along three basic scales: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381000" y="2743200"/>
            <a:ext cx="8305800" cy="3581400"/>
          </a:xfrm>
        </p:spPr>
        <p:txBody>
          <a:bodyPr>
            <a:normAutofit fontScale="77500" lnSpcReduction="20000"/>
          </a:bodyPr>
          <a:lstStyle/>
          <a:p>
            <a:r>
              <a:rPr lang="en-US" b="1" dirty="0"/>
              <a:t>Self-efficacy magnitude</a:t>
            </a:r>
            <a:r>
              <a:rPr lang="en-US" dirty="0"/>
              <a:t> measures the difficulty level (e.g. easy, moderate, and hard) an individual feels is required to perform a certain task (Van </a:t>
            </a:r>
            <a:r>
              <a:rPr lang="en-US" dirty="0" err="1"/>
              <a:t>der</a:t>
            </a:r>
            <a:r>
              <a:rPr lang="en-US" dirty="0"/>
              <a:t> </a:t>
            </a:r>
            <a:r>
              <a:rPr lang="en-US" dirty="0" err="1"/>
              <a:t>Bijl</a:t>
            </a:r>
            <a:r>
              <a:rPr lang="en-US" dirty="0"/>
              <a:t> &amp; </a:t>
            </a:r>
            <a:r>
              <a:rPr lang="en-US" dirty="0" err="1"/>
              <a:t>Shortridge</a:t>
            </a:r>
            <a:r>
              <a:rPr lang="en-US" dirty="0"/>
              <a:t>-Baggett, 2002). How difficult is my class work?  Are the quizzes easy or hard?</a:t>
            </a:r>
          </a:p>
          <a:p>
            <a:r>
              <a:rPr lang="en-US" b="1" dirty="0"/>
              <a:t>Self-efficacy strength</a:t>
            </a:r>
            <a:r>
              <a:rPr lang="en-US" dirty="0"/>
              <a:t> refers to the amount of conviction an individual has about performing successfully at diverse levels of difficulty (Van </a:t>
            </a:r>
            <a:r>
              <a:rPr lang="en-US" dirty="0" err="1"/>
              <a:t>der</a:t>
            </a:r>
            <a:r>
              <a:rPr lang="en-US" dirty="0"/>
              <a:t> </a:t>
            </a:r>
            <a:r>
              <a:rPr lang="en-US" dirty="0" err="1"/>
              <a:t>Bijl</a:t>
            </a:r>
            <a:r>
              <a:rPr lang="en-US" dirty="0"/>
              <a:t> &amp; </a:t>
            </a:r>
            <a:r>
              <a:rPr lang="en-US" dirty="0" err="1"/>
              <a:t>Shortridge</a:t>
            </a:r>
            <a:r>
              <a:rPr lang="en-US" dirty="0"/>
              <a:t>-Baggett, 2002). How confident am I that I can excel at my work tasks? How sure am I that I can climb the ladder of success?</a:t>
            </a:r>
          </a:p>
          <a:p>
            <a:r>
              <a:rPr lang="en-US" b="1" dirty="0"/>
              <a:t>Generality of self-efficacy</a:t>
            </a:r>
            <a:r>
              <a:rPr lang="en-US" dirty="0"/>
              <a:t> refers to the "degree to which the expectation is generalized across situations (Lunenburg, 2011).  How sure am I that what I have learned will apply to my new tasks?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800" dirty="0"/>
              <a:t>The basic idea behind the Self-Efficacy Theory is that performance and motivation are in part determined by how effective people believe they can be (</a:t>
            </a:r>
            <a:r>
              <a:rPr lang="en-US" sz="2800" dirty="0" err="1"/>
              <a:t>Bandura</a:t>
            </a:r>
            <a:r>
              <a:rPr lang="en-US" sz="2800" dirty="0"/>
              <a:t>, 1982; as cited in Redmond, 2010). The theory is clearly illustrated in the following quote by Mahatma </a:t>
            </a:r>
            <a:r>
              <a:rPr lang="en-US" sz="2800" dirty="0" smtClean="0"/>
              <a:t>Gandhi</a:t>
            </a:r>
          </a:p>
          <a:p>
            <a:r>
              <a:rPr lang="en-US" sz="2800" b="1" i="1" dirty="0"/>
              <a:t>"If I have the belief that I can do it, I shall surely acquire the capacity to do it even if I may not have it at the beginning"</a:t>
            </a:r>
            <a:r>
              <a:rPr lang="en-US" sz="2800" b="1" dirty="0"/>
              <a:t> - Mahatma Gandhi</a:t>
            </a:r>
            <a:r>
              <a:rPr lang="en-US" sz="2800"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Moon\Downloads\Keys final.JPG"/>
          <p:cNvPicPr>
            <a:picLocks noChangeAspect="1" noChangeArrowheads="1"/>
          </p:cNvPicPr>
          <p:nvPr/>
        </p:nvPicPr>
        <p:blipFill>
          <a:blip r:embed="rId2"/>
          <a:srcRect/>
          <a:stretch>
            <a:fillRect/>
          </a:stretch>
        </p:blipFill>
        <p:spPr bwMode="auto">
          <a:xfrm>
            <a:off x="304800" y="88467"/>
            <a:ext cx="8839200" cy="6769533"/>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VEI Theory</a:t>
            </a:r>
            <a:endParaRPr lang="en-US" dirty="0"/>
          </a:p>
        </p:txBody>
      </p:sp>
      <p:sp>
        <p:nvSpPr>
          <p:cNvPr id="3" name="Content Placeholder 2"/>
          <p:cNvSpPr>
            <a:spLocks noGrp="1"/>
          </p:cNvSpPr>
          <p:nvPr>
            <p:ph idx="1"/>
          </p:nvPr>
        </p:nvSpPr>
        <p:spPr/>
        <p:txBody>
          <a:bodyPr>
            <a:noAutofit/>
          </a:bodyPr>
          <a:lstStyle/>
          <a:p>
            <a:r>
              <a:rPr lang="en-US" sz="1600" b="1" dirty="0">
                <a:hlinkClick r:id="rId2"/>
              </a:rPr>
              <a:t>VIE</a:t>
            </a:r>
            <a:r>
              <a:rPr lang="en-US" sz="1600" b="1" dirty="0"/>
              <a:t> </a:t>
            </a:r>
            <a:r>
              <a:rPr lang="en-US" sz="1600" b="1" dirty="0">
                <a:hlinkClick r:id="rId2"/>
              </a:rPr>
              <a:t>theory </a:t>
            </a:r>
            <a:r>
              <a:rPr lang="en-US" sz="1600" dirty="0"/>
              <a:t>- The expectancy theory, also known as the VIE (expectancy, instrumentality, and valence) theory, is based on the beliefs that an individual’s effort will lead to performance, which in turn, will lead to a specific outcome.  Comprehensively, self-efficacy is based on an individual’s belief about their ability to perform specific behaviors.  Expectancy theory explores how rewards affect motivation, whereas self-efficacy explores how beliefs about capabilities affect motivation.  According to </a:t>
            </a:r>
            <a:r>
              <a:rPr lang="en-US" sz="1600" dirty="0" err="1"/>
              <a:t>Bandura</a:t>
            </a:r>
            <a:r>
              <a:rPr lang="en-US" sz="1600" dirty="0"/>
              <a:t> (1997), “People take action when they hold efficacy beliefs and outcome expectations that make the effort seem worthwhile.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Role of Social Cognition </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For example, imagine that you are getting ready to go on a blind date. Not only do you worry about the impression and signals that you are sending to the other person, you are also concerned with interpreting the signals given by the other individual. How do you form an impression of this person? What meaning do you read into the other person's behavior?</a:t>
            </a:r>
          </a:p>
          <a:p>
            <a:r>
              <a:rPr lang="en-US" dirty="0"/>
              <a:t>This is just one example of how social cognition influences a single social interaction, but you can probably think of many more examples from your daily life. We spend a considerable portion of every day interacting with others, which is why an entire branch of psychology formed to help understand how we feel, think and behave in social situations.</a:t>
            </a:r>
          </a:p>
          <a:p>
            <a:endParaRPr lang="en-US" dirty="0"/>
          </a:p>
        </p:txBody>
      </p:sp>
    </p:spTree>
    <p:extLst>
      <p:ext uri="{BB962C8B-B14F-4D97-AF65-F5344CB8AC3E}">
        <p14:creationId xmlns:p14="http://schemas.microsoft.com/office/powerpoint/2010/main" val="2182358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They expect given actions to produce desired outcomes and believe that they can perform those actions."  To successfully achieve the desired outcome, individuals must possess the necessary skills as well as a buoyant self-belief that they are capable of controlling the specific situational factors (</a:t>
            </a:r>
            <a:r>
              <a:rPr lang="en-US" dirty="0" err="1" smtClean="0"/>
              <a:t>Bandura</a:t>
            </a:r>
            <a:r>
              <a:rPr lang="en-US" dirty="0" smtClean="0"/>
              <a:t>, 1989).  People with high self-efficacy are more likely to respond with renewed effort (expectancy) when feedback shows that they are not reaching their goals by developing more successful strategies (Smith, et al., 2005).  However, individuals with low self-efficacy, given the same circumstances, may perform poorly because their low self-efficacy impairs their motivation and effort.  For example, an employee with high self-efficacy and ability for performing a job, but low self-efficacy for training a new employee will most likely be an inadequate trainer.  On the whole, perceived self-efficacy can be distinguished as being competence-based, prospective, and action-related as opposed to related ideas that only share some these elements (</a:t>
            </a:r>
            <a:r>
              <a:rPr lang="en-US" dirty="0" err="1" smtClean="0"/>
              <a:t>Bandura</a:t>
            </a:r>
            <a:r>
              <a:rPr lang="en-US" dirty="0" smtClean="0"/>
              <a:t>, 1997).</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hlinkClick r:id="rId2"/>
              </a:rPr>
              <a:t>Equity</a:t>
            </a:r>
            <a:r>
              <a:rPr lang="en-US" b="1" dirty="0"/>
              <a:t> </a:t>
            </a:r>
            <a:r>
              <a:rPr lang="en-US" b="1" dirty="0" smtClean="0"/>
              <a:t> theory</a:t>
            </a:r>
            <a:endParaRPr lang="en-US" dirty="0"/>
          </a:p>
        </p:txBody>
      </p:sp>
      <p:sp>
        <p:nvSpPr>
          <p:cNvPr id="3" name="Content Placeholder 2"/>
          <p:cNvSpPr>
            <a:spLocks noGrp="1"/>
          </p:cNvSpPr>
          <p:nvPr>
            <p:ph idx="1"/>
          </p:nvPr>
        </p:nvSpPr>
        <p:spPr/>
        <p:txBody>
          <a:bodyPr>
            <a:normAutofit lnSpcReduction="10000"/>
          </a:bodyPr>
          <a:lstStyle/>
          <a:p>
            <a:r>
              <a:rPr lang="en-US" dirty="0"/>
              <a:t> Self-efficacy theory utilizes an important construct of equity theory. Like equity theory, motivation can be influenced by how an individual perceives themselves when compared to another. The difference between the two theories is that equity theory illustrates that an individual's motivation is influenced by the perceived equality of input/output ratios of the comparison-other, where in contrast, self-efficacy theory predicts that an individual's motivation can be influenced by the positive/negative vicarious experiences of the comparison-other. In truth, both theories have been proven to be correct.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Theory of Planned Behavior</a:t>
            </a:r>
            <a:endParaRPr lang="en-US" dirty="0"/>
          </a:p>
        </p:txBody>
      </p:sp>
      <p:sp>
        <p:nvSpPr>
          <p:cNvPr id="3" name="Content Placeholder 2"/>
          <p:cNvSpPr>
            <a:spLocks noGrp="1"/>
          </p:cNvSpPr>
          <p:nvPr>
            <p:ph idx="1"/>
          </p:nvPr>
        </p:nvSpPr>
        <p:spPr/>
        <p:txBody>
          <a:bodyPr>
            <a:normAutofit fontScale="92500" lnSpcReduction="10000"/>
          </a:bodyPr>
          <a:lstStyle/>
          <a:p>
            <a:r>
              <a:rPr lang="en-US" dirty="0"/>
              <a:t>According to the </a:t>
            </a:r>
            <a:r>
              <a:rPr lang="en-US" b="1" dirty="0"/>
              <a:t>Theory of Planned Behavior</a:t>
            </a:r>
            <a:r>
              <a:rPr lang="en-US" dirty="0"/>
              <a:t> (TPB; </a:t>
            </a:r>
            <a:r>
              <a:rPr lang="en-US" dirty="0" err="1"/>
              <a:t>Ajzen</a:t>
            </a:r>
            <a:r>
              <a:rPr lang="en-US" dirty="0"/>
              <a:t>, 1991 </a:t>
            </a:r>
            <a:r>
              <a:rPr lang="en-US" dirty="0" err="1"/>
              <a:t>xClose</a:t>
            </a:r>
            <a:r>
              <a:rPr lang="en-US" dirty="0"/>
              <a:t/>
            </a:r>
            <a:br>
              <a:rPr lang="en-US" dirty="0"/>
            </a:br>
            <a:r>
              <a:rPr lang="en-US" dirty="0" err="1"/>
              <a:t>Ajzen</a:t>
            </a:r>
            <a:r>
              <a:rPr lang="en-US" dirty="0"/>
              <a:t>, I. (1991). The theory of planned behavior. </a:t>
            </a:r>
            <a:r>
              <a:rPr lang="en-US" i="1" dirty="0"/>
              <a:t>Organizational Behavior and Human Decision Processes</a:t>
            </a:r>
            <a:r>
              <a:rPr lang="en-US" dirty="0"/>
              <a:t>, 50, 179-211. ), intention is the most proximal predictor of behavior. Cognitions that affect a specific intention are attitudes, subjective norms, and perceived behavioral control (perception about being able to perform a specific behavior). A typical item to assess perceived behavioral control is, "It is easy for me to do </a:t>
            </a:r>
            <a:r>
              <a:rPr lang="en-US" dirty="0" err="1"/>
              <a:t>xy</a:t>
            </a:r>
            <a:r>
              <a:rPr lang="en-US" dirty="0"/>
              <a:t>." Self-efficacy and behavioral control are seen as almost synonymous constructs. However, self-efficacy is more precisely related to one's competence and to future behavior.</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dirty="0">
                <a:latin typeface="Times New Roman" pitchFamily="18" charset="0"/>
                <a:cs typeface="Times New Roman" pitchFamily="18" charset="0"/>
              </a:rPr>
              <a:t>Theories of cognation</a:t>
            </a:r>
          </a:p>
        </p:txBody>
      </p:sp>
      <p:sp>
        <p:nvSpPr>
          <p:cNvPr id="3" name="Content Placeholder 2"/>
          <p:cNvSpPr>
            <a:spLocks noGrp="1"/>
          </p:cNvSpPr>
          <p:nvPr>
            <p:ph idx="1"/>
          </p:nvPr>
        </p:nvSpPr>
        <p:spPr/>
        <p:txBody>
          <a:bodyPr>
            <a:normAutofit fontScale="92500" lnSpcReduction="20000"/>
          </a:bodyPr>
          <a:lstStyle/>
          <a:p>
            <a:r>
              <a:rPr lang="en-US" dirty="0"/>
              <a:t> There are many different theories that look at how social cognition develops, one of the most popular focuses on the work of the psychologist Jean Piaget. According to Piaget, a child's cognitive development goes through a series of stages.</a:t>
            </a:r>
          </a:p>
          <a:p>
            <a:r>
              <a:rPr lang="en-US" dirty="0"/>
              <a:t>During the earliest stages of development, children are very egocentric. They see the world from their own perspective and struggle to think about how other people may view the world.</a:t>
            </a:r>
          </a:p>
          <a:p>
            <a:r>
              <a:rPr lang="en-US" dirty="0"/>
              <a:t>As children grow older, children become increasingly adept at perspective-taking and have an increased ability to think about how and why people act the way they do in social situations.</a:t>
            </a:r>
          </a:p>
          <a:p>
            <a:endParaRPr lang="en-US" dirty="0"/>
          </a:p>
        </p:txBody>
      </p:sp>
    </p:spTree>
    <p:extLst>
      <p:ext uri="{BB962C8B-B14F-4D97-AF65-F5344CB8AC3E}">
        <p14:creationId xmlns:p14="http://schemas.microsoft.com/office/powerpoint/2010/main" val="4174094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b="1" dirty="0" err="1" smtClean="0"/>
              <a:t>Transtheoretical</a:t>
            </a:r>
            <a:r>
              <a:rPr lang="en-US" b="1" dirty="0" smtClean="0"/>
              <a:t> Model</a:t>
            </a:r>
            <a:endParaRPr lang="en-US" dirty="0"/>
          </a:p>
        </p:txBody>
      </p:sp>
      <p:sp>
        <p:nvSpPr>
          <p:cNvPr id="3" name="Content Placeholder 2"/>
          <p:cNvSpPr>
            <a:spLocks noGrp="1"/>
          </p:cNvSpPr>
          <p:nvPr>
            <p:ph idx="1"/>
          </p:nvPr>
        </p:nvSpPr>
        <p:spPr/>
        <p:txBody>
          <a:bodyPr>
            <a:normAutofit fontScale="77500" lnSpcReduction="20000"/>
          </a:bodyPr>
          <a:lstStyle/>
          <a:p>
            <a:r>
              <a:rPr lang="en-US" dirty="0"/>
              <a:t>According to the </a:t>
            </a:r>
            <a:r>
              <a:rPr lang="en-US" b="1" dirty="0" err="1"/>
              <a:t>Transtheoretical</a:t>
            </a:r>
            <a:r>
              <a:rPr lang="en-US" b="1" dirty="0"/>
              <a:t> Model</a:t>
            </a:r>
            <a:r>
              <a:rPr lang="en-US" dirty="0"/>
              <a:t> (TTM; </a:t>
            </a:r>
            <a:r>
              <a:rPr lang="en-US" dirty="0" err="1"/>
              <a:t>Prochaska</a:t>
            </a:r>
            <a:r>
              <a:rPr lang="en-US" dirty="0"/>
              <a:t>, Norcross, Fowler, </a:t>
            </a:r>
            <a:r>
              <a:rPr lang="en-US" dirty="0" err="1"/>
              <a:t>Follick</a:t>
            </a:r>
            <a:r>
              <a:rPr lang="en-US" dirty="0"/>
              <a:t>, &amp; Abrams, 1992 </a:t>
            </a:r>
            <a:r>
              <a:rPr lang="en-US" dirty="0" err="1"/>
              <a:t>xClose</a:t>
            </a:r>
            <a:r>
              <a:rPr lang="en-US" dirty="0"/>
              <a:t/>
            </a:r>
            <a:br>
              <a:rPr lang="en-US" dirty="0"/>
            </a:br>
            <a:r>
              <a:rPr lang="en-US" dirty="0" err="1"/>
              <a:t>Prochaska</a:t>
            </a:r>
            <a:r>
              <a:rPr lang="en-US" dirty="0"/>
              <a:t>, J. O., Norcross, J. C., Fowler, J., </a:t>
            </a:r>
            <a:r>
              <a:rPr lang="en-US" dirty="0" err="1"/>
              <a:t>Follick</a:t>
            </a:r>
            <a:r>
              <a:rPr lang="en-US" dirty="0"/>
              <a:t>, M. J., &amp; Abrams, D. B. (1992). Attendance and outcome in a worksite weight control program: Processes and stages of change as process and predictor variables. </a:t>
            </a:r>
            <a:r>
              <a:rPr lang="en-US" i="1" dirty="0"/>
              <a:t>Addictive Behaviors, 17</a:t>
            </a:r>
            <a:r>
              <a:rPr lang="en-US" dirty="0"/>
              <a:t>, 35-45. ), self-efficacy and perceived positive ("pros") and negative ("cons") outcomes are seen as the main social-cognitive variables that change across the </a:t>
            </a:r>
            <a:r>
              <a:rPr lang="en-US" b="1" dirty="0"/>
              <a:t>stages</a:t>
            </a:r>
            <a:r>
              <a:rPr lang="en-US" dirty="0"/>
              <a:t>. Self-efficacy is typically low in early stages and increases when individuals move on to the later stages. For a critical discussion of this model, see Sutton (2005) </a:t>
            </a:r>
            <a:r>
              <a:rPr lang="en-US" dirty="0" err="1"/>
              <a:t>xClose</a:t>
            </a:r>
            <a:r>
              <a:rPr lang="en-US" dirty="0"/>
              <a:t/>
            </a:r>
            <a:br>
              <a:rPr lang="en-US" dirty="0"/>
            </a:br>
            <a:r>
              <a:rPr lang="en-US" dirty="0"/>
              <a:t>Sutton, S. (2005). Stage theories of health behavior. In M. Conner &amp; P. Norman (Eds.), </a:t>
            </a:r>
            <a:r>
              <a:rPr lang="en-US" i="1" dirty="0"/>
              <a:t>Predicting health behaviors</a:t>
            </a:r>
            <a:r>
              <a:rPr lang="en-US" dirty="0"/>
              <a:t>. (2nd ed., pp. 223-275). Maidenhead, England: Open University Press. and West (2005) </a:t>
            </a:r>
            <a:r>
              <a:rPr lang="en-US" dirty="0" err="1"/>
              <a:t>xClose</a:t>
            </a:r>
            <a:r>
              <a:rPr lang="en-US" dirty="0"/>
              <a:t/>
            </a:r>
            <a:br>
              <a:rPr lang="en-US" dirty="0"/>
            </a:br>
            <a:r>
              <a:rPr lang="en-US" dirty="0"/>
              <a:t>West, R. (2005). What does it take for a theory to be abandoned? The </a:t>
            </a:r>
            <a:r>
              <a:rPr lang="en-US" dirty="0" err="1"/>
              <a:t>transtheoretical</a:t>
            </a:r>
            <a:r>
              <a:rPr lang="en-US" dirty="0"/>
              <a:t> model of </a:t>
            </a:r>
            <a:r>
              <a:rPr lang="en-US" dirty="0" err="1"/>
              <a:t>behaviour</a:t>
            </a:r>
            <a:r>
              <a:rPr lang="en-US" dirty="0"/>
              <a:t> change as a test case. </a:t>
            </a:r>
            <a:r>
              <a:rPr lang="en-US" i="1" dirty="0"/>
              <a:t>Addiction, 100</a:t>
            </a:r>
            <a:r>
              <a:rPr lang="en-US" dirty="0"/>
              <a:t>, 1048-1050.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b="1" dirty="0" smtClean="0"/>
              <a:t>Health Action Process Approach</a:t>
            </a:r>
            <a:endParaRPr lang="en-US" dirty="0"/>
          </a:p>
        </p:txBody>
      </p:sp>
      <p:sp>
        <p:nvSpPr>
          <p:cNvPr id="3" name="Content Placeholder 2"/>
          <p:cNvSpPr>
            <a:spLocks noGrp="1"/>
          </p:cNvSpPr>
          <p:nvPr>
            <p:ph idx="1"/>
          </p:nvPr>
        </p:nvSpPr>
        <p:spPr/>
        <p:txBody>
          <a:bodyPr>
            <a:normAutofit fontScale="62500" lnSpcReduction="20000"/>
          </a:bodyPr>
          <a:lstStyle/>
          <a:p>
            <a:r>
              <a:rPr lang="en-US" dirty="0"/>
              <a:t>The </a:t>
            </a:r>
            <a:r>
              <a:rPr lang="en-US" b="1" dirty="0"/>
              <a:t>Health Action Process Approach</a:t>
            </a:r>
            <a:r>
              <a:rPr lang="en-US" dirty="0"/>
              <a:t> (</a:t>
            </a:r>
            <a:r>
              <a:rPr lang="en-US" dirty="0" err="1"/>
              <a:t>Schwarzer</a:t>
            </a:r>
            <a:r>
              <a:rPr lang="en-US" dirty="0"/>
              <a:t>, 1992 </a:t>
            </a:r>
            <a:r>
              <a:rPr lang="en-US" dirty="0" err="1"/>
              <a:t>xClose</a:t>
            </a:r>
            <a:r>
              <a:rPr lang="en-US" dirty="0"/>
              <a:t/>
            </a:r>
            <a:br>
              <a:rPr lang="en-US" dirty="0"/>
            </a:br>
            <a:r>
              <a:rPr lang="en-US" dirty="0" err="1"/>
              <a:t>Schwarzer</a:t>
            </a:r>
            <a:r>
              <a:rPr lang="en-US" dirty="0"/>
              <a:t>, R. (1992). Self-efficacy in the adoption and maintenance of health behaviors: Theoretical approaches and a new model. In R. </a:t>
            </a:r>
            <a:r>
              <a:rPr lang="en-US" dirty="0" err="1"/>
              <a:t>Schwarzer</a:t>
            </a:r>
            <a:r>
              <a:rPr lang="en-US" dirty="0"/>
              <a:t> (Ed.), </a:t>
            </a:r>
            <a:r>
              <a:rPr lang="en-US" i="1" dirty="0"/>
              <a:t>Self-efficacy: Thought control of action</a:t>
            </a:r>
            <a:r>
              <a:rPr lang="en-US" dirty="0"/>
              <a:t> (pp. 217-243). Washington, DC: Hemisphere. , 2001 </a:t>
            </a:r>
            <a:r>
              <a:rPr lang="en-US" dirty="0" err="1"/>
              <a:t>xClose</a:t>
            </a:r>
            <a:r>
              <a:rPr lang="en-US" dirty="0"/>
              <a:t/>
            </a:r>
            <a:br>
              <a:rPr lang="en-US" dirty="0"/>
            </a:br>
            <a:r>
              <a:rPr lang="en-US" dirty="0" err="1"/>
              <a:t>Schwarzer</a:t>
            </a:r>
            <a:r>
              <a:rPr lang="en-US" dirty="0"/>
              <a:t>, R. (2001). Social-cognitive factors in changing health-related behavior. </a:t>
            </a:r>
            <a:r>
              <a:rPr lang="en-US" i="1" dirty="0"/>
              <a:t>Current Directions in Psychological Science, 10</a:t>
            </a:r>
            <a:r>
              <a:rPr lang="en-US" dirty="0"/>
              <a:t>, 47-51. ) argues for a distinction between (a) </a:t>
            </a:r>
            <a:r>
              <a:rPr lang="en-US" b="1" dirty="0" err="1"/>
              <a:t>preintentional</a:t>
            </a:r>
            <a:r>
              <a:rPr lang="en-US" b="1" dirty="0"/>
              <a:t> motivation processes</a:t>
            </a:r>
            <a:r>
              <a:rPr lang="en-US" dirty="0"/>
              <a:t> that lead to a behavioral intention and (b) </a:t>
            </a:r>
            <a:r>
              <a:rPr lang="en-US" b="1" dirty="0"/>
              <a:t>post-intentional volition processes</a:t>
            </a:r>
            <a:r>
              <a:rPr lang="en-US" dirty="0"/>
              <a:t> that lead to actual health behavior. In the motivation phase, one needs to believe in one's capability to perform a desired action ("I am capable of initiating a healthier diet in spite of temptations"), otherwise one will fail to initiate that action. In the subsequent volition phase, after a person has developed an inclination toward adopting a particular health behavior, the "good intention" has to be transformed into detailed instructions on how to perform the desired action. Self-efficacy influences the processes of planning, taking initiative, maintaining behavior change, and managing relapses (see </a:t>
            </a:r>
            <a:r>
              <a:rPr lang="en-US" dirty="0" err="1"/>
              <a:t>Luszczynska</a:t>
            </a:r>
            <a:r>
              <a:rPr lang="en-US" dirty="0"/>
              <a:t> &amp; </a:t>
            </a:r>
            <a:r>
              <a:rPr lang="en-US" dirty="0" err="1"/>
              <a:t>Schwarzer</a:t>
            </a:r>
            <a:r>
              <a:rPr lang="en-US" dirty="0"/>
              <a:t>, 2003 </a:t>
            </a:r>
            <a:r>
              <a:rPr lang="en-US" dirty="0" err="1"/>
              <a:t>xClose</a:t>
            </a:r>
            <a:r>
              <a:rPr lang="en-US" dirty="0"/>
              <a:t/>
            </a:r>
            <a:br>
              <a:rPr lang="en-US" dirty="0"/>
            </a:br>
            <a:r>
              <a:rPr lang="en-US" dirty="0" err="1"/>
              <a:t>Luszczynska</a:t>
            </a:r>
            <a:r>
              <a:rPr lang="en-US" dirty="0"/>
              <a:t>, A., &amp; </a:t>
            </a:r>
            <a:r>
              <a:rPr lang="en-US" dirty="0" err="1"/>
              <a:t>Schwarzer</a:t>
            </a:r>
            <a:r>
              <a:rPr lang="en-US" dirty="0"/>
              <a:t>, R. (2005). Multidimensional health locus of control: Comments on the construct and its measurement. Journal of </a:t>
            </a:r>
            <a:r>
              <a:rPr lang="en-US" i="1" dirty="0"/>
              <a:t>Health Psychology, 10</a:t>
            </a:r>
            <a:r>
              <a:rPr lang="en-US" dirty="0"/>
              <a:t>, 633-642. ; </a:t>
            </a:r>
            <a:r>
              <a:rPr lang="en-US" dirty="0" err="1"/>
              <a:t>Marlatt</a:t>
            </a:r>
            <a:r>
              <a:rPr lang="en-US" dirty="0"/>
              <a:t>, Baer, &amp; Quigley, 1995 </a:t>
            </a:r>
            <a:r>
              <a:rPr lang="en-US" dirty="0" err="1"/>
              <a:t>xClose</a:t>
            </a:r>
            <a:r>
              <a:rPr lang="en-US" dirty="0"/>
              <a:t/>
            </a:r>
            <a:br>
              <a:rPr lang="en-US" dirty="0"/>
            </a:br>
            <a:r>
              <a:rPr lang="en-US" dirty="0" err="1"/>
              <a:t>Marlatt</a:t>
            </a:r>
            <a:r>
              <a:rPr lang="en-US" dirty="0"/>
              <a:t>, G. A., Baer, J. S., &amp; Quigley, L. A. (1995). Self-efficacy and addictive behavior. In A. </a:t>
            </a:r>
            <a:r>
              <a:rPr lang="en-US" dirty="0" err="1"/>
              <a:t>Bandura</a:t>
            </a:r>
            <a:r>
              <a:rPr lang="en-US" dirty="0"/>
              <a:t> (Ed), </a:t>
            </a:r>
            <a:r>
              <a:rPr lang="en-US" i="1" dirty="0"/>
              <a:t>Self-efficacy in changing societies</a:t>
            </a:r>
            <a:r>
              <a:rPr lang="en-US" dirty="0"/>
              <a:t> (pp. 289-315). New York: Cambridge University Press. ). For a critical discussion, see Sutton (2005)</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0"/>
            <a:ext cx="7772400" cy="4495800"/>
          </a:xfrm>
        </p:spPr>
        <p:txBody>
          <a:bodyPr>
            <a:normAutofit fontScale="90000"/>
          </a:bodyPr>
          <a:lstStyle/>
          <a:p>
            <a:pPr algn="l">
              <a:buFont typeface="Arial" pitchFamily="34" charset="0"/>
              <a:buChar char="•"/>
            </a:pPr>
            <a: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Self-efficacy reflects confidence in the ability to exert control over one's own motivation, behavior, and social environment.</a:t>
            </a:r>
            <a:b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br>
            <a: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
            </a:r>
            <a:b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br>
            <a: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
            </a:r>
            <a:b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br>
            <a: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 an individual's belief in his or her capacity to execute behaviors necessary to produce specific performance attainments (</a:t>
            </a:r>
            <a:r>
              <a:rPr lang="en-US" sz="2800" b="0" dirty="0" err="1" smtClean="0">
                <a:solidFill>
                  <a:schemeClr val="tx1"/>
                </a:solidFill>
                <a:effectLst>
                  <a:outerShdw blurRad="38100" dist="38100" dir="2700000" algn="tl">
                    <a:srgbClr val="000000">
                      <a:alpha val="43137"/>
                    </a:srgbClr>
                  </a:outerShdw>
                </a:effectLst>
                <a:latin typeface="Aharoni" pitchFamily="2" charset="-79"/>
                <a:cs typeface="Aharoni" pitchFamily="2" charset="-79"/>
              </a:rPr>
              <a:t>Bandura</a:t>
            </a:r>
            <a: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 1977, 1986, 1997)</a:t>
            </a:r>
            <a:b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br>
            <a: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t> </a:t>
            </a:r>
            <a:br>
              <a:rPr lang="en-US" sz="2800" b="0" dirty="0" smtClean="0">
                <a:solidFill>
                  <a:schemeClr val="tx1"/>
                </a:solidFill>
                <a:effectLst>
                  <a:outerShdw blurRad="38100" dist="38100" dir="2700000" algn="tl">
                    <a:srgbClr val="000000">
                      <a:alpha val="43137"/>
                    </a:srgbClr>
                  </a:outerShdw>
                </a:effectLst>
                <a:latin typeface="Aharoni" pitchFamily="2" charset="-79"/>
                <a:cs typeface="Aharoni" pitchFamily="2" charset="-79"/>
              </a:rPr>
            </a:br>
            <a:endParaRPr lang="en-US" sz="2800" b="0" dirty="0">
              <a:solidFill>
                <a:schemeClr val="tx1"/>
              </a:solidFill>
              <a:effectLst>
                <a:outerShdw blurRad="38100" dist="38100" dir="2700000" algn="tl">
                  <a:srgbClr val="000000">
                    <a:alpha val="43137"/>
                  </a:srgbClr>
                </a:outerShdw>
              </a:effectLst>
              <a:latin typeface="Aharoni" pitchFamily="2" charset="-79"/>
              <a:cs typeface="Aharoni" pitchFamily="2" charset="-79"/>
            </a:endParaRPr>
          </a:p>
        </p:txBody>
      </p:sp>
      <p:sp>
        <p:nvSpPr>
          <p:cNvPr id="3" name="Subtitle 2"/>
          <p:cNvSpPr>
            <a:spLocks noGrp="1"/>
          </p:cNvSpPr>
          <p:nvPr>
            <p:ph type="subTitle" idx="1"/>
          </p:nvPr>
        </p:nvSpPr>
        <p:spPr>
          <a:xfrm>
            <a:off x="457200" y="762000"/>
            <a:ext cx="7772400" cy="1127760"/>
          </a:xfrm>
        </p:spPr>
        <p:txBody>
          <a:bodyPr>
            <a:normAutofit/>
          </a:bodyPr>
          <a:lstStyle/>
          <a:p>
            <a:pPr algn="l"/>
            <a:r>
              <a:rPr lang="en-US" sz="4400" dirty="0" smtClean="0">
                <a:solidFill>
                  <a:schemeClr val="accent4">
                    <a:lumMod val="20000"/>
                    <a:lumOff val="80000"/>
                  </a:schemeClr>
                </a:solidFill>
              </a:rPr>
              <a:t>Self Efficacy. </a:t>
            </a:r>
            <a:endParaRPr lang="en-US" sz="44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0"/>
            <a:ext cx="7772400" cy="4343400"/>
          </a:xfrm>
        </p:spPr>
        <p:txBody>
          <a:bodyPr/>
          <a:lstStyle/>
          <a:p>
            <a:pPr algn="l"/>
            <a:r>
              <a:rPr lang="en-US" sz="2000" dirty="0" smtClean="0">
                <a:solidFill>
                  <a:schemeClr val="tx1"/>
                </a:solidFill>
                <a:latin typeface="Aharoni" pitchFamily="2" charset="-79"/>
                <a:cs typeface="Aharoni" pitchFamily="2" charset="-79"/>
              </a:rPr>
              <a:t>Self confident clients in intervention programs were less likely to relapse to their previous unhealthy diets (</a:t>
            </a:r>
            <a:r>
              <a:rPr lang="en-US" sz="2000" dirty="0" err="1" smtClean="0">
                <a:solidFill>
                  <a:schemeClr val="tx1"/>
                </a:solidFill>
                <a:latin typeface="Aharoni" pitchFamily="2" charset="-79"/>
                <a:cs typeface="Aharoni" pitchFamily="2" charset="-79"/>
              </a:rPr>
              <a:t>Bagozzi</a:t>
            </a:r>
            <a:r>
              <a:rPr lang="en-US" sz="2000" dirty="0" smtClean="0">
                <a:solidFill>
                  <a:schemeClr val="tx1"/>
                </a:solidFill>
                <a:latin typeface="Aharoni" pitchFamily="2" charset="-79"/>
                <a:cs typeface="Aharoni" pitchFamily="2" charset="-79"/>
              </a:rPr>
              <a:t> &amp; Edwards, 1998; </a:t>
            </a:r>
            <a:r>
              <a:rPr lang="en-US" sz="2000" dirty="0" err="1" smtClean="0">
                <a:solidFill>
                  <a:schemeClr val="tx1"/>
                </a:solidFill>
                <a:latin typeface="Aharoni" pitchFamily="2" charset="-79"/>
                <a:cs typeface="Aharoni" pitchFamily="2" charset="-79"/>
              </a:rPr>
              <a:t>Brug</a:t>
            </a:r>
            <a:r>
              <a:rPr lang="en-US" sz="2000" dirty="0" smtClean="0">
                <a:solidFill>
                  <a:schemeClr val="tx1"/>
                </a:solidFill>
                <a:latin typeface="Aharoni" pitchFamily="2" charset="-79"/>
                <a:cs typeface="Aharoni" pitchFamily="2" charset="-79"/>
              </a:rPr>
              <a:t>, Hospers, &amp; </a:t>
            </a:r>
            <a:r>
              <a:rPr lang="en-US" sz="2000" dirty="0" err="1" smtClean="0">
                <a:solidFill>
                  <a:schemeClr val="tx1"/>
                </a:solidFill>
                <a:latin typeface="Aharoni" pitchFamily="2" charset="-79"/>
                <a:cs typeface="Aharoni" pitchFamily="2" charset="-79"/>
              </a:rPr>
              <a:t>Kok</a:t>
            </a:r>
            <a:r>
              <a:rPr lang="en-US" sz="2000" dirty="0" smtClean="0">
                <a:solidFill>
                  <a:schemeClr val="tx1"/>
                </a:solidFill>
                <a:latin typeface="Aharoni" pitchFamily="2" charset="-79"/>
                <a:cs typeface="Aharoni" pitchFamily="2" charset="-79"/>
              </a:rPr>
              <a:t>, 1997; </a:t>
            </a:r>
            <a:r>
              <a:rPr lang="en-US" sz="2000" dirty="0" err="1" smtClean="0">
                <a:solidFill>
                  <a:schemeClr val="tx1"/>
                </a:solidFill>
                <a:latin typeface="Aharoni" pitchFamily="2" charset="-79"/>
                <a:cs typeface="Aharoni" pitchFamily="2" charset="-79"/>
              </a:rPr>
              <a:t>Fuhrmann</a:t>
            </a:r>
            <a:r>
              <a:rPr lang="en-US" sz="2000" dirty="0" smtClean="0">
                <a:solidFill>
                  <a:schemeClr val="tx1"/>
                </a:solidFill>
                <a:latin typeface="Aharoni" pitchFamily="2" charset="-79"/>
                <a:cs typeface="Aharoni" pitchFamily="2" charset="-79"/>
              </a:rPr>
              <a:t> &amp; </a:t>
            </a:r>
            <a:r>
              <a:rPr lang="en-US" sz="2000" dirty="0" err="1" smtClean="0">
                <a:solidFill>
                  <a:schemeClr val="tx1"/>
                </a:solidFill>
                <a:latin typeface="Aharoni" pitchFamily="2" charset="-79"/>
                <a:cs typeface="Aharoni" pitchFamily="2" charset="-79"/>
              </a:rPr>
              <a:t>Kuhl</a:t>
            </a:r>
            <a:r>
              <a:rPr lang="en-US" sz="2000" dirty="0" smtClean="0">
                <a:solidFill>
                  <a:schemeClr val="tx1"/>
                </a:solidFill>
                <a:latin typeface="Aharoni" pitchFamily="2" charset="-79"/>
                <a:cs typeface="Aharoni" pitchFamily="2" charset="-79"/>
              </a:rPr>
              <a:t>, 1998; </a:t>
            </a:r>
            <a:r>
              <a:rPr lang="en-US" sz="2000" dirty="0" err="1" smtClean="0">
                <a:solidFill>
                  <a:schemeClr val="tx1"/>
                </a:solidFill>
                <a:latin typeface="Aharoni" pitchFamily="2" charset="-79"/>
                <a:cs typeface="Aharoni" pitchFamily="2" charset="-79"/>
              </a:rPr>
              <a:t>Gollwitzer</a:t>
            </a:r>
            <a:r>
              <a:rPr lang="en-US" sz="2000" dirty="0" smtClean="0">
                <a:solidFill>
                  <a:schemeClr val="tx1"/>
                </a:solidFill>
                <a:latin typeface="Aharoni" pitchFamily="2" charset="-79"/>
                <a:cs typeface="Aharoni" pitchFamily="2" charset="-79"/>
              </a:rPr>
              <a:t> &amp; </a:t>
            </a:r>
            <a:r>
              <a:rPr lang="en-US" sz="2000" dirty="0" err="1" smtClean="0">
                <a:solidFill>
                  <a:schemeClr val="tx1"/>
                </a:solidFill>
                <a:latin typeface="Aharoni" pitchFamily="2" charset="-79"/>
                <a:cs typeface="Aharoni" pitchFamily="2" charset="-79"/>
              </a:rPr>
              <a:t>Oettingen</a:t>
            </a:r>
            <a:r>
              <a:rPr lang="en-US" sz="2000" dirty="0" smtClean="0">
                <a:solidFill>
                  <a:schemeClr val="tx1"/>
                </a:solidFill>
                <a:latin typeface="Aharoni" pitchFamily="2" charset="-79"/>
                <a:cs typeface="Aharoni" pitchFamily="2" charset="-79"/>
              </a:rPr>
              <a:t>, 1998).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Adolescents with substance abuse, anxiety, and conduct disorder, diagnostic combinations were found to have significantly lower self-efficacy scores across all the SCQ subscales. </a:t>
            </a:r>
            <a:r>
              <a:rPr lang="en-US" sz="2000" dirty="0" err="1" smtClean="0">
                <a:solidFill>
                  <a:schemeClr val="tx1"/>
                </a:solidFill>
                <a:latin typeface="Aharoni" pitchFamily="2" charset="-79"/>
                <a:cs typeface="Aharoni" pitchFamily="2" charset="-79"/>
              </a:rPr>
              <a:t>Sitharthan</a:t>
            </a:r>
            <a:r>
              <a:rPr lang="en-US" sz="2000" dirty="0" smtClean="0">
                <a:solidFill>
                  <a:schemeClr val="tx1"/>
                </a:solidFill>
                <a:latin typeface="Aharoni" pitchFamily="2" charset="-79"/>
                <a:cs typeface="Aharoni" pitchFamily="2" charset="-79"/>
              </a:rPr>
              <a:t>, </a:t>
            </a:r>
            <a:r>
              <a:rPr lang="en-US" sz="2000" dirty="0" err="1" smtClean="0">
                <a:solidFill>
                  <a:schemeClr val="tx1"/>
                </a:solidFill>
                <a:latin typeface="Aharoni" pitchFamily="2" charset="-79"/>
                <a:cs typeface="Aharoni" pitchFamily="2" charset="-79"/>
              </a:rPr>
              <a:t>Soames</a:t>
            </a:r>
            <a:r>
              <a:rPr lang="en-US" sz="2000" dirty="0" smtClean="0">
                <a:solidFill>
                  <a:schemeClr val="tx1"/>
                </a:solidFill>
                <a:latin typeface="Aharoni" pitchFamily="2" charset="-79"/>
                <a:cs typeface="Aharoni" pitchFamily="2" charset="-79"/>
              </a:rPr>
              <a:t> Job, </a:t>
            </a:r>
            <a:r>
              <a:rPr lang="en-US" sz="2000" dirty="0" err="1" smtClean="0">
                <a:solidFill>
                  <a:schemeClr val="tx1"/>
                </a:solidFill>
                <a:latin typeface="Aharoni" pitchFamily="2" charset="-79"/>
                <a:cs typeface="Aharoni" pitchFamily="2" charset="-79"/>
              </a:rPr>
              <a:t>Kavanagh</a:t>
            </a:r>
            <a:r>
              <a:rPr lang="en-US" sz="2000" dirty="0" smtClean="0">
                <a:solidFill>
                  <a:schemeClr val="tx1"/>
                </a:solidFill>
                <a:latin typeface="Aharoni" pitchFamily="2" charset="-79"/>
                <a:cs typeface="Aharoni" pitchFamily="2" charset="-79"/>
              </a:rPr>
              <a:t>, </a:t>
            </a:r>
            <a:r>
              <a:rPr lang="en-US" sz="2000" dirty="0" err="1" smtClean="0">
                <a:solidFill>
                  <a:schemeClr val="tx1"/>
                </a:solidFill>
                <a:latin typeface="Aharoni" pitchFamily="2" charset="-79"/>
                <a:cs typeface="Aharoni" pitchFamily="2" charset="-79"/>
              </a:rPr>
              <a:t>Sitharthan</a:t>
            </a:r>
            <a:r>
              <a:rPr lang="en-US" sz="2000" dirty="0" smtClean="0">
                <a:solidFill>
                  <a:schemeClr val="tx1"/>
                </a:solidFill>
                <a:latin typeface="Aharoni" pitchFamily="2" charset="-79"/>
                <a:cs typeface="Aharoni" pitchFamily="2" charset="-79"/>
              </a:rPr>
              <a:t>, and Hough (2003).</a:t>
            </a:r>
            <a:br>
              <a:rPr lang="en-US" sz="2000" dirty="0" smtClean="0">
                <a:solidFill>
                  <a:schemeClr val="tx1"/>
                </a:solidFill>
                <a:latin typeface="Aharoni" pitchFamily="2" charset="-79"/>
                <a:cs typeface="Aharoni" pitchFamily="2" charset="-79"/>
              </a:rPr>
            </a:br>
            <a:r>
              <a:rPr lang="en-US" sz="2000" dirty="0" smtClean="0">
                <a:latin typeface="Aharoni" pitchFamily="2" charset="-79"/>
                <a:cs typeface="Aharoni" pitchFamily="2" charset="-79"/>
              </a:rPr>
              <a:t/>
            </a:r>
            <a:br>
              <a:rPr lang="en-US" sz="2000" dirty="0" smtClean="0">
                <a:latin typeface="Aharoni" pitchFamily="2" charset="-79"/>
                <a:cs typeface="Aharoni" pitchFamily="2" charset="-79"/>
              </a:rPr>
            </a:br>
            <a:r>
              <a:rPr lang="en-US" sz="2000" dirty="0" smtClean="0"/>
              <a:t/>
            </a:r>
            <a:br>
              <a:rPr lang="en-US" sz="2000" dirty="0" smtClean="0"/>
            </a:br>
            <a:endParaRPr lang="en-US" sz="2000" dirty="0"/>
          </a:p>
        </p:txBody>
      </p:sp>
      <p:sp>
        <p:nvSpPr>
          <p:cNvPr id="3" name="Subtitle 2"/>
          <p:cNvSpPr>
            <a:spLocks noGrp="1"/>
          </p:cNvSpPr>
          <p:nvPr>
            <p:ph type="subTitle" idx="1"/>
          </p:nvPr>
        </p:nvSpPr>
        <p:spPr>
          <a:xfrm>
            <a:off x="685800" y="990600"/>
            <a:ext cx="7772400" cy="990600"/>
          </a:xfrm>
        </p:spPr>
        <p:txBody>
          <a:bodyPr>
            <a:normAutofit/>
          </a:bodyPr>
          <a:lstStyle/>
          <a:p>
            <a:pPr algn="l"/>
            <a:r>
              <a:rPr lang="en-US" sz="4000" dirty="0" smtClean="0">
                <a:solidFill>
                  <a:schemeClr val="accent4">
                    <a:lumMod val="20000"/>
                    <a:lumOff val="80000"/>
                  </a:schemeClr>
                </a:solidFill>
              </a:rPr>
              <a:t>Biological perspective .</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19200"/>
            <a:ext cx="7772400" cy="4648200"/>
          </a:xfrm>
        </p:spPr>
        <p:txBody>
          <a:bodyPr/>
          <a:lstStyle/>
          <a:p>
            <a:pPr algn="l"/>
            <a:r>
              <a:rPr lang="en-US" sz="2000" dirty="0" smtClean="0">
                <a:solidFill>
                  <a:schemeClr val="tx1"/>
                </a:solidFill>
                <a:latin typeface="Aharoni" pitchFamily="2" charset="-79"/>
                <a:cs typeface="Aharoni" pitchFamily="2" charset="-79"/>
              </a:rPr>
              <a:t>Nicotine abstinence of self-quitters depends on various demographic, physiological, cognitive and social factors, but only a few factors are common predictors of maintaining abstinence. These are physiological factors, such as lower nicotine dependence, longer duration of previous abstinence, and, as a cognitive factor, high perceived smoking cessation self-efficacy (see </a:t>
            </a:r>
            <a:r>
              <a:rPr lang="en-US" sz="2000" dirty="0" err="1" smtClean="0">
                <a:solidFill>
                  <a:schemeClr val="tx1"/>
                </a:solidFill>
                <a:latin typeface="Aharoni" pitchFamily="2" charset="-79"/>
                <a:cs typeface="Aharoni" pitchFamily="2" charset="-79"/>
              </a:rPr>
              <a:t>Ockene</a:t>
            </a:r>
            <a:r>
              <a:rPr lang="en-US" sz="2000" dirty="0" smtClean="0">
                <a:solidFill>
                  <a:schemeClr val="tx1"/>
                </a:solidFill>
                <a:latin typeface="Aharoni" pitchFamily="2" charset="-79"/>
                <a:cs typeface="Aharoni" pitchFamily="2" charset="-79"/>
              </a:rPr>
              <a:t> et al., 2000).</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People with low self efficacy shows higher score on </a:t>
            </a:r>
            <a:r>
              <a:rPr lang="en-US" sz="2000" dirty="0" err="1" smtClean="0">
                <a:solidFill>
                  <a:schemeClr val="tx1"/>
                </a:solidFill>
                <a:latin typeface="Aharoni" pitchFamily="2" charset="-79"/>
                <a:cs typeface="Aharoni" pitchFamily="2" charset="-79"/>
              </a:rPr>
              <a:t>diabetes,high</a:t>
            </a:r>
            <a:r>
              <a:rPr lang="en-US" sz="2000" dirty="0" smtClean="0">
                <a:solidFill>
                  <a:schemeClr val="tx1"/>
                </a:solidFill>
                <a:latin typeface="Aharoni" pitchFamily="2" charset="-79"/>
                <a:cs typeface="Aharoni" pitchFamily="2" charset="-79"/>
              </a:rPr>
              <a:t> blood pressure, anxiety and depression. (Grossmann, Brink, &amp; Hauser, 1987).</a:t>
            </a:r>
            <a:br>
              <a:rPr lang="en-US" sz="2000" dirty="0" smtClean="0">
                <a:solidFill>
                  <a:schemeClr val="tx1"/>
                </a:solidFill>
                <a:latin typeface="Aharoni" pitchFamily="2" charset="-79"/>
                <a:cs typeface="Aharoni" pitchFamily="2" charset="-79"/>
              </a:rPr>
            </a:br>
            <a:r>
              <a:rPr lang="en-US" sz="2000" dirty="0" smtClean="0">
                <a:latin typeface="Aharoni" pitchFamily="2" charset="-79"/>
                <a:cs typeface="Aharoni" pitchFamily="2" charset="-79"/>
              </a:rPr>
              <a:t/>
            </a:r>
            <a:br>
              <a:rPr lang="en-US" sz="2000" dirty="0" smtClean="0">
                <a:latin typeface="Aharoni" pitchFamily="2" charset="-79"/>
                <a:cs typeface="Aharoni" pitchFamily="2" charset="-79"/>
              </a:rPr>
            </a:br>
            <a:r>
              <a:rPr lang="en-US" sz="2000" dirty="0" smtClean="0">
                <a:latin typeface="Aharoni" pitchFamily="2" charset="-79"/>
                <a:cs typeface="Aharoni" pitchFamily="2" charset="-79"/>
              </a:rPr>
              <a:t> </a:t>
            </a:r>
            <a:endParaRPr lang="en-US" sz="2000"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57400"/>
            <a:ext cx="7772400" cy="4114800"/>
          </a:xfrm>
        </p:spPr>
        <p:txBody>
          <a:bodyPr/>
          <a:lstStyle/>
          <a:p>
            <a:pPr algn="l"/>
            <a:r>
              <a:rPr lang="en-US" sz="2000" dirty="0" smtClean="0">
                <a:solidFill>
                  <a:schemeClr val="tx1"/>
                </a:solidFill>
                <a:latin typeface="Aharoni" pitchFamily="2" charset="-79"/>
                <a:cs typeface="Aharoni" pitchFamily="2" charset="-79"/>
              </a:rPr>
              <a:t>Self efficacy theory is also called social cognition theory or social learning theory.</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If you are confident of being able  to do a any </a:t>
            </a:r>
            <a:r>
              <a:rPr lang="en-US" sz="2000" dirty="0" err="1" smtClean="0">
                <a:solidFill>
                  <a:schemeClr val="tx1"/>
                </a:solidFill>
                <a:latin typeface="Aharoni" pitchFamily="2" charset="-79"/>
                <a:cs typeface="Aharoni" pitchFamily="2" charset="-79"/>
              </a:rPr>
              <a:t>perticular</a:t>
            </a:r>
            <a:r>
              <a:rPr lang="en-US" sz="2000" dirty="0" smtClean="0">
                <a:solidFill>
                  <a:schemeClr val="tx1"/>
                </a:solidFill>
                <a:latin typeface="Aharoni" pitchFamily="2" charset="-79"/>
                <a:cs typeface="Aharoni" pitchFamily="2" charset="-79"/>
              </a:rPr>
              <a:t> task ,it means you have high self efficacy.</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People with high self efficacy have more chances of goal </a:t>
            </a:r>
            <a:r>
              <a:rPr lang="en-US" sz="2000" dirty="0" err="1" smtClean="0">
                <a:solidFill>
                  <a:schemeClr val="tx1"/>
                </a:solidFill>
                <a:latin typeface="Aharoni" pitchFamily="2" charset="-79"/>
                <a:cs typeface="Aharoni" pitchFamily="2" charset="-79"/>
              </a:rPr>
              <a:t>acheivement</a:t>
            </a:r>
            <a:r>
              <a:rPr lang="en-US" sz="2000" dirty="0" smtClean="0">
                <a:solidFill>
                  <a:schemeClr val="tx1"/>
                </a:solidFill>
                <a:latin typeface="Aharoni" pitchFamily="2" charset="-79"/>
                <a:cs typeface="Aharoni" pitchFamily="2" charset="-79"/>
              </a:rPr>
              <a:t>.</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The higher your self efficacy, the more confidence you have in your ability to succeed a task.</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endParaRPr lang="en-US" sz="2000" dirty="0">
              <a:solidFill>
                <a:schemeClr val="tx1"/>
              </a:solidFill>
              <a:latin typeface="Aharoni" pitchFamily="2" charset="-79"/>
              <a:cs typeface="Aharoni" pitchFamily="2" charset="-79"/>
            </a:endParaRPr>
          </a:p>
        </p:txBody>
      </p:sp>
      <p:sp>
        <p:nvSpPr>
          <p:cNvPr id="3" name="Subtitle 2"/>
          <p:cNvSpPr>
            <a:spLocks noGrp="1"/>
          </p:cNvSpPr>
          <p:nvPr>
            <p:ph type="subTitle" idx="1"/>
          </p:nvPr>
        </p:nvSpPr>
        <p:spPr>
          <a:xfrm>
            <a:off x="838200" y="838200"/>
            <a:ext cx="7772400" cy="914400"/>
          </a:xfrm>
        </p:spPr>
        <p:txBody>
          <a:bodyPr>
            <a:normAutofit/>
          </a:bodyPr>
          <a:lstStyle/>
          <a:p>
            <a:pPr algn="l"/>
            <a:r>
              <a:rPr lang="en-US" sz="4000" dirty="0" smtClean="0">
                <a:solidFill>
                  <a:schemeClr val="accent4">
                    <a:lumMod val="20000"/>
                    <a:lumOff val="80000"/>
                  </a:schemeClr>
                </a:solidFill>
              </a:rPr>
              <a:t>Self efficacy theory .</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8077200" cy="3505200"/>
          </a:xfrm>
        </p:spPr>
        <p:txBody>
          <a:bodyPr/>
          <a:lstStyle/>
          <a:p>
            <a:pPr algn="l"/>
            <a:r>
              <a:rPr lang="en-US" sz="2000" dirty="0" smtClean="0">
                <a:solidFill>
                  <a:schemeClr val="tx1"/>
                </a:solidFill>
                <a:latin typeface="Aharoni" pitchFamily="2" charset="-79"/>
                <a:cs typeface="Aharoni" pitchFamily="2" charset="-79"/>
              </a:rPr>
              <a:t>Low self efficacy                                       high self efficacy</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b="0" dirty="0" smtClean="0">
                <a:solidFill>
                  <a:schemeClr val="tx1"/>
                </a:solidFill>
                <a:latin typeface="Aharoni" pitchFamily="2" charset="-79"/>
                <a:cs typeface="Aharoni" pitchFamily="2" charset="-79"/>
              </a:rPr>
              <a:t>fear of failure                                            no fear of failure</a:t>
            </a:r>
            <a:br>
              <a:rPr lang="en-US" sz="2000" b="0" dirty="0" smtClean="0">
                <a:solidFill>
                  <a:schemeClr val="tx1"/>
                </a:solidFill>
                <a:latin typeface="Aharoni" pitchFamily="2" charset="-79"/>
                <a:cs typeface="Aharoni" pitchFamily="2" charset="-79"/>
              </a:rPr>
            </a:br>
            <a:r>
              <a:rPr lang="en-US" sz="2000" b="0" dirty="0" smtClean="0">
                <a:solidFill>
                  <a:schemeClr val="tx1"/>
                </a:solidFill>
                <a:latin typeface="Aharoni" pitchFamily="2" charset="-79"/>
                <a:cs typeface="Aharoni" pitchFamily="2" charset="-79"/>
              </a:rPr>
              <a:t>less confident                                             more confident</a:t>
            </a:r>
            <a:br>
              <a:rPr lang="en-US" sz="2000" b="0" dirty="0" smtClean="0">
                <a:solidFill>
                  <a:schemeClr val="tx1"/>
                </a:solidFill>
                <a:latin typeface="Aharoni" pitchFamily="2" charset="-79"/>
                <a:cs typeface="Aharoni" pitchFamily="2" charset="-79"/>
              </a:rPr>
            </a:br>
            <a:r>
              <a:rPr lang="en-US" sz="2000" b="0" dirty="0" smtClean="0">
                <a:solidFill>
                  <a:schemeClr val="tx1"/>
                </a:solidFill>
                <a:latin typeface="Aharoni" pitchFamily="2" charset="-79"/>
                <a:cs typeface="Aharoni" pitchFamily="2" charset="-79"/>
              </a:rPr>
              <a:t>less successful                                            more successful</a:t>
            </a:r>
            <a:br>
              <a:rPr lang="en-US" sz="2000" b="0" dirty="0" smtClean="0">
                <a:solidFill>
                  <a:schemeClr val="tx1"/>
                </a:solidFill>
                <a:latin typeface="Aharoni" pitchFamily="2" charset="-79"/>
                <a:cs typeface="Aharoni" pitchFamily="2" charset="-79"/>
              </a:rPr>
            </a:br>
            <a:r>
              <a:rPr lang="en-US" sz="2000" b="0" dirty="0" smtClean="0">
                <a:solidFill>
                  <a:schemeClr val="tx1"/>
                </a:solidFill>
                <a:latin typeface="Aharoni" pitchFamily="2" charset="-79"/>
                <a:cs typeface="Aharoni" pitchFamily="2" charset="-79"/>
              </a:rPr>
              <a:t>low coping abilities                                   high coping ability</a:t>
            </a:r>
            <a:br>
              <a:rPr lang="en-US" sz="2000" b="0" dirty="0" smtClean="0">
                <a:solidFill>
                  <a:schemeClr val="tx1"/>
                </a:solidFill>
                <a:latin typeface="Aharoni" pitchFamily="2" charset="-79"/>
                <a:cs typeface="Aharoni" pitchFamily="2" charset="-79"/>
              </a:rPr>
            </a:br>
            <a:r>
              <a:rPr lang="en-US" sz="2000" b="0" dirty="0" smtClean="0">
                <a:solidFill>
                  <a:schemeClr val="tx1"/>
                </a:solidFill>
                <a:latin typeface="Aharoni" pitchFamily="2" charset="-79"/>
                <a:cs typeface="Aharoni" pitchFamily="2" charset="-79"/>
              </a:rPr>
              <a:t>more chances of give up                           never give up</a:t>
            </a:r>
            <a:br>
              <a:rPr lang="en-US" sz="2000" b="0" dirty="0" smtClean="0">
                <a:solidFill>
                  <a:schemeClr val="tx1"/>
                </a:solidFill>
                <a:latin typeface="Aharoni" pitchFamily="2" charset="-79"/>
                <a:cs typeface="Aharoni" pitchFamily="2" charset="-79"/>
              </a:rPr>
            </a:br>
            <a:r>
              <a:rPr lang="en-US" sz="2000" b="0" dirty="0" smtClean="0">
                <a:solidFill>
                  <a:schemeClr val="tx1"/>
                </a:solidFill>
                <a:latin typeface="Aharoni" pitchFamily="2" charset="-79"/>
                <a:cs typeface="Aharoni" pitchFamily="2" charset="-79"/>
              </a:rPr>
              <a:t>may quit a task                                          keep trying</a:t>
            </a:r>
            <a:br>
              <a:rPr lang="en-US" sz="2000" b="0" dirty="0" smtClean="0">
                <a:solidFill>
                  <a:schemeClr val="tx1"/>
                </a:solidFill>
                <a:latin typeface="Aharoni" pitchFamily="2" charset="-79"/>
                <a:cs typeface="Aharoni" pitchFamily="2" charset="-79"/>
              </a:rPr>
            </a:br>
            <a:r>
              <a:rPr lang="en-US" sz="2000" b="0" dirty="0" smtClean="0">
                <a:solidFill>
                  <a:schemeClr val="tx1"/>
                </a:solidFill>
                <a:latin typeface="Aharoni" pitchFamily="2" charset="-79"/>
                <a:cs typeface="Aharoni" pitchFamily="2" charset="-79"/>
              </a:rPr>
              <a:t>accept failure                                             never accept </a:t>
            </a:r>
            <a:r>
              <a:rPr lang="en-US" sz="2000" b="0" dirty="0" err="1" smtClean="0">
                <a:solidFill>
                  <a:schemeClr val="tx1"/>
                </a:solidFill>
                <a:latin typeface="Aharoni" pitchFamily="2" charset="-79"/>
                <a:cs typeface="Aharoni" pitchFamily="2" charset="-79"/>
              </a:rPr>
              <a:t>failur</a:t>
            </a:r>
            <a:r>
              <a:rPr lang="en-US" sz="2000" b="0" dirty="0" smtClean="0">
                <a:solidFill>
                  <a:schemeClr val="tx1"/>
                </a:solidFill>
                <a:latin typeface="Aharoni" pitchFamily="2" charset="-79"/>
                <a:cs typeface="Aharoni" pitchFamily="2" charset="-79"/>
              </a:rPr>
              <a:t>         </a:t>
            </a:r>
            <a:br>
              <a:rPr lang="en-US" sz="2000" b="0" dirty="0" smtClean="0">
                <a:solidFill>
                  <a:schemeClr val="tx1"/>
                </a:solidFill>
                <a:latin typeface="Aharoni" pitchFamily="2" charset="-79"/>
                <a:cs typeface="Aharoni" pitchFamily="2" charset="-79"/>
              </a:rPr>
            </a:br>
            <a:endParaRPr lang="en-US" sz="2000" dirty="0">
              <a:solidFill>
                <a:schemeClr val="tx1"/>
              </a:solidFill>
              <a:latin typeface="Aharoni" pitchFamily="2" charset="-79"/>
              <a:cs typeface="Aharoni" pitchFamily="2" charset="-79"/>
            </a:endParaRPr>
          </a:p>
        </p:txBody>
      </p:sp>
      <p:sp>
        <p:nvSpPr>
          <p:cNvPr id="3" name="Subtitle 2"/>
          <p:cNvSpPr>
            <a:spLocks noGrp="1"/>
          </p:cNvSpPr>
          <p:nvPr>
            <p:ph type="subTitle" idx="1"/>
          </p:nvPr>
        </p:nvSpPr>
        <p:spPr>
          <a:xfrm>
            <a:off x="1447800" y="1066800"/>
            <a:ext cx="4495800" cy="838200"/>
          </a:xfrm>
        </p:spPr>
        <p:txBody>
          <a:bodyPr>
            <a:normAutofit fontScale="70000" lnSpcReduction="20000"/>
          </a:bodyPr>
          <a:lstStyle/>
          <a:p>
            <a:pPr algn="l"/>
            <a:r>
              <a:rPr lang="en-US" sz="4000" dirty="0" smtClean="0">
                <a:solidFill>
                  <a:schemeClr val="accent2">
                    <a:lumMod val="75000"/>
                  </a:schemeClr>
                </a:solidFill>
              </a:rPr>
              <a:t>                 </a:t>
            </a:r>
            <a:r>
              <a:rPr lang="en-US" sz="4000" dirty="0" smtClean="0"/>
              <a:t>Difficult situation </a:t>
            </a:r>
            <a:endParaRPr lang="en-US" sz="4000" dirty="0"/>
          </a:p>
        </p:txBody>
      </p:sp>
      <p:sp>
        <p:nvSpPr>
          <p:cNvPr id="4" name="Left-Right-Up Arrow 3"/>
          <p:cNvSpPr/>
          <p:nvPr/>
        </p:nvSpPr>
        <p:spPr>
          <a:xfrm>
            <a:off x="2895600" y="1600200"/>
            <a:ext cx="2438400" cy="17526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057400"/>
            <a:ext cx="7772400" cy="3962400"/>
          </a:xfrm>
        </p:spPr>
        <p:txBody>
          <a:bodyPr/>
          <a:lstStyle/>
          <a:p>
            <a:pPr algn="l"/>
            <a:r>
              <a:rPr lang="en-US" sz="2000" dirty="0" smtClean="0">
                <a:solidFill>
                  <a:schemeClr val="tx1"/>
                </a:solidFill>
                <a:latin typeface="Aharoni" pitchFamily="2" charset="-79"/>
                <a:cs typeface="Aharoni" pitchFamily="2" charset="-79"/>
              </a:rPr>
              <a:t>This theory states that Specific and difficult goals, with feedback , lead to higher performance motivation.</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It means the goal has to be specific , you need to be get a target set.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for example:</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you set a target to get 3.7 </a:t>
            </a:r>
            <a:r>
              <a:rPr lang="en-US" sz="2000" dirty="0" err="1" smtClean="0">
                <a:solidFill>
                  <a:schemeClr val="tx1"/>
                </a:solidFill>
                <a:latin typeface="Aharoni" pitchFamily="2" charset="-79"/>
                <a:cs typeface="Aharoni" pitchFamily="2" charset="-79"/>
              </a:rPr>
              <a:t>cgpa</a:t>
            </a:r>
            <a:r>
              <a:rPr lang="en-US" sz="2000" dirty="0" smtClean="0">
                <a:solidFill>
                  <a:schemeClr val="tx1"/>
                </a:solidFill>
                <a:latin typeface="Aharoni" pitchFamily="2" charset="-79"/>
                <a:cs typeface="Aharoni" pitchFamily="2" charset="-79"/>
              </a:rPr>
              <a:t> , for this you have too pay full concentration on your studies and you have to trust on your abilities as well and difficult means you have to prepare for 4 </a:t>
            </a:r>
            <a:r>
              <a:rPr lang="en-US" sz="2000" dirty="0" err="1" smtClean="0">
                <a:solidFill>
                  <a:schemeClr val="tx1"/>
                </a:solidFill>
                <a:latin typeface="Aharoni" pitchFamily="2" charset="-79"/>
                <a:cs typeface="Aharoni" pitchFamily="2" charset="-79"/>
              </a:rPr>
              <a:t>cgpa</a:t>
            </a:r>
            <a:r>
              <a:rPr lang="en-US" sz="2000" dirty="0" smtClean="0">
                <a:solidFill>
                  <a:schemeClr val="tx1"/>
                </a:solidFill>
                <a:latin typeface="Aharoni" pitchFamily="2" charset="-79"/>
                <a:cs typeface="Aharoni" pitchFamily="2" charset="-79"/>
              </a:rPr>
              <a:t> then you will get 3.7 </a:t>
            </a:r>
            <a:r>
              <a:rPr lang="en-US" sz="2000" dirty="0" err="1" smtClean="0">
                <a:solidFill>
                  <a:schemeClr val="tx1"/>
                </a:solidFill>
                <a:latin typeface="Aharoni" pitchFamily="2" charset="-79"/>
                <a:cs typeface="Aharoni" pitchFamily="2" charset="-79"/>
              </a:rPr>
              <a:t>cgpa</a:t>
            </a:r>
            <a:r>
              <a:rPr lang="en-US" sz="2000" dirty="0" smtClean="0">
                <a:solidFill>
                  <a:schemeClr val="tx1"/>
                </a:solidFill>
                <a:latin typeface="Aharoni" pitchFamily="2" charset="-79"/>
                <a:cs typeface="Aharoni" pitchFamily="2" charset="-79"/>
              </a:rPr>
              <a:t>.</a:t>
            </a:r>
            <a:br>
              <a:rPr lang="en-US" sz="2000" dirty="0" smtClean="0">
                <a:solidFill>
                  <a:schemeClr val="tx1"/>
                </a:solidFill>
                <a:latin typeface="Aharoni" pitchFamily="2" charset="-79"/>
                <a:cs typeface="Aharoni" pitchFamily="2" charset="-79"/>
              </a:rPr>
            </a:br>
            <a:r>
              <a:rPr lang="en-US" sz="2000" dirty="0" smtClean="0">
                <a:solidFill>
                  <a:schemeClr val="tx1"/>
                </a:solidFill>
              </a:rPr>
              <a:t/>
            </a:r>
            <a:br>
              <a:rPr lang="en-US" sz="2000" dirty="0" smtClean="0">
                <a:solidFill>
                  <a:schemeClr val="tx1"/>
                </a:solidFill>
              </a:rPr>
            </a:br>
            <a:endParaRPr lang="en-US" sz="2000" dirty="0">
              <a:solidFill>
                <a:schemeClr val="tx1"/>
              </a:solidFill>
            </a:endParaRPr>
          </a:p>
        </p:txBody>
      </p:sp>
      <p:sp>
        <p:nvSpPr>
          <p:cNvPr id="3" name="Subtitle 2"/>
          <p:cNvSpPr>
            <a:spLocks noGrp="1"/>
          </p:cNvSpPr>
          <p:nvPr>
            <p:ph type="subTitle" idx="1"/>
          </p:nvPr>
        </p:nvSpPr>
        <p:spPr>
          <a:xfrm>
            <a:off x="838200" y="914400"/>
            <a:ext cx="7772400" cy="1066800"/>
          </a:xfrm>
        </p:spPr>
        <p:txBody>
          <a:bodyPr>
            <a:normAutofit/>
          </a:bodyPr>
          <a:lstStyle/>
          <a:p>
            <a:pPr algn="l"/>
            <a:r>
              <a:rPr lang="en-US" sz="4000" dirty="0" smtClean="0">
                <a:solidFill>
                  <a:schemeClr val="accent4">
                    <a:lumMod val="20000"/>
                    <a:lumOff val="80000"/>
                  </a:schemeClr>
                </a:solidFill>
              </a:rPr>
              <a:t>Goal setting theory </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752600"/>
            <a:ext cx="7772400" cy="1975104"/>
          </a:xfrm>
        </p:spPr>
        <p:txBody>
          <a:bodyPr/>
          <a:lstStyle/>
          <a:p>
            <a:pPr algn="l"/>
            <a:r>
              <a:rPr lang="en-US" sz="2000" dirty="0" smtClean="0">
                <a:solidFill>
                  <a:schemeClr val="tx1"/>
                </a:solidFill>
              </a:rPr>
              <a:t>Energize the person to work harder.</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Difficulty increase </a:t>
            </a:r>
            <a:r>
              <a:rPr lang="en-US" sz="2000" dirty="0" err="1" smtClean="0">
                <a:solidFill>
                  <a:schemeClr val="tx1"/>
                </a:solidFill>
              </a:rPr>
              <a:t>persistance</a:t>
            </a:r>
            <a:r>
              <a:rPr lang="en-US" sz="2000" dirty="0" smtClean="0">
                <a:solidFill>
                  <a:schemeClr val="tx1"/>
                </a:solidFill>
              </a:rPr>
              <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force people to be more effective and efficient.</a:t>
            </a:r>
            <a:endParaRPr lang="en-US" sz="2000" dirty="0">
              <a:solidFill>
                <a:schemeClr val="tx1"/>
              </a:solidFill>
            </a:endParaRPr>
          </a:p>
        </p:txBody>
      </p:sp>
      <p:sp>
        <p:nvSpPr>
          <p:cNvPr id="3" name="Subtitle 2"/>
          <p:cNvSpPr>
            <a:spLocks noGrp="1"/>
          </p:cNvSpPr>
          <p:nvPr>
            <p:ph type="subTitle" idx="1"/>
          </p:nvPr>
        </p:nvSpPr>
        <p:spPr>
          <a:xfrm>
            <a:off x="685800" y="838200"/>
            <a:ext cx="7772400" cy="822960"/>
          </a:xfrm>
        </p:spPr>
        <p:txBody>
          <a:bodyPr>
            <a:normAutofit/>
          </a:bodyPr>
          <a:lstStyle/>
          <a:p>
            <a:pPr algn="l"/>
            <a:r>
              <a:rPr lang="en-US" sz="4000" dirty="0" smtClean="0">
                <a:solidFill>
                  <a:schemeClr val="accent4">
                    <a:lumMod val="20000"/>
                    <a:lumOff val="80000"/>
                  </a:schemeClr>
                </a:solidFill>
              </a:rPr>
              <a:t>Benefits of difficult task.</a:t>
            </a:r>
            <a:endParaRPr lang="en-US" sz="4000" dirty="0">
              <a:solidFill>
                <a:schemeClr val="accent4">
                  <a:lumMod val="20000"/>
                  <a:lumOff val="80000"/>
                </a:schemeClr>
              </a:solidFill>
            </a:endParaRPr>
          </a:p>
        </p:txBody>
      </p:sp>
      <p:sp>
        <p:nvSpPr>
          <p:cNvPr id="4" name="Oval 3"/>
          <p:cNvSpPr/>
          <p:nvPr/>
        </p:nvSpPr>
        <p:spPr>
          <a:xfrm>
            <a:off x="2286000" y="3810000"/>
            <a:ext cx="4953000" cy="2286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6"/>
                </a:solidFill>
              </a:rPr>
              <a:t>GOAL ACHEIVEMENT</a:t>
            </a:r>
            <a:endParaRPr lang="en-US" b="1" dirty="0">
              <a:solidFill>
                <a:schemeClr val="accent6"/>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2200"/>
            <a:ext cx="7772400" cy="3581400"/>
          </a:xfrm>
        </p:spPr>
        <p:txBody>
          <a:bodyPr/>
          <a:lstStyle/>
          <a:p>
            <a:pPr marL="457200" indent="-457200" algn="l"/>
            <a:r>
              <a:rPr lang="en-US" sz="2000" dirty="0" smtClean="0">
                <a:solidFill>
                  <a:schemeClr val="accent4">
                    <a:lumMod val="20000"/>
                    <a:lumOff val="80000"/>
                  </a:schemeClr>
                </a:solidFill>
              </a:rPr>
              <a:t> </a:t>
            </a:r>
            <a:r>
              <a:rPr lang="en-US" sz="2000" dirty="0" smtClean="0">
                <a:solidFill>
                  <a:schemeClr val="accent4">
                    <a:lumMod val="20000"/>
                    <a:lumOff val="80000"/>
                  </a:schemeClr>
                </a:solidFill>
                <a:latin typeface="Aharoni" pitchFamily="2" charset="-79"/>
                <a:cs typeface="Aharoni" pitchFamily="2" charset="-79"/>
              </a:rPr>
              <a:t>THERE ARE FOUR WAYS TO INCREASE OR DEVELOP A SELF EFFICACY FOR HIGHER GOAL ACHEIVEMENT.</a:t>
            </a:r>
            <a:br>
              <a:rPr lang="en-US" sz="2000" dirty="0" smtClean="0">
                <a:solidFill>
                  <a:schemeClr val="accent4">
                    <a:lumMod val="20000"/>
                    <a:lumOff val="80000"/>
                  </a:schemeClr>
                </a:solidFill>
                <a:latin typeface="Aharoni" pitchFamily="2" charset="-79"/>
                <a:cs typeface="Aharoni" pitchFamily="2" charset="-79"/>
              </a:rPr>
            </a:br>
            <a:r>
              <a:rPr lang="en-US" sz="2000" dirty="0" smtClean="0">
                <a:solidFill>
                  <a:schemeClr val="accent4">
                    <a:lumMod val="20000"/>
                    <a:lumOff val="80000"/>
                  </a:schemeClr>
                </a:solidFill>
                <a:latin typeface="Aharoni" pitchFamily="2" charset="-79"/>
                <a:cs typeface="Aharoni" pitchFamily="2" charset="-79"/>
              </a:rPr>
              <a:t/>
            </a:r>
            <a:br>
              <a:rPr lang="en-US" sz="2000" dirty="0" smtClean="0">
                <a:solidFill>
                  <a:schemeClr val="accent4">
                    <a:lumMod val="20000"/>
                    <a:lumOff val="80000"/>
                  </a:schemeClr>
                </a:solidFill>
                <a:latin typeface="Aharoni" pitchFamily="2" charset="-79"/>
                <a:cs typeface="Aharoni" pitchFamily="2" charset="-79"/>
              </a:rPr>
            </a:br>
            <a:r>
              <a:rPr lang="en-US" sz="2000" dirty="0" smtClean="0">
                <a:solidFill>
                  <a:schemeClr val="accent2">
                    <a:lumMod val="75000"/>
                  </a:schemeClr>
                </a:solidFill>
                <a:latin typeface="Aharoni" pitchFamily="2" charset="-79"/>
                <a:cs typeface="Aharoni" pitchFamily="2" charset="-79"/>
              </a:rPr>
              <a:t>1.ENACTive mastery</a:t>
            </a:r>
            <a:br>
              <a:rPr lang="en-US" sz="2000" dirty="0" smtClean="0">
                <a:solidFill>
                  <a:schemeClr val="accent2">
                    <a:lumMod val="75000"/>
                  </a:schemeClr>
                </a:solidFill>
                <a:latin typeface="Aharoni" pitchFamily="2" charset="-79"/>
                <a:cs typeface="Aharoni" pitchFamily="2" charset="-79"/>
              </a:rPr>
            </a:br>
            <a:r>
              <a:rPr lang="en-US" sz="2000" dirty="0" smtClean="0">
                <a:solidFill>
                  <a:schemeClr val="accent2">
                    <a:lumMod val="75000"/>
                  </a:schemeClr>
                </a:solidFill>
                <a:latin typeface="Aharoni" pitchFamily="2" charset="-79"/>
                <a:cs typeface="Aharoni" pitchFamily="2" charset="-79"/>
              </a:rPr>
              <a:t>2.vicarious </a:t>
            </a:r>
            <a:r>
              <a:rPr lang="en-US" sz="2000" dirty="0" err="1" smtClean="0">
                <a:solidFill>
                  <a:schemeClr val="accent2">
                    <a:lumMod val="75000"/>
                  </a:schemeClr>
                </a:solidFill>
                <a:latin typeface="Aharoni" pitchFamily="2" charset="-79"/>
                <a:cs typeface="Aharoni" pitchFamily="2" charset="-79"/>
              </a:rPr>
              <a:t>modelling</a:t>
            </a:r>
            <a:r>
              <a:rPr lang="en-US" sz="2000" dirty="0" smtClean="0">
                <a:solidFill>
                  <a:schemeClr val="accent2">
                    <a:lumMod val="75000"/>
                  </a:schemeClr>
                </a:solidFill>
                <a:latin typeface="Aharoni" pitchFamily="2" charset="-79"/>
                <a:cs typeface="Aharoni" pitchFamily="2" charset="-79"/>
              </a:rPr>
              <a:t/>
            </a:r>
            <a:br>
              <a:rPr lang="en-US" sz="2000" dirty="0" smtClean="0">
                <a:solidFill>
                  <a:schemeClr val="accent2">
                    <a:lumMod val="75000"/>
                  </a:schemeClr>
                </a:solidFill>
                <a:latin typeface="Aharoni" pitchFamily="2" charset="-79"/>
                <a:cs typeface="Aharoni" pitchFamily="2" charset="-79"/>
              </a:rPr>
            </a:br>
            <a:r>
              <a:rPr lang="en-US" sz="2000" dirty="0" smtClean="0">
                <a:solidFill>
                  <a:schemeClr val="accent2">
                    <a:lumMod val="75000"/>
                  </a:schemeClr>
                </a:solidFill>
                <a:latin typeface="Aharoni" pitchFamily="2" charset="-79"/>
                <a:cs typeface="Aharoni" pitchFamily="2" charset="-79"/>
              </a:rPr>
              <a:t>3.verbal persuasion</a:t>
            </a:r>
            <a:br>
              <a:rPr lang="en-US" sz="2000" dirty="0" smtClean="0">
                <a:solidFill>
                  <a:schemeClr val="accent2">
                    <a:lumMod val="75000"/>
                  </a:schemeClr>
                </a:solidFill>
                <a:latin typeface="Aharoni" pitchFamily="2" charset="-79"/>
                <a:cs typeface="Aharoni" pitchFamily="2" charset="-79"/>
              </a:rPr>
            </a:br>
            <a:r>
              <a:rPr lang="en-US" sz="2000" dirty="0" smtClean="0">
                <a:solidFill>
                  <a:schemeClr val="accent2">
                    <a:lumMod val="75000"/>
                  </a:schemeClr>
                </a:solidFill>
                <a:latin typeface="Aharoni" pitchFamily="2" charset="-79"/>
                <a:cs typeface="Aharoni" pitchFamily="2" charset="-79"/>
              </a:rPr>
              <a:t>4.Arousal.</a:t>
            </a:r>
            <a:r>
              <a:rPr lang="en-US" sz="2000" dirty="0" smtClean="0">
                <a:solidFill>
                  <a:schemeClr val="accent2">
                    <a:lumMod val="75000"/>
                  </a:schemeClr>
                </a:solidFill>
              </a:rPr>
              <a:t/>
            </a:r>
            <a:br>
              <a:rPr lang="en-US" sz="2000" dirty="0" smtClean="0">
                <a:solidFill>
                  <a:schemeClr val="accent2">
                    <a:lumMod val="75000"/>
                  </a:schemeClr>
                </a:solidFill>
              </a:rPr>
            </a:br>
            <a:r>
              <a:rPr lang="en-US" sz="2000" dirty="0" smtClean="0">
                <a:solidFill>
                  <a:schemeClr val="accent4">
                    <a:lumMod val="20000"/>
                    <a:lumOff val="80000"/>
                  </a:schemeClr>
                </a:solidFill>
              </a:rPr>
              <a:t/>
            </a:r>
            <a:br>
              <a:rPr lang="en-US" sz="2000" dirty="0" smtClean="0">
                <a:solidFill>
                  <a:schemeClr val="accent4">
                    <a:lumMod val="20000"/>
                    <a:lumOff val="80000"/>
                  </a:schemeClr>
                </a:solidFill>
              </a:rPr>
            </a:br>
            <a:endParaRPr lang="en-US" sz="2000" dirty="0">
              <a:solidFill>
                <a:schemeClr val="accent4">
                  <a:lumMod val="20000"/>
                  <a:lumOff val="80000"/>
                </a:schemeClr>
              </a:solidFill>
            </a:endParaRPr>
          </a:p>
        </p:txBody>
      </p:sp>
      <p:sp>
        <p:nvSpPr>
          <p:cNvPr id="3" name="Subtitle 2"/>
          <p:cNvSpPr>
            <a:spLocks noGrp="1"/>
          </p:cNvSpPr>
          <p:nvPr>
            <p:ph type="subTitle" idx="1"/>
          </p:nvPr>
        </p:nvSpPr>
        <p:spPr>
          <a:xfrm>
            <a:off x="762000" y="990600"/>
            <a:ext cx="7772400" cy="1828800"/>
          </a:xfrm>
        </p:spPr>
        <p:txBody>
          <a:bodyPr>
            <a:normAutofit/>
          </a:bodyPr>
          <a:lstStyle/>
          <a:p>
            <a:pPr algn="l"/>
            <a:r>
              <a:rPr lang="en-US" sz="4000" dirty="0" smtClean="0">
                <a:solidFill>
                  <a:schemeClr val="accent4">
                    <a:lumMod val="20000"/>
                    <a:lumOff val="80000"/>
                  </a:schemeClr>
                </a:solidFill>
              </a:rPr>
              <a:t>How to develop self efficacy  for Goal </a:t>
            </a:r>
            <a:r>
              <a:rPr lang="en-US" sz="4000" dirty="0" err="1" smtClean="0">
                <a:solidFill>
                  <a:schemeClr val="accent4">
                    <a:lumMod val="20000"/>
                    <a:lumOff val="80000"/>
                  </a:schemeClr>
                </a:solidFill>
              </a:rPr>
              <a:t>acheivement</a:t>
            </a:r>
            <a:r>
              <a:rPr lang="en-US" sz="4000" dirty="0" smtClean="0">
                <a:solidFill>
                  <a:schemeClr val="accent4">
                    <a:lumMod val="20000"/>
                    <a:lumOff val="80000"/>
                  </a:schemeClr>
                </a:solidFill>
              </a:rPr>
              <a:t> .</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Theory of mind </a:t>
            </a:r>
          </a:p>
        </p:txBody>
      </p:sp>
      <p:sp>
        <p:nvSpPr>
          <p:cNvPr id="3" name="Content Placeholder 2"/>
          <p:cNvSpPr>
            <a:spLocks noGrp="1"/>
          </p:cNvSpPr>
          <p:nvPr>
            <p:ph idx="1"/>
          </p:nvPr>
        </p:nvSpPr>
        <p:spPr/>
        <p:txBody>
          <a:bodyPr>
            <a:normAutofit/>
          </a:bodyPr>
          <a:lstStyle/>
          <a:p>
            <a:r>
              <a:rPr lang="en-US" dirty="0"/>
              <a:t>A theory of mind refers to a person's ability to understand and think about the mental states of other people. It is the emergence of a theory of mind that is critical to being able to consider the thoughts, motives, desires, needs, feelings, and experiences that other people may have. Being able to think about how these mental states can influence how people act is critical to forming social impressions and explaining how and why people do the things that they do.</a:t>
            </a:r>
          </a:p>
        </p:txBody>
      </p:sp>
    </p:spTree>
    <p:extLst>
      <p:ext uri="{BB962C8B-B14F-4D97-AF65-F5344CB8AC3E}">
        <p14:creationId xmlns:p14="http://schemas.microsoft.com/office/powerpoint/2010/main" val="15790331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7772400" cy="2819400"/>
          </a:xfrm>
        </p:spPr>
        <p:txBody>
          <a:bodyPr/>
          <a:lstStyle/>
          <a:p>
            <a:pPr algn="l"/>
            <a:r>
              <a:rPr lang="en-US" sz="2000" dirty="0" smtClean="0">
                <a:solidFill>
                  <a:schemeClr val="tx1"/>
                </a:solidFill>
                <a:latin typeface="Aharoni" pitchFamily="2" charset="-79"/>
                <a:cs typeface="Aharoni" pitchFamily="2" charset="-79"/>
              </a:rPr>
              <a:t>Most important source of efficacy</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gaining relevant experience with task or job.</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400" dirty="0" smtClean="0">
                <a:solidFill>
                  <a:schemeClr val="tx1"/>
                </a:solidFill>
                <a:latin typeface="Aharoni" pitchFamily="2" charset="-79"/>
                <a:cs typeface="Aharoni" pitchFamily="2" charset="-79"/>
              </a:rPr>
              <a:t>          “Practice makes perfect”</a:t>
            </a:r>
            <a:r>
              <a:rPr lang="en-US" sz="2400" dirty="0" smtClean="0">
                <a:solidFill>
                  <a:schemeClr val="tx1"/>
                </a:solidFill>
              </a:rPr>
              <a:t/>
            </a:r>
            <a:br>
              <a:rPr lang="en-US" sz="2400" dirty="0" smtClean="0">
                <a:solidFill>
                  <a:schemeClr val="tx1"/>
                </a:solidFill>
              </a:rPr>
            </a:br>
            <a:endParaRPr lang="en-US" sz="2400" dirty="0">
              <a:solidFill>
                <a:schemeClr val="tx1"/>
              </a:solidFill>
            </a:endParaRPr>
          </a:p>
        </p:txBody>
      </p:sp>
      <p:sp>
        <p:nvSpPr>
          <p:cNvPr id="3" name="Subtitle 2"/>
          <p:cNvSpPr>
            <a:spLocks noGrp="1"/>
          </p:cNvSpPr>
          <p:nvPr>
            <p:ph type="subTitle" idx="1"/>
          </p:nvPr>
        </p:nvSpPr>
        <p:spPr>
          <a:xfrm>
            <a:off x="762000" y="838200"/>
            <a:ext cx="7772400" cy="1066800"/>
          </a:xfrm>
        </p:spPr>
        <p:txBody>
          <a:bodyPr>
            <a:normAutofit/>
          </a:bodyPr>
          <a:lstStyle/>
          <a:p>
            <a:pPr algn="l"/>
            <a:r>
              <a:rPr lang="en-US" sz="4000" dirty="0" smtClean="0">
                <a:solidFill>
                  <a:schemeClr val="accent4">
                    <a:lumMod val="20000"/>
                    <a:lumOff val="80000"/>
                  </a:schemeClr>
                </a:solidFill>
              </a:rPr>
              <a:t>1.Enactive mastery </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438400"/>
            <a:ext cx="7772400" cy="3048000"/>
          </a:xfrm>
        </p:spPr>
        <p:txBody>
          <a:bodyPr/>
          <a:lstStyle/>
          <a:p>
            <a:pPr algn="l"/>
            <a:r>
              <a:rPr lang="en-US" sz="2000" dirty="0" smtClean="0">
                <a:solidFill>
                  <a:schemeClr val="tx1"/>
                </a:solidFill>
                <a:latin typeface="Aharoni" pitchFamily="2" charset="-79"/>
                <a:cs typeface="Aharoni" pitchFamily="2" charset="-79"/>
              </a:rPr>
              <a:t>Increasing confidence by watching others perform the task.</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Most effective when observer sees the model to be similar to him or herself.</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For example:</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if your friend get higher </a:t>
            </a:r>
            <a:r>
              <a:rPr lang="en-US" sz="2000" dirty="0" err="1" smtClean="0">
                <a:solidFill>
                  <a:schemeClr val="tx1"/>
                </a:solidFill>
                <a:latin typeface="Aharoni" pitchFamily="2" charset="-79"/>
                <a:cs typeface="Aharoni" pitchFamily="2" charset="-79"/>
              </a:rPr>
              <a:t>gpa</a:t>
            </a:r>
            <a:r>
              <a:rPr lang="en-US" sz="2000" dirty="0" smtClean="0">
                <a:solidFill>
                  <a:schemeClr val="tx1"/>
                </a:solidFill>
                <a:latin typeface="Aharoni" pitchFamily="2" charset="-79"/>
                <a:cs typeface="Aharoni" pitchFamily="2" charset="-79"/>
              </a:rPr>
              <a:t>, it will make you more confident that uh can also get high </a:t>
            </a:r>
            <a:r>
              <a:rPr lang="en-US" sz="2000" dirty="0" err="1" smtClean="0">
                <a:solidFill>
                  <a:schemeClr val="tx1"/>
                </a:solidFill>
                <a:latin typeface="Aharoni" pitchFamily="2" charset="-79"/>
                <a:cs typeface="Aharoni" pitchFamily="2" charset="-79"/>
              </a:rPr>
              <a:t>gpa</a:t>
            </a:r>
            <a:r>
              <a:rPr lang="en-US" sz="2000" dirty="0" smtClean="0">
                <a:solidFill>
                  <a:schemeClr val="tx1"/>
                </a:solidFill>
                <a:latin typeface="Aharoni" pitchFamily="2" charset="-79"/>
                <a:cs typeface="Aharoni" pitchFamily="2" charset="-79"/>
              </a:rPr>
              <a:t>.</a:t>
            </a:r>
            <a:endParaRPr lang="en-US" sz="2000" dirty="0">
              <a:solidFill>
                <a:schemeClr val="tx1"/>
              </a:solidFill>
              <a:latin typeface="Aharoni" pitchFamily="2" charset="-79"/>
              <a:cs typeface="Aharoni" pitchFamily="2" charset="-79"/>
            </a:endParaRPr>
          </a:p>
        </p:txBody>
      </p:sp>
      <p:sp>
        <p:nvSpPr>
          <p:cNvPr id="3" name="Subtitle 2"/>
          <p:cNvSpPr>
            <a:spLocks noGrp="1"/>
          </p:cNvSpPr>
          <p:nvPr>
            <p:ph type="subTitle" idx="1"/>
          </p:nvPr>
        </p:nvSpPr>
        <p:spPr>
          <a:xfrm>
            <a:off x="914400" y="990600"/>
            <a:ext cx="7772400" cy="1371600"/>
          </a:xfrm>
        </p:spPr>
        <p:txBody>
          <a:bodyPr>
            <a:normAutofit/>
          </a:bodyPr>
          <a:lstStyle/>
          <a:p>
            <a:pPr algn="l"/>
            <a:r>
              <a:rPr lang="en-US" sz="4000" dirty="0" smtClean="0">
                <a:solidFill>
                  <a:schemeClr val="accent4">
                    <a:lumMod val="20000"/>
                    <a:lumOff val="80000"/>
                  </a:schemeClr>
                </a:solidFill>
              </a:rPr>
              <a:t>Vicarious </a:t>
            </a:r>
            <a:r>
              <a:rPr lang="en-US" sz="4000" dirty="0" err="1" smtClean="0">
                <a:solidFill>
                  <a:schemeClr val="accent4">
                    <a:lumMod val="20000"/>
                    <a:lumOff val="80000"/>
                  </a:schemeClr>
                </a:solidFill>
              </a:rPr>
              <a:t>modelling</a:t>
            </a:r>
            <a:r>
              <a:rPr lang="en-US" sz="4000" dirty="0" smtClean="0">
                <a:solidFill>
                  <a:schemeClr val="accent4">
                    <a:lumMod val="20000"/>
                    <a:lumOff val="80000"/>
                  </a:schemeClr>
                </a:solidFill>
              </a:rPr>
              <a:t>.</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3886200"/>
          </a:xfrm>
        </p:spPr>
        <p:txBody>
          <a:bodyPr/>
          <a:lstStyle/>
          <a:p>
            <a:pPr algn="l"/>
            <a:r>
              <a:rPr lang="en-US" dirty="0" smtClean="0">
                <a:solidFill>
                  <a:schemeClr val="accent6"/>
                </a:solidFill>
              </a:rPr>
              <a:t>               </a:t>
            </a:r>
            <a:r>
              <a:rPr lang="en-US" sz="2400" dirty="0" smtClean="0">
                <a:solidFill>
                  <a:schemeClr val="accent6"/>
                </a:solidFill>
                <a:latin typeface="Aharoni" pitchFamily="2" charset="-79"/>
                <a:cs typeface="Aharoni" pitchFamily="2" charset="-79"/>
              </a:rPr>
              <a:t>“someone said so”</a:t>
            </a:r>
            <a:br>
              <a:rPr lang="en-US" sz="2400" dirty="0" smtClean="0">
                <a:solidFill>
                  <a:schemeClr val="accent6"/>
                </a:solidFill>
                <a:latin typeface="Aharoni" pitchFamily="2" charset="-79"/>
                <a:cs typeface="Aharoni" pitchFamily="2" charset="-79"/>
              </a:rPr>
            </a:br>
            <a:r>
              <a:rPr lang="en-US" sz="2400" dirty="0" smtClean="0">
                <a:solidFill>
                  <a:schemeClr val="tx1"/>
                </a:solidFill>
                <a:latin typeface="Aharoni" pitchFamily="2" charset="-79"/>
                <a:cs typeface="Aharoni" pitchFamily="2" charset="-79"/>
              </a:rPr>
              <a:t/>
            </a:r>
            <a:br>
              <a:rPr lang="en-US" sz="24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it means becoming more confident because someone convinces you that you have the skills necessary to be successful.</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All the motivational speakers that you see use this </a:t>
            </a:r>
            <a:r>
              <a:rPr lang="en-US" sz="2000" dirty="0" err="1" smtClean="0">
                <a:solidFill>
                  <a:schemeClr val="tx1"/>
                </a:solidFill>
                <a:latin typeface="Aharoni" pitchFamily="2" charset="-79"/>
                <a:cs typeface="Aharoni" pitchFamily="2" charset="-79"/>
              </a:rPr>
              <a:t>tectic</a:t>
            </a:r>
            <a:r>
              <a:rPr lang="en-US" sz="2000" dirty="0" smtClean="0">
                <a:solidFill>
                  <a:schemeClr val="tx1"/>
                </a:solidFill>
                <a:latin typeface="Aharoni" pitchFamily="2" charset="-79"/>
                <a:cs typeface="Aharoni" pitchFamily="2" charset="-79"/>
              </a:rPr>
              <a:t>.</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endParaRPr lang="en-US" sz="4400" dirty="0">
              <a:solidFill>
                <a:schemeClr val="tx1"/>
              </a:solidFill>
              <a:latin typeface="Aharoni" pitchFamily="2" charset="-79"/>
              <a:cs typeface="Aharoni" pitchFamily="2" charset="-79"/>
            </a:endParaRPr>
          </a:p>
        </p:txBody>
      </p:sp>
      <p:sp>
        <p:nvSpPr>
          <p:cNvPr id="3" name="Subtitle 2"/>
          <p:cNvSpPr>
            <a:spLocks noGrp="1"/>
          </p:cNvSpPr>
          <p:nvPr>
            <p:ph type="subTitle" idx="1"/>
          </p:nvPr>
        </p:nvSpPr>
        <p:spPr>
          <a:xfrm>
            <a:off x="685800" y="1066800"/>
            <a:ext cx="7772400" cy="899160"/>
          </a:xfrm>
        </p:spPr>
        <p:txBody>
          <a:bodyPr>
            <a:normAutofit/>
          </a:bodyPr>
          <a:lstStyle/>
          <a:p>
            <a:pPr algn="l"/>
            <a:r>
              <a:rPr lang="en-US" sz="4000" dirty="0" smtClean="0">
                <a:solidFill>
                  <a:schemeClr val="accent4">
                    <a:lumMod val="20000"/>
                    <a:lumOff val="80000"/>
                  </a:schemeClr>
                </a:solidFill>
              </a:rPr>
              <a:t>Verbal persuasion.</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819400"/>
            <a:ext cx="7772400" cy="2286000"/>
          </a:xfrm>
        </p:spPr>
        <p:txBody>
          <a:bodyPr/>
          <a:lstStyle/>
          <a:p>
            <a:pPr algn="l"/>
            <a:r>
              <a:rPr lang="en-US" sz="2000" dirty="0" smtClean="0">
                <a:solidFill>
                  <a:schemeClr val="tx1"/>
                </a:solidFill>
                <a:latin typeface="Aharoni" pitchFamily="2" charset="-79"/>
                <a:cs typeface="Aharoni" pitchFamily="2" charset="-79"/>
              </a:rPr>
              <a:t>Arousal leads to an energize state so the person gets psyched up and perform well but it may hurt consequences of long term task.</a:t>
            </a:r>
            <a:br>
              <a:rPr lang="en-US" sz="2000" dirty="0" smtClean="0">
                <a:solidFill>
                  <a:schemeClr val="tx1"/>
                </a:solidFill>
                <a:latin typeface="Aharoni" pitchFamily="2" charset="-79"/>
                <a:cs typeface="Aharoni" pitchFamily="2" charset="-79"/>
              </a:rPr>
            </a:br>
            <a:r>
              <a:rPr lang="en-US" sz="2000" dirty="0" smtClean="0">
                <a:solidFill>
                  <a:schemeClr val="tx1"/>
                </a:solidFill>
                <a:latin typeface="Aharoni" pitchFamily="2" charset="-79"/>
                <a:cs typeface="Aharoni" pitchFamily="2" charset="-79"/>
              </a:rPr>
              <a:t/>
            </a:r>
            <a:br>
              <a:rPr lang="en-US" sz="2000" dirty="0" smtClean="0">
                <a:solidFill>
                  <a:schemeClr val="tx1"/>
                </a:solidFill>
                <a:latin typeface="Aharoni" pitchFamily="2" charset="-79"/>
                <a:cs typeface="Aharoni" pitchFamily="2" charset="-79"/>
              </a:rPr>
            </a:br>
            <a:endParaRPr lang="en-US" sz="2000" dirty="0">
              <a:solidFill>
                <a:schemeClr val="tx1"/>
              </a:solidFill>
              <a:latin typeface="Aharoni" pitchFamily="2" charset="-79"/>
              <a:cs typeface="Aharoni" pitchFamily="2" charset="-79"/>
            </a:endParaRPr>
          </a:p>
        </p:txBody>
      </p:sp>
      <p:sp>
        <p:nvSpPr>
          <p:cNvPr id="3" name="Subtitle 2"/>
          <p:cNvSpPr>
            <a:spLocks noGrp="1"/>
          </p:cNvSpPr>
          <p:nvPr>
            <p:ph type="subTitle" idx="1"/>
          </p:nvPr>
        </p:nvSpPr>
        <p:spPr>
          <a:xfrm>
            <a:off x="685800" y="1066800"/>
            <a:ext cx="7772400" cy="1295400"/>
          </a:xfrm>
        </p:spPr>
        <p:txBody>
          <a:bodyPr>
            <a:normAutofit/>
          </a:bodyPr>
          <a:lstStyle/>
          <a:p>
            <a:pPr algn="l"/>
            <a:r>
              <a:rPr lang="en-US" sz="4000" dirty="0" smtClean="0">
                <a:solidFill>
                  <a:schemeClr val="accent4">
                    <a:lumMod val="20000"/>
                    <a:lumOff val="80000"/>
                  </a:schemeClr>
                </a:solidFill>
              </a:rPr>
              <a:t>Arousal.</a:t>
            </a:r>
            <a:endParaRPr lang="en-US" sz="4000" dirty="0">
              <a:solidFill>
                <a:schemeClr val="accent4">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accent2"/>
                                        </p:clrVal>
                                      </p:to>
                                    </p:set>
                                    <p:set>
                                      <p:cBhvr>
                                        <p:cTn id="7" dur="500" autoRev="1" fill="hold"/>
                                        <p:tgtEl>
                                          <p:spTgt spid="3">
                                            <p:txEl>
                                              <p:pRg st="0" end="0"/>
                                            </p:txEl>
                                          </p:spTgt>
                                        </p:tgtEl>
                                        <p:attrNameLst>
                                          <p:attrName>fillcolor</p:attrName>
                                        </p:attrNameLst>
                                      </p:cBhvr>
                                      <p:to>
                                        <p:clrVal>
                                          <a:schemeClr val="accent2"/>
                                        </p:clrVal>
                                      </p:to>
                                    </p:set>
                                    <p:set>
                                      <p:cBhvr>
                                        <p:cTn id="8" dur="500" autoRev="1"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Cultural Differences in cognation</a:t>
            </a:r>
            <a:br>
              <a:rPr lang="en-US" b="1"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a:t>Social psychologists have also found that there are often important cultural differences in social cognition. When looking at a social situation, any two people may have wildly different interpretations. Each person brings a unique background of experiences, knowledge, social influences, feelings, and cultural variations.</a:t>
            </a:r>
          </a:p>
          <a:p>
            <a:r>
              <a:rPr lang="en-US" dirty="0"/>
              <a:t>Some researchers have found that there are also collective, cultural influences that can affect how people interpret social situations. The same social behavior in one cultural setting may have a very different meaning and interpretation if it was to take place in another culture. As people interpret behavior, extract meaning from the interaction, and then act based upon their beliefs about the situation, they are then further reinforcing and reproducing the cultural norms that influence their social cognitions.</a:t>
            </a:r>
          </a:p>
          <a:p>
            <a:pPr marL="0" indent="0">
              <a:buNone/>
            </a:pPr>
            <a:endParaRPr lang="en-US" dirty="0"/>
          </a:p>
        </p:txBody>
      </p:sp>
    </p:spTree>
    <p:extLst>
      <p:ext uri="{BB962C8B-B14F-4D97-AF65-F5344CB8AC3E}">
        <p14:creationId xmlns:p14="http://schemas.microsoft.com/office/powerpoint/2010/main" val="3215301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699248" cy="1066800"/>
          </a:xfrm>
        </p:spPr>
        <p:txBody>
          <a:bodyPr>
            <a:normAutofit/>
          </a:bodyPr>
          <a:lstStyle/>
          <a:p>
            <a:pPr algn="l"/>
            <a:r>
              <a:rPr lang="en-US" dirty="0" smtClean="0">
                <a:latin typeface="Times New Roman" pitchFamily="18" charset="0"/>
                <a:cs typeface="Times New Roman" pitchFamily="18" charset="0"/>
              </a:rPr>
              <a:t>Meta cognition</a:t>
            </a:r>
            <a:r>
              <a:rPr lang="en-US" dirty="0" smtClean="0"/>
              <a:t>.</a:t>
            </a:r>
            <a:endParaRPr lang="en-US" dirty="0"/>
          </a:p>
        </p:txBody>
      </p:sp>
      <p:sp>
        <p:nvSpPr>
          <p:cNvPr id="3" name="Subtitle 2"/>
          <p:cNvSpPr>
            <a:spLocks noGrp="1"/>
          </p:cNvSpPr>
          <p:nvPr>
            <p:ph type="subTitle" idx="1"/>
          </p:nvPr>
        </p:nvSpPr>
        <p:spPr>
          <a:xfrm>
            <a:off x="685800" y="2133600"/>
            <a:ext cx="6705600" cy="4165122"/>
          </a:xfrm>
        </p:spPr>
        <p:txBody>
          <a:bodyPr>
            <a:normAutofit fontScale="92500" lnSpcReduction="10000"/>
          </a:bodyPr>
          <a:lstStyle/>
          <a:p>
            <a:pPr algn="l"/>
            <a:r>
              <a:rPr lang="en-US" b="0" dirty="0" smtClean="0"/>
              <a:t> </a:t>
            </a:r>
            <a:r>
              <a:rPr lang="en-US" dirty="0" err="1" smtClean="0"/>
              <a:t>Metacognition</a:t>
            </a:r>
            <a:r>
              <a:rPr lang="en-US" b="0" dirty="0" smtClean="0"/>
              <a:t> is "</a:t>
            </a:r>
            <a:r>
              <a:rPr lang="en-US" dirty="0" smtClean="0"/>
              <a:t>cognition</a:t>
            </a:r>
            <a:r>
              <a:rPr lang="en-US" b="0" dirty="0" smtClean="0"/>
              <a:t> about </a:t>
            </a:r>
            <a:r>
              <a:rPr lang="en-US" dirty="0" smtClean="0"/>
              <a:t>cognition</a:t>
            </a:r>
            <a:r>
              <a:rPr lang="en-US" b="0" dirty="0" smtClean="0"/>
              <a:t>", "thinking about thinking", "knowing about knowing", becoming "aware of one's awareness" and higher-order thinking skills.</a:t>
            </a:r>
          </a:p>
          <a:p>
            <a:pPr algn="l"/>
            <a:endParaRPr lang="en-US" b="0" dirty="0" smtClean="0"/>
          </a:p>
          <a:p>
            <a:pPr algn="l"/>
            <a:r>
              <a:rPr lang="en-US" b="0" dirty="0" smtClean="0"/>
              <a:t> </a:t>
            </a:r>
            <a:r>
              <a:rPr lang="en-US" dirty="0" err="1" smtClean="0"/>
              <a:t>Metacognition</a:t>
            </a:r>
            <a:r>
              <a:rPr lang="en-US" b="0" dirty="0" smtClean="0"/>
              <a:t> is the </a:t>
            </a:r>
            <a:r>
              <a:rPr lang="en-US" dirty="0" smtClean="0"/>
              <a:t>awareness</a:t>
            </a:r>
            <a:r>
              <a:rPr lang="en-US" b="0" dirty="0" smtClean="0"/>
              <a:t> of one's thinking and the strategies one is using. It enables students to be more mindful of what they're doing (or learning) and why, and of how the skills they're learning might be used differently in different situations.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6172200" cy="1371600"/>
          </a:xfrm>
        </p:spPr>
        <p:txBody>
          <a:bodyPr>
            <a:normAutofit fontScale="90000"/>
          </a:bodyPr>
          <a:lstStyle/>
          <a:p>
            <a:pPr algn="l"/>
            <a:r>
              <a:rPr lang="en-US" dirty="0" smtClean="0">
                <a:latin typeface="Times New Roman" pitchFamily="18" charset="0"/>
                <a:cs typeface="Times New Roman" pitchFamily="18" charset="0"/>
              </a:rPr>
              <a:t>Three types of meta cognition</a:t>
            </a:r>
            <a:r>
              <a:rPr lang="en-US" dirty="0" smtClean="0"/>
              <a:t>.</a:t>
            </a:r>
            <a:endParaRPr lang="en-US" dirty="0"/>
          </a:p>
        </p:txBody>
      </p:sp>
      <p:sp>
        <p:nvSpPr>
          <p:cNvPr id="3" name="Subtitle 2"/>
          <p:cNvSpPr>
            <a:spLocks noGrp="1"/>
          </p:cNvSpPr>
          <p:nvPr>
            <p:ph type="subTitle" idx="1"/>
          </p:nvPr>
        </p:nvSpPr>
        <p:spPr>
          <a:xfrm>
            <a:off x="685800" y="2286000"/>
            <a:ext cx="7391400" cy="3810000"/>
          </a:xfrm>
        </p:spPr>
        <p:txBody>
          <a:bodyPr>
            <a:normAutofit fontScale="85000" lnSpcReduction="20000"/>
          </a:bodyPr>
          <a:lstStyle/>
          <a:p>
            <a:pPr algn="l"/>
            <a:r>
              <a:rPr lang="en-US" dirty="0" smtClean="0"/>
              <a:t>&gt;Declarative knowledge.</a:t>
            </a:r>
          </a:p>
          <a:p>
            <a:pPr algn="l"/>
            <a:r>
              <a:rPr lang="en-US" b="0" dirty="0" smtClean="0"/>
              <a:t>                                     Declarative information is factual and involves knowing the concepts of a given task</a:t>
            </a:r>
            <a:endParaRPr lang="en-US" dirty="0" smtClean="0"/>
          </a:p>
          <a:p>
            <a:pPr algn="l"/>
            <a:r>
              <a:rPr lang="en-US" dirty="0" smtClean="0"/>
              <a:t>&gt;Procedural knowledge.</a:t>
            </a:r>
          </a:p>
          <a:p>
            <a:pPr algn="l"/>
            <a:r>
              <a:rPr lang="en-US" b="0" dirty="0" smtClean="0"/>
              <a:t>                                    Procedural knowledge refers to information about how to apply </a:t>
            </a:r>
            <a:r>
              <a:rPr lang="en-US" b="0" dirty="0" err="1" smtClean="0"/>
              <a:t>metacognitive</a:t>
            </a:r>
            <a:r>
              <a:rPr lang="en-US" b="0" dirty="0" smtClean="0"/>
              <a:t> strategies.</a:t>
            </a:r>
            <a:endParaRPr lang="en-US" dirty="0" smtClean="0"/>
          </a:p>
          <a:p>
            <a:pPr algn="l"/>
            <a:r>
              <a:rPr lang="en-US" dirty="0" smtClean="0"/>
              <a:t>&gt;Conditional knowledge.</a:t>
            </a:r>
          </a:p>
          <a:p>
            <a:pPr algn="l"/>
            <a:r>
              <a:rPr lang="en-US" b="0" dirty="0" smtClean="0"/>
              <a:t>                                    Conditional knowledge refers to knowing when and why to use declarative and procedural </a:t>
            </a:r>
            <a:r>
              <a:rPr lang="en-US" dirty="0" smtClean="0"/>
              <a:t>knowledge</a:t>
            </a:r>
            <a:r>
              <a:rPr lang="en-US" b="0" dirty="0" smtClean="0"/>
              <a:t>. It allows students to allocate their resources when using strategies. This in turn allows the strategies to become more effective.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grpId="0" nodeType="clickEffect">
                                  <p:stCondLst>
                                    <p:cond delay="0"/>
                                  </p:stCondLst>
                                  <p:iterate type="lt">
                                    <p:tmPct val="10000"/>
                                  </p:iterate>
                                  <p:childTnLst>
                                    <p:set>
                                      <p:cBhvr override="childStyle">
                                        <p:cTn id="6" dur="500" autoRev="1" fill="hold"/>
                                        <p:tgtEl>
                                          <p:spTgt spid="2"/>
                                        </p:tgtEl>
                                        <p:attrNameLst>
                                          <p:attrName>style.color</p:attrName>
                                        </p:attrNameLst>
                                      </p:cBhvr>
                                      <p:to>
                                        <p:clrVal>
                                          <a:schemeClr val="hlink"/>
                                        </p:clrVal>
                                      </p:to>
                                    </p:set>
                                    <p:set>
                                      <p:cBhvr>
                                        <p:cTn id="7" dur="500" autoRev="1" fill="hold"/>
                                        <p:tgtEl>
                                          <p:spTgt spid="2"/>
                                        </p:tgtEl>
                                        <p:attrNameLst>
                                          <p:attrName>fillcolor</p:attrName>
                                        </p:attrNameLst>
                                      </p:cBhvr>
                                      <p:to>
                                        <p:clrVal>
                                          <a:schemeClr val="hlink"/>
                                        </p:clrVal>
                                      </p:to>
                                    </p:set>
                                    <p:set>
                                      <p:cBhvr>
                                        <p:cTn id="8" dur="500" autoRev="1" fill="hold"/>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1066800"/>
            <a:ext cx="6172200" cy="1894362"/>
          </a:xfrm>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descr="iStock_000064133075_Small-400x333.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690</TotalTime>
  <Words>2855</Words>
  <Application>Microsoft Office PowerPoint</Application>
  <PresentationFormat>On-screen Show (4:3)</PresentationFormat>
  <Paragraphs>165</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Flow</vt:lpstr>
      <vt:lpstr>Defining Social Cognition </vt:lpstr>
      <vt:lpstr>The Role of Social Cognition  </vt:lpstr>
      <vt:lpstr>The Development of Social Cognition </vt:lpstr>
      <vt:lpstr>Theories of cognation</vt:lpstr>
      <vt:lpstr>Theory of mind </vt:lpstr>
      <vt:lpstr>Cultural Differences in cognation </vt:lpstr>
      <vt:lpstr>Meta cognition.</vt:lpstr>
      <vt:lpstr>Three types of meta cognition.</vt:lpstr>
      <vt:lpstr>PowerPoint Presentation</vt:lpstr>
      <vt:lpstr>Meta cognitive strateges  </vt:lpstr>
      <vt:lpstr>Meta cognition theories.</vt:lpstr>
      <vt:lpstr>How does metacognition develop? </vt:lpstr>
      <vt:lpstr>Regulation of cognition.</vt:lpstr>
      <vt:lpstr>Meta cognition regulation, cont.</vt:lpstr>
      <vt:lpstr>Characteristics of meta cognitive theories.</vt:lpstr>
      <vt:lpstr>Types of meta cognitive theories.</vt:lpstr>
      <vt:lpstr>Tacit theories</vt:lpstr>
      <vt:lpstr>PowerPoint Presentation</vt:lpstr>
      <vt:lpstr>Informal theories.</vt:lpstr>
      <vt:lpstr>Difference.</vt:lpstr>
      <vt:lpstr>Advantages.</vt:lpstr>
      <vt:lpstr>PowerPoint Presentation</vt:lpstr>
      <vt:lpstr>Formal theories.</vt:lpstr>
      <vt:lpstr>PowerPoint Presentation</vt:lpstr>
      <vt:lpstr>TWO NECEESSORY SKILLS </vt:lpstr>
      <vt:lpstr>SUMMARY.</vt:lpstr>
      <vt:lpstr>PowerPoint Presentation</vt:lpstr>
      <vt:lpstr>Self efficacy</vt:lpstr>
      <vt:lpstr>Con</vt:lpstr>
      <vt:lpstr>PowerPoint Presentation</vt:lpstr>
      <vt:lpstr>PowerPoint Presentation</vt:lpstr>
      <vt:lpstr>Judgments of self-efficacy are generally measured along three basic scales:  </vt:lpstr>
      <vt:lpstr>PowerPoint Presentation</vt:lpstr>
      <vt:lpstr>PowerPoint Presentation</vt:lpstr>
      <vt:lpstr>VEI Theory</vt:lpstr>
      <vt:lpstr>The Role of Social Cognition  </vt:lpstr>
      <vt:lpstr>PowerPoint Presentation</vt:lpstr>
      <vt:lpstr>Equity  theory</vt:lpstr>
      <vt:lpstr>Theory of Planned Behavior</vt:lpstr>
      <vt:lpstr>the Transtheoretical Model</vt:lpstr>
      <vt:lpstr>The Health Action Process Approach</vt:lpstr>
      <vt:lpstr>Self-efficacy reflects confidence in the ability to exert control over one's own motivation, behavior, and social environment.    an individual's belief in his or her capacity to execute behaviors necessary to produce specific performance attainments (Bandura, 1977, 1986, 1997)   </vt:lpstr>
      <vt:lpstr>Self confident clients in intervention programs were less likely to relapse to their previous unhealthy diets (Bagozzi &amp; Edwards, 1998; Brug, Hospers, &amp; Kok, 1997; Fuhrmann &amp; Kuhl, 1998; Gollwitzer &amp; Oettingen, 1998).   Adolescents with substance abuse, anxiety, and conduct disorder, diagnostic combinations were found to have significantly lower self-efficacy scores across all the SCQ subscales. Sitharthan, Soames Job, Kavanagh, Sitharthan, and Hough (2003).   </vt:lpstr>
      <vt:lpstr>Nicotine abstinence of self-quitters depends on various demographic, physiological, cognitive and social factors, but only a few factors are common predictors of maintaining abstinence. These are physiological factors, such as lower nicotine dependence, longer duration of previous abstinence, and, as a cognitive factor, high perceived smoking cessation self-efficacy (see Ockene et al., 2000).  People with low self efficacy shows higher score on diabetes,high blood pressure, anxiety and depression. (Grossmann, Brink, &amp; Hauser, 1987).   </vt:lpstr>
      <vt:lpstr>Self efficacy theory is also called social cognition theory or social learning theory.  If you are confident of being able  to do a any perticular task ,it means you have high self efficacy.  People with high self efficacy have more chances of goal acheivement.  The higher your self efficacy, the more confidence you have in your ability to succeed a task.  </vt:lpstr>
      <vt:lpstr>Low self efficacy                                       high self efficacy  fear of failure                                            no fear of failure less confident                                             more confident less successful                                            more successful low coping abilities                                   high coping ability more chances of give up                           never give up may quit a task                                          keep trying accept failure                                             never accept failur          </vt:lpstr>
      <vt:lpstr>This theory states that Specific and difficult goals, with feedback , lead to higher performance motivation.  It means the goal has to be specific , you need to be get a target set.   for example:             you set a target to get 3.7 cgpa , for this you have too pay full concentration on your studies and you have to trust on your abilities as well and difficult means you have to prepare for 4 cgpa then you will get 3.7 cgpa.  </vt:lpstr>
      <vt:lpstr>Energize the person to work harder.  Difficulty increase persistance  force people to be more effective and efficient.</vt:lpstr>
      <vt:lpstr> THERE ARE FOUR WAYS TO INCREASE OR DEVELOP A SELF EFFICACY FOR HIGHER GOAL ACHEIVEMENT.  1.ENACTive mastery 2.vicarious modelling 3.verbal persuasion 4.Arousal.  </vt:lpstr>
      <vt:lpstr>Most important source of efficacy  gaining relevant experience with task or job.                          “Practice makes perfect” </vt:lpstr>
      <vt:lpstr>Increasing confidence by watching others perform the task.  Most effective when observer sees the model to be similar to him or herself.  For example: if your friend get higher gpa, it will make you more confident that uh can also get high gpa.</vt:lpstr>
      <vt:lpstr>               “someone said so”  it means becoming more confident because someone convinces you that you have the skills necessary to be successful.  All the motivational speakers that you see use this tectic.  </vt:lpstr>
      <vt:lpstr>Arousal leads to an energize state so the person gets psyched up and perform well but it may hurt consequences of long term task.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efficacy</dc:title>
  <dc:creator>Windows User</dc:creator>
  <cp:lastModifiedBy>ANUM YOUSAF</cp:lastModifiedBy>
  <cp:revision>26</cp:revision>
  <dcterms:created xsi:type="dcterms:W3CDTF">2020-04-07T12:55:54Z</dcterms:created>
  <dcterms:modified xsi:type="dcterms:W3CDTF">2020-05-03T10:50:29Z</dcterms:modified>
</cp:coreProperties>
</file>