
<file path=[Content_Types].xml><?xml version="1.0" encoding="utf-8"?>
<Types xmlns="http://schemas.openxmlformats.org/package/2006/content-types">
  <Default Extension="png" ContentType="image/png"/>
  <Default Extension="emf" ContentType="image/x-emf"/>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3"/>
  </p:notesMasterIdLst>
  <p:handoutMasterIdLst>
    <p:handoutMasterId r:id="rId14"/>
  </p:handoutMasterIdLst>
  <p:sldIdLst>
    <p:sldId id="291" r:id="rId2"/>
    <p:sldId id="280" r:id="rId3"/>
    <p:sldId id="300" r:id="rId4"/>
    <p:sldId id="275" r:id="rId5"/>
    <p:sldId id="272" r:id="rId6"/>
    <p:sldId id="273" r:id="rId7"/>
    <p:sldId id="257" r:id="rId8"/>
    <p:sldId id="258" r:id="rId9"/>
    <p:sldId id="311" r:id="rId10"/>
    <p:sldId id="294" r:id="rId11"/>
    <p:sldId id="310" r:id="rId12"/>
  </p:sldIdLst>
  <p:sldSz cx="12192000" cy="6858000"/>
  <p:notesSz cx="6858000" cy="99472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82048" autoAdjust="0"/>
  </p:normalViewPr>
  <p:slideViewPr>
    <p:cSldViewPr snapToGrid="0">
      <p:cViewPr varScale="1">
        <p:scale>
          <a:sx n="71" d="100"/>
          <a:sy n="71" d="100"/>
        </p:scale>
        <p:origin x="618"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99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99091"/>
          </a:xfrm>
          <a:prstGeom prst="rect">
            <a:avLst/>
          </a:prstGeom>
        </p:spPr>
        <p:txBody>
          <a:bodyPr vert="horz" lIns="91440" tIns="45720" rIns="91440" bIns="45720" rtlCol="0"/>
          <a:lstStyle>
            <a:lvl1pPr algn="r">
              <a:defRPr sz="1200"/>
            </a:lvl1pPr>
          </a:lstStyle>
          <a:p>
            <a:fld id="{7EC0152A-A276-4B9C-95FB-B696E3B40DCB}" type="datetimeFigureOut">
              <a:rPr lang="en-US" smtClean="0"/>
              <a:t>10/19/2020</a:t>
            </a:fld>
            <a:endParaRPr lang="en-US"/>
          </a:p>
        </p:txBody>
      </p:sp>
      <p:sp>
        <p:nvSpPr>
          <p:cNvPr id="4" name="Footer Placeholder 3"/>
          <p:cNvSpPr>
            <a:spLocks noGrp="1"/>
          </p:cNvSpPr>
          <p:nvPr>
            <p:ph type="ftr" sz="quarter" idx="2"/>
          </p:nvPr>
        </p:nvSpPr>
        <p:spPr>
          <a:xfrm>
            <a:off x="0" y="9448185"/>
            <a:ext cx="2971800" cy="49909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9448185"/>
            <a:ext cx="2971800" cy="499090"/>
          </a:xfrm>
          <a:prstGeom prst="rect">
            <a:avLst/>
          </a:prstGeom>
        </p:spPr>
        <p:txBody>
          <a:bodyPr vert="horz" lIns="91440" tIns="45720" rIns="91440" bIns="45720" rtlCol="0" anchor="b"/>
          <a:lstStyle>
            <a:lvl1pPr algn="r">
              <a:defRPr sz="1200"/>
            </a:lvl1pPr>
          </a:lstStyle>
          <a:p>
            <a:fld id="{FC98D891-08B9-401D-A8B3-FC0B2EAA0429}" type="slidenum">
              <a:rPr lang="en-US" smtClean="0"/>
              <a:t>‹#›</a:t>
            </a:fld>
            <a:endParaRPr lang="en-US"/>
          </a:p>
        </p:txBody>
      </p:sp>
    </p:spTree>
    <p:extLst>
      <p:ext uri="{BB962C8B-B14F-4D97-AF65-F5344CB8AC3E}">
        <p14:creationId xmlns:p14="http://schemas.microsoft.com/office/powerpoint/2010/main" val="1299691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99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99091"/>
          </a:xfrm>
          <a:prstGeom prst="rect">
            <a:avLst/>
          </a:prstGeom>
        </p:spPr>
        <p:txBody>
          <a:bodyPr vert="horz" lIns="91440" tIns="45720" rIns="91440" bIns="45720" rtlCol="0"/>
          <a:lstStyle>
            <a:lvl1pPr algn="r">
              <a:defRPr sz="1200"/>
            </a:lvl1pPr>
          </a:lstStyle>
          <a:p>
            <a:fld id="{04D53E3C-578A-4C69-9B89-810D4E3BDC4D}" type="datetimeFigureOut">
              <a:rPr lang="en-US" smtClean="0"/>
              <a:t>10/19/2020</a:t>
            </a:fld>
            <a:endParaRPr lang="en-US"/>
          </a:p>
        </p:txBody>
      </p:sp>
      <p:sp>
        <p:nvSpPr>
          <p:cNvPr id="4" name="Slide Image Placeholder 3"/>
          <p:cNvSpPr>
            <a:spLocks noGrp="1" noRot="1" noChangeAspect="1"/>
          </p:cNvSpPr>
          <p:nvPr>
            <p:ph type="sldImg" idx="2"/>
          </p:nvPr>
        </p:nvSpPr>
        <p:spPr>
          <a:xfrm>
            <a:off x="444500" y="1243013"/>
            <a:ext cx="5969000" cy="3357562"/>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787126"/>
            <a:ext cx="5486400" cy="391674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448185"/>
            <a:ext cx="2971800" cy="49909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9448185"/>
            <a:ext cx="2971800" cy="499090"/>
          </a:xfrm>
          <a:prstGeom prst="rect">
            <a:avLst/>
          </a:prstGeom>
        </p:spPr>
        <p:txBody>
          <a:bodyPr vert="horz" lIns="91440" tIns="45720" rIns="91440" bIns="45720" rtlCol="0" anchor="b"/>
          <a:lstStyle>
            <a:lvl1pPr algn="r">
              <a:defRPr sz="1200"/>
            </a:lvl1pPr>
          </a:lstStyle>
          <a:p>
            <a:fld id="{C1D3358C-B6FE-4638-AD0A-AC6E7D4347FD}" type="slidenum">
              <a:rPr lang="en-US" smtClean="0"/>
              <a:t>‹#›</a:t>
            </a:fld>
            <a:endParaRPr lang="en-US"/>
          </a:p>
        </p:txBody>
      </p:sp>
    </p:spTree>
    <p:extLst>
      <p:ext uri="{BB962C8B-B14F-4D97-AF65-F5344CB8AC3E}">
        <p14:creationId xmlns:p14="http://schemas.microsoft.com/office/powerpoint/2010/main" val="30899798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By </a:t>
            </a:r>
            <a:r>
              <a:rPr lang="en-US" dirty="0" err="1" smtClean="0"/>
              <a:t>katzan</a:t>
            </a:r>
            <a:r>
              <a:rPr lang="en-US" dirty="0" smtClean="0"/>
              <a:t>…</a:t>
            </a:r>
            <a:endParaRPr lang="en-US" dirty="0"/>
          </a:p>
        </p:txBody>
      </p:sp>
      <p:sp>
        <p:nvSpPr>
          <p:cNvPr id="4" name="Slide Number Placeholder 3"/>
          <p:cNvSpPr>
            <a:spLocks noGrp="1"/>
          </p:cNvSpPr>
          <p:nvPr>
            <p:ph type="sldNum" sz="quarter" idx="10"/>
          </p:nvPr>
        </p:nvSpPr>
        <p:spPr/>
        <p:txBody>
          <a:bodyPr/>
          <a:lstStyle/>
          <a:p>
            <a:fld id="{C1D3358C-B6FE-4638-AD0A-AC6E7D4347FD}" type="slidenum">
              <a:rPr lang="en-US" smtClean="0"/>
              <a:t>4</a:t>
            </a:fld>
            <a:endParaRPr lang="en-US"/>
          </a:p>
        </p:txBody>
      </p:sp>
    </p:spTree>
    <p:extLst>
      <p:ext uri="{BB962C8B-B14F-4D97-AF65-F5344CB8AC3E}">
        <p14:creationId xmlns:p14="http://schemas.microsoft.com/office/powerpoint/2010/main" val="38743919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Atlas of Pharmacology</a:t>
            </a:r>
            <a:endParaRPr lang="en-US" dirty="0"/>
          </a:p>
        </p:txBody>
      </p:sp>
      <p:sp>
        <p:nvSpPr>
          <p:cNvPr id="4" name="Slide Number Placeholder 3"/>
          <p:cNvSpPr>
            <a:spLocks noGrp="1"/>
          </p:cNvSpPr>
          <p:nvPr>
            <p:ph type="sldNum" sz="quarter" idx="10"/>
          </p:nvPr>
        </p:nvSpPr>
        <p:spPr/>
        <p:txBody>
          <a:bodyPr/>
          <a:lstStyle/>
          <a:p>
            <a:fld id="{C1D3358C-B6FE-4638-AD0A-AC6E7D4347FD}" type="slidenum">
              <a:rPr lang="en-US" smtClean="0"/>
              <a:t>5</a:t>
            </a:fld>
            <a:endParaRPr lang="en-US"/>
          </a:p>
        </p:txBody>
      </p:sp>
    </p:spTree>
    <p:extLst>
      <p:ext uri="{BB962C8B-B14F-4D97-AF65-F5344CB8AC3E}">
        <p14:creationId xmlns:p14="http://schemas.microsoft.com/office/powerpoint/2010/main" val="31128907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The five main classes in the </a:t>
            </a:r>
            <a:r>
              <a:rPr lang="en-US" sz="1200" b="1" i="0" kern="1200" dirty="0" smtClean="0">
                <a:solidFill>
                  <a:schemeClr val="tx1"/>
                </a:solidFill>
                <a:effectLst/>
                <a:latin typeface="+mn-lt"/>
                <a:ea typeface="+mn-ea"/>
                <a:cs typeface="+mn-cs"/>
              </a:rPr>
              <a:t>Vaughan Williams </a:t>
            </a:r>
            <a:r>
              <a:rPr lang="en-US" sz="1200" b="0" i="0" kern="1200" dirty="0" smtClean="0">
                <a:solidFill>
                  <a:schemeClr val="tx1"/>
                </a:solidFill>
                <a:effectLst/>
                <a:latin typeface="+mn-lt"/>
                <a:ea typeface="+mn-ea"/>
                <a:cs typeface="+mn-cs"/>
              </a:rPr>
              <a:t>classification of </a:t>
            </a:r>
            <a:r>
              <a:rPr lang="en-US" sz="1200" b="1" i="0" kern="1200" dirty="0" smtClean="0">
                <a:solidFill>
                  <a:schemeClr val="tx1"/>
                </a:solidFill>
                <a:effectLst/>
                <a:latin typeface="+mn-lt"/>
                <a:ea typeface="+mn-ea"/>
                <a:cs typeface="+mn-cs"/>
              </a:rPr>
              <a:t>antiarrhythmic</a:t>
            </a:r>
            <a:r>
              <a:rPr lang="en-US" sz="1200" b="0" i="0" kern="1200" dirty="0" smtClean="0">
                <a:solidFill>
                  <a:schemeClr val="tx1"/>
                </a:solidFill>
                <a:effectLst/>
                <a:latin typeface="+mn-lt"/>
                <a:ea typeface="+mn-ea"/>
                <a:cs typeface="+mn-cs"/>
              </a:rPr>
              <a:t> agents</a:t>
            </a:r>
            <a:endParaRPr lang="en-US" dirty="0"/>
          </a:p>
        </p:txBody>
      </p:sp>
      <p:sp>
        <p:nvSpPr>
          <p:cNvPr id="4" name="Slide Number Placeholder 3"/>
          <p:cNvSpPr>
            <a:spLocks noGrp="1"/>
          </p:cNvSpPr>
          <p:nvPr>
            <p:ph type="sldNum" sz="quarter" idx="10"/>
          </p:nvPr>
        </p:nvSpPr>
        <p:spPr/>
        <p:txBody>
          <a:bodyPr/>
          <a:lstStyle/>
          <a:p>
            <a:fld id="{C1D3358C-B6FE-4638-AD0A-AC6E7D4347FD}" type="slidenum">
              <a:rPr lang="en-US" smtClean="0"/>
              <a:t>7</a:t>
            </a:fld>
            <a:endParaRPr lang="en-US"/>
          </a:p>
        </p:txBody>
      </p:sp>
    </p:spTree>
    <p:extLst>
      <p:ext uri="{BB962C8B-B14F-4D97-AF65-F5344CB8AC3E}">
        <p14:creationId xmlns:p14="http://schemas.microsoft.com/office/powerpoint/2010/main" val="22158783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Besides affecting phase 0 of action potentials, sodium-channel blockers may also alter the action potential duration (APD) and effective refractory period (ERP). Because some sodium-channel blockers increase the ERP (Class IA), while others decrease the ERP (Class IB) or have no effect on ERP (Class IC), the Vaughan-Williams classification recognizes these differences as subclasses of Class I antiarrhythmic drugs. These effects on ERP are not directly related to sodium channel blockade, but instead are related to drug actions on potassium channels involved in phase 3 repolarization of action potentials. These channels regulate potassium efflux from the cell (K+ out), and therefore repolarization. The drugs in these subclasses also differ in their efficacy for reducing the slope of phase 0, with IC drugs having the greatest and IB drugs having the smallest effect on phase 0 (IA drugs are intermediate in their effect on phase 0). </a:t>
            </a:r>
            <a:endParaRPr lang="en-US" dirty="0"/>
          </a:p>
        </p:txBody>
      </p:sp>
      <p:sp>
        <p:nvSpPr>
          <p:cNvPr id="4" name="Slide Number Placeholder 3"/>
          <p:cNvSpPr>
            <a:spLocks noGrp="1"/>
          </p:cNvSpPr>
          <p:nvPr>
            <p:ph type="sldNum" sz="quarter" idx="10"/>
          </p:nvPr>
        </p:nvSpPr>
        <p:spPr/>
        <p:txBody>
          <a:bodyPr/>
          <a:lstStyle/>
          <a:p>
            <a:fld id="{C1D3358C-B6FE-4638-AD0A-AC6E7D4347FD}" type="slidenum">
              <a:rPr lang="en-US" smtClean="0"/>
              <a:t>11</a:t>
            </a:fld>
            <a:endParaRPr lang="en-US"/>
          </a:p>
        </p:txBody>
      </p:sp>
    </p:spTree>
    <p:extLst>
      <p:ext uri="{BB962C8B-B14F-4D97-AF65-F5344CB8AC3E}">
        <p14:creationId xmlns:p14="http://schemas.microsoft.com/office/powerpoint/2010/main" val="13920447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64126F1A-0A8E-4800-B7B3-E3EBDB3C1FD4}" type="datetimeFigureOut">
              <a:rPr lang="en-US" smtClean="0"/>
              <a:t>10/19/2020</a:t>
            </a:fld>
            <a:endParaRPr lang="en-US"/>
          </a:p>
        </p:txBody>
      </p:sp>
      <p:sp>
        <p:nvSpPr>
          <p:cNvPr id="5" name="Footer Placeholder 4"/>
          <p:cNvSpPr>
            <a:spLocks noGrp="1"/>
          </p:cNvSpPr>
          <p:nvPr>
            <p:ph type="ftr" sz="quarter" idx="11"/>
          </p:nvPr>
        </p:nvSpPr>
        <p:spPr/>
        <p:txBody>
          <a:bodyPr/>
          <a:lstStyle/>
          <a:p>
            <a:endParaRPr lang="en-US"/>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3268982B-71D3-47F6-8F7F-CB50BF75B6F1}" type="slidenum">
              <a:rPr lang="en-US" smtClean="0"/>
              <a:t>‹#›</a:t>
            </a:fld>
            <a:endParaRPr lang="en-US"/>
          </a:p>
        </p:txBody>
      </p:sp>
    </p:spTree>
    <p:extLst>
      <p:ext uri="{BB962C8B-B14F-4D97-AF65-F5344CB8AC3E}">
        <p14:creationId xmlns:p14="http://schemas.microsoft.com/office/powerpoint/2010/main" val="9796945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4126F1A-0A8E-4800-B7B3-E3EBDB3C1FD4}" type="datetimeFigureOut">
              <a:rPr lang="en-US" smtClean="0"/>
              <a:t>10/19/2020</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3268982B-71D3-47F6-8F7F-CB50BF75B6F1}" type="slidenum">
              <a:rPr lang="en-US" smtClean="0"/>
              <a:t>‹#›</a:t>
            </a:fld>
            <a:endParaRPr lang="en-US"/>
          </a:p>
        </p:txBody>
      </p:sp>
    </p:spTree>
    <p:extLst>
      <p:ext uri="{BB962C8B-B14F-4D97-AF65-F5344CB8AC3E}">
        <p14:creationId xmlns:p14="http://schemas.microsoft.com/office/powerpoint/2010/main" val="18791546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4126F1A-0A8E-4800-B7B3-E3EBDB3C1FD4}" type="datetimeFigureOut">
              <a:rPr lang="en-US" smtClean="0"/>
              <a:t>10/19/2020</a:t>
            </a:fld>
            <a:endParaRPr lang="en-US"/>
          </a:p>
        </p:txBody>
      </p:sp>
      <p:sp>
        <p:nvSpPr>
          <p:cNvPr id="5" name="Footer Placeholder 4"/>
          <p:cNvSpPr>
            <a:spLocks noGrp="1"/>
          </p:cNvSpPr>
          <p:nvPr>
            <p:ph type="ftr" sz="quarter" idx="11"/>
          </p:nvPr>
        </p:nvSpPr>
        <p:spPr/>
        <p:txBody>
          <a:bodyPr/>
          <a:lstStyle/>
          <a:p>
            <a:endParaRPr lang="en-US"/>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3268982B-71D3-47F6-8F7F-CB50BF75B6F1}" type="slidenum">
              <a:rPr lang="en-US" smtClean="0"/>
              <a:t>‹#›</a:t>
            </a:fld>
            <a:endParaRPr lang="en-US"/>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1577011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smtClean="0"/>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64126F1A-0A8E-4800-B7B3-E3EBDB3C1FD4}" type="datetimeFigureOut">
              <a:rPr lang="en-US" smtClean="0"/>
              <a:t>10/19/2020</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3268982B-71D3-47F6-8F7F-CB50BF75B6F1}" type="slidenum">
              <a:rPr lang="en-US" smtClean="0"/>
              <a:t>‹#›</a:t>
            </a:fld>
            <a:endParaRPr lang="en-US"/>
          </a:p>
        </p:txBody>
      </p:sp>
    </p:spTree>
    <p:extLst>
      <p:ext uri="{BB962C8B-B14F-4D97-AF65-F5344CB8AC3E}">
        <p14:creationId xmlns:p14="http://schemas.microsoft.com/office/powerpoint/2010/main" val="7126247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64126F1A-0A8E-4800-B7B3-E3EBDB3C1FD4}" type="datetimeFigureOut">
              <a:rPr lang="en-US" smtClean="0"/>
              <a:t>10/19/2020</a:t>
            </a:fld>
            <a:endParaRPr lang="en-US"/>
          </a:p>
        </p:txBody>
      </p:sp>
      <p:sp>
        <p:nvSpPr>
          <p:cNvPr id="6" name="Footer Placeholder 5"/>
          <p:cNvSpPr>
            <a:spLocks noGrp="1"/>
          </p:cNvSpPr>
          <p:nvPr>
            <p:ph type="ftr" sz="quarter" idx="11"/>
          </p:nvPr>
        </p:nvSpPr>
        <p:spPr/>
        <p:txBody>
          <a:bodyPr/>
          <a:lstStyle/>
          <a:p>
            <a:endParaRPr lang="en-US"/>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3268982B-71D3-47F6-8F7F-CB50BF75B6F1}" type="slidenum">
              <a:rPr lang="en-US" smtClean="0"/>
              <a:t>‹#›</a:t>
            </a:fld>
            <a:endParaRPr lang="en-US"/>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6281039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64126F1A-0A8E-4800-B7B3-E3EBDB3C1FD4}" type="datetimeFigureOut">
              <a:rPr lang="en-US" smtClean="0"/>
              <a:t>10/19/2020</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3268982B-71D3-47F6-8F7F-CB50BF75B6F1}" type="slidenum">
              <a:rPr lang="en-US" smtClean="0"/>
              <a:t>‹#›</a:t>
            </a:fld>
            <a:endParaRPr lang="en-US"/>
          </a:p>
        </p:txBody>
      </p:sp>
    </p:spTree>
    <p:extLst>
      <p:ext uri="{BB962C8B-B14F-4D97-AF65-F5344CB8AC3E}">
        <p14:creationId xmlns:p14="http://schemas.microsoft.com/office/powerpoint/2010/main" val="27607462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4126F1A-0A8E-4800-B7B3-E3EBDB3C1FD4}" type="datetimeFigureOut">
              <a:rPr lang="en-US" smtClean="0"/>
              <a:t>10/19/2020</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3268982B-71D3-47F6-8F7F-CB50BF75B6F1}" type="slidenum">
              <a:rPr lang="en-US" smtClean="0"/>
              <a:t>‹#›</a:t>
            </a:fld>
            <a:endParaRPr lang="en-US"/>
          </a:p>
        </p:txBody>
      </p:sp>
    </p:spTree>
    <p:extLst>
      <p:ext uri="{BB962C8B-B14F-4D97-AF65-F5344CB8AC3E}">
        <p14:creationId xmlns:p14="http://schemas.microsoft.com/office/powerpoint/2010/main" val="16349694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4126F1A-0A8E-4800-B7B3-E3EBDB3C1FD4}" type="datetimeFigureOut">
              <a:rPr lang="en-US" smtClean="0"/>
              <a:t>10/19/2020</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3268982B-71D3-47F6-8F7F-CB50BF75B6F1}" type="slidenum">
              <a:rPr lang="en-US" smtClean="0"/>
              <a:t>‹#›</a:t>
            </a:fld>
            <a:endParaRPr lang="en-US"/>
          </a:p>
        </p:txBody>
      </p:sp>
    </p:spTree>
    <p:extLst>
      <p:ext uri="{BB962C8B-B14F-4D97-AF65-F5344CB8AC3E}">
        <p14:creationId xmlns:p14="http://schemas.microsoft.com/office/powerpoint/2010/main" val="28790131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4126F1A-0A8E-4800-B7B3-E3EBDB3C1FD4}" type="datetimeFigureOut">
              <a:rPr lang="en-US" smtClean="0"/>
              <a:t>10/19/2020</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3268982B-71D3-47F6-8F7F-CB50BF75B6F1}" type="slidenum">
              <a:rPr lang="en-US" smtClean="0"/>
              <a:t>‹#›</a:t>
            </a:fld>
            <a:endParaRPr lang="en-US"/>
          </a:p>
        </p:txBody>
      </p:sp>
    </p:spTree>
    <p:extLst>
      <p:ext uri="{BB962C8B-B14F-4D97-AF65-F5344CB8AC3E}">
        <p14:creationId xmlns:p14="http://schemas.microsoft.com/office/powerpoint/2010/main" val="27674664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4126F1A-0A8E-4800-B7B3-E3EBDB3C1FD4}" type="datetimeFigureOut">
              <a:rPr lang="en-US" smtClean="0"/>
              <a:t>10/19/2020</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3268982B-71D3-47F6-8F7F-CB50BF75B6F1}" type="slidenum">
              <a:rPr lang="en-US" smtClean="0"/>
              <a:t>‹#›</a:t>
            </a:fld>
            <a:endParaRPr lang="en-US"/>
          </a:p>
        </p:txBody>
      </p:sp>
    </p:spTree>
    <p:extLst>
      <p:ext uri="{BB962C8B-B14F-4D97-AF65-F5344CB8AC3E}">
        <p14:creationId xmlns:p14="http://schemas.microsoft.com/office/powerpoint/2010/main" val="3867664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64126F1A-0A8E-4800-B7B3-E3EBDB3C1FD4}" type="datetimeFigureOut">
              <a:rPr lang="en-US" smtClean="0"/>
              <a:t>10/19/2020</a:t>
            </a:fld>
            <a:endParaRPr lang="en-US"/>
          </a:p>
        </p:txBody>
      </p:sp>
      <p:sp>
        <p:nvSpPr>
          <p:cNvPr id="6" name="Footer Placeholder 5"/>
          <p:cNvSpPr>
            <a:spLocks noGrp="1"/>
          </p:cNvSpPr>
          <p:nvPr>
            <p:ph type="ftr" sz="quarter" idx="11"/>
          </p:nvPr>
        </p:nvSpPr>
        <p:spPr/>
        <p:txBody>
          <a:bodyPr/>
          <a:lstStyle/>
          <a:p>
            <a:endParaRPr lang="en-US"/>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3268982B-71D3-47F6-8F7F-CB50BF75B6F1}" type="slidenum">
              <a:rPr lang="en-US" smtClean="0"/>
              <a:t>‹#›</a:t>
            </a:fld>
            <a:endParaRPr lang="en-US"/>
          </a:p>
        </p:txBody>
      </p:sp>
    </p:spTree>
    <p:extLst>
      <p:ext uri="{BB962C8B-B14F-4D97-AF65-F5344CB8AC3E}">
        <p14:creationId xmlns:p14="http://schemas.microsoft.com/office/powerpoint/2010/main" val="13440997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64126F1A-0A8E-4800-B7B3-E3EBDB3C1FD4}" type="datetimeFigureOut">
              <a:rPr lang="en-US" smtClean="0"/>
              <a:t>10/19/2020</a:t>
            </a:fld>
            <a:endParaRPr lang="en-US"/>
          </a:p>
        </p:txBody>
      </p:sp>
      <p:sp>
        <p:nvSpPr>
          <p:cNvPr id="8" name="Footer Placeholder 7"/>
          <p:cNvSpPr>
            <a:spLocks noGrp="1"/>
          </p:cNvSpPr>
          <p:nvPr>
            <p:ph type="ftr" sz="quarter" idx="11"/>
          </p:nvPr>
        </p:nvSpPr>
        <p:spPr/>
        <p:txBody>
          <a:bodyPr/>
          <a:lstStyle/>
          <a:p>
            <a:endParaRPr lang="en-US"/>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3268982B-71D3-47F6-8F7F-CB50BF75B6F1}" type="slidenum">
              <a:rPr lang="en-US" smtClean="0"/>
              <a:t>‹#›</a:t>
            </a:fld>
            <a:endParaRPr lang="en-US"/>
          </a:p>
        </p:txBody>
      </p:sp>
    </p:spTree>
    <p:extLst>
      <p:ext uri="{BB962C8B-B14F-4D97-AF65-F5344CB8AC3E}">
        <p14:creationId xmlns:p14="http://schemas.microsoft.com/office/powerpoint/2010/main" val="26315562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64126F1A-0A8E-4800-B7B3-E3EBDB3C1FD4}" type="datetimeFigureOut">
              <a:rPr lang="en-US" smtClean="0"/>
              <a:t>10/19/2020</a:t>
            </a:fld>
            <a:endParaRPr lang="en-US"/>
          </a:p>
        </p:txBody>
      </p:sp>
      <p:sp>
        <p:nvSpPr>
          <p:cNvPr id="4" name="Footer Placeholder 3"/>
          <p:cNvSpPr>
            <a:spLocks noGrp="1"/>
          </p:cNvSpPr>
          <p:nvPr>
            <p:ph type="ftr" sz="quarter" idx="11"/>
          </p:nvPr>
        </p:nvSpPr>
        <p:spPr/>
        <p:txBody>
          <a:bodyPr/>
          <a:lstStyle/>
          <a:p>
            <a:endParaRPr lang="en-US"/>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3268982B-71D3-47F6-8F7F-CB50BF75B6F1}" type="slidenum">
              <a:rPr lang="en-US" smtClean="0"/>
              <a:t>‹#›</a:t>
            </a:fld>
            <a:endParaRPr lang="en-US"/>
          </a:p>
        </p:txBody>
      </p:sp>
    </p:spTree>
    <p:extLst>
      <p:ext uri="{BB962C8B-B14F-4D97-AF65-F5344CB8AC3E}">
        <p14:creationId xmlns:p14="http://schemas.microsoft.com/office/powerpoint/2010/main" val="6938748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126F1A-0A8E-4800-B7B3-E3EBDB3C1FD4}" type="datetimeFigureOut">
              <a:rPr lang="en-US" smtClean="0"/>
              <a:t>10/19/2020</a:t>
            </a:fld>
            <a:endParaRPr lang="en-US"/>
          </a:p>
        </p:txBody>
      </p:sp>
      <p:sp>
        <p:nvSpPr>
          <p:cNvPr id="3" name="Footer Placeholder 2"/>
          <p:cNvSpPr>
            <a:spLocks noGrp="1"/>
          </p:cNvSpPr>
          <p:nvPr>
            <p:ph type="ftr" sz="quarter" idx="11"/>
          </p:nvPr>
        </p:nvSpPr>
        <p:spPr/>
        <p:txBody>
          <a:bodyPr/>
          <a:lstStyle/>
          <a:p>
            <a:endParaRPr lang="en-US"/>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3268982B-71D3-47F6-8F7F-CB50BF75B6F1}" type="slidenum">
              <a:rPr lang="en-US" smtClean="0"/>
              <a:t>‹#›</a:t>
            </a:fld>
            <a:endParaRPr lang="en-US"/>
          </a:p>
        </p:txBody>
      </p:sp>
    </p:spTree>
    <p:extLst>
      <p:ext uri="{BB962C8B-B14F-4D97-AF65-F5344CB8AC3E}">
        <p14:creationId xmlns:p14="http://schemas.microsoft.com/office/powerpoint/2010/main" val="26413458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smtClean="0"/>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4126F1A-0A8E-4800-B7B3-E3EBDB3C1FD4}" type="datetimeFigureOut">
              <a:rPr lang="en-US" smtClean="0"/>
              <a:t>10/19/2020</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3268982B-71D3-47F6-8F7F-CB50BF75B6F1}" type="slidenum">
              <a:rPr lang="en-US" smtClean="0"/>
              <a:t>‹#›</a:t>
            </a:fld>
            <a:endParaRPr lang="en-US"/>
          </a:p>
        </p:txBody>
      </p:sp>
    </p:spTree>
    <p:extLst>
      <p:ext uri="{BB962C8B-B14F-4D97-AF65-F5344CB8AC3E}">
        <p14:creationId xmlns:p14="http://schemas.microsoft.com/office/powerpoint/2010/main" val="42568264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4126F1A-0A8E-4800-B7B3-E3EBDB3C1FD4}" type="datetimeFigureOut">
              <a:rPr lang="en-US" smtClean="0"/>
              <a:t>10/19/2020</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3268982B-71D3-47F6-8F7F-CB50BF75B6F1}" type="slidenum">
              <a:rPr lang="en-US" smtClean="0"/>
              <a:t>‹#›</a:t>
            </a:fld>
            <a:endParaRPr lang="en-US"/>
          </a:p>
        </p:txBody>
      </p:sp>
    </p:spTree>
    <p:extLst>
      <p:ext uri="{BB962C8B-B14F-4D97-AF65-F5344CB8AC3E}">
        <p14:creationId xmlns:p14="http://schemas.microsoft.com/office/powerpoint/2010/main" val="36464078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64126F1A-0A8E-4800-B7B3-E3EBDB3C1FD4}" type="datetimeFigureOut">
              <a:rPr lang="en-US" smtClean="0"/>
              <a:t>10/19/2020</a:t>
            </a:fld>
            <a:endParaRPr lang="en-US"/>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3268982B-71D3-47F6-8F7F-CB50BF75B6F1}" type="slidenum">
              <a:rPr lang="en-US" smtClean="0"/>
              <a:t>‹#›</a:t>
            </a:fld>
            <a:endParaRPr lang="en-US"/>
          </a:p>
        </p:txBody>
      </p:sp>
    </p:spTree>
    <p:extLst>
      <p:ext uri="{BB962C8B-B14F-4D97-AF65-F5344CB8AC3E}">
        <p14:creationId xmlns:p14="http://schemas.microsoft.com/office/powerpoint/2010/main" val="206713102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4.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4.png"/><Relationship Id="rId5" Type="http://schemas.openxmlformats.org/officeDocument/2006/relationships/image" Target="../media/image12.png"/><Relationship Id="rId4" Type="http://schemas.openxmlformats.org/officeDocument/2006/relationships/notesSlide" Target="../notesSlides/notesSlide4.xml"/></Relationships>
</file>

<file path=ppt/slides/_rels/slide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png"/><Relationship Id="rId5" Type="http://schemas.openxmlformats.org/officeDocument/2006/relationships/image" Target="../media/image5.emf"/><Relationship Id="rId4" Type="http://schemas.openxmlformats.org/officeDocument/2006/relationships/notesSlide" Target="../notesSlides/notesSlide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png"/><Relationship Id="rId5" Type="http://schemas.openxmlformats.org/officeDocument/2006/relationships/image" Target="../media/image6.emf"/><Relationship Id="rId4"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4.png"/><Relationship Id="rId4" Type="http://schemas.openxmlformats.org/officeDocument/2006/relationships/image" Target="../media/image7.emf"/></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6.m4a"/><Relationship Id="rId7" Type="http://schemas.openxmlformats.org/officeDocument/2006/relationships/image" Target="../media/image8.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notesSlide" Target="../notesSlides/notesSlide3.xml"/><Relationship Id="rId5" Type="http://schemas.openxmlformats.org/officeDocument/2006/relationships/slideLayout" Target="../slideLayouts/slideLayout7.xml"/><Relationship Id="rId4" Type="http://schemas.openxmlformats.org/officeDocument/2006/relationships/audio" Target="../media/media6.m4a"/></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4.png"/><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68248" y="655061"/>
            <a:ext cx="6958879" cy="4205483"/>
          </a:xfrm>
          <a:prstGeom prst="rect">
            <a:avLst/>
          </a:prstGeom>
        </p:spPr>
      </p:pic>
      <p:sp>
        <p:nvSpPr>
          <p:cNvPr id="3" name="Rectangle 2"/>
          <p:cNvSpPr/>
          <p:nvPr/>
        </p:nvSpPr>
        <p:spPr>
          <a:xfrm>
            <a:off x="1482436" y="5239414"/>
            <a:ext cx="9822873" cy="1200329"/>
          </a:xfrm>
          <a:prstGeom prst="rect">
            <a:avLst/>
          </a:prstGeom>
        </p:spPr>
        <p:txBody>
          <a:bodyPr wrap="square">
            <a:spAutoFit/>
          </a:bodyPr>
          <a:lstStyle/>
          <a:p>
            <a:r>
              <a:rPr lang="en-US" sz="2400" b="1" i="1" dirty="0">
                <a:solidFill>
                  <a:srgbClr val="231F20"/>
                </a:solidFill>
                <a:latin typeface="OfficinaSans-BookItalic"/>
              </a:rPr>
              <a:t>Afterdepolarizations and triggered activity</a:t>
            </a:r>
            <a:r>
              <a:rPr lang="en-US" sz="2400" dirty="0">
                <a:solidFill>
                  <a:srgbClr val="231F20"/>
                </a:solidFill>
                <a:latin typeface="OfficinaSans-BookItalic"/>
              </a:rPr>
              <a:t/>
            </a:r>
            <a:br>
              <a:rPr lang="en-US" sz="2400" dirty="0">
                <a:solidFill>
                  <a:srgbClr val="231F20"/>
                </a:solidFill>
                <a:latin typeface="OfficinaSans-BookItalic"/>
              </a:rPr>
            </a:br>
            <a:r>
              <a:rPr lang="en-US" sz="2400" dirty="0" smtClean="0">
                <a:solidFill>
                  <a:srgbClr val="231F20"/>
                </a:solidFill>
                <a:latin typeface="OfficinaSans-BookItalic"/>
              </a:rPr>
              <a:t>A. Delayed </a:t>
            </a:r>
            <a:r>
              <a:rPr lang="en-US" sz="2400" dirty="0">
                <a:solidFill>
                  <a:srgbClr val="231F20"/>
                </a:solidFill>
                <a:latin typeface="OfficinaSans-BookItalic"/>
              </a:rPr>
              <a:t>afterdepolarization (DAD) arising after full repolarization. </a:t>
            </a:r>
            <a:endParaRPr lang="en-US" sz="2400" dirty="0" smtClean="0">
              <a:solidFill>
                <a:srgbClr val="231F20"/>
              </a:solidFill>
              <a:latin typeface="OfficinaSans-BookItalic"/>
            </a:endParaRPr>
          </a:p>
          <a:p>
            <a:r>
              <a:rPr lang="en-US" sz="2400" dirty="0" smtClean="0">
                <a:solidFill>
                  <a:srgbClr val="231F20"/>
                </a:solidFill>
                <a:latin typeface="OfficinaSans-BookItalic"/>
              </a:rPr>
              <a:t>B. Early </a:t>
            </a:r>
            <a:r>
              <a:rPr lang="en-US" sz="2400" dirty="0">
                <a:solidFill>
                  <a:srgbClr val="231F20"/>
                </a:solidFill>
                <a:latin typeface="OfficinaSans-BookItalic"/>
              </a:rPr>
              <a:t>afterdepolarization (EAD) </a:t>
            </a:r>
            <a:r>
              <a:rPr lang="en-US" sz="2400" dirty="0" smtClean="0">
                <a:solidFill>
                  <a:srgbClr val="231F20"/>
                </a:solidFill>
                <a:latin typeface="OfficinaSans-BookItalic"/>
              </a:rPr>
              <a:t>interrupting phase </a:t>
            </a:r>
            <a:r>
              <a:rPr lang="en-US" sz="2400" dirty="0">
                <a:solidFill>
                  <a:srgbClr val="231F20"/>
                </a:solidFill>
                <a:latin typeface="OfficinaSans-BookItalic"/>
              </a:rPr>
              <a:t>3 repolarization. </a:t>
            </a:r>
            <a:endParaRPr lang="en-US" sz="5400" dirty="0"/>
          </a:p>
        </p:txBody>
      </p:sp>
    </p:spTree>
    <p:extLst>
      <p:ext uri="{BB962C8B-B14F-4D97-AF65-F5344CB8AC3E}">
        <p14:creationId xmlns:p14="http://schemas.microsoft.com/office/powerpoint/2010/main" val="230302979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2368336" y="69273"/>
            <a:ext cx="6951951" cy="6636327"/>
          </a:xfrm>
          <a:prstGeom prst="rect">
            <a:avLst/>
          </a:prstGeo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6216078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64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238784" y="295018"/>
            <a:ext cx="4695824" cy="6320256"/>
          </a:xfrm>
          <a:prstGeom prst="rect">
            <a:avLst/>
          </a:prstGeom>
        </p:spPr>
      </p:pic>
      <p:sp>
        <p:nvSpPr>
          <p:cNvPr id="3" name="Rectangle 2"/>
          <p:cNvSpPr/>
          <p:nvPr/>
        </p:nvSpPr>
        <p:spPr>
          <a:xfrm>
            <a:off x="5806965" y="1208377"/>
            <a:ext cx="6206359" cy="2246769"/>
          </a:xfrm>
          <a:prstGeom prst="rect">
            <a:avLst/>
          </a:prstGeom>
        </p:spPr>
        <p:txBody>
          <a:bodyPr wrap="square">
            <a:spAutoFit/>
          </a:bodyPr>
          <a:lstStyle/>
          <a:p>
            <a:r>
              <a:rPr lang="en-US" sz="2800" dirty="0">
                <a:solidFill>
                  <a:srgbClr val="662200"/>
                </a:solidFill>
                <a:latin typeface="arial" panose="020B0604020202020204" pitchFamily="34" charset="0"/>
              </a:rPr>
              <a:t>Sodium-channel blockade:</a:t>
            </a:r>
            <a:r>
              <a:rPr lang="en-US" sz="2800" dirty="0"/>
              <a:t/>
            </a:r>
            <a:br>
              <a:rPr lang="en-US" sz="2800" dirty="0"/>
            </a:br>
            <a:r>
              <a:rPr lang="en-US" sz="2800" dirty="0">
                <a:solidFill>
                  <a:srgbClr val="662200"/>
                </a:solidFill>
                <a:latin typeface="arial" panose="020B0604020202020204" pitchFamily="34" charset="0"/>
              </a:rPr>
              <a:t>   IC &gt; IA &gt; IB</a:t>
            </a:r>
            <a:r>
              <a:rPr lang="en-US" sz="2800" dirty="0"/>
              <a:t/>
            </a:r>
            <a:br>
              <a:rPr lang="en-US" sz="2800" dirty="0"/>
            </a:br>
            <a:r>
              <a:rPr lang="en-US" sz="2800" dirty="0"/>
              <a:t/>
            </a:r>
            <a:br>
              <a:rPr lang="en-US" sz="2800" dirty="0"/>
            </a:br>
            <a:r>
              <a:rPr lang="en-US" sz="2800" dirty="0">
                <a:solidFill>
                  <a:srgbClr val="662200"/>
                </a:solidFill>
                <a:latin typeface="arial" panose="020B0604020202020204" pitchFamily="34" charset="0"/>
              </a:rPr>
              <a:t>Increasing the ERP:</a:t>
            </a:r>
            <a:r>
              <a:rPr lang="en-US" sz="2800" dirty="0"/>
              <a:t/>
            </a:r>
            <a:br>
              <a:rPr lang="en-US" sz="2800" dirty="0"/>
            </a:br>
            <a:r>
              <a:rPr lang="en-US" sz="2800" dirty="0">
                <a:solidFill>
                  <a:srgbClr val="662200"/>
                </a:solidFill>
                <a:latin typeface="arial" panose="020B0604020202020204" pitchFamily="34" charset="0"/>
              </a:rPr>
              <a:t>   IA &gt; IC &gt; IB (decreases)</a:t>
            </a:r>
            <a:endParaRPr lang="en-US" sz="2800"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401791" y="4578927"/>
            <a:ext cx="609600" cy="609600"/>
          </a:xfrm>
          <a:prstGeom prst="rect">
            <a:avLst/>
          </a:prstGeom>
        </p:spPr>
      </p:pic>
    </p:spTree>
    <p:extLst>
      <p:ext uri="{BB962C8B-B14F-4D97-AF65-F5344CB8AC3E}">
        <p14:creationId xmlns:p14="http://schemas.microsoft.com/office/powerpoint/2010/main" val="226114982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007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172819" y="301555"/>
            <a:ext cx="4250356" cy="5542106"/>
          </a:xfrm>
          <a:prstGeom prst="rect">
            <a:avLst/>
          </a:prstGeom>
        </p:spPr>
      </p:pic>
      <p:sp>
        <p:nvSpPr>
          <p:cNvPr id="3" name="Rectangle 2"/>
          <p:cNvSpPr/>
          <p:nvPr/>
        </p:nvSpPr>
        <p:spPr>
          <a:xfrm>
            <a:off x="759453" y="933561"/>
            <a:ext cx="5850454" cy="5078313"/>
          </a:xfrm>
          <a:prstGeom prst="rect">
            <a:avLst/>
          </a:prstGeom>
        </p:spPr>
        <p:txBody>
          <a:bodyPr wrap="square">
            <a:spAutoFit/>
          </a:bodyPr>
          <a:lstStyle/>
          <a:p>
            <a:endParaRPr lang="en-US" b="1" dirty="0" smtClean="0"/>
          </a:p>
          <a:p>
            <a:r>
              <a:rPr lang="en-US" sz="2000" b="1" dirty="0" smtClean="0"/>
              <a:t>RE-ENTRY</a:t>
            </a:r>
          </a:p>
          <a:p>
            <a:r>
              <a:rPr lang="en-US" sz="2400" dirty="0" smtClean="0">
                <a:latin typeface="Arial" panose="020B0604020202020204" pitchFamily="34" charset="0"/>
                <a:cs typeface="Arial" panose="020B0604020202020204" pitchFamily="34" charset="0"/>
              </a:rPr>
              <a:t>Re-entry </a:t>
            </a:r>
            <a:r>
              <a:rPr lang="en-US" sz="2400" dirty="0">
                <a:latin typeface="Arial" panose="020B0604020202020204" pitchFamily="34" charset="0"/>
                <a:cs typeface="Arial" panose="020B0604020202020204" pitchFamily="34" charset="0"/>
              </a:rPr>
              <a:t>occurs when a cardiac impulse travels in </a:t>
            </a:r>
            <a:r>
              <a:rPr lang="en-US" sz="2400" dirty="0" smtClean="0">
                <a:latin typeface="Arial" panose="020B0604020202020204" pitchFamily="34" charset="0"/>
                <a:cs typeface="Arial" panose="020B0604020202020204" pitchFamily="34" charset="0"/>
              </a:rPr>
              <a:t>a path </a:t>
            </a:r>
            <a:r>
              <a:rPr lang="en-US" sz="2400" dirty="0">
                <a:latin typeface="Arial" panose="020B0604020202020204" pitchFamily="34" charset="0"/>
                <a:cs typeface="Arial" panose="020B0604020202020204" pitchFamily="34" charset="0"/>
              </a:rPr>
              <a:t>such as to return to its original site and </a:t>
            </a:r>
            <a:r>
              <a:rPr lang="en-US" sz="2400" dirty="0" smtClean="0">
                <a:latin typeface="Arial" panose="020B0604020202020204" pitchFamily="34" charset="0"/>
                <a:cs typeface="Arial" panose="020B0604020202020204" pitchFamily="34" charset="0"/>
              </a:rPr>
              <a:t>reactivate the </a:t>
            </a:r>
            <a:r>
              <a:rPr lang="en-US" sz="2400" dirty="0">
                <a:latin typeface="Arial" panose="020B0604020202020204" pitchFamily="34" charset="0"/>
                <a:cs typeface="Arial" panose="020B0604020202020204" pitchFamily="34" charset="0"/>
              </a:rPr>
              <a:t>original site and self-perpetuate rapid </a:t>
            </a:r>
            <a:r>
              <a:rPr lang="en-US" sz="2400" dirty="0" smtClean="0">
                <a:latin typeface="Arial" panose="020B0604020202020204" pitchFamily="34" charset="0"/>
                <a:cs typeface="Arial" panose="020B0604020202020204" pitchFamily="34" charset="0"/>
              </a:rPr>
              <a:t>activation independent </a:t>
            </a:r>
            <a:r>
              <a:rPr lang="en-US" sz="2400" dirty="0">
                <a:latin typeface="Arial" panose="020B0604020202020204" pitchFamily="34" charset="0"/>
                <a:cs typeface="Arial" panose="020B0604020202020204" pitchFamily="34" charset="0"/>
              </a:rPr>
              <a:t>of the normal sinus node conduction. </a:t>
            </a:r>
            <a:endParaRPr lang="en-US" sz="2400" dirty="0" smtClean="0">
              <a:latin typeface="Arial" panose="020B0604020202020204" pitchFamily="34" charset="0"/>
              <a:cs typeface="Arial" panose="020B0604020202020204" pitchFamily="34" charset="0"/>
            </a:endParaRPr>
          </a:p>
          <a:p>
            <a:r>
              <a:rPr lang="en-US" sz="2400" b="1" dirty="0" smtClean="0">
                <a:latin typeface="Arial" panose="020B0604020202020204" pitchFamily="34" charset="0"/>
                <a:cs typeface="Arial" panose="020B0604020202020204" pitchFamily="34" charset="0"/>
              </a:rPr>
              <a:t>Anatomically</a:t>
            </a:r>
            <a:r>
              <a:rPr lang="en-US" sz="2400" dirty="0" smtClean="0">
                <a:latin typeface="Arial" panose="020B0604020202020204" pitchFamily="34" charset="0"/>
                <a:cs typeface="Arial" panose="020B0604020202020204" pitchFamily="34" charset="0"/>
              </a:rPr>
              <a:t> </a:t>
            </a:r>
            <a:r>
              <a:rPr lang="en-US" sz="2400" b="1" dirty="0">
                <a:latin typeface="Arial" panose="020B0604020202020204" pitchFamily="34" charset="0"/>
                <a:cs typeface="Arial" panose="020B0604020202020204" pitchFamily="34" charset="0"/>
              </a:rPr>
              <a:t>Defined Re-entry</a:t>
            </a:r>
            <a:r>
              <a:rPr lang="en-US" sz="2400" dirty="0">
                <a:latin typeface="Arial" panose="020B0604020202020204" pitchFamily="34" charset="0"/>
                <a:cs typeface="Arial" panose="020B0604020202020204" pitchFamily="34" charset="0"/>
              </a:rPr>
              <a:t>. Re-entry can </a:t>
            </a:r>
            <a:r>
              <a:rPr lang="en-US" sz="2400" dirty="0" smtClean="0">
                <a:latin typeface="Arial" panose="020B0604020202020204" pitchFamily="34" charset="0"/>
                <a:cs typeface="Arial" panose="020B0604020202020204" pitchFamily="34" charset="0"/>
              </a:rPr>
              <a:t>occur when </a:t>
            </a:r>
            <a:r>
              <a:rPr lang="en-US" sz="2400" dirty="0">
                <a:latin typeface="Arial" panose="020B0604020202020204" pitchFamily="34" charset="0"/>
                <a:cs typeface="Arial" panose="020B0604020202020204" pitchFamily="34" charset="0"/>
              </a:rPr>
              <a:t>impulses propagate by more than one pathway between two points in the heart, and those </a:t>
            </a:r>
            <a:r>
              <a:rPr lang="en-US" sz="2400" dirty="0" smtClean="0">
                <a:latin typeface="Arial" panose="020B0604020202020204" pitchFamily="34" charset="0"/>
                <a:cs typeface="Arial" panose="020B0604020202020204" pitchFamily="34" charset="0"/>
              </a:rPr>
              <a:t>pathways have </a:t>
            </a:r>
            <a:r>
              <a:rPr lang="en-US" sz="2400" dirty="0">
                <a:latin typeface="Arial" panose="020B0604020202020204" pitchFamily="34" charset="0"/>
                <a:cs typeface="Arial" panose="020B0604020202020204" pitchFamily="34" charset="0"/>
              </a:rPr>
              <a:t>heterogeneous </a:t>
            </a:r>
            <a:r>
              <a:rPr lang="en-US" sz="2400" dirty="0" err="1">
                <a:latin typeface="Arial" panose="020B0604020202020204" pitchFamily="34" charset="0"/>
                <a:cs typeface="Arial" panose="020B0604020202020204" pitchFamily="34" charset="0"/>
              </a:rPr>
              <a:t>electrophysiologic</a:t>
            </a:r>
            <a:r>
              <a:rPr lang="en-US" sz="2400" dirty="0">
                <a:latin typeface="Arial" panose="020B0604020202020204" pitchFamily="34" charset="0"/>
                <a:cs typeface="Arial" panose="020B0604020202020204" pitchFamily="34" charset="0"/>
              </a:rPr>
              <a:t> properties.</a:t>
            </a:r>
          </a:p>
        </p:txBody>
      </p:sp>
    </p:spTree>
    <p:extLst>
      <p:ext uri="{BB962C8B-B14F-4D97-AF65-F5344CB8AC3E}">
        <p14:creationId xmlns:p14="http://schemas.microsoft.com/office/powerpoint/2010/main" val="90857659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28799" y="1332546"/>
            <a:ext cx="9989127" cy="1200329"/>
          </a:xfrm>
          <a:prstGeom prst="rect">
            <a:avLst/>
          </a:prstGeom>
        </p:spPr>
        <p:txBody>
          <a:bodyPr wrap="square">
            <a:spAutoFit/>
          </a:bodyPr>
          <a:lstStyle/>
          <a:p>
            <a:r>
              <a:rPr lang="en-US" sz="2400" dirty="0"/>
              <a:t>In Wolff-Parkinson-White (WPW) syndrome, an extra electrical pathway between your heart's upper chambers (atria) and lower chambers (ventricles) causes a rapid heartbeat (tachycardia).</a:t>
            </a:r>
          </a:p>
        </p:txBody>
      </p:sp>
      <p:sp>
        <p:nvSpPr>
          <p:cNvPr id="3" name="Rectangle 2"/>
          <p:cNvSpPr/>
          <p:nvPr/>
        </p:nvSpPr>
        <p:spPr>
          <a:xfrm>
            <a:off x="1828800" y="598115"/>
            <a:ext cx="5277407" cy="523220"/>
          </a:xfrm>
          <a:prstGeom prst="rect">
            <a:avLst/>
          </a:prstGeom>
        </p:spPr>
        <p:txBody>
          <a:bodyPr wrap="none">
            <a:spAutoFit/>
          </a:bodyPr>
          <a:lstStyle/>
          <a:p>
            <a:r>
              <a:rPr lang="en-US" sz="2800" b="1" dirty="0">
                <a:solidFill>
                  <a:prstClr val="black"/>
                </a:solidFill>
              </a:rPr>
              <a:t>Wolff-Parkinson-White (WPW) </a:t>
            </a:r>
            <a:endParaRPr lang="en-US" sz="2800" b="1" dirty="0"/>
          </a:p>
        </p:txBody>
      </p:sp>
      <p:pic>
        <p:nvPicPr>
          <p:cNvPr id="4" name="Picture 3"/>
          <p:cNvPicPr>
            <a:picLocks noChangeAspect="1"/>
          </p:cNvPicPr>
          <p:nvPr/>
        </p:nvPicPr>
        <p:blipFill>
          <a:blip r:embed="rId4"/>
          <a:stretch>
            <a:fillRect/>
          </a:stretch>
        </p:blipFill>
        <p:spPr>
          <a:xfrm>
            <a:off x="4467503" y="2532875"/>
            <a:ext cx="3188711" cy="2578331"/>
          </a:xfrm>
          <a:prstGeom prst="rect">
            <a:avLst/>
          </a:prstGeom>
        </p:spPr>
      </p:pic>
      <p:sp>
        <p:nvSpPr>
          <p:cNvPr id="6" name="TextBox 5"/>
          <p:cNvSpPr txBox="1"/>
          <p:nvPr/>
        </p:nvSpPr>
        <p:spPr>
          <a:xfrm>
            <a:off x="1402079" y="5440680"/>
            <a:ext cx="10192889" cy="769441"/>
          </a:xfrm>
          <a:prstGeom prst="rect">
            <a:avLst/>
          </a:prstGeom>
          <a:noFill/>
        </p:spPr>
        <p:txBody>
          <a:bodyPr wrap="square" rtlCol="0">
            <a:spAutoFit/>
          </a:bodyPr>
          <a:lstStyle/>
          <a:p>
            <a:r>
              <a:rPr lang="en-US" sz="2400" b="1" dirty="0" err="1" smtClean="0"/>
              <a:t>Torsades</a:t>
            </a:r>
            <a:r>
              <a:rPr lang="en-US" sz="2400" b="1" dirty="0" smtClean="0"/>
              <a:t> de point: (</a:t>
            </a:r>
            <a:r>
              <a:rPr lang="en-US" sz="2000" dirty="0" smtClean="0"/>
              <a:t>French term means twist of the points),,a lethal form of ventricular </a:t>
            </a:r>
            <a:r>
              <a:rPr lang="en-US" sz="2000" dirty="0" err="1" smtClean="0"/>
              <a:t>arrythmia</a:t>
            </a:r>
            <a:endParaRPr lang="en-US" sz="2000" dirty="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127470" y="3377177"/>
            <a:ext cx="609600" cy="609600"/>
          </a:xfrm>
          <a:prstGeom prst="rect">
            <a:avLst/>
          </a:prstGeom>
        </p:spPr>
      </p:pic>
    </p:spTree>
    <p:extLst>
      <p:ext uri="{BB962C8B-B14F-4D97-AF65-F5344CB8AC3E}">
        <p14:creationId xmlns:p14="http://schemas.microsoft.com/office/powerpoint/2010/main" val="425558005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5582"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132060" y="0"/>
            <a:ext cx="12059940" cy="6751320"/>
          </a:xfrm>
          <a:prstGeom prst="rect">
            <a:avLst/>
          </a:prstGeo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763760" y="960120"/>
            <a:ext cx="609600" cy="609600"/>
          </a:xfrm>
          <a:prstGeom prst="rect">
            <a:avLst/>
          </a:prstGeom>
        </p:spPr>
      </p:pic>
    </p:spTree>
    <p:extLst>
      <p:ext uri="{BB962C8B-B14F-4D97-AF65-F5344CB8AC3E}">
        <p14:creationId xmlns:p14="http://schemas.microsoft.com/office/powerpoint/2010/main" val="52094257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96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238375" y="79369"/>
            <a:ext cx="11715250" cy="6699262"/>
          </a:xfrm>
          <a:prstGeom prst="rect">
            <a:avLst/>
          </a:prstGeo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92238037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0644"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993525" y="147627"/>
            <a:ext cx="9238586" cy="6710373"/>
          </a:xfrm>
          <a:prstGeom prst="rect">
            <a:avLst/>
          </a:prstGeo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326806" y="744984"/>
            <a:ext cx="609600" cy="609600"/>
          </a:xfrm>
          <a:prstGeom prst="rect">
            <a:avLst/>
          </a:prstGeom>
        </p:spPr>
      </p:pic>
    </p:spTree>
    <p:extLst>
      <p:ext uri="{BB962C8B-B14F-4D97-AF65-F5344CB8AC3E}">
        <p14:creationId xmlns:p14="http://schemas.microsoft.com/office/powerpoint/2010/main" val="230185777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658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7"/>
          <a:stretch>
            <a:fillRect/>
          </a:stretch>
        </p:blipFill>
        <p:spPr>
          <a:xfrm>
            <a:off x="3469065" y="86315"/>
            <a:ext cx="4986778" cy="6572250"/>
          </a:xfrm>
          <a:prstGeom prst="rect">
            <a:avLst/>
          </a:prstGeom>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327341" y="1008529"/>
            <a:ext cx="609600" cy="609600"/>
          </a:xfrm>
          <a:prstGeom prst="rect">
            <a:avLst/>
          </a:prstGeom>
        </p:spPr>
      </p:pic>
      <p:pic>
        <p:nvPicPr>
          <p:cNvPr id="6"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0327341" y="2334088"/>
            <a:ext cx="609600" cy="609600"/>
          </a:xfrm>
          <a:prstGeom prst="rect">
            <a:avLst/>
          </a:prstGeom>
        </p:spPr>
      </p:pic>
    </p:spTree>
    <p:extLst>
      <p:ext uri="{BB962C8B-B14F-4D97-AF65-F5344CB8AC3E}">
        <p14:creationId xmlns:p14="http://schemas.microsoft.com/office/powerpoint/2010/main" val="90260706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1882"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88725" fill="hold"/>
                                        <p:tgtEl>
                                          <p:spTgt spid="6"/>
                                        </p:tgtEl>
                                      </p:cBhvr>
                                    </p:cmd>
                                  </p:childTnLst>
                                </p:cTn>
                              </p:par>
                            </p:childTnLst>
                          </p:cTn>
                        </p:par>
                      </p:childTnLst>
                    </p:cTn>
                  </p:par>
                </p:childTnLst>
              </p:cTn>
              <p:nextCondLst>
                <p:cond evt="onClick" delay="0">
                  <p:tgtEl>
                    <p:spTgt spid="6"/>
                  </p:tgtEl>
                </p:cond>
              </p:nextCondLst>
            </p:seq>
            <p:audio>
              <p:cMediaNode vol="100000">
                <p:cTn id="13"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lassification of antiarrhythmic drugs    Classification of drugs   Mechanism of action    IA                        Na+ 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812" y="0"/>
            <a:ext cx="11705795" cy="6857999"/>
          </a:xfrm>
          <a:prstGeom prst="rect">
            <a:avLst/>
          </a:prstGeom>
          <a:noFill/>
          <a:extLst>
            <a:ext uri="{909E8E84-426E-40DD-AFC4-6F175D3DCCD1}">
              <a14:hiddenFill xmlns:a14="http://schemas.microsoft.com/office/drawing/2010/main">
                <a:solidFill>
                  <a:srgbClr val="FFFFFF"/>
                </a:solidFill>
              </a14:hiddenFill>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460854" y="1987858"/>
            <a:ext cx="609600" cy="609600"/>
          </a:xfrm>
          <a:prstGeom prst="rect">
            <a:avLst/>
          </a:prstGeom>
        </p:spPr>
      </p:pic>
    </p:spTree>
    <p:extLst>
      <p:ext uri="{BB962C8B-B14F-4D97-AF65-F5344CB8AC3E}">
        <p14:creationId xmlns:p14="http://schemas.microsoft.com/office/powerpoint/2010/main" val="44321341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424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87177" y="1005840"/>
            <a:ext cx="11356855" cy="4799965"/>
          </a:xfrm>
          <a:prstGeom prst="rect">
            <a:avLst/>
          </a:prstGeom>
        </p:spPr>
      </p:pic>
    </p:spTree>
    <p:extLst>
      <p:ext uri="{BB962C8B-B14F-4D97-AF65-F5344CB8AC3E}">
        <p14:creationId xmlns:p14="http://schemas.microsoft.com/office/powerpoint/2010/main" val="2991413747"/>
      </p:ext>
    </p:extLst>
  </p:cSld>
  <p:clrMapOvr>
    <a:masterClrMapping/>
  </p:clrMapOvr>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4026</TotalTime>
  <Words>310</Words>
  <Application>Microsoft Office PowerPoint</Application>
  <PresentationFormat>Widescreen</PresentationFormat>
  <Paragraphs>18</Paragraphs>
  <Slides>11</Slides>
  <Notes>4</Notes>
  <HiddenSlides>0</HiddenSlides>
  <MMClips>9</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11</vt:i4>
      </vt:variant>
    </vt:vector>
  </HeadingPairs>
  <TitlesOfParts>
    <vt:vector size="18" baseType="lpstr">
      <vt:lpstr>Arial</vt:lpstr>
      <vt:lpstr>Arial</vt:lpstr>
      <vt:lpstr>Calibri</vt:lpstr>
      <vt:lpstr>Century Gothic</vt:lpstr>
      <vt:lpstr>OfficinaSans-BookItalic</vt:lpstr>
      <vt:lpstr>Wingdings 3</vt:lpstr>
      <vt:lpstr>Wisp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TASEER</dc:creator>
  <cp:lastModifiedBy>Administrator</cp:lastModifiedBy>
  <cp:revision>77</cp:revision>
  <cp:lastPrinted>2016-11-18T05:39:38Z</cp:lastPrinted>
  <dcterms:created xsi:type="dcterms:W3CDTF">2015-08-31T06:10:18Z</dcterms:created>
  <dcterms:modified xsi:type="dcterms:W3CDTF">2020-10-19T13:55:36Z</dcterms:modified>
</cp:coreProperties>
</file>