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57" r:id="rId2"/>
    <p:sldId id="256" r:id="rId3"/>
    <p:sldId id="262" r:id="rId4"/>
    <p:sldId id="258" r:id="rId5"/>
    <p:sldId id="260" r:id="rId6"/>
    <p:sldId id="261" r:id="rId7"/>
    <p:sldId id="259" r:id="rId8"/>
    <p:sldId id="263" r:id="rId9"/>
    <p:sldId id="264" r:id="rId10"/>
    <p:sldId id="265" r:id="rId11"/>
    <p:sldId id="266" r:id="rId12"/>
    <p:sldId id="267" r:id="rId13"/>
    <p:sldId id="268" r:id="rId14"/>
    <p:sldId id="269" r:id="rId15"/>
    <p:sldId id="270" r:id="rId16"/>
    <p:sldId id="271" r:id="rId17"/>
    <p:sldId id="272" r:id="rId18"/>
    <p:sldId id="279" r:id="rId19"/>
    <p:sldId id="275" r:id="rId20"/>
    <p:sldId id="2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F9C10C-D966-42CC-9A36-6C0DCE04F17B}" type="datetimeFigureOut">
              <a:rPr lang="en-US" smtClean="0"/>
              <a:t>2/11/2020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D18A73-A858-4D97-811D-EB455416854F}" type="slidenum">
              <a:rPr lang="en-US" smtClean="0"/>
              <a:t>‹#›</a:t>
            </a:fld>
            <a:endParaRPr lang="en-US"/>
          </a:p>
        </p:txBody>
      </p:sp>
    </p:spTree>
    <p:extLst>
      <p:ext uri="{BB962C8B-B14F-4D97-AF65-F5344CB8AC3E}">
        <p14:creationId xmlns:p14="http://schemas.microsoft.com/office/powerpoint/2010/main" val="467339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33937-FD98-4402-84A5-7A12209B1E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7338B3-49DB-4102-9585-46E58BF1F1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1A4994-5DC2-46A4-9608-62012596E38A}"/>
              </a:ext>
            </a:extLst>
          </p:cNvPr>
          <p:cNvSpPr>
            <a:spLocks noGrp="1"/>
          </p:cNvSpPr>
          <p:nvPr>
            <p:ph type="dt" sz="half" idx="10"/>
          </p:nvPr>
        </p:nvSpPr>
        <p:spPr/>
        <p:txBody>
          <a:bodyPr/>
          <a:lstStyle/>
          <a:p>
            <a:fld id="{5A9D64F4-0136-47FD-94B5-2A500C91B887}" type="datetime1">
              <a:rPr lang="en-US" smtClean="0"/>
              <a:t>2/11/2020</a:t>
            </a:fld>
            <a:endParaRPr lang="en-US"/>
          </a:p>
        </p:txBody>
      </p:sp>
      <p:sp>
        <p:nvSpPr>
          <p:cNvPr id="5" name="Footer Placeholder 4">
            <a:extLst>
              <a:ext uri="{FF2B5EF4-FFF2-40B4-BE49-F238E27FC236}">
                <a16:creationId xmlns:a16="http://schemas.microsoft.com/office/drawing/2014/main" id="{AE8A1A12-B049-4F23-B96B-B0F134B85563}"/>
              </a:ext>
            </a:extLst>
          </p:cNvPr>
          <p:cNvSpPr>
            <a:spLocks noGrp="1"/>
          </p:cNvSpPr>
          <p:nvPr>
            <p:ph type="ftr" sz="quarter" idx="11"/>
          </p:nvPr>
        </p:nvSpPr>
        <p:spPr/>
        <p:txBody>
          <a:bodyPr/>
          <a:lstStyle/>
          <a:p>
            <a:r>
              <a:rPr lang="en-US"/>
              <a:t>Misbah Hussain</a:t>
            </a:r>
          </a:p>
        </p:txBody>
      </p:sp>
      <p:sp>
        <p:nvSpPr>
          <p:cNvPr id="6" name="Slide Number Placeholder 5">
            <a:extLst>
              <a:ext uri="{FF2B5EF4-FFF2-40B4-BE49-F238E27FC236}">
                <a16:creationId xmlns:a16="http://schemas.microsoft.com/office/drawing/2014/main" id="{91F14082-1BEE-4C0B-B23A-2BD6F2474872}"/>
              </a:ext>
            </a:extLst>
          </p:cNvPr>
          <p:cNvSpPr>
            <a:spLocks noGrp="1"/>
          </p:cNvSpPr>
          <p:nvPr>
            <p:ph type="sldNum" sz="quarter" idx="12"/>
          </p:nvPr>
        </p:nvSpPr>
        <p:spPr/>
        <p:txBody>
          <a:bodyPr/>
          <a:lstStyle/>
          <a:p>
            <a:fld id="{D7AFF398-4AE5-47DF-B249-2BA60B5C6DEE}" type="slidenum">
              <a:rPr lang="en-US" smtClean="0"/>
              <a:t>‹#›</a:t>
            </a:fld>
            <a:endParaRPr lang="en-US"/>
          </a:p>
        </p:txBody>
      </p:sp>
    </p:spTree>
    <p:extLst>
      <p:ext uri="{BB962C8B-B14F-4D97-AF65-F5344CB8AC3E}">
        <p14:creationId xmlns:p14="http://schemas.microsoft.com/office/powerpoint/2010/main" val="1146038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EB381-4BCC-4648-9C77-41915797CD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B5BD91-9B55-4BD2-B649-3F224F2D64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325CD8-D486-4EAD-BB69-CBCDE4426D0D}"/>
              </a:ext>
            </a:extLst>
          </p:cNvPr>
          <p:cNvSpPr>
            <a:spLocks noGrp="1"/>
          </p:cNvSpPr>
          <p:nvPr>
            <p:ph type="dt" sz="half" idx="10"/>
          </p:nvPr>
        </p:nvSpPr>
        <p:spPr/>
        <p:txBody>
          <a:bodyPr/>
          <a:lstStyle/>
          <a:p>
            <a:fld id="{A01CF09B-2567-4C20-9549-07C8E206F13A}" type="datetime1">
              <a:rPr lang="en-US" smtClean="0"/>
              <a:t>2/11/2020</a:t>
            </a:fld>
            <a:endParaRPr lang="en-US"/>
          </a:p>
        </p:txBody>
      </p:sp>
      <p:sp>
        <p:nvSpPr>
          <p:cNvPr id="5" name="Footer Placeholder 4">
            <a:extLst>
              <a:ext uri="{FF2B5EF4-FFF2-40B4-BE49-F238E27FC236}">
                <a16:creationId xmlns:a16="http://schemas.microsoft.com/office/drawing/2014/main" id="{8AB27624-9067-4BE1-A208-49DB209AF23B}"/>
              </a:ext>
            </a:extLst>
          </p:cNvPr>
          <p:cNvSpPr>
            <a:spLocks noGrp="1"/>
          </p:cNvSpPr>
          <p:nvPr>
            <p:ph type="ftr" sz="quarter" idx="11"/>
          </p:nvPr>
        </p:nvSpPr>
        <p:spPr/>
        <p:txBody>
          <a:bodyPr/>
          <a:lstStyle/>
          <a:p>
            <a:r>
              <a:rPr lang="en-US"/>
              <a:t>Misbah Hussain</a:t>
            </a:r>
          </a:p>
        </p:txBody>
      </p:sp>
      <p:sp>
        <p:nvSpPr>
          <p:cNvPr id="6" name="Slide Number Placeholder 5">
            <a:extLst>
              <a:ext uri="{FF2B5EF4-FFF2-40B4-BE49-F238E27FC236}">
                <a16:creationId xmlns:a16="http://schemas.microsoft.com/office/drawing/2014/main" id="{3D61EC3E-1058-4D3D-AB43-944AFAA9B332}"/>
              </a:ext>
            </a:extLst>
          </p:cNvPr>
          <p:cNvSpPr>
            <a:spLocks noGrp="1"/>
          </p:cNvSpPr>
          <p:nvPr>
            <p:ph type="sldNum" sz="quarter" idx="12"/>
          </p:nvPr>
        </p:nvSpPr>
        <p:spPr/>
        <p:txBody>
          <a:bodyPr/>
          <a:lstStyle/>
          <a:p>
            <a:fld id="{D7AFF398-4AE5-47DF-B249-2BA60B5C6DEE}" type="slidenum">
              <a:rPr lang="en-US" smtClean="0"/>
              <a:t>‹#›</a:t>
            </a:fld>
            <a:endParaRPr lang="en-US"/>
          </a:p>
        </p:txBody>
      </p:sp>
    </p:spTree>
    <p:extLst>
      <p:ext uri="{BB962C8B-B14F-4D97-AF65-F5344CB8AC3E}">
        <p14:creationId xmlns:p14="http://schemas.microsoft.com/office/powerpoint/2010/main" val="526997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85FB86-9D04-4701-8A5D-C7172B85F3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EA565C-6D53-418A-88E4-9BFA898EA2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C4875-FC73-49B9-82FC-3D0276A62EFA}"/>
              </a:ext>
            </a:extLst>
          </p:cNvPr>
          <p:cNvSpPr>
            <a:spLocks noGrp="1"/>
          </p:cNvSpPr>
          <p:nvPr>
            <p:ph type="dt" sz="half" idx="10"/>
          </p:nvPr>
        </p:nvSpPr>
        <p:spPr/>
        <p:txBody>
          <a:bodyPr/>
          <a:lstStyle/>
          <a:p>
            <a:fld id="{91DB2CEB-F02F-4884-9468-B821EDDCBFF2}" type="datetime1">
              <a:rPr lang="en-US" smtClean="0"/>
              <a:t>2/11/2020</a:t>
            </a:fld>
            <a:endParaRPr lang="en-US"/>
          </a:p>
        </p:txBody>
      </p:sp>
      <p:sp>
        <p:nvSpPr>
          <p:cNvPr id="5" name="Footer Placeholder 4">
            <a:extLst>
              <a:ext uri="{FF2B5EF4-FFF2-40B4-BE49-F238E27FC236}">
                <a16:creationId xmlns:a16="http://schemas.microsoft.com/office/drawing/2014/main" id="{C2993752-6C39-47C1-AFC6-84E03CC36E19}"/>
              </a:ext>
            </a:extLst>
          </p:cNvPr>
          <p:cNvSpPr>
            <a:spLocks noGrp="1"/>
          </p:cNvSpPr>
          <p:nvPr>
            <p:ph type="ftr" sz="quarter" idx="11"/>
          </p:nvPr>
        </p:nvSpPr>
        <p:spPr/>
        <p:txBody>
          <a:bodyPr/>
          <a:lstStyle/>
          <a:p>
            <a:r>
              <a:rPr lang="en-US"/>
              <a:t>Misbah Hussain</a:t>
            </a:r>
          </a:p>
        </p:txBody>
      </p:sp>
      <p:sp>
        <p:nvSpPr>
          <p:cNvPr id="6" name="Slide Number Placeholder 5">
            <a:extLst>
              <a:ext uri="{FF2B5EF4-FFF2-40B4-BE49-F238E27FC236}">
                <a16:creationId xmlns:a16="http://schemas.microsoft.com/office/drawing/2014/main" id="{B1403CFF-ED93-4A1E-AED6-2A6228900F26}"/>
              </a:ext>
            </a:extLst>
          </p:cNvPr>
          <p:cNvSpPr>
            <a:spLocks noGrp="1"/>
          </p:cNvSpPr>
          <p:nvPr>
            <p:ph type="sldNum" sz="quarter" idx="12"/>
          </p:nvPr>
        </p:nvSpPr>
        <p:spPr/>
        <p:txBody>
          <a:bodyPr/>
          <a:lstStyle/>
          <a:p>
            <a:fld id="{D7AFF398-4AE5-47DF-B249-2BA60B5C6DEE}" type="slidenum">
              <a:rPr lang="en-US" smtClean="0"/>
              <a:t>‹#›</a:t>
            </a:fld>
            <a:endParaRPr lang="en-US"/>
          </a:p>
        </p:txBody>
      </p:sp>
    </p:spTree>
    <p:extLst>
      <p:ext uri="{BB962C8B-B14F-4D97-AF65-F5344CB8AC3E}">
        <p14:creationId xmlns:p14="http://schemas.microsoft.com/office/powerpoint/2010/main" val="1595606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CCFB1-D352-4A8B-9BC0-DCB0E6F7DF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C95EC1-F0AE-4FD9-BAA9-AFFAEF0E39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03057F-0B47-489F-ACD8-0B91AEFAF68A}"/>
              </a:ext>
            </a:extLst>
          </p:cNvPr>
          <p:cNvSpPr>
            <a:spLocks noGrp="1"/>
          </p:cNvSpPr>
          <p:nvPr>
            <p:ph type="dt" sz="half" idx="10"/>
          </p:nvPr>
        </p:nvSpPr>
        <p:spPr/>
        <p:txBody>
          <a:bodyPr/>
          <a:lstStyle/>
          <a:p>
            <a:fld id="{95F275E4-53D4-46C9-BD88-4247238F0FC4}" type="datetime1">
              <a:rPr lang="en-US" smtClean="0"/>
              <a:t>2/11/2020</a:t>
            </a:fld>
            <a:endParaRPr lang="en-US"/>
          </a:p>
        </p:txBody>
      </p:sp>
      <p:sp>
        <p:nvSpPr>
          <p:cNvPr id="5" name="Footer Placeholder 4">
            <a:extLst>
              <a:ext uri="{FF2B5EF4-FFF2-40B4-BE49-F238E27FC236}">
                <a16:creationId xmlns:a16="http://schemas.microsoft.com/office/drawing/2014/main" id="{30A86582-7318-45EF-A5B8-37EEA6362E00}"/>
              </a:ext>
            </a:extLst>
          </p:cNvPr>
          <p:cNvSpPr>
            <a:spLocks noGrp="1"/>
          </p:cNvSpPr>
          <p:nvPr>
            <p:ph type="ftr" sz="quarter" idx="11"/>
          </p:nvPr>
        </p:nvSpPr>
        <p:spPr/>
        <p:txBody>
          <a:bodyPr/>
          <a:lstStyle/>
          <a:p>
            <a:r>
              <a:rPr lang="en-US"/>
              <a:t>Misbah Hussain</a:t>
            </a:r>
          </a:p>
        </p:txBody>
      </p:sp>
      <p:sp>
        <p:nvSpPr>
          <p:cNvPr id="6" name="Slide Number Placeholder 5">
            <a:extLst>
              <a:ext uri="{FF2B5EF4-FFF2-40B4-BE49-F238E27FC236}">
                <a16:creationId xmlns:a16="http://schemas.microsoft.com/office/drawing/2014/main" id="{A9D29801-E321-4A8A-94A4-B2F80F58558A}"/>
              </a:ext>
            </a:extLst>
          </p:cNvPr>
          <p:cNvSpPr>
            <a:spLocks noGrp="1"/>
          </p:cNvSpPr>
          <p:nvPr>
            <p:ph type="sldNum" sz="quarter" idx="12"/>
          </p:nvPr>
        </p:nvSpPr>
        <p:spPr/>
        <p:txBody>
          <a:bodyPr/>
          <a:lstStyle/>
          <a:p>
            <a:fld id="{D7AFF398-4AE5-47DF-B249-2BA60B5C6DEE}" type="slidenum">
              <a:rPr lang="en-US" smtClean="0"/>
              <a:t>‹#›</a:t>
            </a:fld>
            <a:endParaRPr lang="en-US"/>
          </a:p>
        </p:txBody>
      </p:sp>
    </p:spTree>
    <p:extLst>
      <p:ext uri="{BB962C8B-B14F-4D97-AF65-F5344CB8AC3E}">
        <p14:creationId xmlns:p14="http://schemas.microsoft.com/office/powerpoint/2010/main" val="2538280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EF9DA-D60A-4EB8-8ED7-03F9166DA5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4C76F5-4C18-466E-86B7-B72FCC6F7F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476BD0-3CDF-4F34-BFB0-8D4D36194EC1}"/>
              </a:ext>
            </a:extLst>
          </p:cNvPr>
          <p:cNvSpPr>
            <a:spLocks noGrp="1"/>
          </p:cNvSpPr>
          <p:nvPr>
            <p:ph type="dt" sz="half" idx="10"/>
          </p:nvPr>
        </p:nvSpPr>
        <p:spPr/>
        <p:txBody>
          <a:bodyPr/>
          <a:lstStyle/>
          <a:p>
            <a:fld id="{0C98629C-B46A-441B-A7A7-10B1D476488B}" type="datetime1">
              <a:rPr lang="en-US" smtClean="0"/>
              <a:t>2/11/2020</a:t>
            </a:fld>
            <a:endParaRPr lang="en-US"/>
          </a:p>
        </p:txBody>
      </p:sp>
      <p:sp>
        <p:nvSpPr>
          <p:cNvPr id="5" name="Footer Placeholder 4">
            <a:extLst>
              <a:ext uri="{FF2B5EF4-FFF2-40B4-BE49-F238E27FC236}">
                <a16:creationId xmlns:a16="http://schemas.microsoft.com/office/drawing/2014/main" id="{99B4F5E9-3A36-40F3-91F4-18761968F3E1}"/>
              </a:ext>
            </a:extLst>
          </p:cNvPr>
          <p:cNvSpPr>
            <a:spLocks noGrp="1"/>
          </p:cNvSpPr>
          <p:nvPr>
            <p:ph type="ftr" sz="quarter" idx="11"/>
          </p:nvPr>
        </p:nvSpPr>
        <p:spPr/>
        <p:txBody>
          <a:bodyPr/>
          <a:lstStyle/>
          <a:p>
            <a:r>
              <a:rPr lang="en-US"/>
              <a:t>Misbah Hussain</a:t>
            </a:r>
          </a:p>
        </p:txBody>
      </p:sp>
      <p:sp>
        <p:nvSpPr>
          <p:cNvPr id="6" name="Slide Number Placeholder 5">
            <a:extLst>
              <a:ext uri="{FF2B5EF4-FFF2-40B4-BE49-F238E27FC236}">
                <a16:creationId xmlns:a16="http://schemas.microsoft.com/office/drawing/2014/main" id="{D14A85EE-BA05-40D6-AFEC-CF0604DE1DD6}"/>
              </a:ext>
            </a:extLst>
          </p:cNvPr>
          <p:cNvSpPr>
            <a:spLocks noGrp="1"/>
          </p:cNvSpPr>
          <p:nvPr>
            <p:ph type="sldNum" sz="quarter" idx="12"/>
          </p:nvPr>
        </p:nvSpPr>
        <p:spPr/>
        <p:txBody>
          <a:bodyPr/>
          <a:lstStyle/>
          <a:p>
            <a:fld id="{D7AFF398-4AE5-47DF-B249-2BA60B5C6DEE}" type="slidenum">
              <a:rPr lang="en-US" smtClean="0"/>
              <a:t>‹#›</a:t>
            </a:fld>
            <a:endParaRPr lang="en-US"/>
          </a:p>
        </p:txBody>
      </p:sp>
    </p:spTree>
    <p:extLst>
      <p:ext uri="{BB962C8B-B14F-4D97-AF65-F5344CB8AC3E}">
        <p14:creationId xmlns:p14="http://schemas.microsoft.com/office/powerpoint/2010/main" val="374443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2EEFC-7C6D-4597-A69D-45AF5DE085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D62108-83E0-4A8B-92EB-751176EDBE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072B41-AEB6-4FCC-85A4-CD2D165956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A5F233-7316-4E89-806E-9F42E09C426D}"/>
              </a:ext>
            </a:extLst>
          </p:cNvPr>
          <p:cNvSpPr>
            <a:spLocks noGrp="1"/>
          </p:cNvSpPr>
          <p:nvPr>
            <p:ph type="dt" sz="half" idx="10"/>
          </p:nvPr>
        </p:nvSpPr>
        <p:spPr/>
        <p:txBody>
          <a:bodyPr/>
          <a:lstStyle/>
          <a:p>
            <a:fld id="{286EAE69-9E12-4694-B5CF-8B914F9F5F46}" type="datetime1">
              <a:rPr lang="en-US" smtClean="0"/>
              <a:t>2/11/2020</a:t>
            </a:fld>
            <a:endParaRPr lang="en-US"/>
          </a:p>
        </p:txBody>
      </p:sp>
      <p:sp>
        <p:nvSpPr>
          <p:cNvPr id="6" name="Footer Placeholder 5">
            <a:extLst>
              <a:ext uri="{FF2B5EF4-FFF2-40B4-BE49-F238E27FC236}">
                <a16:creationId xmlns:a16="http://schemas.microsoft.com/office/drawing/2014/main" id="{F442C900-E674-4A1F-9C9B-A402E30C68D1}"/>
              </a:ext>
            </a:extLst>
          </p:cNvPr>
          <p:cNvSpPr>
            <a:spLocks noGrp="1"/>
          </p:cNvSpPr>
          <p:nvPr>
            <p:ph type="ftr" sz="quarter" idx="11"/>
          </p:nvPr>
        </p:nvSpPr>
        <p:spPr/>
        <p:txBody>
          <a:bodyPr/>
          <a:lstStyle/>
          <a:p>
            <a:r>
              <a:rPr lang="en-US"/>
              <a:t>Misbah Hussain</a:t>
            </a:r>
          </a:p>
        </p:txBody>
      </p:sp>
      <p:sp>
        <p:nvSpPr>
          <p:cNvPr id="7" name="Slide Number Placeholder 6">
            <a:extLst>
              <a:ext uri="{FF2B5EF4-FFF2-40B4-BE49-F238E27FC236}">
                <a16:creationId xmlns:a16="http://schemas.microsoft.com/office/drawing/2014/main" id="{D2111ABA-5873-405A-BE5F-F6B0E2A396DD}"/>
              </a:ext>
            </a:extLst>
          </p:cNvPr>
          <p:cNvSpPr>
            <a:spLocks noGrp="1"/>
          </p:cNvSpPr>
          <p:nvPr>
            <p:ph type="sldNum" sz="quarter" idx="12"/>
          </p:nvPr>
        </p:nvSpPr>
        <p:spPr/>
        <p:txBody>
          <a:bodyPr/>
          <a:lstStyle/>
          <a:p>
            <a:fld id="{D7AFF398-4AE5-47DF-B249-2BA60B5C6DEE}" type="slidenum">
              <a:rPr lang="en-US" smtClean="0"/>
              <a:t>‹#›</a:t>
            </a:fld>
            <a:endParaRPr lang="en-US"/>
          </a:p>
        </p:txBody>
      </p:sp>
    </p:spTree>
    <p:extLst>
      <p:ext uri="{BB962C8B-B14F-4D97-AF65-F5344CB8AC3E}">
        <p14:creationId xmlns:p14="http://schemas.microsoft.com/office/powerpoint/2010/main" val="2224486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9D657-E500-4403-BAF7-8BDB3BC5EA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BAE682-1968-4CFF-B9F2-8958F428B2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763250-0BBD-43C5-AD7A-3149B8B788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145D2F-ACE9-4A37-91B8-C86AC7EC1E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84ABC3-AF0A-4F29-8B6F-1B6E4BC0BF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967781-BEA4-40DB-B2CF-7E02D807979D}"/>
              </a:ext>
            </a:extLst>
          </p:cNvPr>
          <p:cNvSpPr>
            <a:spLocks noGrp="1"/>
          </p:cNvSpPr>
          <p:nvPr>
            <p:ph type="dt" sz="half" idx="10"/>
          </p:nvPr>
        </p:nvSpPr>
        <p:spPr/>
        <p:txBody>
          <a:bodyPr/>
          <a:lstStyle/>
          <a:p>
            <a:fld id="{B634D8B3-86A2-45F5-B59C-7B07170068BB}" type="datetime1">
              <a:rPr lang="en-US" smtClean="0"/>
              <a:t>2/11/2020</a:t>
            </a:fld>
            <a:endParaRPr lang="en-US"/>
          </a:p>
        </p:txBody>
      </p:sp>
      <p:sp>
        <p:nvSpPr>
          <p:cNvPr id="8" name="Footer Placeholder 7">
            <a:extLst>
              <a:ext uri="{FF2B5EF4-FFF2-40B4-BE49-F238E27FC236}">
                <a16:creationId xmlns:a16="http://schemas.microsoft.com/office/drawing/2014/main" id="{BE06F791-6196-4EE8-950F-760AC9B0921C}"/>
              </a:ext>
            </a:extLst>
          </p:cNvPr>
          <p:cNvSpPr>
            <a:spLocks noGrp="1"/>
          </p:cNvSpPr>
          <p:nvPr>
            <p:ph type="ftr" sz="quarter" idx="11"/>
          </p:nvPr>
        </p:nvSpPr>
        <p:spPr/>
        <p:txBody>
          <a:bodyPr/>
          <a:lstStyle/>
          <a:p>
            <a:r>
              <a:rPr lang="en-US"/>
              <a:t>Misbah Hussain</a:t>
            </a:r>
          </a:p>
        </p:txBody>
      </p:sp>
      <p:sp>
        <p:nvSpPr>
          <p:cNvPr id="9" name="Slide Number Placeholder 8">
            <a:extLst>
              <a:ext uri="{FF2B5EF4-FFF2-40B4-BE49-F238E27FC236}">
                <a16:creationId xmlns:a16="http://schemas.microsoft.com/office/drawing/2014/main" id="{5DFCA969-0812-4F7C-8E70-F725FE4498F1}"/>
              </a:ext>
            </a:extLst>
          </p:cNvPr>
          <p:cNvSpPr>
            <a:spLocks noGrp="1"/>
          </p:cNvSpPr>
          <p:nvPr>
            <p:ph type="sldNum" sz="quarter" idx="12"/>
          </p:nvPr>
        </p:nvSpPr>
        <p:spPr/>
        <p:txBody>
          <a:bodyPr/>
          <a:lstStyle/>
          <a:p>
            <a:fld id="{D7AFF398-4AE5-47DF-B249-2BA60B5C6DEE}" type="slidenum">
              <a:rPr lang="en-US" smtClean="0"/>
              <a:t>‹#›</a:t>
            </a:fld>
            <a:endParaRPr lang="en-US"/>
          </a:p>
        </p:txBody>
      </p:sp>
    </p:spTree>
    <p:extLst>
      <p:ext uri="{BB962C8B-B14F-4D97-AF65-F5344CB8AC3E}">
        <p14:creationId xmlns:p14="http://schemas.microsoft.com/office/powerpoint/2010/main" val="2409291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2A6DA-F61E-40AA-A1A9-EC7CCF3EB7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C9DD52-0B80-4319-B625-1148D8500CB6}"/>
              </a:ext>
            </a:extLst>
          </p:cNvPr>
          <p:cNvSpPr>
            <a:spLocks noGrp="1"/>
          </p:cNvSpPr>
          <p:nvPr>
            <p:ph type="dt" sz="half" idx="10"/>
          </p:nvPr>
        </p:nvSpPr>
        <p:spPr/>
        <p:txBody>
          <a:bodyPr/>
          <a:lstStyle/>
          <a:p>
            <a:fld id="{8F0AEE47-5A9E-4304-96B4-135A8E986E98}" type="datetime1">
              <a:rPr lang="en-US" smtClean="0"/>
              <a:t>2/11/2020</a:t>
            </a:fld>
            <a:endParaRPr lang="en-US"/>
          </a:p>
        </p:txBody>
      </p:sp>
      <p:sp>
        <p:nvSpPr>
          <p:cNvPr id="4" name="Footer Placeholder 3">
            <a:extLst>
              <a:ext uri="{FF2B5EF4-FFF2-40B4-BE49-F238E27FC236}">
                <a16:creationId xmlns:a16="http://schemas.microsoft.com/office/drawing/2014/main" id="{33F3B79B-38DD-4AFB-826C-C35368C638E0}"/>
              </a:ext>
            </a:extLst>
          </p:cNvPr>
          <p:cNvSpPr>
            <a:spLocks noGrp="1"/>
          </p:cNvSpPr>
          <p:nvPr>
            <p:ph type="ftr" sz="quarter" idx="11"/>
          </p:nvPr>
        </p:nvSpPr>
        <p:spPr/>
        <p:txBody>
          <a:bodyPr/>
          <a:lstStyle/>
          <a:p>
            <a:r>
              <a:rPr lang="en-US"/>
              <a:t>Misbah Hussain</a:t>
            </a:r>
          </a:p>
        </p:txBody>
      </p:sp>
      <p:sp>
        <p:nvSpPr>
          <p:cNvPr id="5" name="Slide Number Placeholder 4">
            <a:extLst>
              <a:ext uri="{FF2B5EF4-FFF2-40B4-BE49-F238E27FC236}">
                <a16:creationId xmlns:a16="http://schemas.microsoft.com/office/drawing/2014/main" id="{EF3748DA-6190-43A2-9B42-EC42A4877158}"/>
              </a:ext>
            </a:extLst>
          </p:cNvPr>
          <p:cNvSpPr>
            <a:spLocks noGrp="1"/>
          </p:cNvSpPr>
          <p:nvPr>
            <p:ph type="sldNum" sz="quarter" idx="12"/>
          </p:nvPr>
        </p:nvSpPr>
        <p:spPr/>
        <p:txBody>
          <a:bodyPr/>
          <a:lstStyle/>
          <a:p>
            <a:fld id="{D7AFF398-4AE5-47DF-B249-2BA60B5C6DEE}" type="slidenum">
              <a:rPr lang="en-US" smtClean="0"/>
              <a:t>‹#›</a:t>
            </a:fld>
            <a:endParaRPr lang="en-US"/>
          </a:p>
        </p:txBody>
      </p:sp>
    </p:spTree>
    <p:extLst>
      <p:ext uri="{BB962C8B-B14F-4D97-AF65-F5344CB8AC3E}">
        <p14:creationId xmlns:p14="http://schemas.microsoft.com/office/powerpoint/2010/main" val="3486570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209CA1-DCFF-44E5-BC29-88642BCF69BF}"/>
              </a:ext>
            </a:extLst>
          </p:cNvPr>
          <p:cNvSpPr>
            <a:spLocks noGrp="1"/>
          </p:cNvSpPr>
          <p:nvPr>
            <p:ph type="dt" sz="half" idx="10"/>
          </p:nvPr>
        </p:nvSpPr>
        <p:spPr/>
        <p:txBody>
          <a:bodyPr/>
          <a:lstStyle/>
          <a:p>
            <a:fld id="{3D6FD7A8-CAE2-425E-BC68-5C3AAD0FF3FD}" type="datetime1">
              <a:rPr lang="en-US" smtClean="0"/>
              <a:t>2/11/2020</a:t>
            </a:fld>
            <a:endParaRPr lang="en-US"/>
          </a:p>
        </p:txBody>
      </p:sp>
      <p:sp>
        <p:nvSpPr>
          <p:cNvPr id="3" name="Footer Placeholder 2">
            <a:extLst>
              <a:ext uri="{FF2B5EF4-FFF2-40B4-BE49-F238E27FC236}">
                <a16:creationId xmlns:a16="http://schemas.microsoft.com/office/drawing/2014/main" id="{B9F44580-5813-42A4-AA7F-B708BC49CDE0}"/>
              </a:ext>
            </a:extLst>
          </p:cNvPr>
          <p:cNvSpPr>
            <a:spLocks noGrp="1"/>
          </p:cNvSpPr>
          <p:nvPr>
            <p:ph type="ftr" sz="quarter" idx="11"/>
          </p:nvPr>
        </p:nvSpPr>
        <p:spPr/>
        <p:txBody>
          <a:bodyPr/>
          <a:lstStyle/>
          <a:p>
            <a:r>
              <a:rPr lang="en-US"/>
              <a:t>Misbah Hussain</a:t>
            </a:r>
          </a:p>
        </p:txBody>
      </p:sp>
      <p:sp>
        <p:nvSpPr>
          <p:cNvPr id="4" name="Slide Number Placeholder 3">
            <a:extLst>
              <a:ext uri="{FF2B5EF4-FFF2-40B4-BE49-F238E27FC236}">
                <a16:creationId xmlns:a16="http://schemas.microsoft.com/office/drawing/2014/main" id="{ADDB60EE-8B53-46D0-8EEB-021AB5DCA754}"/>
              </a:ext>
            </a:extLst>
          </p:cNvPr>
          <p:cNvSpPr>
            <a:spLocks noGrp="1"/>
          </p:cNvSpPr>
          <p:nvPr>
            <p:ph type="sldNum" sz="quarter" idx="12"/>
          </p:nvPr>
        </p:nvSpPr>
        <p:spPr/>
        <p:txBody>
          <a:bodyPr/>
          <a:lstStyle/>
          <a:p>
            <a:fld id="{D7AFF398-4AE5-47DF-B249-2BA60B5C6DEE}" type="slidenum">
              <a:rPr lang="en-US" smtClean="0"/>
              <a:t>‹#›</a:t>
            </a:fld>
            <a:endParaRPr lang="en-US"/>
          </a:p>
        </p:txBody>
      </p:sp>
    </p:spTree>
    <p:extLst>
      <p:ext uri="{BB962C8B-B14F-4D97-AF65-F5344CB8AC3E}">
        <p14:creationId xmlns:p14="http://schemas.microsoft.com/office/powerpoint/2010/main" val="1105252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9CBAB-6F49-4E26-865B-9A164EE81E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B87BE2-A8C7-4823-A40D-1D6AC50089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107732-33DC-46A0-967E-254EF58D2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1FE7BF-8DC4-442C-B5E2-A1A3FF0FAFD8}"/>
              </a:ext>
            </a:extLst>
          </p:cNvPr>
          <p:cNvSpPr>
            <a:spLocks noGrp="1"/>
          </p:cNvSpPr>
          <p:nvPr>
            <p:ph type="dt" sz="half" idx="10"/>
          </p:nvPr>
        </p:nvSpPr>
        <p:spPr/>
        <p:txBody>
          <a:bodyPr/>
          <a:lstStyle/>
          <a:p>
            <a:fld id="{B931B39F-DB35-4EAA-951F-D31F7431F80F}" type="datetime1">
              <a:rPr lang="en-US" smtClean="0"/>
              <a:t>2/11/2020</a:t>
            </a:fld>
            <a:endParaRPr lang="en-US"/>
          </a:p>
        </p:txBody>
      </p:sp>
      <p:sp>
        <p:nvSpPr>
          <p:cNvPr id="6" name="Footer Placeholder 5">
            <a:extLst>
              <a:ext uri="{FF2B5EF4-FFF2-40B4-BE49-F238E27FC236}">
                <a16:creationId xmlns:a16="http://schemas.microsoft.com/office/drawing/2014/main" id="{1ED00289-F6F0-429C-95D9-3001EF4F66BD}"/>
              </a:ext>
            </a:extLst>
          </p:cNvPr>
          <p:cNvSpPr>
            <a:spLocks noGrp="1"/>
          </p:cNvSpPr>
          <p:nvPr>
            <p:ph type="ftr" sz="quarter" idx="11"/>
          </p:nvPr>
        </p:nvSpPr>
        <p:spPr/>
        <p:txBody>
          <a:bodyPr/>
          <a:lstStyle/>
          <a:p>
            <a:r>
              <a:rPr lang="en-US"/>
              <a:t>Misbah Hussain</a:t>
            </a:r>
          </a:p>
        </p:txBody>
      </p:sp>
      <p:sp>
        <p:nvSpPr>
          <p:cNvPr id="7" name="Slide Number Placeholder 6">
            <a:extLst>
              <a:ext uri="{FF2B5EF4-FFF2-40B4-BE49-F238E27FC236}">
                <a16:creationId xmlns:a16="http://schemas.microsoft.com/office/drawing/2014/main" id="{EEDEC930-978B-4BF6-8120-ADF60E2E5E86}"/>
              </a:ext>
            </a:extLst>
          </p:cNvPr>
          <p:cNvSpPr>
            <a:spLocks noGrp="1"/>
          </p:cNvSpPr>
          <p:nvPr>
            <p:ph type="sldNum" sz="quarter" idx="12"/>
          </p:nvPr>
        </p:nvSpPr>
        <p:spPr/>
        <p:txBody>
          <a:bodyPr/>
          <a:lstStyle/>
          <a:p>
            <a:fld id="{D7AFF398-4AE5-47DF-B249-2BA60B5C6DEE}" type="slidenum">
              <a:rPr lang="en-US" smtClean="0"/>
              <a:t>‹#›</a:t>
            </a:fld>
            <a:endParaRPr lang="en-US"/>
          </a:p>
        </p:txBody>
      </p:sp>
    </p:spTree>
    <p:extLst>
      <p:ext uri="{BB962C8B-B14F-4D97-AF65-F5344CB8AC3E}">
        <p14:creationId xmlns:p14="http://schemas.microsoft.com/office/powerpoint/2010/main" val="2023396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69010-6EC2-40A3-B54A-A4DA329A61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2ACFC8-932D-4DD7-94D0-0FB1BCD621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B35752-A7F9-4D13-9C30-9ADA6F7A33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E6E92E-B0DF-431D-A2B4-25633A2AE82B}"/>
              </a:ext>
            </a:extLst>
          </p:cNvPr>
          <p:cNvSpPr>
            <a:spLocks noGrp="1"/>
          </p:cNvSpPr>
          <p:nvPr>
            <p:ph type="dt" sz="half" idx="10"/>
          </p:nvPr>
        </p:nvSpPr>
        <p:spPr/>
        <p:txBody>
          <a:bodyPr/>
          <a:lstStyle/>
          <a:p>
            <a:fld id="{D128D2B8-3B4F-45D3-9235-B9A119F642BA}" type="datetime1">
              <a:rPr lang="en-US" smtClean="0"/>
              <a:t>2/11/2020</a:t>
            </a:fld>
            <a:endParaRPr lang="en-US"/>
          </a:p>
        </p:txBody>
      </p:sp>
      <p:sp>
        <p:nvSpPr>
          <p:cNvPr id="6" name="Footer Placeholder 5">
            <a:extLst>
              <a:ext uri="{FF2B5EF4-FFF2-40B4-BE49-F238E27FC236}">
                <a16:creationId xmlns:a16="http://schemas.microsoft.com/office/drawing/2014/main" id="{2526BC20-DD90-4E92-89BD-33EB3311C9D4}"/>
              </a:ext>
            </a:extLst>
          </p:cNvPr>
          <p:cNvSpPr>
            <a:spLocks noGrp="1"/>
          </p:cNvSpPr>
          <p:nvPr>
            <p:ph type="ftr" sz="quarter" idx="11"/>
          </p:nvPr>
        </p:nvSpPr>
        <p:spPr/>
        <p:txBody>
          <a:bodyPr/>
          <a:lstStyle/>
          <a:p>
            <a:r>
              <a:rPr lang="en-US"/>
              <a:t>Misbah Hussain</a:t>
            </a:r>
          </a:p>
        </p:txBody>
      </p:sp>
      <p:sp>
        <p:nvSpPr>
          <p:cNvPr id="7" name="Slide Number Placeholder 6">
            <a:extLst>
              <a:ext uri="{FF2B5EF4-FFF2-40B4-BE49-F238E27FC236}">
                <a16:creationId xmlns:a16="http://schemas.microsoft.com/office/drawing/2014/main" id="{BD7AB8C3-4FBD-4DA1-BB2C-2F2416195743}"/>
              </a:ext>
            </a:extLst>
          </p:cNvPr>
          <p:cNvSpPr>
            <a:spLocks noGrp="1"/>
          </p:cNvSpPr>
          <p:nvPr>
            <p:ph type="sldNum" sz="quarter" idx="12"/>
          </p:nvPr>
        </p:nvSpPr>
        <p:spPr/>
        <p:txBody>
          <a:bodyPr/>
          <a:lstStyle/>
          <a:p>
            <a:fld id="{D7AFF398-4AE5-47DF-B249-2BA60B5C6DEE}" type="slidenum">
              <a:rPr lang="en-US" smtClean="0"/>
              <a:t>‹#›</a:t>
            </a:fld>
            <a:endParaRPr lang="en-US"/>
          </a:p>
        </p:txBody>
      </p:sp>
    </p:spTree>
    <p:extLst>
      <p:ext uri="{BB962C8B-B14F-4D97-AF65-F5344CB8AC3E}">
        <p14:creationId xmlns:p14="http://schemas.microsoft.com/office/powerpoint/2010/main" val="1092622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88F157-CC71-4F46-9A90-933BBF077E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FCEAC5-41D8-4959-9EC9-E16BD047D4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E36FC5-34DB-4D5F-9112-04625CD908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069D85-5A76-47A3-BAA6-8EFE73F4C724}" type="datetime1">
              <a:rPr lang="en-US" smtClean="0"/>
              <a:t>2/11/2020</a:t>
            </a:fld>
            <a:endParaRPr lang="en-US"/>
          </a:p>
        </p:txBody>
      </p:sp>
      <p:sp>
        <p:nvSpPr>
          <p:cNvPr id="5" name="Footer Placeholder 4">
            <a:extLst>
              <a:ext uri="{FF2B5EF4-FFF2-40B4-BE49-F238E27FC236}">
                <a16:creationId xmlns:a16="http://schemas.microsoft.com/office/drawing/2014/main" id="{6F2AF55E-5300-4DAF-91F2-DEEFE1D377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Misbah Hussain</a:t>
            </a:r>
          </a:p>
        </p:txBody>
      </p:sp>
      <p:sp>
        <p:nvSpPr>
          <p:cNvPr id="6" name="Slide Number Placeholder 5">
            <a:extLst>
              <a:ext uri="{FF2B5EF4-FFF2-40B4-BE49-F238E27FC236}">
                <a16:creationId xmlns:a16="http://schemas.microsoft.com/office/drawing/2014/main" id="{1CECB923-530B-4805-B475-06E3470F2F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AFF398-4AE5-47DF-B249-2BA60B5C6DEE}" type="slidenum">
              <a:rPr lang="en-US" smtClean="0"/>
              <a:t>‹#›</a:t>
            </a:fld>
            <a:endParaRPr lang="en-US"/>
          </a:p>
        </p:txBody>
      </p:sp>
    </p:spTree>
    <p:extLst>
      <p:ext uri="{BB962C8B-B14F-4D97-AF65-F5344CB8AC3E}">
        <p14:creationId xmlns:p14="http://schemas.microsoft.com/office/powerpoint/2010/main" val="3215134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85BA7-1047-440E-818C-559E52BCA578}"/>
              </a:ext>
            </a:extLst>
          </p:cNvPr>
          <p:cNvSpPr>
            <a:spLocks noGrp="1"/>
          </p:cNvSpPr>
          <p:nvPr>
            <p:ph type="ctrTitle"/>
          </p:nvPr>
        </p:nvSpPr>
        <p:spPr/>
        <p:txBody>
          <a:bodyPr/>
          <a:lstStyle/>
          <a:p>
            <a:r>
              <a:rPr lang="en-US" dirty="0"/>
              <a:t>Genetic Resources of Pakistan</a:t>
            </a:r>
          </a:p>
        </p:txBody>
      </p:sp>
      <p:sp>
        <p:nvSpPr>
          <p:cNvPr id="3" name="Subtitle 2">
            <a:extLst>
              <a:ext uri="{FF2B5EF4-FFF2-40B4-BE49-F238E27FC236}">
                <a16:creationId xmlns:a16="http://schemas.microsoft.com/office/drawing/2014/main" id="{E002D8D7-6862-45D3-B95C-E852C787ECBC}"/>
              </a:ext>
            </a:extLst>
          </p:cNvPr>
          <p:cNvSpPr>
            <a:spLocks noGrp="1"/>
          </p:cNvSpPr>
          <p:nvPr>
            <p:ph type="subTitle" idx="1"/>
          </p:nvPr>
        </p:nvSpPr>
        <p:spPr/>
        <p:txBody>
          <a:bodyPr/>
          <a:lstStyle/>
          <a:p>
            <a:r>
              <a:rPr lang="en-US" dirty="0"/>
              <a:t>Genetic resources and conservation</a:t>
            </a:r>
          </a:p>
          <a:p>
            <a:r>
              <a:rPr lang="en-US" dirty="0"/>
              <a:t>BS Biotechnology (6</a:t>
            </a:r>
            <a:r>
              <a:rPr lang="en-US" baseline="30000" dirty="0"/>
              <a:t>th</a:t>
            </a:r>
            <a:r>
              <a:rPr lang="en-US" dirty="0"/>
              <a:t> Semester)</a:t>
            </a:r>
          </a:p>
          <a:p>
            <a:r>
              <a:rPr lang="en-US" dirty="0"/>
              <a:t>University of Sargodha</a:t>
            </a:r>
          </a:p>
          <a:p>
            <a:endParaRPr lang="en-US" dirty="0"/>
          </a:p>
        </p:txBody>
      </p:sp>
    </p:spTree>
    <p:extLst>
      <p:ext uri="{BB962C8B-B14F-4D97-AF65-F5344CB8AC3E}">
        <p14:creationId xmlns:p14="http://schemas.microsoft.com/office/powerpoint/2010/main" val="4147650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7FEA7-BC4B-4013-AAA4-D68E7EDBFDD3}"/>
              </a:ext>
            </a:extLst>
          </p:cNvPr>
          <p:cNvSpPr>
            <a:spLocks noGrp="1"/>
          </p:cNvSpPr>
          <p:nvPr>
            <p:ph type="title"/>
          </p:nvPr>
        </p:nvSpPr>
        <p:spPr/>
        <p:txBody>
          <a:bodyPr/>
          <a:lstStyle/>
          <a:p>
            <a:r>
              <a:rPr lang="en-US" dirty="0"/>
              <a:t>Domesticated plant resources of Pakistan</a:t>
            </a:r>
          </a:p>
        </p:txBody>
      </p:sp>
      <p:sp>
        <p:nvSpPr>
          <p:cNvPr id="3" name="Content Placeholder 2">
            <a:extLst>
              <a:ext uri="{FF2B5EF4-FFF2-40B4-BE49-F238E27FC236}">
                <a16:creationId xmlns:a16="http://schemas.microsoft.com/office/drawing/2014/main" id="{2E1BD2C2-6E90-4B2A-8B20-E54E4FF2D274}"/>
              </a:ext>
            </a:extLst>
          </p:cNvPr>
          <p:cNvSpPr>
            <a:spLocks noGrp="1"/>
          </p:cNvSpPr>
          <p:nvPr>
            <p:ph idx="1"/>
          </p:nvPr>
        </p:nvSpPr>
        <p:spPr/>
        <p:txBody>
          <a:bodyPr>
            <a:normAutofit fontScale="92500" lnSpcReduction="10000"/>
          </a:bodyPr>
          <a:lstStyle/>
          <a:p>
            <a:r>
              <a:rPr lang="en-US" b="1" i="1" u="sng" dirty="0"/>
              <a:t>Fruit plants</a:t>
            </a:r>
          </a:p>
          <a:p>
            <a:pPr marL="0" indent="0">
              <a:buNone/>
            </a:pPr>
            <a:r>
              <a:rPr lang="en-US" dirty="0"/>
              <a:t>A wide range of fruit species like mango, guava, citrus, banana, </a:t>
            </a:r>
            <a:r>
              <a:rPr lang="en-US" dirty="0" err="1"/>
              <a:t>jujubar</a:t>
            </a:r>
            <a:r>
              <a:rPr lang="en-US" dirty="0"/>
              <a:t> (</a:t>
            </a:r>
            <a:r>
              <a:rPr lang="en-US" dirty="0" err="1"/>
              <a:t>ber</a:t>
            </a:r>
            <a:r>
              <a:rPr lang="en-US" dirty="0"/>
              <a:t>), Eugenia (</a:t>
            </a:r>
            <a:r>
              <a:rPr lang="en-US" dirty="0" err="1"/>
              <a:t>jaman</a:t>
            </a:r>
            <a:r>
              <a:rPr lang="en-US" dirty="0"/>
              <a:t>), apple, peach, plum, apricot, grapes and nuts like almond and walnut are grown. These possess wide genetic variability in fruit size, shape, </a:t>
            </a:r>
            <a:r>
              <a:rPr lang="en-US" dirty="0" err="1"/>
              <a:t>colour</a:t>
            </a:r>
            <a:r>
              <a:rPr lang="en-US" dirty="0"/>
              <a:t>, maturity time and quality etc. These fruit species have been diversified through human selection over hundreds of years. </a:t>
            </a:r>
          </a:p>
          <a:p>
            <a:r>
              <a:rPr lang="en-US" b="1" i="1" u="sng" dirty="0"/>
              <a:t>Tree nuts</a:t>
            </a:r>
          </a:p>
          <a:p>
            <a:pPr marL="0" indent="0">
              <a:buNone/>
            </a:pPr>
            <a:r>
              <a:rPr lang="en-US" dirty="0"/>
              <a:t>Walnuts and almonds are cultivated tree nuts of economic importance to local communities. Because these species have small trees and are found in areas where there is extreme drought, they may be valuable as root stock for cultivated almond. Hazelnuts are found in the moist forests of the Kalam Valley, but trees are rare. </a:t>
            </a:r>
          </a:p>
        </p:txBody>
      </p:sp>
      <p:sp>
        <p:nvSpPr>
          <p:cNvPr id="4" name="Footer Placeholder 3">
            <a:extLst>
              <a:ext uri="{FF2B5EF4-FFF2-40B4-BE49-F238E27FC236}">
                <a16:creationId xmlns:a16="http://schemas.microsoft.com/office/drawing/2014/main" id="{53173CBF-185E-469F-9C6F-F4F7B48596E9}"/>
              </a:ext>
            </a:extLst>
          </p:cNvPr>
          <p:cNvSpPr>
            <a:spLocks noGrp="1"/>
          </p:cNvSpPr>
          <p:nvPr>
            <p:ph type="ftr" sz="quarter" idx="11"/>
          </p:nvPr>
        </p:nvSpPr>
        <p:spPr/>
        <p:txBody>
          <a:bodyPr/>
          <a:lstStyle/>
          <a:p>
            <a:r>
              <a:rPr lang="en-US"/>
              <a:t>Misbah Hussain</a:t>
            </a:r>
          </a:p>
        </p:txBody>
      </p:sp>
    </p:spTree>
    <p:extLst>
      <p:ext uri="{BB962C8B-B14F-4D97-AF65-F5344CB8AC3E}">
        <p14:creationId xmlns:p14="http://schemas.microsoft.com/office/powerpoint/2010/main" val="3447294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9ACEA-0606-4F8D-88F9-604C53B92938}"/>
              </a:ext>
            </a:extLst>
          </p:cNvPr>
          <p:cNvSpPr>
            <a:spLocks noGrp="1"/>
          </p:cNvSpPr>
          <p:nvPr>
            <p:ph type="title"/>
          </p:nvPr>
        </p:nvSpPr>
        <p:spPr/>
        <p:txBody>
          <a:bodyPr/>
          <a:lstStyle/>
          <a:p>
            <a:r>
              <a:rPr lang="en-US" dirty="0"/>
              <a:t>Wild plant resources of Pakistan</a:t>
            </a:r>
          </a:p>
        </p:txBody>
      </p:sp>
      <p:sp>
        <p:nvSpPr>
          <p:cNvPr id="3" name="Content Placeholder 2">
            <a:extLst>
              <a:ext uri="{FF2B5EF4-FFF2-40B4-BE49-F238E27FC236}">
                <a16:creationId xmlns:a16="http://schemas.microsoft.com/office/drawing/2014/main" id="{8E9A5980-0C44-483A-9991-E35F8EB9C98F}"/>
              </a:ext>
            </a:extLst>
          </p:cNvPr>
          <p:cNvSpPr>
            <a:spLocks noGrp="1"/>
          </p:cNvSpPr>
          <p:nvPr>
            <p:ph idx="1"/>
          </p:nvPr>
        </p:nvSpPr>
        <p:spPr/>
        <p:txBody>
          <a:bodyPr/>
          <a:lstStyle/>
          <a:p>
            <a:r>
              <a:rPr lang="en-US" dirty="0"/>
              <a:t>Prickly Acacia/</a:t>
            </a:r>
            <a:r>
              <a:rPr lang="en-US" dirty="0" err="1"/>
              <a:t>Keekar</a:t>
            </a:r>
            <a:endParaRPr lang="en-US" dirty="0"/>
          </a:p>
          <a:p>
            <a:r>
              <a:rPr lang="en-US" dirty="0"/>
              <a:t>Deodar Cedar</a:t>
            </a:r>
          </a:p>
          <a:p>
            <a:r>
              <a:rPr lang="en-US" dirty="0" err="1"/>
              <a:t>Dalbergia</a:t>
            </a:r>
            <a:r>
              <a:rPr lang="en-US" dirty="0"/>
              <a:t> </a:t>
            </a:r>
            <a:r>
              <a:rPr lang="en-US" dirty="0" err="1"/>
              <a:t>Sisso</a:t>
            </a:r>
            <a:r>
              <a:rPr lang="en-US" dirty="0"/>
              <a:t>/</a:t>
            </a:r>
            <a:r>
              <a:rPr lang="en-US" dirty="0" err="1"/>
              <a:t>Sheesham</a:t>
            </a:r>
            <a:r>
              <a:rPr lang="en-US" dirty="0"/>
              <a:t> tree</a:t>
            </a:r>
          </a:p>
          <a:p>
            <a:r>
              <a:rPr lang="en-US" dirty="0"/>
              <a:t>Alovera</a:t>
            </a:r>
          </a:p>
          <a:p>
            <a:r>
              <a:rPr lang="en-US" dirty="0"/>
              <a:t>Marijuana</a:t>
            </a:r>
          </a:p>
          <a:p>
            <a:r>
              <a:rPr lang="en-US" dirty="0"/>
              <a:t>Corel tree</a:t>
            </a:r>
          </a:p>
        </p:txBody>
      </p:sp>
      <p:pic>
        <p:nvPicPr>
          <p:cNvPr id="4" name="Picture 3">
            <a:extLst>
              <a:ext uri="{FF2B5EF4-FFF2-40B4-BE49-F238E27FC236}">
                <a16:creationId xmlns:a16="http://schemas.microsoft.com/office/drawing/2014/main" id="{68562BE6-39B3-4AAF-9A00-B055BF5E7980}"/>
              </a:ext>
            </a:extLst>
          </p:cNvPr>
          <p:cNvPicPr>
            <a:picLocks noChangeAspect="1"/>
          </p:cNvPicPr>
          <p:nvPr/>
        </p:nvPicPr>
        <p:blipFill>
          <a:blip r:embed="rId2"/>
          <a:stretch>
            <a:fillRect/>
          </a:stretch>
        </p:blipFill>
        <p:spPr>
          <a:xfrm>
            <a:off x="6166975" y="1395227"/>
            <a:ext cx="2959270" cy="1923957"/>
          </a:xfrm>
          <a:prstGeom prst="rect">
            <a:avLst/>
          </a:prstGeom>
        </p:spPr>
      </p:pic>
      <p:pic>
        <p:nvPicPr>
          <p:cNvPr id="5" name="Picture 4">
            <a:extLst>
              <a:ext uri="{FF2B5EF4-FFF2-40B4-BE49-F238E27FC236}">
                <a16:creationId xmlns:a16="http://schemas.microsoft.com/office/drawing/2014/main" id="{7B52716E-E23F-4E0F-8325-32A8F8AD64D7}"/>
              </a:ext>
            </a:extLst>
          </p:cNvPr>
          <p:cNvPicPr>
            <a:picLocks noChangeAspect="1"/>
          </p:cNvPicPr>
          <p:nvPr/>
        </p:nvPicPr>
        <p:blipFill>
          <a:blip r:embed="rId3"/>
          <a:stretch>
            <a:fillRect/>
          </a:stretch>
        </p:blipFill>
        <p:spPr>
          <a:xfrm>
            <a:off x="3578606" y="3429000"/>
            <a:ext cx="4062722" cy="2676617"/>
          </a:xfrm>
          <a:prstGeom prst="rect">
            <a:avLst/>
          </a:prstGeom>
        </p:spPr>
      </p:pic>
      <p:pic>
        <p:nvPicPr>
          <p:cNvPr id="6" name="Picture 5">
            <a:extLst>
              <a:ext uri="{FF2B5EF4-FFF2-40B4-BE49-F238E27FC236}">
                <a16:creationId xmlns:a16="http://schemas.microsoft.com/office/drawing/2014/main" id="{36FE9740-0BE5-4423-971E-4BAD80BCE643}"/>
              </a:ext>
            </a:extLst>
          </p:cNvPr>
          <p:cNvPicPr>
            <a:picLocks noChangeAspect="1"/>
          </p:cNvPicPr>
          <p:nvPr/>
        </p:nvPicPr>
        <p:blipFill>
          <a:blip r:embed="rId4"/>
          <a:stretch>
            <a:fillRect/>
          </a:stretch>
        </p:blipFill>
        <p:spPr>
          <a:xfrm>
            <a:off x="9372876" y="1395227"/>
            <a:ext cx="2468339" cy="1839897"/>
          </a:xfrm>
          <a:prstGeom prst="rect">
            <a:avLst/>
          </a:prstGeom>
        </p:spPr>
      </p:pic>
      <p:pic>
        <p:nvPicPr>
          <p:cNvPr id="7" name="Picture 6">
            <a:extLst>
              <a:ext uri="{FF2B5EF4-FFF2-40B4-BE49-F238E27FC236}">
                <a16:creationId xmlns:a16="http://schemas.microsoft.com/office/drawing/2014/main" id="{C6F7D6B8-B862-4196-B45F-DA29A125C64F}"/>
              </a:ext>
            </a:extLst>
          </p:cNvPr>
          <p:cNvPicPr>
            <a:picLocks noChangeAspect="1"/>
          </p:cNvPicPr>
          <p:nvPr/>
        </p:nvPicPr>
        <p:blipFill>
          <a:blip r:embed="rId5"/>
          <a:stretch>
            <a:fillRect/>
          </a:stretch>
        </p:blipFill>
        <p:spPr>
          <a:xfrm>
            <a:off x="9936215" y="3429000"/>
            <a:ext cx="1905000" cy="2438400"/>
          </a:xfrm>
          <a:prstGeom prst="rect">
            <a:avLst/>
          </a:prstGeom>
        </p:spPr>
      </p:pic>
      <p:pic>
        <p:nvPicPr>
          <p:cNvPr id="8" name="Picture 7">
            <a:extLst>
              <a:ext uri="{FF2B5EF4-FFF2-40B4-BE49-F238E27FC236}">
                <a16:creationId xmlns:a16="http://schemas.microsoft.com/office/drawing/2014/main" id="{C521F6FF-648A-4E6B-98AA-066E8E5CBC36}"/>
              </a:ext>
            </a:extLst>
          </p:cNvPr>
          <p:cNvPicPr>
            <a:picLocks noChangeAspect="1"/>
          </p:cNvPicPr>
          <p:nvPr/>
        </p:nvPicPr>
        <p:blipFill>
          <a:blip r:embed="rId6"/>
          <a:stretch>
            <a:fillRect/>
          </a:stretch>
        </p:blipFill>
        <p:spPr>
          <a:xfrm>
            <a:off x="1509204" y="4820064"/>
            <a:ext cx="3048000" cy="2019300"/>
          </a:xfrm>
          <a:prstGeom prst="rect">
            <a:avLst/>
          </a:prstGeom>
        </p:spPr>
      </p:pic>
      <p:pic>
        <p:nvPicPr>
          <p:cNvPr id="9" name="Picture 8">
            <a:extLst>
              <a:ext uri="{FF2B5EF4-FFF2-40B4-BE49-F238E27FC236}">
                <a16:creationId xmlns:a16="http://schemas.microsoft.com/office/drawing/2014/main" id="{FF9F8F70-614D-4BAC-A3E2-30AC8B66E0B5}"/>
              </a:ext>
            </a:extLst>
          </p:cNvPr>
          <p:cNvPicPr>
            <a:picLocks noChangeAspect="1"/>
          </p:cNvPicPr>
          <p:nvPr/>
        </p:nvPicPr>
        <p:blipFill>
          <a:blip r:embed="rId7"/>
          <a:stretch>
            <a:fillRect/>
          </a:stretch>
        </p:blipFill>
        <p:spPr>
          <a:xfrm>
            <a:off x="7588155" y="3876628"/>
            <a:ext cx="2348060" cy="1742890"/>
          </a:xfrm>
          <a:prstGeom prst="rect">
            <a:avLst/>
          </a:prstGeom>
        </p:spPr>
      </p:pic>
      <p:sp>
        <p:nvSpPr>
          <p:cNvPr id="10" name="Footer Placeholder 9">
            <a:extLst>
              <a:ext uri="{FF2B5EF4-FFF2-40B4-BE49-F238E27FC236}">
                <a16:creationId xmlns:a16="http://schemas.microsoft.com/office/drawing/2014/main" id="{D74806CC-AA4E-4BFE-83BC-F535877B1930}"/>
              </a:ext>
            </a:extLst>
          </p:cNvPr>
          <p:cNvSpPr>
            <a:spLocks noGrp="1"/>
          </p:cNvSpPr>
          <p:nvPr>
            <p:ph type="ftr" sz="quarter" idx="11"/>
          </p:nvPr>
        </p:nvSpPr>
        <p:spPr/>
        <p:txBody>
          <a:bodyPr/>
          <a:lstStyle/>
          <a:p>
            <a:r>
              <a:rPr lang="en-US"/>
              <a:t>Misbah Hussain</a:t>
            </a:r>
          </a:p>
        </p:txBody>
      </p:sp>
    </p:spTree>
    <p:extLst>
      <p:ext uri="{BB962C8B-B14F-4D97-AF65-F5344CB8AC3E}">
        <p14:creationId xmlns:p14="http://schemas.microsoft.com/office/powerpoint/2010/main" val="344369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303E1-5C5B-4EE0-A899-4056858C6F66}"/>
              </a:ext>
            </a:extLst>
          </p:cNvPr>
          <p:cNvSpPr>
            <a:spLocks noGrp="1"/>
          </p:cNvSpPr>
          <p:nvPr>
            <p:ph type="title"/>
          </p:nvPr>
        </p:nvSpPr>
        <p:spPr/>
        <p:txBody>
          <a:bodyPr/>
          <a:lstStyle/>
          <a:p>
            <a:r>
              <a:rPr lang="en-US" dirty="0"/>
              <a:t>Pakistan: Livestock</a:t>
            </a:r>
          </a:p>
        </p:txBody>
      </p:sp>
      <p:sp>
        <p:nvSpPr>
          <p:cNvPr id="3" name="Content Placeholder 2">
            <a:extLst>
              <a:ext uri="{FF2B5EF4-FFF2-40B4-BE49-F238E27FC236}">
                <a16:creationId xmlns:a16="http://schemas.microsoft.com/office/drawing/2014/main" id="{846D3218-415A-4DDF-8FAB-33D96C4CD4FB}"/>
              </a:ext>
            </a:extLst>
          </p:cNvPr>
          <p:cNvSpPr>
            <a:spLocks noGrp="1"/>
          </p:cNvSpPr>
          <p:nvPr>
            <p:ph idx="1"/>
          </p:nvPr>
        </p:nvSpPr>
        <p:spPr/>
        <p:txBody>
          <a:bodyPr/>
          <a:lstStyle/>
          <a:p>
            <a:r>
              <a:rPr lang="en-US" dirty="0"/>
              <a:t>11% of Pakistan’s GDP comes from livestock</a:t>
            </a:r>
          </a:p>
          <a:p>
            <a:r>
              <a:rPr lang="en-GB" dirty="0"/>
              <a:t>Livestock also contributes significantly towards national exports and 8.5 – 9.0 % of total exports belong to this sector</a:t>
            </a:r>
          </a:p>
          <a:p>
            <a:r>
              <a:rPr lang="en-GB" dirty="0"/>
              <a:t>Livestock is raised by more than 6.5 million small and landless families in the rural areas constituting their main livelihood source</a:t>
            </a:r>
          </a:p>
          <a:p>
            <a:r>
              <a:rPr lang="en-US" dirty="0"/>
              <a:t> </a:t>
            </a:r>
            <a:r>
              <a:rPr lang="en-GB" dirty="0"/>
              <a:t>The demand for livestock products is increasing due to population growth, urbanization and economic development in the country</a:t>
            </a:r>
          </a:p>
          <a:p>
            <a:endParaRPr lang="en-US" dirty="0"/>
          </a:p>
        </p:txBody>
      </p:sp>
      <p:pic>
        <p:nvPicPr>
          <p:cNvPr id="4" name="Picture 3">
            <a:extLst>
              <a:ext uri="{FF2B5EF4-FFF2-40B4-BE49-F238E27FC236}">
                <a16:creationId xmlns:a16="http://schemas.microsoft.com/office/drawing/2014/main" id="{3F04FBDD-2A87-4C9E-8374-B9751A2BDA45}"/>
              </a:ext>
            </a:extLst>
          </p:cNvPr>
          <p:cNvPicPr>
            <a:picLocks noChangeAspect="1"/>
          </p:cNvPicPr>
          <p:nvPr/>
        </p:nvPicPr>
        <p:blipFill>
          <a:blip r:embed="rId2"/>
          <a:stretch>
            <a:fillRect/>
          </a:stretch>
        </p:blipFill>
        <p:spPr>
          <a:xfrm>
            <a:off x="2763591" y="5095783"/>
            <a:ext cx="4538441" cy="1645667"/>
          </a:xfrm>
          <a:prstGeom prst="rect">
            <a:avLst/>
          </a:prstGeom>
        </p:spPr>
      </p:pic>
      <p:sp>
        <p:nvSpPr>
          <p:cNvPr id="5" name="Footer Placeholder 4">
            <a:extLst>
              <a:ext uri="{FF2B5EF4-FFF2-40B4-BE49-F238E27FC236}">
                <a16:creationId xmlns:a16="http://schemas.microsoft.com/office/drawing/2014/main" id="{D6702052-5181-45A6-9A68-1361EA30AA4E}"/>
              </a:ext>
            </a:extLst>
          </p:cNvPr>
          <p:cNvSpPr>
            <a:spLocks noGrp="1"/>
          </p:cNvSpPr>
          <p:nvPr>
            <p:ph type="ftr" sz="quarter" idx="11"/>
          </p:nvPr>
        </p:nvSpPr>
        <p:spPr/>
        <p:txBody>
          <a:bodyPr/>
          <a:lstStyle/>
          <a:p>
            <a:r>
              <a:rPr lang="en-US"/>
              <a:t>Misbah Hussain</a:t>
            </a:r>
          </a:p>
        </p:txBody>
      </p:sp>
    </p:spTree>
    <p:extLst>
      <p:ext uri="{BB962C8B-B14F-4D97-AF65-F5344CB8AC3E}">
        <p14:creationId xmlns:p14="http://schemas.microsoft.com/office/powerpoint/2010/main" val="2699088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E6F18-09E3-4D20-8CB3-A352C963F9BF}"/>
              </a:ext>
            </a:extLst>
          </p:cNvPr>
          <p:cNvSpPr>
            <a:spLocks noGrp="1"/>
          </p:cNvSpPr>
          <p:nvPr>
            <p:ph type="title"/>
          </p:nvPr>
        </p:nvSpPr>
        <p:spPr/>
        <p:txBody>
          <a:bodyPr/>
          <a:lstStyle/>
          <a:p>
            <a:r>
              <a:rPr lang="en-US" dirty="0"/>
              <a:t>Pakistan: Domestic animals</a:t>
            </a:r>
          </a:p>
        </p:txBody>
      </p:sp>
      <p:sp>
        <p:nvSpPr>
          <p:cNvPr id="3" name="Content Placeholder 2">
            <a:extLst>
              <a:ext uri="{FF2B5EF4-FFF2-40B4-BE49-F238E27FC236}">
                <a16:creationId xmlns:a16="http://schemas.microsoft.com/office/drawing/2014/main" id="{C5EB9B1B-AAC6-483A-A229-2FB68E6C3FCE}"/>
              </a:ext>
            </a:extLst>
          </p:cNvPr>
          <p:cNvSpPr>
            <a:spLocks noGrp="1"/>
          </p:cNvSpPr>
          <p:nvPr>
            <p:ph idx="1"/>
          </p:nvPr>
        </p:nvSpPr>
        <p:spPr/>
        <p:txBody>
          <a:bodyPr/>
          <a:lstStyle/>
          <a:p>
            <a:r>
              <a:rPr lang="en-US" dirty="0"/>
              <a:t>Buffalo (</a:t>
            </a:r>
            <a:r>
              <a:rPr lang="en-US" dirty="0" err="1"/>
              <a:t>Nili</a:t>
            </a:r>
            <a:r>
              <a:rPr lang="en-US" dirty="0"/>
              <a:t>-Ravi, </a:t>
            </a:r>
            <a:r>
              <a:rPr lang="en-US" dirty="0" err="1"/>
              <a:t>Kundi</a:t>
            </a:r>
            <a:r>
              <a:rPr lang="en-US" dirty="0"/>
              <a:t>, </a:t>
            </a:r>
            <a:r>
              <a:rPr lang="en-US" dirty="0" err="1"/>
              <a:t>Azi-Kheli</a:t>
            </a:r>
            <a:r>
              <a:rPr lang="en-US" dirty="0"/>
              <a:t>)</a:t>
            </a:r>
          </a:p>
          <a:p>
            <a:r>
              <a:rPr lang="en-US" dirty="0"/>
              <a:t>Cattle (Sahiwal, Red Sindhi, </a:t>
            </a:r>
            <a:r>
              <a:rPr lang="en-US" dirty="0" err="1"/>
              <a:t>Cholistani</a:t>
            </a:r>
            <a:r>
              <a:rPr lang="en-US" dirty="0"/>
              <a:t>, </a:t>
            </a:r>
            <a:r>
              <a:rPr lang="en-US" dirty="0" err="1"/>
              <a:t>Achai</a:t>
            </a:r>
            <a:r>
              <a:rPr lang="en-US" dirty="0"/>
              <a:t>)</a:t>
            </a:r>
          </a:p>
          <a:p>
            <a:r>
              <a:rPr lang="en-US" dirty="0"/>
              <a:t>Sheep (</a:t>
            </a:r>
            <a:r>
              <a:rPr lang="en-US" dirty="0" err="1"/>
              <a:t>Lohi</a:t>
            </a:r>
            <a:r>
              <a:rPr lang="en-US" dirty="0"/>
              <a:t>, </a:t>
            </a:r>
            <a:r>
              <a:rPr lang="en-US" dirty="0" err="1"/>
              <a:t>Kajli</a:t>
            </a:r>
            <a:r>
              <a:rPr lang="en-US" dirty="0"/>
              <a:t>, </a:t>
            </a:r>
            <a:r>
              <a:rPr lang="en-US" dirty="0" err="1"/>
              <a:t>Damani</a:t>
            </a:r>
            <a:r>
              <a:rPr lang="en-US" dirty="0"/>
              <a:t>, </a:t>
            </a:r>
            <a:r>
              <a:rPr lang="en-US" dirty="0" err="1"/>
              <a:t>Balkhi</a:t>
            </a:r>
            <a:r>
              <a:rPr lang="en-US" dirty="0"/>
              <a:t>, Baluchi)</a:t>
            </a:r>
          </a:p>
          <a:p>
            <a:r>
              <a:rPr lang="en-US" dirty="0"/>
              <a:t>Goat (</a:t>
            </a:r>
            <a:r>
              <a:rPr lang="en-US" dirty="0" err="1"/>
              <a:t>Beetal</a:t>
            </a:r>
            <a:r>
              <a:rPr lang="en-US" dirty="0"/>
              <a:t>, </a:t>
            </a:r>
            <a:r>
              <a:rPr lang="en-US" dirty="0" err="1"/>
              <a:t>Dera</a:t>
            </a:r>
            <a:r>
              <a:rPr lang="en-US" dirty="0"/>
              <a:t> Din, </a:t>
            </a:r>
            <a:r>
              <a:rPr lang="en-US" dirty="0" err="1"/>
              <a:t>Panah</a:t>
            </a:r>
            <a:r>
              <a:rPr lang="en-US" dirty="0"/>
              <a:t>, Nachi, Teddy)</a:t>
            </a:r>
          </a:p>
          <a:p>
            <a:r>
              <a:rPr lang="en-US" dirty="0"/>
              <a:t>Horse (Baluchi)</a:t>
            </a:r>
          </a:p>
          <a:p>
            <a:r>
              <a:rPr lang="en-US" dirty="0"/>
              <a:t>Camel (Bagri, </a:t>
            </a:r>
            <a:r>
              <a:rPr lang="en-US" dirty="0" err="1"/>
              <a:t>Marecha</a:t>
            </a:r>
            <a:r>
              <a:rPr lang="en-US" dirty="0"/>
              <a:t>, </a:t>
            </a:r>
            <a:r>
              <a:rPr lang="en-US" dirty="0" err="1"/>
              <a:t>Brela</a:t>
            </a:r>
            <a:r>
              <a:rPr lang="en-US" dirty="0"/>
              <a:t>, Pahari)</a:t>
            </a:r>
          </a:p>
        </p:txBody>
      </p:sp>
      <p:pic>
        <p:nvPicPr>
          <p:cNvPr id="5" name="Picture 4">
            <a:extLst>
              <a:ext uri="{FF2B5EF4-FFF2-40B4-BE49-F238E27FC236}">
                <a16:creationId xmlns:a16="http://schemas.microsoft.com/office/drawing/2014/main" id="{31627E34-2660-4B91-9E38-1E570B9979F9}"/>
              </a:ext>
            </a:extLst>
          </p:cNvPr>
          <p:cNvPicPr>
            <a:picLocks noChangeAspect="1"/>
          </p:cNvPicPr>
          <p:nvPr/>
        </p:nvPicPr>
        <p:blipFill>
          <a:blip r:embed="rId2"/>
          <a:stretch>
            <a:fillRect/>
          </a:stretch>
        </p:blipFill>
        <p:spPr>
          <a:xfrm>
            <a:off x="7943850" y="2655209"/>
            <a:ext cx="3409950" cy="2524125"/>
          </a:xfrm>
          <a:prstGeom prst="rect">
            <a:avLst/>
          </a:prstGeom>
        </p:spPr>
      </p:pic>
      <p:pic>
        <p:nvPicPr>
          <p:cNvPr id="6" name="Picture 5">
            <a:extLst>
              <a:ext uri="{FF2B5EF4-FFF2-40B4-BE49-F238E27FC236}">
                <a16:creationId xmlns:a16="http://schemas.microsoft.com/office/drawing/2014/main" id="{36A7F94F-A9DD-4751-A28A-D94BE11356EE}"/>
              </a:ext>
            </a:extLst>
          </p:cNvPr>
          <p:cNvPicPr>
            <a:picLocks noChangeAspect="1"/>
          </p:cNvPicPr>
          <p:nvPr/>
        </p:nvPicPr>
        <p:blipFill>
          <a:blip r:embed="rId3"/>
          <a:stretch>
            <a:fillRect/>
          </a:stretch>
        </p:blipFill>
        <p:spPr>
          <a:xfrm>
            <a:off x="8468048" y="4723152"/>
            <a:ext cx="3476625" cy="1952625"/>
          </a:xfrm>
          <a:prstGeom prst="rect">
            <a:avLst/>
          </a:prstGeom>
        </p:spPr>
      </p:pic>
      <p:pic>
        <p:nvPicPr>
          <p:cNvPr id="7" name="Picture 6">
            <a:extLst>
              <a:ext uri="{FF2B5EF4-FFF2-40B4-BE49-F238E27FC236}">
                <a16:creationId xmlns:a16="http://schemas.microsoft.com/office/drawing/2014/main" id="{BE6BA29E-97E8-46F6-8589-5D975C6F3EA3}"/>
              </a:ext>
            </a:extLst>
          </p:cNvPr>
          <p:cNvPicPr>
            <a:picLocks noChangeAspect="1"/>
          </p:cNvPicPr>
          <p:nvPr/>
        </p:nvPicPr>
        <p:blipFill>
          <a:blip r:embed="rId4"/>
          <a:stretch>
            <a:fillRect/>
          </a:stretch>
        </p:blipFill>
        <p:spPr>
          <a:xfrm>
            <a:off x="5404767" y="4803086"/>
            <a:ext cx="2801182" cy="1792756"/>
          </a:xfrm>
          <a:prstGeom prst="rect">
            <a:avLst/>
          </a:prstGeom>
        </p:spPr>
      </p:pic>
      <p:pic>
        <p:nvPicPr>
          <p:cNvPr id="8" name="Picture 7">
            <a:extLst>
              <a:ext uri="{FF2B5EF4-FFF2-40B4-BE49-F238E27FC236}">
                <a16:creationId xmlns:a16="http://schemas.microsoft.com/office/drawing/2014/main" id="{DEEF4FFE-977B-4B53-9FF9-EA4ECB2B052B}"/>
              </a:ext>
            </a:extLst>
          </p:cNvPr>
          <p:cNvPicPr>
            <a:picLocks noChangeAspect="1"/>
          </p:cNvPicPr>
          <p:nvPr/>
        </p:nvPicPr>
        <p:blipFill>
          <a:blip r:embed="rId5"/>
          <a:stretch>
            <a:fillRect/>
          </a:stretch>
        </p:blipFill>
        <p:spPr>
          <a:xfrm>
            <a:off x="1949816" y="4803086"/>
            <a:ext cx="2801182" cy="1829674"/>
          </a:xfrm>
          <a:prstGeom prst="rect">
            <a:avLst/>
          </a:prstGeom>
        </p:spPr>
      </p:pic>
      <p:sp>
        <p:nvSpPr>
          <p:cNvPr id="9" name="Footer Placeholder 8">
            <a:extLst>
              <a:ext uri="{FF2B5EF4-FFF2-40B4-BE49-F238E27FC236}">
                <a16:creationId xmlns:a16="http://schemas.microsoft.com/office/drawing/2014/main" id="{C05C3C7D-F5D5-4C0A-8234-735DA1EC3839}"/>
              </a:ext>
            </a:extLst>
          </p:cNvPr>
          <p:cNvSpPr>
            <a:spLocks noGrp="1"/>
          </p:cNvSpPr>
          <p:nvPr>
            <p:ph type="ftr" sz="quarter" idx="11"/>
          </p:nvPr>
        </p:nvSpPr>
        <p:spPr/>
        <p:txBody>
          <a:bodyPr/>
          <a:lstStyle/>
          <a:p>
            <a:r>
              <a:rPr lang="en-US"/>
              <a:t>Misbah Hussain</a:t>
            </a:r>
          </a:p>
        </p:txBody>
      </p:sp>
      <p:pic>
        <p:nvPicPr>
          <p:cNvPr id="10" name="Picture 9">
            <a:extLst>
              <a:ext uri="{FF2B5EF4-FFF2-40B4-BE49-F238E27FC236}">
                <a16:creationId xmlns:a16="http://schemas.microsoft.com/office/drawing/2014/main" id="{C1163C68-7552-48E0-859B-F6C128383BC9}"/>
              </a:ext>
            </a:extLst>
          </p:cNvPr>
          <p:cNvPicPr>
            <a:picLocks noChangeAspect="1"/>
          </p:cNvPicPr>
          <p:nvPr/>
        </p:nvPicPr>
        <p:blipFill>
          <a:blip r:embed="rId6"/>
          <a:stretch>
            <a:fillRect/>
          </a:stretch>
        </p:blipFill>
        <p:spPr>
          <a:xfrm>
            <a:off x="7943849" y="230824"/>
            <a:ext cx="3409950" cy="2334483"/>
          </a:xfrm>
          <a:prstGeom prst="rect">
            <a:avLst/>
          </a:prstGeom>
        </p:spPr>
      </p:pic>
    </p:spTree>
    <p:extLst>
      <p:ext uri="{BB962C8B-B14F-4D97-AF65-F5344CB8AC3E}">
        <p14:creationId xmlns:p14="http://schemas.microsoft.com/office/powerpoint/2010/main" val="2801137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74218-0B5D-4D55-8F7E-5509FE4EC799}"/>
              </a:ext>
            </a:extLst>
          </p:cNvPr>
          <p:cNvSpPr>
            <a:spLocks noGrp="1"/>
          </p:cNvSpPr>
          <p:nvPr>
            <p:ph type="title"/>
          </p:nvPr>
        </p:nvSpPr>
        <p:spPr/>
        <p:txBody>
          <a:bodyPr/>
          <a:lstStyle/>
          <a:p>
            <a:r>
              <a:rPr lang="en-US" dirty="0"/>
              <a:t>Buffalo</a:t>
            </a:r>
          </a:p>
        </p:txBody>
      </p:sp>
      <p:sp>
        <p:nvSpPr>
          <p:cNvPr id="3" name="Content Placeholder 2">
            <a:extLst>
              <a:ext uri="{FF2B5EF4-FFF2-40B4-BE49-F238E27FC236}">
                <a16:creationId xmlns:a16="http://schemas.microsoft.com/office/drawing/2014/main" id="{D916B7DC-435E-480C-B12B-77CC7F849EEC}"/>
              </a:ext>
            </a:extLst>
          </p:cNvPr>
          <p:cNvSpPr>
            <a:spLocks noGrp="1"/>
          </p:cNvSpPr>
          <p:nvPr>
            <p:ph idx="1"/>
          </p:nvPr>
        </p:nvSpPr>
        <p:spPr>
          <a:xfrm>
            <a:off x="838200" y="1417251"/>
            <a:ext cx="10515600" cy="5075623"/>
          </a:xfrm>
        </p:spPr>
        <p:txBody>
          <a:bodyPr>
            <a:normAutofit lnSpcReduction="10000"/>
          </a:bodyPr>
          <a:lstStyle/>
          <a:p>
            <a:pPr algn="just"/>
            <a:r>
              <a:rPr lang="en-US" b="1" i="1" u="sng" dirty="0" err="1"/>
              <a:t>Nili</a:t>
            </a:r>
            <a:r>
              <a:rPr lang="en-US" b="1" i="1" u="sng" dirty="0"/>
              <a:t>-Ravi</a:t>
            </a:r>
          </a:p>
          <a:p>
            <a:pPr marL="0" indent="0" algn="just">
              <a:buNone/>
            </a:pPr>
            <a:r>
              <a:rPr lang="en-US" sz="2400" dirty="0"/>
              <a:t>The </a:t>
            </a:r>
            <a:r>
              <a:rPr lang="en-US" sz="2400" dirty="0" err="1"/>
              <a:t>hometract</a:t>
            </a:r>
            <a:r>
              <a:rPr lang="en-US" sz="2400" dirty="0"/>
              <a:t> of the </a:t>
            </a:r>
            <a:r>
              <a:rPr lang="en-US" sz="2400" dirty="0" err="1"/>
              <a:t>Nili</a:t>
            </a:r>
            <a:r>
              <a:rPr lang="en-US" sz="2400" dirty="0"/>
              <a:t>-Ravi buffalo includes Lahore, Sheikhupura, Faisalabad, </a:t>
            </a:r>
            <a:r>
              <a:rPr lang="en-US" sz="2400" dirty="0" err="1"/>
              <a:t>Okara</a:t>
            </a:r>
            <a:r>
              <a:rPr lang="en-US" sz="2400" dirty="0"/>
              <a:t>, Sahiwal, Pakpattan and Vehari districts of Central Punjab; and Multan and parts of Bahawalpur and Bahawalnagar districts of southern Punjab. However, because of their well-recognized dairy qualities, these animals are now found all over the country. </a:t>
            </a:r>
            <a:r>
              <a:rPr lang="en-GB" sz="2400" dirty="0"/>
              <a:t>Males attain maturity at the age of 30 months, and females at 36 months. Milk yield is 1800-2500 litres per lactation (322 days) with 6.5% butter fat. Males may be used for draught purposes, especially for preparing land for paddy cultivation and are a good source of beef.</a:t>
            </a:r>
          </a:p>
          <a:p>
            <a:pPr algn="just"/>
            <a:r>
              <a:rPr lang="en-GB" b="1" i="1" u="sng" dirty="0" err="1"/>
              <a:t>Kundi</a:t>
            </a:r>
            <a:endParaRPr lang="en-GB" b="1" i="1" u="sng" dirty="0"/>
          </a:p>
          <a:p>
            <a:pPr marL="0" indent="0" algn="just">
              <a:buNone/>
            </a:pPr>
            <a:r>
              <a:rPr lang="en-GB" sz="2400" dirty="0" err="1"/>
              <a:t>Kundhi</a:t>
            </a:r>
            <a:r>
              <a:rPr lang="en-GB" sz="2400" dirty="0"/>
              <a:t> buffaloes are found throughout Sindh, particularly on both sides of the Indus river. The average age at maturity is 30 months in males and 36 months in females. Adult males weigh 500-600 kg, and females 300-400 kg. The milk yield per lactation is 1700-2200 litres with over 6.5% butter fat. </a:t>
            </a:r>
            <a:endParaRPr lang="en-US" sz="2400" dirty="0"/>
          </a:p>
        </p:txBody>
      </p:sp>
      <p:sp>
        <p:nvSpPr>
          <p:cNvPr id="4" name="Footer Placeholder 3">
            <a:extLst>
              <a:ext uri="{FF2B5EF4-FFF2-40B4-BE49-F238E27FC236}">
                <a16:creationId xmlns:a16="http://schemas.microsoft.com/office/drawing/2014/main" id="{2FFBBD71-BD87-4649-87AE-3CDBA18FF8F4}"/>
              </a:ext>
            </a:extLst>
          </p:cNvPr>
          <p:cNvSpPr>
            <a:spLocks noGrp="1"/>
          </p:cNvSpPr>
          <p:nvPr>
            <p:ph type="ftr" sz="quarter" idx="11"/>
          </p:nvPr>
        </p:nvSpPr>
        <p:spPr/>
        <p:txBody>
          <a:bodyPr/>
          <a:lstStyle/>
          <a:p>
            <a:r>
              <a:rPr lang="en-US"/>
              <a:t>Misbah Hussain</a:t>
            </a:r>
          </a:p>
        </p:txBody>
      </p:sp>
    </p:spTree>
    <p:extLst>
      <p:ext uri="{BB962C8B-B14F-4D97-AF65-F5344CB8AC3E}">
        <p14:creationId xmlns:p14="http://schemas.microsoft.com/office/powerpoint/2010/main" val="402742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4F62D-86A1-4234-AF97-B04C7E66E4E5}"/>
              </a:ext>
            </a:extLst>
          </p:cNvPr>
          <p:cNvSpPr>
            <a:spLocks noGrp="1"/>
          </p:cNvSpPr>
          <p:nvPr>
            <p:ph type="title"/>
          </p:nvPr>
        </p:nvSpPr>
        <p:spPr/>
        <p:txBody>
          <a:bodyPr/>
          <a:lstStyle/>
          <a:p>
            <a:r>
              <a:rPr lang="en-US" dirty="0"/>
              <a:t>Buffalo</a:t>
            </a:r>
          </a:p>
        </p:txBody>
      </p:sp>
      <p:sp>
        <p:nvSpPr>
          <p:cNvPr id="3" name="Content Placeholder 2">
            <a:extLst>
              <a:ext uri="{FF2B5EF4-FFF2-40B4-BE49-F238E27FC236}">
                <a16:creationId xmlns:a16="http://schemas.microsoft.com/office/drawing/2014/main" id="{A55DB845-B78B-454E-8DAB-3A29FD174C19}"/>
              </a:ext>
            </a:extLst>
          </p:cNvPr>
          <p:cNvSpPr>
            <a:spLocks noGrp="1"/>
          </p:cNvSpPr>
          <p:nvPr>
            <p:ph idx="1"/>
          </p:nvPr>
        </p:nvSpPr>
        <p:spPr/>
        <p:txBody>
          <a:bodyPr/>
          <a:lstStyle/>
          <a:p>
            <a:r>
              <a:rPr lang="en-US" b="1" i="1" u="sng" dirty="0" err="1"/>
              <a:t>Azi-Kheli</a:t>
            </a:r>
            <a:endParaRPr lang="en-US" b="1" i="1" u="sng" dirty="0"/>
          </a:p>
          <a:p>
            <a:pPr marL="0" indent="0" algn="just">
              <a:buNone/>
            </a:pPr>
            <a:r>
              <a:rPr lang="en-GB" sz="2400" dirty="0"/>
              <a:t>These buffaloes are mainly found in </a:t>
            </a:r>
            <a:r>
              <a:rPr lang="en-GB" sz="2400" dirty="0" err="1"/>
              <a:t>Khwaza</a:t>
            </a:r>
            <a:r>
              <a:rPr lang="en-GB" sz="2400" dirty="0"/>
              <a:t> </a:t>
            </a:r>
            <a:r>
              <a:rPr lang="en-GB" sz="2400" dirty="0" err="1"/>
              <a:t>Khella</a:t>
            </a:r>
            <a:r>
              <a:rPr lang="en-GB" sz="2400" dirty="0"/>
              <a:t> and </a:t>
            </a:r>
            <a:r>
              <a:rPr lang="en-GB" sz="2400" dirty="0" err="1"/>
              <a:t>Madyan</a:t>
            </a:r>
            <a:r>
              <a:rPr lang="en-GB" sz="2400" dirty="0"/>
              <a:t> areas of Swat. </a:t>
            </a:r>
            <a:r>
              <a:rPr lang="en-GB" sz="2400" dirty="0" err="1"/>
              <a:t>Azi-Khelies</a:t>
            </a:r>
            <a:r>
              <a:rPr lang="en-GB" sz="2400" dirty="0"/>
              <a:t> have been named after a local tribe ‘Aziz </a:t>
            </a:r>
            <a:r>
              <a:rPr lang="en-GB" sz="2400" dirty="0" err="1"/>
              <a:t>Khell</a:t>
            </a:r>
            <a:r>
              <a:rPr lang="en-GB" sz="2400" dirty="0"/>
              <a:t>’. Colour variation in </a:t>
            </a:r>
            <a:r>
              <a:rPr lang="en-GB" sz="2400" dirty="0" err="1"/>
              <a:t>Azi-Kheli</a:t>
            </a:r>
            <a:r>
              <a:rPr lang="en-GB" sz="2400" dirty="0"/>
              <a:t> is quite pronounced, varying from complete albino animals to piebald to even black. Milk yield per lactation is about 1800 litres. </a:t>
            </a:r>
            <a:r>
              <a:rPr lang="en-GB" sz="2400" dirty="0" err="1"/>
              <a:t>Azi‑Kheli</a:t>
            </a:r>
            <a:r>
              <a:rPr lang="en-GB" sz="2400" dirty="0"/>
              <a:t> buffaloes are generally docile. </a:t>
            </a:r>
            <a:endParaRPr lang="en-US" sz="2400" dirty="0"/>
          </a:p>
        </p:txBody>
      </p:sp>
      <p:sp>
        <p:nvSpPr>
          <p:cNvPr id="4" name="Footer Placeholder 3">
            <a:extLst>
              <a:ext uri="{FF2B5EF4-FFF2-40B4-BE49-F238E27FC236}">
                <a16:creationId xmlns:a16="http://schemas.microsoft.com/office/drawing/2014/main" id="{42193C89-3E14-4044-B7E7-AEBFD01C4502}"/>
              </a:ext>
            </a:extLst>
          </p:cNvPr>
          <p:cNvSpPr>
            <a:spLocks noGrp="1"/>
          </p:cNvSpPr>
          <p:nvPr>
            <p:ph type="ftr" sz="quarter" idx="11"/>
          </p:nvPr>
        </p:nvSpPr>
        <p:spPr/>
        <p:txBody>
          <a:bodyPr/>
          <a:lstStyle/>
          <a:p>
            <a:r>
              <a:rPr lang="en-US"/>
              <a:t>Misbah Hussain</a:t>
            </a:r>
          </a:p>
        </p:txBody>
      </p:sp>
    </p:spTree>
    <p:extLst>
      <p:ext uri="{BB962C8B-B14F-4D97-AF65-F5344CB8AC3E}">
        <p14:creationId xmlns:p14="http://schemas.microsoft.com/office/powerpoint/2010/main" val="3587400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C0496-316E-4EE2-A3FF-867FEEC45A89}"/>
              </a:ext>
            </a:extLst>
          </p:cNvPr>
          <p:cNvSpPr>
            <a:spLocks noGrp="1"/>
          </p:cNvSpPr>
          <p:nvPr>
            <p:ph type="title"/>
          </p:nvPr>
        </p:nvSpPr>
        <p:spPr/>
        <p:txBody>
          <a:bodyPr/>
          <a:lstStyle/>
          <a:p>
            <a:r>
              <a:rPr lang="en-US" dirty="0"/>
              <a:t>Cattle</a:t>
            </a:r>
          </a:p>
        </p:txBody>
      </p:sp>
      <p:sp>
        <p:nvSpPr>
          <p:cNvPr id="3" name="Content Placeholder 2">
            <a:extLst>
              <a:ext uri="{FF2B5EF4-FFF2-40B4-BE49-F238E27FC236}">
                <a16:creationId xmlns:a16="http://schemas.microsoft.com/office/drawing/2014/main" id="{15D55908-F786-4CE3-9C77-0D75F2BA585C}"/>
              </a:ext>
            </a:extLst>
          </p:cNvPr>
          <p:cNvSpPr>
            <a:spLocks noGrp="1"/>
          </p:cNvSpPr>
          <p:nvPr>
            <p:ph idx="1"/>
          </p:nvPr>
        </p:nvSpPr>
        <p:spPr/>
        <p:txBody>
          <a:bodyPr>
            <a:normAutofit lnSpcReduction="10000"/>
          </a:bodyPr>
          <a:lstStyle/>
          <a:p>
            <a:r>
              <a:rPr lang="en-US" b="1" i="1" u="sng" dirty="0"/>
              <a:t>Sahiwal</a:t>
            </a:r>
          </a:p>
          <a:p>
            <a:pPr marL="0" indent="0">
              <a:buNone/>
            </a:pPr>
            <a:r>
              <a:rPr lang="en-GB" sz="2400" dirty="0"/>
              <a:t>Sahiwal cattle lives in parts of districts Sahiwal, </a:t>
            </a:r>
            <a:r>
              <a:rPr lang="en-GB" sz="2400" dirty="0" err="1"/>
              <a:t>Okara</a:t>
            </a:r>
            <a:r>
              <a:rPr lang="en-GB" sz="2400" dirty="0"/>
              <a:t>, Pakpattan, Multan, and Faisalabad in Punjab. The breed is named after Sahiwal district, which is part of its </a:t>
            </a:r>
            <a:r>
              <a:rPr lang="en-GB" sz="2400" dirty="0" err="1"/>
              <a:t>hometract</a:t>
            </a:r>
            <a:r>
              <a:rPr lang="en-GB" sz="2400" dirty="0"/>
              <a:t>. This is tick resistant breed because its skin naturally keeps on shivering . Milk yield is 1500-2200 litres per lactation with a fat content of 4.5 %. Sahiwal are in great demand in several Asian and African countries. They have also been exported to Australia. </a:t>
            </a:r>
          </a:p>
          <a:p>
            <a:r>
              <a:rPr lang="en-GB" b="1" i="1" u="sng" dirty="0"/>
              <a:t>Red Sindhi</a:t>
            </a:r>
          </a:p>
          <a:p>
            <a:pPr marL="0" indent="0">
              <a:buNone/>
            </a:pPr>
            <a:r>
              <a:rPr lang="en-GB" sz="2400" dirty="0"/>
              <a:t>The Red Sindhi breed originates from a mountainous region called `Mahal Kohistan’, spread over parts of Karachi, </a:t>
            </a:r>
            <a:r>
              <a:rPr lang="en-GB" sz="2400" dirty="0" err="1"/>
              <a:t>Thattha</a:t>
            </a:r>
            <a:r>
              <a:rPr lang="en-GB" sz="2400" dirty="0"/>
              <a:t> and </a:t>
            </a:r>
            <a:r>
              <a:rPr lang="en-GB" sz="2400" dirty="0" err="1"/>
              <a:t>Dadu</a:t>
            </a:r>
            <a:r>
              <a:rPr lang="en-GB" sz="2400" dirty="0"/>
              <a:t> districts in Sindh. Red Sindhi animals are hardy and adapt very well to stressful environments. Milk yield per lactation varies from 1200 to 2000 litres.</a:t>
            </a:r>
            <a:endParaRPr lang="en-US" sz="2400" dirty="0"/>
          </a:p>
        </p:txBody>
      </p:sp>
      <p:sp>
        <p:nvSpPr>
          <p:cNvPr id="4" name="Footer Placeholder 3">
            <a:extLst>
              <a:ext uri="{FF2B5EF4-FFF2-40B4-BE49-F238E27FC236}">
                <a16:creationId xmlns:a16="http://schemas.microsoft.com/office/drawing/2014/main" id="{ED3DD352-E638-4262-AEBA-943DABF749ED}"/>
              </a:ext>
            </a:extLst>
          </p:cNvPr>
          <p:cNvSpPr>
            <a:spLocks noGrp="1"/>
          </p:cNvSpPr>
          <p:nvPr>
            <p:ph type="ftr" sz="quarter" idx="11"/>
          </p:nvPr>
        </p:nvSpPr>
        <p:spPr/>
        <p:txBody>
          <a:bodyPr/>
          <a:lstStyle/>
          <a:p>
            <a:r>
              <a:rPr lang="en-US"/>
              <a:t>Misbah Hussain</a:t>
            </a:r>
          </a:p>
        </p:txBody>
      </p:sp>
    </p:spTree>
    <p:extLst>
      <p:ext uri="{BB962C8B-B14F-4D97-AF65-F5344CB8AC3E}">
        <p14:creationId xmlns:p14="http://schemas.microsoft.com/office/powerpoint/2010/main" val="3311931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14413-90A4-40D8-B8DD-A557C26E5842}"/>
              </a:ext>
            </a:extLst>
          </p:cNvPr>
          <p:cNvSpPr>
            <a:spLocks noGrp="1"/>
          </p:cNvSpPr>
          <p:nvPr>
            <p:ph type="title"/>
          </p:nvPr>
        </p:nvSpPr>
        <p:spPr/>
        <p:txBody>
          <a:bodyPr/>
          <a:lstStyle/>
          <a:p>
            <a:r>
              <a:rPr lang="en-US" dirty="0"/>
              <a:t>Cattle</a:t>
            </a:r>
          </a:p>
        </p:txBody>
      </p:sp>
      <p:sp>
        <p:nvSpPr>
          <p:cNvPr id="3" name="Content Placeholder 2">
            <a:extLst>
              <a:ext uri="{FF2B5EF4-FFF2-40B4-BE49-F238E27FC236}">
                <a16:creationId xmlns:a16="http://schemas.microsoft.com/office/drawing/2014/main" id="{4F1025E7-1CE4-4781-B11C-165E00AED917}"/>
              </a:ext>
            </a:extLst>
          </p:cNvPr>
          <p:cNvSpPr>
            <a:spLocks noGrp="1"/>
          </p:cNvSpPr>
          <p:nvPr>
            <p:ph idx="1"/>
          </p:nvPr>
        </p:nvSpPr>
        <p:spPr/>
        <p:txBody>
          <a:bodyPr>
            <a:normAutofit fontScale="92500" lnSpcReduction="10000"/>
          </a:bodyPr>
          <a:lstStyle/>
          <a:p>
            <a:pPr algn="just"/>
            <a:r>
              <a:rPr lang="en-US" b="1" i="1" u="sng" dirty="0" err="1"/>
              <a:t>Cholistani</a:t>
            </a:r>
            <a:endParaRPr lang="en-US" b="1" i="1" u="sng" dirty="0"/>
          </a:p>
          <a:p>
            <a:pPr marL="0" indent="0" algn="just">
              <a:buNone/>
            </a:pPr>
            <a:r>
              <a:rPr lang="en-GB" dirty="0" err="1"/>
              <a:t>Cholistan</a:t>
            </a:r>
            <a:r>
              <a:rPr lang="en-GB" dirty="0"/>
              <a:t> tract (a desert area) and adjoining colonized areas of Bahawalnagar, Bahawalpur, and Rahimyar Khan districts. Males are a good source of beef and may be used as draught animals. milk yield varying from 1200 to 1800 litres/lactation. </a:t>
            </a:r>
          </a:p>
          <a:p>
            <a:pPr algn="just"/>
            <a:r>
              <a:rPr lang="en-GB" b="1" i="1" u="sng" dirty="0" err="1"/>
              <a:t>Achai</a:t>
            </a:r>
            <a:endParaRPr lang="en-GB" b="1" i="1" u="sng" dirty="0"/>
          </a:p>
          <a:p>
            <a:pPr marL="0" indent="0" algn="just">
              <a:buNone/>
            </a:pPr>
            <a:r>
              <a:rPr lang="en-GB" dirty="0"/>
              <a:t>A small-sized breed found in KPK province. Males are reasonably agile and are used for light draft work. Well-fed males serve as good beef animals, especially for sacrificial purposes. Docility is one of the recognized characteristics of </a:t>
            </a:r>
            <a:r>
              <a:rPr lang="en-GB" dirty="0" err="1"/>
              <a:t>Achai</a:t>
            </a:r>
            <a:r>
              <a:rPr lang="en-GB" dirty="0"/>
              <a:t> animals, even children can comfortably handle them. They are an asset for hilly terrain of the KPK province under resource limited subsistence production set up.</a:t>
            </a:r>
            <a:endParaRPr lang="en-US" dirty="0"/>
          </a:p>
        </p:txBody>
      </p:sp>
      <p:sp>
        <p:nvSpPr>
          <p:cNvPr id="4" name="Footer Placeholder 3">
            <a:extLst>
              <a:ext uri="{FF2B5EF4-FFF2-40B4-BE49-F238E27FC236}">
                <a16:creationId xmlns:a16="http://schemas.microsoft.com/office/drawing/2014/main" id="{40372D1A-6F31-4269-A7C2-01B53B2D83C3}"/>
              </a:ext>
            </a:extLst>
          </p:cNvPr>
          <p:cNvSpPr>
            <a:spLocks noGrp="1"/>
          </p:cNvSpPr>
          <p:nvPr>
            <p:ph type="ftr" sz="quarter" idx="11"/>
          </p:nvPr>
        </p:nvSpPr>
        <p:spPr/>
        <p:txBody>
          <a:bodyPr/>
          <a:lstStyle/>
          <a:p>
            <a:r>
              <a:rPr lang="en-US"/>
              <a:t>Misbah Hussain</a:t>
            </a:r>
          </a:p>
        </p:txBody>
      </p:sp>
    </p:spTree>
    <p:extLst>
      <p:ext uri="{BB962C8B-B14F-4D97-AF65-F5344CB8AC3E}">
        <p14:creationId xmlns:p14="http://schemas.microsoft.com/office/powerpoint/2010/main" val="1788876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6647C-4FC7-4C78-907D-F021807320E9}"/>
              </a:ext>
            </a:extLst>
          </p:cNvPr>
          <p:cNvSpPr>
            <a:spLocks noGrp="1"/>
          </p:cNvSpPr>
          <p:nvPr>
            <p:ph type="title"/>
          </p:nvPr>
        </p:nvSpPr>
        <p:spPr/>
        <p:txBody>
          <a:bodyPr/>
          <a:lstStyle/>
          <a:p>
            <a:r>
              <a:rPr lang="en-US" dirty="0"/>
              <a:t>Other domestic animals</a:t>
            </a:r>
          </a:p>
        </p:txBody>
      </p:sp>
      <p:sp>
        <p:nvSpPr>
          <p:cNvPr id="3" name="Content Placeholder 2">
            <a:extLst>
              <a:ext uri="{FF2B5EF4-FFF2-40B4-BE49-F238E27FC236}">
                <a16:creationId xmlns:a16="http://schemas.microsoft.com/office/drawing/2014/main" id="{AF80FE84-A062-46F4-A081-78BEFDD7E8C9}"/>
              </a:ext>
            </a:extLst>
          </p:cNvPr>
          <p:cNvSpPr>
            <a:spLocks noGrp="1"/>
          </p:cNvSpPr>
          <p:nvPr>
            <p:ph idx="1"/>
          </p:nvPr>
        </p:nvSpPr>
        <p:spPr/>
        <p:txBody>
          <a:bodyPr>
            <a:normAutofit/>
          </a:bodyPr>
          <a:lstStyle/>
          <a:p>
            <a:r>
              <a:rPr lang="en-GB" dirty="0"/>
              <a:t>The Dog: Of all the domestic animals, the dog is perhaps the most well-known for its qualities of obedience, intelligence and watchfulness and its quick power of smell. </a:t>
            </a:r>
          </a:p>
          <a:p>
            <a:r>
              <a:rPr lang="en-GB" dirty="0"/>
              <a:t>Donkey, Mules and asses are also domesticates sources of Pakistan. These are mainly used for transportation.</a:t>
            </a:r>
          </a:p>
        </p:txBody>
      </p:sp>
      <p:sp>
        <p:nvSpPr>
          <p:cNvPr id="4" name="Footer Placeholder 3">
            <a:extLst>
              <a:ext uri="{FF2B5EF4-FFF2-40B4-BE49-F238E27FC236}">
                <a16:creationId xmlns:a16="http://schemas.microsoft.com/office/drawing/2014/main" id="{9913089D-6D4C-4B74-85B0-75BD344A0DCD}"/>
              </a:ext>
            </a:extLst>
          </p:cNvPr>
          <p:cNvSpPr>
            <a:spLocks noGrp="1"/>
          </p:cNvSpPr>
          <p:nvPr>
            <p:ph type="ftr" sz="quarter" idx="11"/>
          </p:nvPr>
        </p:nvSpPr>
        <p:spPr/>
        <p:txBody>
          <a:bodyPr/>
          <a:lstStyle/>
          <a:p>
            <a:r>
              <a:rPr lang="en-US"/>
              <a:t>Misbah Hussain</a:t>
            </a:r>
          </a:p>
        </p:txBody>
      </p:sp>
    </p:spTree>
    <p:extLst>
      <p:ext uri="{BB962C8B-B14F-4D97-AF65-F5344CB8AC3E}">
        <p14:creationId xmlns:p14="http://schemas.microsoft.com/office/powerpoint/2010/main" val="1138788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6DBC7-A8A1-4045-B01E-6B253CB8777C}"/>
              </a:ext>
            </a:extLst>
          </p:cNvPr>
          <p:cNvSpPr>
            <a:spLocks noGrp="1"/>
          </p:cNvSpPr>
          <p:nvPr>
            <p:ph type="title"/>
          </p:nvPr>
        </p:nvSpPr>
        <p:spPr/>
        <p:txBody>
          <a:bodyPr/>
          <a:lstStyle/>
          <a:p>
            <a:r>
              <a:rPr lang="en-GB" dirty="0"/>
              <a:t>Uses of Domestic Animals </a:t>
            </a:r>
            <a:endParaRPr lang="en-US" dirty="0"/>
          </a:p>
        </p:txBody>
      </p:sp>
      <p:sp>
        <p:nvSpPr>
          <p:cNvPr id="3" name="Content Placeholder 2">
            <a:extLst>
              <a:ext uri="{FF2B5EF4-FFF2-40B4-BE49-F238E27FC236}">
                <a16:creationId xmlns:a16="http://schemas.microsoft.com/office/drawing/2014/main" id="{74D17CB5-1947-4E1D-88D5-3D7D65C2608D}"/>
              </a:ext>
            </a:extLst>
          </p:cNvPr>
          <p:cNvSpPr>
            <a:spLocks noGrp="1"/>
          </p:cNvSpPr>
          <p:nvPr>
            <p:ph idx="1"/>
          </p:nvPr>
        </p:nvSpPr>
        <p:spPr>
          <a:xfrm>
            <a:off x="838200" y="1500326"/>
            <a:ext cx="10515600" cy="4676637"/>
          </a:xfrm>
        </p:spPr>
        <p:txBody>
          <a:bodyPr>
            <a:normAutofit fontScale="85000" lnSpcReduction="20000"/>
          </a:bodyPr>
          <a:lstStyle/>
          <a:p>
            <a:pPr marL="0" indent="0">
              <a:buNone/>
            </a:pPr>
            <a:r>
              <a:rPr lang="en-GB" dirty="0"/>
              <a:t>Domestic animals are reared for several purposes. The most important of them are kept for agricultural purposes, milk and its by-products, transportation and other purposes. </a:t>
            </a:r>
          </a:p>
          <a:p>
            <a:pPr marL="0" indent="0">
              <a:buNone/>
            </a:pPr>
            <a:r>
              <a:rPr lang="en-GB" dirty="0"/>
              <a:t>1. </a:t>
            </a:r>
            <a:r>
              <a:rPr lang="en-GB" b="1" dirty="0"/>
              <a:t>Fertilizing the fields</a:t>
            </a:r>
            <a:r>
              <a:rPr lang="en-GB" dirty="0"/>
              <a:t>: Domestic animals also yield dung and farmyard manure, which are so necessary for fertilizing the fields. </a:t>
            </a:r>
          </a:p>
          <a:p>
            <a:pPr marL="0" indent="0">
              <a:buNone/>
            </a:pPr>
            <a:r>
              <a:rPr lang="en-GB" dirty="0"/>
              <a:t>2. </a:t>
            </a:r>
            <a:r>
              <a:rPr lang="en-GB" b="1" dirty="0"/>
              <a:t>Agricultural purposes</a:t>
            </a:r>
            <a:r>
              <a:rPr lang="en-GB" dirty="0"/>
              <a:t>: We use cattle for many agricultural purposes such as the drawing of ploughs and carts, lifting of water from the wells, carrying of loads, crushing of cane and seed, threshing of grain, and to the performance of such other forms of productive activities. For agricultural purposes, bullock and buffalo are the most important. </a:t>
            </a:r>
          </a:p>
          <a:p>
            <a:pPr marL="0" indent="0">
              <a:buNone/>
            </a:pPr>
            <a:r>
              <a:rPr lang="en-GB" dirty="0"/>
              <a:t>3.</a:t>
            </a:r>
            <a:r>
              <a:rPr lang="en-GB" b="1" dirty="0"/>
              <a:t> Milking</a:t>
            </a:r>
            <a:r>
              <a:rPr lang="en-GB" dirty="0"/>
              <a:t>: Cow, goat, sheep, and buffalo are kept mainly for milking. </a:t>
            </a:r>
          </a:p>
          <a:p>
            <a:pPr marL="0" indent="0">
              <a:buNone/>
            </a:pPr>
            <a:r>
              <a:rPr lang="en-GB" dirty="0"/>
              <a:t>4. </a:t>
            </a:r>
            <a:r>
              <a:rPr lang="en-GB" b="1" dirty="0"/>
              <a:t>Wool</a:t>
            </a:r>
            <a:r>
              <a:rPr lang="en-GB" dirty="0"/>
              <a:t>: Goat and sheep also yield wool. </a:t>
            </a:r>
          </a:p>
          <a:p>
            <a:pPr marL="0" indent="0">
              <a:buNone/>
            </a:pPr>
            <a:r>
              <a:rPr lang="en-GB" dirty="0"/>
              <a:t>5. </a:t>
            </a:r>
            <a:r>
              <a:rPr lang="en-GB" b="1" dirty="0"/>
              <a:t>Transportation</a:t>
            </a:r>
            <a:r>
              <a:rPr lang="en-GB" dirty="0"/>
              <a:t>: Horses, ponies, asses, mules, camels, sometimes also elephants, were old means of transport</a:t>
            </a:r>
            <a:endParaRPr lang="en-US" dirty="0"/>
          </a:p>
        </p:txBody>
      </p:sp>
      <p:sp>
        <p:nvSpPr>
          <p:cNvPr id="4" name="Footer Placeholder 3">
            <a:extLst>
              <a:ext uri="{FF2B5EF4-FFF2-40B4-BE49-F238E27FC236}">
                <a16:creationId xmlns:a16="http://schemas.microsoft.com/office/drawing/2014/main" id="{3DCB8A7A-9413-4DF7-8F7F-6100F842A19C}"/>
              </a:ext>
            </a:extLst>
          </p:cNvPr>
          <p:cNvSpPr>
            <a:spLocks noGrp="1"/>
          </p:cNvSpPr>
          <p:nvPr>
            <p:ph type="ftr" sz="quarter" idx="11"/>
          </p:nvPr>
        </p:nvSpPr>
        <p:spPr/>
        <p:txBody>
          <a:bodyPr/>
          <a:lstStyle/>
          <a:p>
            <a:r>
              <a:rPr lang="en-US"/>
              <a:t>Misbah Hussain</a:t>
            </a:r>
          </a:p>
        </p:txBody>
      </p:sp>
    </p:spTree>
    <p:extLst>
      <p:ext uri="{BB962C8B-B14F-4D97-AF65-F5344CB8AC3E}">
        <p14:creationId xmlns:p14="http://schemas.microsoft.com/office/powerpoint/2010/main" val="3023534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4C25DA-FB1E-4BB4-BBAD-2CE6BED0CDDC}"/>
              </a:ext>
            </a:extLst>
          </p:cNvPr>
          <p:cNvSpPr>
            <a:spLocks noGrp="1"/>
          </p:cNvSpPr>
          <p:nvPr>
            <p:ph type="title"/>
          </p:nvPr>
        </p:nvSpPr>
        <p:spPr/>
        <p:txBody>
          <a:bodyPr/>
          <a:lstStyle/>
          <a:p>
            <a:r>
              <a:rPr lang="en-US" dirty="0"/>
              <a:t>Pakistan</a:t>
            </a:r>
          </a:p>
        </p:txBody>
      </p:sp>
      <p:sp>
        <p:nvSpPr>
          <p:cNvPr id="5" name="Content Placeholder 4">
            <a:extLst>
              <a:ext uri="{FF2B5EF4-FFF2-40B4-BE49-F238E27FC236}">
                <a16:creationId xmlns:a16="http://schemas.microsoft.com/office/drawing/2014/main" id="{B84C2D61-C9EA-4451-AEF5-6DDBAEF059D6}"/>
              </a:ext>
            </a:extLst>
          </p:cNvPr>
          <p:cNvSpPr>
            <a:spLocks noGrp="1"/>
          </p:cNvSpPr>
          <p:nvPr>
            <p:ph idx="1"/>
          </p:nvPr>
        </p:nvSpPr>
        <p:spPr/>
        <p:txBody>
          <a:bodyPr/>
          <a:lstStyle/>
          <a:p>
            <a:r>
              <a:rPr lang="en-US" dirty="0"/>
              <a:t>Land area is 79.61 million hector</a:t>
            </a:r>
          </a:p>
          <a:p>
            <a:r>
              <a:rPr lang="en-US" dirty="0"/>
              <a:t>Located in western end of South Asian subcontinent</a:t>
            </a:r>
          </a:p>
          <a:p>
            <a:r>
              <a:rPr lang="en-US" dirty="0"/>
              <a:t>Contains the major archeological sites of Indus civilization</a:t>
            </a:r>
          </a:p>
          <a:p>
            <a:r>
              <a:rPr lang="en-US" dirty="0"/>
              <a:t>Pakistan is located very close to the thee Vavilov center of origins (China, Indian subcontinent and Central Asia) </a:t>
            </a:r>
          </a:p>
        </p:txBody>
      </p:sp>
      <p:pic>
        <p:nvPicPr>
          <p:cNvPr id="2" name="Picture 1">
            <a:extLst>
              <a:ext uri="{FF2B5EF4-FFF2-40B4-BE49-F238E27FC236}">
                <a16:creationId xmlns:a16="http://schemas.microsoft.com/office/drawing/2014/main" id="{7FBAF48D-E544-4F48-B30F-0B25169CED9B}"/>
              </a:ext>
            </a:extLst>
          </p:cNvPr>
          <p:cNvPicPr>
            <a:picLocks noChangeAspect="1"/>
          </p:cNvPicPr>
          <p:nvPr/>
        </p:nvPicPr>
        <p:blipFill>
          <a:blip r:embed="rId2"/>
          <a:stretch>
            <a:fillRect/>
          </a:stretch>
        </p:blipFill>
        <p:spPr>
          <a:xfrm>
            <a:off x="9125713" y="253949"/>
            <a:ext cx="2630424" cy="2570912"/>
          </a:xfrm>
          <a:prstGeom prst="rect">
            <a:avLst/>
          </a:prstGeom>
        </p:spPr>
      </p:pic>
      <p:sp>
        <p:nvSpPr>
          <p:cNvPr id="3" name="Footer Placeholder 2">
            <a:extLst>
              <a:ext uri="{FF2B5EF4-FFF2-40B4-BE49-F238E27FC236}">
                <a16:creationId xmlns:a16="http://schemas.microsoft.com/office/drawing/2014/main" id="{9A99A8D9-469F-4B76-AC8D-5C3B0DF8A47B}"/>
              </a:ext>
            </a:extLst>
          </p:cNvPr>
          <p:cNvSpPr>
            <a:spLocks noGrp="1"/>
          </p:cNvSpPr>
          <p:nvPr>
            <p:ph type="ftr" sz="quarter" idx="11"/>
          </p:nvPr>
        </p:nvSpPr>
        <p:spPr/>
        <p:txBody>
          <a:bodyPr/>
          <a:lstStyle/>
          <a:p>
            <a:r>
              <a:rPr lang="en-US"/>
              <a:t>Misbah Hussain</a:t>
            </a:r>
          </a:p>
        </p:txBody>
      </p:sp>
    </p:spTree>
    <p:extLst>
      <p:ext uri="{BB962C8B-B14F-4D97-AF65-F5344CB8AC3E}">
        <p14:creationId xmlns:p14="http://schemas.microsoft.com/office/powerpoint/2010/main" val="801743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5A63-B0E2-405A-8F4F-9142E0778F91}"/>
              </a:ext>
            </a:extLst>
          </p:cNvPr>
          <p:cNvSpPr>
            <a:spLocks noGrp="1"/>
          </p:cNvSpPr>
          <p:nvPr>
            <p:ph type="title"/>
          </p:nvPr>
        </p:nvSpPr>
        <p:spPr/>
        <p:txBody>
          <a:bodyPr/>
          <a:lstStyle/>
          <a:p>
            <a:r>
              <a:rPr lang="en-US" dirty="0"/>
              <a:t>Pakistan: Wild animals</a:t>
            </a:r>
          </a:p>
        </p:txBody>
      </p:sp>
      <p:sp>
        <p:nvSpPr>
          <p:cNvPr id="3" name="Content Placeholder 2">
            <a:extLst>
              <a:ext uri="{FF2B5EF4-FFF2-40B4-BE49-F238E27FC236}">
                <a16:creationId xmlns:a16="http://schemas.microsoft.com/office/drawing/2014/main" id="{40C30787-EEC7-47BF-A788-83D2A2CA72D0}"/>
              </a:ext>
            </a:extLst>
          </p:cNvPr>
          <p:cNvSpPr>
            <a:spLocks noGrp="1"/>
          </p:cNvSpPr>
          <p:nvPr>
            <p:ph idx="1"/>
          </p:nvPr>
        </p:nvSpPr>
        <p:spPr/>
        <p:txBody>
          <a:bodyPr>
            <a:normAutofit fontScale="92500" lnSpcReduction="20000"/>
          </a:bodyPr>
          <a:lstStyle/>
          <a:p>
            <a:r>
              <a:rPr lang="en-US" dirty="0"/>
              <a:t>Fishing cat</a:t>
            </a:r>
          </a:p>
          <a:p>
            <a:r>
              <a:rPr lang="en-US" dirty="0"/>
              <a:t>Asiatic Black Bear</a:t>
            </a:r>
          </a:p>
          <a:p>
            <a:r>
              <a:rPr lang="en-US" dirty="0"/>
              <a:t>Grey Wolf</a:t>
            </a:r>
          </a:p>
          <a:p>
            <a:r>
              <a:rPr lang="en-US" dirty="0"/>
              <a:t>Sind Krait</a:t>
            </a:r>
          </a:p>
          <a:p>
            <a:r>
              <a:rPr lang="en-US" dirty="0"/>
              <a:t>Himalayan Brown Bear</a:t>
            </a:r>
          </a:p>
          <a:p>
            <a:r>
              <a:rPr lang="en-US" dirty="0"/>
              <a:t>Mugger Crocodile</a:t>
            </a:r>
          </a:p>
          <a:p>
            <a:r>
              <a:rPr lang="en-US" dirty="0"/>
              <a:t>Asiatic Cobra</a:t>
            </a:r>
          </a:p>
          <a:p>
            <a:r>
              <a:rPr lang="en-US" dirty="0"/>
              <a:t>Alpine </a:t>
            </a:r>
            <a:r>
              <a:rPr lang="en-US" dirty="0" err="1"/>
              <a:t>Markhors</a:t>
            </a:r>
            <a:endParaRPr lang="en-US" dirty="0"/>
          </a:p>
          <a:p>
            <a:r>
              <a:rPr lang="en-US" dirty="0"/>
              <a:t>Snow Leopard</a:t>
            </a:r>
          </a:p>
          <a:p>
            <a:r>
              <a:rPr lang="en-US" dirty="0"/>
              <a:t>White head duck</a:t>
            </a:r>
          </a:p>
        </p:txBody>
      </p:sp>
      <p:pic>
        <p:nvPicPr>
          <p:cNvPr id="4" name="Picture 3">
            <a:extLst>
              <a:ext uri="{FF2B5EF4-FFF2-40B4-BE49-F238E27FC236}">
                <a16:creationId xmlns:a16="http://schemas.microsoft.com/office/drawing/2014/main" id="{C8582BBF-E9AA-45EB-9137-0B98767A4FBF}"/>
              </a:ext>
            </a:extLst>
          </p:cNvPr>
          <p:cNvPicPr>
            <a:picLocks noChangeAspect="1"/>
          </p:cNvPicPr>
          <p:nvPr/>
        </p:nvPicPr>
        <p:blipFill rotWithShape="1">
          <a:blip r:embed="rId2"/>
          <a:srcRect l="35862" t="896" r="11250" b="22319"/>
          <a:stretch/>
        </p:blipFill>
        <p:spPr>
          <a:xfrm>
            <a:off x="6280626" y="365125"/>
            <a:ext cx="2424462" cy="1794318"/>
          </a:xfrm>
          <a:prstGeom prst="rect">
            <a:avLst/>
          </a:prstGeom>
        </p:spPr>
      </p:pic>
      <p:pic>
        <p:nvPicPr>
          <p:cNvPr id="5" name="Picture 4">
            <a:extLst>
              <a:ext uri="{FF2B5EF4-FFF2-40B4-BE49-F238E27FC236}">
                <a16:creationId xmlns:a16="http://schemas.microsoft.com/office/drawing/2014/main" id="{4C54B7F5-0FBA-401E-B6DD-929287908246}"/>
              </a:ext>
            </a:extLst>
          </p:cNvPr>
          <p:cNvPicPr>
            <a:picLocks noChangeAspect="1"/>
          </p:cNvPicPr>
          <p:nvPr/>
        </p:nvPicPr>
        <p:blipFill>
          <a:blip r:embed="rId3"/>
          <a:stretch>
            <a:fillRect/>
          </a:stretch>
        </p:blipFill>
        <p:spPr>
          <a:xfrm>
            <a:off x="8953059" y="389381"/>
            <a:ext cx="2867911" cy="1939099"/>
          </a:xfrm>
          <a:prstGeom prst="rect">
            <a:avLst/>
          </a:prstGeom>
        </p:spPr>
      </p:pic>
      <p:pic>
        <p:nvPicPr>
          <p:cNvPr id="6" name="Picture 5">
            <a:extLst>
              <a:ext uri="{FF2B5EF4-FFF2-40B4-BE49-F238E27FC236}">
                <a16:creationId xmlns:a16="http://schemas.microsoft.com/office/drawing/2014/main" id="{EC496BE4-572F-4D83-8DF8-4B54324C340D}"/>
              </a:ext>
            </a:extLst>
          </p:cNvPr>
          <p:cNvPicPr>
            <a:picLocks noChangeAspect="1"/>
          </p:cNvPicPr>
          <p:nvPr/>
        </p:nvPicPr>
        <p:blipFill>
          <a:blip r:embed="rId4"/>
          <a:stretch>
            <a:fillRect/>
          </a:stretch>
        </p:blipFill>
        <p:spPr>
          <a:xfrm>
            <a:off x="5495544" y="2294380"/>
            <a:ext cx="2333284" cy="1432941"/>
          </a:xfrm>
          <a:prstGeom prst="rect">
            <a:avLst/>
          </a:prstGeom>
        </p:spPr>
      </p:pic>
      <p:pic>
        <p:nvPicPr>
          <p:cNvPr id="7" name="Picture 6">
            <a:extLst>
              <a:ext uri="{FF2B5EF4-FFF2-40B4-BE49-F238E27FC236}">
                <a16:creationId xmlns:a16="http://schemas.microsoft.com/office/drawing/2014/main" id="{E8DF26F8-800B-4B52-A53C-198966587BDC}"/>
              </a:ext>
            </a:extLst>
          </p:cNvPr>
          <p:cNvPicPr>
            <a:picLocks noChangeAspect="1"/>
          </p:cNvPicPr>
          <p:nvPr/>
        </p:nvPicPr>
        <p:blipFill>
          <a:blip r:embed="rId5"/>
          <a:stretch>
            <a:fillRect/>
          </a:stretch>
        </p:blipFill>
        <p:spPr>
          <a:xfrm>
            <a:off x="7881885" y="2328323"/>
            <a:ext cx="2537574" cy="1672971"/>
          </a:xfrm>
          <a:prstGeom prst="rect">
            <a:avLst/>
          </a:prstGeom>
        </p:spPr>
      </p:pic>
      <p:pic>
        <p:nvPicPr>
          <p:cNvPr id="8" name="Picture 7">
            <a:extLst>
              <a:ext uri="{FF2B5EF4-FFF2-40B4-BE49-F238E27FC236}">
                <a16:creationId xmlns:a16="http://schemas.microsoft.com/office/drawing/2014/main" id="{841314E5-EBE9-4F1A-9CAB-DE827759D8DB}"/>
              </a:ext>
            </a:extLst>
          </p:cNvPr>
          <p:cNvPicPr>
            <a:picLocks noChangeAspect="1"/>
          </p:cNvPicPr>
          <p:nvPr/>
        </p:nvPicPr>
        <p:blipFill>
          <a:blip r:embed="rId6"/>
          <a:stretch>
            <a:fillRect/>
          </a:stretch>
        </p:blipFill>
        <p:spPr>
          <a:xfrm>
            <a:off x="3966941" y="1690688"/>
            <a:ext cx="1944434" cy="1201149"/>
          </a:xfrm>
          <a:prstGeom prst="rect">
            <a:avLst/>
          </a:prstGeom>
        </p:spPr>
      </p:pic>
      <p:pic>
        <p:nvPicPr>
          <p:cNvPr id="9" name="Picture 8">
            <a:extLst>
              <a:ext uri="{FF2B5EF4-FFF2-40B4-BE49-F238E27FC236}">
                <a16:creationId xmlns:a16="http://schemas.microsoft.com/office/drawing/2014/main" id="{CCA20A6F-5032-41A0-9E37-D959FBD1606F}"/>
              </a:ext>
            </a:extLst>
          </p:cNvPr>
          <p:cNvPicPr>
            <a:picLocks noChangeAspect="1"/>
          </p:cNvPicPr>
          <p:nvPr/>
        </p:nvPicPr>
        <p:blipFill>
          <a:blip r:embed="rId7"/>
          <a:stretch>
            <a:fillRect/>
          </a:stretch>
        </p:blipFill>
        <p:spPr>
          <a:xfrm>
            <a:off x="4348263" y="3727321"/>
            <a:ext cx="2537574" cy="1910917"/>
          </a:xfrm>
          <a:prstGeom prst="rect">
            <a:avLst/>
          </a:prstGeom>
        </p:spPr>
      </p:pic>
      <p:pic>
        <p:nvPicPr>
          <p:cNvPr id="10" name="Picture 9">
            <a:extLst>
              <a:ext uri="{FF2B5EF4-FFF2-40B4-BE49-F238E27FC236}">
                <a16:creationId xmlns:a16="http://schemas.microsoft.com/office/drawing/2014/main" id="{1C86BF67-B737-4680-80F6-E8EA443B0D4E}"/>
              </a:ext>
            </a:extLst>
          </p:cNvPr>
          <p:cNvPicPr>
            <a:picLocks noChangeAspect="1"/>
          </p:cNvPicPr>
          <p:nvPr/>
        </p:nvPicPr>
        <p:blipFill rotWithShape="1">
          <a:blip r:embed="rId8"/>
          <a:srcRect l="13777" r="21742"/>
          <a:stretch/>
        </p:blipFill>
        <p:spPr>
          <a:xfrm>
            <a:off x="10257854" y="2497360"/>
            <a:ext cx="1744525" cy="1785926"/>
          </a:xfrm>
          <a:prstGeom prst="rect">
            <a:avLst/>
          </a:prstGeom>
        </p:spPr>
      </p:pic>
      <p:pic>
        <p:nvPicPr>
          <p:cNvPr id="11" name="Picture 10">
            <a:extLst>
              <a:ext uri="{FF2B5EF4-FFF2-40B4-BE49-F238E27FC236}">
                <a16:creationId xmlns:a16="http://schemas.microsoft.com/office/drawing/2014/main" id="{3EE5E29F-A016-48E6-8755-E4D3156F5516}"/>
              </a:ext>
            </a:extLst>
          </p:cNvPr>
          <p:cNvPicPr>
            <a:picLocks noChangeAspect="1"/>
          </p:cNvPicPr>
          <p:nvPr/>
        </p:nvPicPr>
        <p:blipFill>
          <a:blip r:embed="rId9"/>
          <a:stretch>
            <a:fillRect/>
          </a:stretch>
        </p:blipFill>
        <p:spPr>
          <a:xfrm>
            <a:off x="6966281" y="4022434"/>
            <a:ext cx="2295525" cy="2295525"/>
          </a:xfrm>
          <a:prstGeom prst="rect">
            <a:avLst/>
          </a:prstGeom>
        </p:spPr>
      </p:pic>
      <p:pic>
        <p:nvPicPr>
          <p:cNvPr id="12" name="Picture 11">
            <a:extLst>
              <a:ext uri="{FF2B5EF4-FFF2-40B4-BE49-F238E27FC236}">
                <a16:creationId xmlns:a16="http://schemas.microsoft.com/office/drawing/2014/main" id="{1AE9BF3A-CD80-4247-B385-49E50B7C8135}"/>
              </a:ext>
            </a:extLst>
          </p:cNvPr>
          <p:cNvPicPr>
            <a:picLocks noChangeAspect="1"/>
          </p:cNvPicPr>
          <p:nvPr/>
        </p:nvPicPr>
        <p:blipFill>
          <a:blip r:embed="rId10"/>
          <a:stretch>
            <a:fillRect/>
          </a:stretch>
        </p:blipFill>
        <p:spPr>
          <a:xfrm>
            <a:off x="8977480" y="4337161"/>
            <a:ext cx="2874344" cy="1785926"/>
          </a:xfrm>
          <a:prstGeom prst="rect">
            <a:avLst/>
          </a:prstGeom>
        </p:spPr>
      </p:pic>
      <p:pic>
        <p:nvPicPr>
          <p:cNvPr id="13" name="Picture 12">
            <a:extLst>
              <a:ext uri="{FF2B5EF4-FFF2-40B4-BE49-F238E27FC236}">
                <a16:creationId xmlns:a16="http://schemas.microsoft.com/office/drawing/2014/main" id="{69B9814F-6651-4DB1-B97E-B2114A3BF800}"/>
              </a:ext>
            </a:extLst>
          </p:cNvPr>
          <p:cNvPicPr>
            <a:picLocks noChangeAspect="1"/>
          </p:cNvPicPr>
          <p:nvPr/>
        </p:nvPicPr>
        <p:blipFill>
          <a:blip r:embed="rId11"/>
          <a:stretch>
            <a:fillRect/>
          </a:stretch>
        </p:blipFill>
        <p:spPr>
          <a:xfrm>
            <a:off x="4640567" y="5409378"/>
            <a:ext cx="1952966" cy="1427417"/>
          </a:xfrm>
          <a:prstGeom prst="rect">
            <a:avLst/>
          </a:prstGeom>
        </p:spPr>
      </p:pic>
      <p:sp>
        <p:nvSpPr>
          <p:cNvPr id="14" name="Footer Placeholder 13">
            <a:extLst>
              <a:ext uri="{FF2B5EF4-FFF2-40B4-BE49-F238E27FC236}">
                <a16:creationId xmlns:a16="http://schemas.microsoft.com/office/drawing/2014/main" id="{674AAF38-E334-4A35-B10B-3F15A87F5A88}"/>
              </a:ext>
            </a:extLst>
          </p:cNvPr>
          <p:cNvSpPr>
            <a:spLocks noGrp="1"/>
          </p:cNvSpPr>
          <p:nvPr>
            <p:ph type="ftr" sz="quarter" idx="11"/>
          </p:nvPr>
        </p:nvSpPr>
        <p:spPr/>
        <p:txBody>
          <a:bodyPr/>
          <a:lstStyle/>
          <a:p>
            <a:r>
              <a:rPr lang="en-US"/>
              <a:t>Misbah Hussain</a:t>
            </a:r>
          </a:p>
        </p:txBody>
      </p:sp>
    </p:spTree>
    <p:extLst>
      <p:ext uri="{BB962C8B-B14F-4D97-AF65-F5344CB8AC3E}">
        <p14:creationId xmlns:p14="http://schemas.microsoft.com/office/powerpoint/2010/main" val="1859498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B5816-495A-48C9-8ED9-8FDD5C600E62}"/>
              </a:ext>
            </a:extLst>
          </p:cNvPr>
          <p:cNvSpPr>
            <a:spLocks noGrp="1"/>
          </p:cNvSpPr>
          <p:nvPr>
            <p:ph type="title"/>
          </p:nvPr>
        </p:nvSpPr>
        <p:spPr/>
        <p:txBody>
          <a:bodyPr/>
          <a:lstStyle/>
          <a:p>
            <a:r>
              <a:rPr lang="en-US" dirty="0"/>
              <a:t>Pakistan: Agriculture</a:t>
            </a:r>
          </a:p>
        </p:txBody>
      </p:sp>
      <p:sp>
        <p:nvSpPr>
          <p:cNvPr id="3" name="Content Placeholder 2">
            <a:extLst>
              <a:ext uri="{FF2B5EF4-FFF2-40B4-BE49-F238E27FC236}">
                <a16:creationId xmlns:a16="http://schemas.microsoft.com/office/drawing/2014/main" id="{5D23AA0A-3D6F-408E-9D5D-35CFB6207B38}"/>
              </a:ext>
            </a:extLst>
          </p:cNvPr>
          <p:cNvSpPr>
            <a:spLocks noGrp="1"/>
          </p:cNvSpPr>
          <p:nvPr>
            <p:ph idx="1"/>
          </p:nvPr>
        </p:nvSpPr>
        <p:spPr/>
        <p:txBody>
          <a:bodyPr>
            <a:normAutofit fontScale="92500" lnSpcReduction="10000"/>
          </a:bodyPr>
          <a:lstStyle/>
          <a:p>
            <a:r>
              <a:rPr lang="en-US" dirty="0"/>
              <a:t>Agriculture is the mainstay of Pakistan’s economy</a:t>
            </a:r>
          </a:p>
          <a:p>
            <a:r>
              <a:rPr lang="en-US" dirty="0"/>
              <a:t>Agriculture is the main income generating sector contributing about 25% of GDP and 44% of total employment is generated in agriculture</a:t>
            </a:r>
          </a:p>
          <a:p>
            <a:r>
              <a:rPr lang="en-US" dirty="0"/>
              <a:t>About 67.5% of county’s population living in rural areas is directly and indirectly linked with agriculture for their livelihood. </a:t>
            </a:r>
          </a:p>
          <a:p>
            <a:r>
              <a:rPr lang="en-US" dirty="0"/>
              <a:t>Rabi (winter) and Kharif (summer) are two crop seasons in Pakistan</a:t>
            </a:r>
          </a:p>
          <a:p>
            <a:r>
              <a:rPr lang="en-US" dirty="0"/>
              <a:t>Climatically, it is arid and semi-arid. Annual rainfall varies from 50 mm in arid and semi-arid areas to 2000 mm in the moist forests. </a:t>
            </a:r>
          </a:p>
          <a:p>
            <a:r>
              <a:rPr lang="en-US" dirty="0"/>
              <a:t>The temperature influenced by altitude varies from below freezing in northern mountains during winter to 35 – 50 degree during summer in central and southern plains. </a:t>
            </a:r>
          </a:p>
          <a:p>
            <a:endParaRPr lang="en-US" dirty="0"/>
          </a:p>
        </p:txBody>
      </p:sp>
      <p:pic>
        <p:nvPicPr>
          <p:cNvPr id="4" name="Picture 3">
            <a:extLst>
              <a:ext uri="{FF2B5EF4-FFF2-40B4-BE49-F238E27FC236}">
                <a16:creationId xmlns:a16="http://schemas.microsoft.com/office/drawing/2014/main" id="{F317821E-E41D-4BFA-9263-A2D527A24018}"/>
              </a:ext>
            </a:extLst>
          </p:cNvPr>
          <p:cNvPicPr>
            <a:picLocks noChangeAspect="1"/>
          </p:cNvPicPr>
          <p:nvPr/>
        </p:nvPicPr>
        <p:blipFill>
          <a:blip r:embed="rId2"/>
          <a:stretch>
            <a:fillRect/>
          </a:stretch>
        </p:blipFill>
        <p:spPr>
          <a:xfrm>
            <a:off x="8137779" y="153924"/>
            <a:ext cx="3067050" cy="1905000"/>
          </a:xfrm>
          <a:prstGeom prst="rect">
            <a:avLst/>
          </a:prstGeom>
        </p:spPr>
      </p:pic>
      <p:sp>
        <p:nvSpPr>
          <p:cNvPr id="5" name="Footer Placeholder 4">
            <a:extLst>
              <a:ext uri="{FF2B5EF4-FFF2-40B4-BE49-F238E27FC236}">
                <a16:creationId xmlns:a16="http://schemas.microsoft.com/office/drawing/2014/main" id="{64F20E3B-6CAD-49AD-B504-41B97D7E67C5}"/>
              </a:ext>
            </a:extLst>
          </p:cNvPr>
          <p:cNvSpPr>
            <a:spLocks noGrp="1"/>
          </p:cNvSpPr>
          <p:nvPr>
            <p:ph type="ftr" sz="quarter" idx="11"/>
          </p:nvPr>
        </p:nvSpPr>
        <p:spPr/>
        <p:txBody>
          <a:bodyPr/>
          <a:lstStyle/>
          <a:p>
            <a:r>
              <a:rPr lang="en-US"/>
              <a:t>Misbah Hussain</a:t>
            </a:r>
          </a:p>
        </p:txBody>
      </p:sp>
    </p:spTree>
    <p:extLst>
      <p:ext uri="{BB962C8B-B14F-4D97-AF65-F5344CB8AC3E}">
        <p14:creationId xmlns:p14="http://schemas.microsoft.com/office/powerpoint/2010/main" val="2150528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C46B1-6EF0-41AB-B016-D5EEE4965DB8}"/>
              </a:ext>
            </a:extLst>
          </p:cNvPr>
          <p:cNvSpPr>
            <a:spLocks noGrp="1"/>
          </p:cNvSpPr>
          <p:nvPr>
            <p:ph type="title"/>
          </p:nvPr>
        </p:nvSpPr>
        <p:spPr/>
        <p:txBody>
          <a:bodyPr/>
          <a:lstStyle/>
          <a:p>
            <a:r>
              <a:rPr lang="en-US" dirty="0"/>
              <a:t>Pakistan: Plant genetic resources</a:t>
            </a:r>
          </a:p>
        </p:txBody>
      </p:sp>
      <p:sp>
        <p:nvSpPr>
          <p:cNvPr id="3" name="Content Placeholder 2">
            <a:extLst>
              <a:ext uri="{FF2B5EF4-FFF2-40B4-BE49-F238E27FC236}">
                <a16:creationId xmlns:a16="http://schemas.microsoft.com/office/drawing/2014/main" id="{72DCDF7F-603B-4B64-9C7C-BF6242B8F1C8}"/>
              </a:ext>
            </a:extLst>
          </p:cNvPr>
          <p:cNvSpPr>
            <a:spLocks noGrp="1"/>
          </p:cNvSpPr>
          <p:nvPr>
            <p:ph idx="1"/>
          </p:nvPr>
        </p:nvSpPr>
        <p:spPr/>
        <p:txBody>
          <a:bodyPr>
            <a:normAutofit fontScale="92500" lnSpcReduction="10000"/>
          </a:bodyPr>
          <a:lstStyle/>
          <a:p>
            <a:r>
              <a:rPr lang="en-US" dirty="0"/>
              <a:t>The wide variations in geography, altitude, soil, climate and culture have created a rich plant diversity.</a:t>
            </a:r>
          </a:p>
          <a:p>
            <a:r>
              <a:rPr lang="en-US" dirty="0"/>
              <a:t>Pakistan is rich in indigenous crop diversity with an estimated 3000 taxa of cultivated plants.</a:t>
            </a:r>
          </a:p>
          <a:p>
            <a:r>
              <a:rPr lang="en-US" dirty="0"/>
              <a:t>There are around 500 wild relatives of cultivated crops, most of which are found in the Northern Areas of Pakistan. </a:t>
            </a:r>
          </a:p>
          <a:p>
            <a:r>
              <a:rPr lang="en-US" dirty="0"/>
              <a:t>The old civilizations of Pakistan including Taxila, Harappa and </a:t>
            </a:r>
            <a:r>
              <a:rPr lang="en-US" dirty="0" err="1"/>
              <a:t>Mohenjodaro</a:t>
            </a:r>
            <a:r>
              <a:rPr lang="en-US" dirty="0"/>
              <a:t> domesticated species such as wheat, egg plant, pigeon pea and cucumber. </a:t>
            </a:r>
          </a:p>
          <a:p>
            <a:r>
              <a:rPr lang="en-US" dirty="0"/>
              <a:t>Northern areas of Pakistan became center of diversity for several nut fruits. </a:t>
            </a:r>
          </a:p>
          <a:p>
            <a:r>
              <a:rPr lang="en-US" dirty="0"/>
              <a:t>Many wild and local cultivars survived in Pakistan up to the era of the </a:t>
            </a:r>
            <a:r>
              <a:rPr lang="en-US" b="1" u="sng" dirty="0"/>
              <a:t>Green revolution</a:t>
            </a:r>
            <a:r>
              <a:rPr lang="en-US" dirty="0"/>
              <a:t>.</a:t>
            </a:r>
          </a:p>
          <a:p>
            <a:endParaRPr lang="en-US" dirty="0"/>
          </a:p>
          <a:p>
            <a:endParaRPr lang="en-US" dirty="0"/>
          </a:p>
        </p:txBody>
      </p:sp>
      <p:sp>
        <p:nvSpPr>
          <p:cNvPr id="4" name="Footer Placeholder 3">
            <a:extLst>
              <a:ext uri="{FF2B5EF4-FFF2-40B4-BE49-F238E27FC236}">
                <a16:creationId xmlns:a16="http://schemas.microsoft.com/office/drawing/2014/main" id="{14ECA3B8-B369-4D8B-87C3-92BC0C805F17}"/>
              </a:ext>
            </a:extLst>
          </p:cNvPr>
          <p:cNvSpPr>
            <a:spLocks noGrp="1"/>
          </p:cNvSpPr>
          <p:nvPr>
            <p:ph type="ftr" sz="quarter" idx="11"/>
          </p:nvPr>
        </p:nvSpPr>
        <p:spPr/>
        <p:txBody>
          <a:bodyPr/>
          <a:lstStyle/>
          <a:p>
            <a:r>
              <a:rPr lang="en-US"/>
              <a:t>Misbah Hussain</a:t>
            </a:r>
          </a:p>
        </p:txBody>
      </p:sp>
    </p:spTree>
    <p:extLst>
      <p:ext uri="{BB962C8B-B14F-4D97-AF65-F5344CB8AC3E}">
        <p14:creationId xmlns:p14="http://schemas.microsoft.com/office/powerpoint/2010/main" val="289732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5893E-B5EC-41C7-8D8F-862E49933F58}"/>
              </a:ext>
            </a:extLst>
          </p:cNvPr>
          <p:cNvSpPr>
            <a:spLocks noGrp="1"/>
          </p:cNvSpPr>
          <p:nvPr>
            <p:ph type="title"/>
          </p:nvPr>
        </p:nvSpPr>
        <p:spPr/>
        <p:txBody>
          <a:bodyPr/>
          <a:lstStyle/>
          <a:p>
            <a:r>
              <a:rPr lang="en-US" dirty="0"/>
              <a:t>What is Green revolution?</a:t>
            </a:r>
          </a:p>
        </p:txBody>
      </p:sp>
      <p:sp>
        <p:nvSpPr>
          <p:cNvPr id="3" name="Content Placeholder 2">
            <a:extLst>
              <a:ext uri="{FF2B5EF4-FFF2-40B4-BE49-F238E27FC236}">
                <a16:creationId xmlns:a16="http://schemas.microsoft.com/office/drawing/2014/main" id="{991A7948-5EDF-43A9-93CB-8D2F2542EA15}"/>
              </a:ext>
            </a:extLst>
          </p:cNvPr>
          <p:cNvSpPr>
            <a:spLocks noGrp="1"/>
          </p:cNvSpPr>
          <p:nvPr>
            <p:ph idx="1"/>
          </p:nvPr>
        </p:nvSpPr>
        <p:spPr/>
        <p:txBody>
          <a:bodyPr/>
          <a:lstStyle/>
          <a:p>
            <a:r>
              <a:rPr lang="en-US" dirty="0"/>
              <a:t>Green revolution started between 1950s to 1960s. </a:t>
            </a:r>
          </a:p>
          <a:p>
            <a:r>
              <a:rPr lang="en-US" dirty="0"/>
              <a:t>Norman is considered as father of Green revolution and awarded with Nobel prize for saving one billion people from starvation.</a:t>
            </a:r>
          </a:p>
          <a:p>
            <a:r>
              <a:rPr lang="en-US" dirty="0"/>
              <a:t>Main focus of Green revolution was to promote:</a:t>
            </a:r>
          </a:p>
          <a:p>
            <a:pPr lvl="1"/>
            <a:r>
              <a:rPr lang="en-US" dirty="0"/>
              <a:t>introduction of high yield varieties of wheat, rice and maize in agriculture sector</a:t>
            </a:r>
          </a:p>
          <a:p>
            <a:pPr lvl="1"/>
            <a:r>
              <a:rPr lang="en-US" dirty="0"/>
              <a:t>Use of quality fertilizers to compensate for land deficiencies and to increase per acre yield</a:t>
            </a:r>
          </a:p>
          <a:p>
            <a:pPr lvl="1"/>
            <a:r>
              <a:rPr lang="en-US" dirty="0"/>
              <a:t>Use of pesticides and insecticides </a:t>
            </a:r>
          </a:p>
        </p:txBody>
      </p:sp>
      <p:pic>
        <p:nvPicPr>
          <p:cNvPr id="4" name="Picture 3">
            <a:extLst>
              <a:ext uri="{FF2B5EF4-FFF2-40B4-BE49-F238E27FC236}">
                <a16:creationId xmlns:a16="http://schemas.microsoft.com/office/drawing/2014/main" id="{7935DDA4-39D8-4A07-9893-7E4B10953A66}"/>
              </a:ext>
            </a:extLst>
          </p:cNvPr>
          <p:cNvPicPr>
            <a:picLocks noChangeAspect="1"/>
          </p:cNvPicPr>
          <p:nvPr/>
        </p:nvPicPr>
        <p:blipFill>
          <a:blip r:embed="rId2"/>
          <a:stretch>
            <a:fillRect/>
          </a:stretch>
        </p:blipFill>
        <p:spPr>
          <a:xfrm>
            <a:off x="8620887" y="76581"/>
            <a:ext cx="3143250" cy="2114550"/>
          </a:xfrm>
          <a:prstGeom prst="rect">
            <a:avLst/>
          </a:prstGeom>
        </p:spPr>
      </p:pic>
      <p:pic>
        <p:nvPicPr>
          <p:cNvPr id="5" name="Picture 4">
            <a:extLst>
              <a:ext uri="{FF2B5EF4-FFF2-40B4-BE49-F238E27FC236}">
                <a16:creationId xmlns:a16="http://schemas.microsoft.com/office/drawing/2014/main" id="{64C86D83-CF38-42CA-AFE5-DF2705B89632}"/>
              </a:ext>
            </a:extLst>
          </p:cNvPr>
          <p:cNvPicPr>
            <a:picLocks noChangeAspect="1"/>
          </p:cNvPicPr>
          <p:nvPr/>
        </p:nvPicPr>
        <p:blipFill>
          <a:blip r:embed="rId3"/>
          <a:stretch>
            <a:fillRect/>
          </a:stretch>
        </p:blipFill>
        <p:spPr>
          <a:xfrm>
            <a:off x="7272719" y="4890059"/>
            <a:ext cx="3050858" cy="1708480"/>
          </a:xfrm>
          <a:prstGeom prst="rect">
            <a:avLst/>
          </a:prstGeom>
        </p:spPr>
      </p:pic>
      <p:sp>
        <p:nvSpPr>
          <p:cNvPr id="6" name="Footer Placeholder 5">
            <a:extLst>
              <a:ext uri="{FF2B5EF4-FFF2-40B4-BE49-F238E27FC236}">
                <a16:creationId xmlns:a16="http://schemas.microsoft.com/office/drawing/2014/main" id="{00644E31-F0CA-4E98-B5BB-E77C85D6CA55}"/>
              </a:ext>
            </a:extLst>
          </p:cNvPr>
          <p:cNvSpPr>
            <a:spLocks noGrp="1"/>
          </p:cNvSpPr>
          <p:nvPr>
            <p:ph type="ftr" sz="quarter" idx="11"/>
          </p:nvPr>
        </p:nvSpPr>
        <p:spPr/>
        <p:txBody>
          <a:bodyPr/>
          <a:lstStyle/>
          <a:p>
            <a:r>
              <a:rPr lang="en-US"/>
              <a:t>Misbah Hussain</a:t>
            </a:r>
          </a:p>
        </p:txBody>
      </p:sp>
    </p:spTree>
    <p:extLst>
      <p:ext uri="{BB962C8B-B14F-4D97-AF65-F5344CB8AC3E}">
        <p14:creationId xmlns:p14="http://schemas.microsoft.com/office/powerpoint/2010/main" val="4075491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7E37D-49D0-4C72-9903-787A9572AD76}"/>
              </a:ext>
            </a:extLst>
          </p:cNvPr>
          <p:cNvSpPr>
            <a:spLocks noGrp="1"/>
          </p:cNvSpPr>
          <p:nvPr>
            <p:ph type="title"/>
          </p:nvPr>
        </p:nvSpPr>
        <p:spPr/>
        <p:txBody>
          <a:bodyPr/>
          <a:lstStyle/>
          <a:p>
            <a:r>
              <a:rPr lang="en-US" dirty="0"/>
              <a:t>Pakistan: Plant genetic resources</a:t>
            </a:r>
          </a:p>
        </p:txBody>
      </p:sp>
      <p:sp>
        <p:nvSpPr>
          <p:cNvPr id="3" name="Content Placeholder 2">
            <a:extLst>
              <a:ext uri="{FF2B5EF4-FFF2-40B4-BE49-F238E27FC236}">
                <a16:creationId xmlns:a16="http://schemas.microsoft.com/office/drawing/2014/main" id="{A6B322B2-2E5A-484C-8247-C84AEA5DA0C1}"/>
              </a:ext>
            </a:extLst>
          </p:cNvPr>
          <p:cNvSpPr>
            <a:spLocks noGrp="1"/>
          </p:cNvSpPr>
          <p:nvPr>
            <p:ph idx="1"/>
          </p:nvPr>
        </p:nvSpPr>
        <p:spPr/>
        <p:txBody>
          <a:bodyPr>
            <a:normAutofit lnSpcReduction="10000"/>
          </a:bodyPr>
          <a:lstStyle/>
          <a:p>
            <a:r>
              <a:rPr lang="en-US" dirty="0"/>
              <a:t>With the introduction of new high yield crop varieties of food and cash crop, expansion of land for cultivation, deforestation and construction of dams posed severe threats to wild and weedy landraces of cultivated crops.</a:t>
            </a:r>
          </a:p>
          <a:p>
            <a:r>
              <a:rPr lang="en-US" dirty="0"/>
              <a:t>Recognizing the importance of preserving crop genetic diversity, Government of Pakistan started collections of indigenous plant germplasm in the early 1970s. Today there are  over 15,600 germplasm accessions from more than 40 different crops maintained by the Plant Genetic Resources Institute(NARC, Islamabad). </a:t>
            </a:r>
          </a:p>
          <a:p>
            <a:r>
              <a:rPr lang="en-US" dirty="0"/>
              <a:t>Over 50% of the germplasm has been evaluated and presented in respective crop catalogues</a:t>
            </a:r>
          </a:p>
        </p:txBody>
      </p:sp>
      <p:sp>
        <p:nvSpPr>
          <p:cNvPr id="4" name="Footer Placeholder 3">
            <a:extLst>
              <a:ext uri="{FF2B5EF4-FFF2-40B4-BE49-F238E27FC236}">
                <a16:creationId xmlns:a16="http://schemas.microsoft.com/office/drawing/2014/main" id="{C1500227-6677-41D2-85E9-32BF4C9DD096}"/>
              </a:ext>
            </a:extLst>
          </p:cNvPr>
          <p:cNvSpPr>
            <a:spLocks noGrp="1"/>
          </p:cNvSpPr>
          <p:nvPr>
            <p:ph type="ftr" sz="quarter" idx="11"/>
          </p:nvPr>
        </p:nvSpPr>
        <p:spPr/>
        <p:txBody>
          <a:bodyPr/>
          <a:lstStyle/>
          <a:p>
            <a:r>
              <a:rPr lang="en-US"/>
              <a:t>Misbah Hussain</a:t>
            </a:r>
          </a:p>
        </p:txBody>
      </p:sp>
    </p:spTree>
    <p:extLst>
      <p:ext uri="{BB962C8B-B14F-4D97-AF65-F5344CB8AC3E}">
        <p14:creationId xmlns:p14="http://schemas.microsoft.com/office/powerpoint/2010/main" val="2324566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931F8-4D95-4C6C-88D4-1BC4514CA4A4}"/>
              </a:ext>
            </a:extLst>
          </p:cNvPr>
          <p:cNvSpPr>
            <a:spLocks noGrp="1"/>
          </p:cNvSpPr>
          <p:nvPr>
            <p:ph type="title"/>
          </p:nvPr>
        </p:nvSpPr>
        <p:spPr/>
        <p:txBody>
          <a:bodyPr/>
          <a:lstStyle/>
          <a:p>
            <a:r>
              <a:rPr lang="en-US" dirty="0"/>
              <a:t>Pakistan: Plant genetic resources</a:t>
            </a:r>
          </a:p>
        </p:txBody>
      </p:sp>
      <p:sp>
        <p:nvSpPr>
          <p:cNvPr id="3" name="Content Placeholder 2">
            <a:extLst>
              <a:ext uri="{FF2B5EF4-FFF2-40B4-BE49-F238E27FC236}">
                <a16:creationId xmlns:a16="http://schemas.microsoft.com/office/drawing/2014/main" id="{34BD563A-0405-45A6-BC3C-99B32EC9D78C}"/>
              </a:ext>
            </a:extLst>
          </p:cNvPr>
          <p:cNvSpPr>
            <a:spLocks noGrp="1"/>
          </p:cNvSpPr>
          <p:nvPr>
            <p:ph idx="1"/>
          </p:nvPr>
        </p:nvSpPr>
        <p:spPr/>
        <p:txBody>
          <a:bodyPr/>
          <a:lstStyle/>
          <a:p>
            <a:r>
              <a:rPr lang="en-US" dirty="0"/>
              <a:t>Variety of crops (wheat, rice, maize, barely, sorghum, millet, cotton, brassicas, </a:t>
            </a:r>
            <a:r>
              <a:rPr lang="en-US" dirty="0" err="1"/>
              <a:t>sunhemp</a:t>
            </a:r>
            <a:r>
              <a:rPr lang="en-US" dirty="0"/>
              <a:t>, tobacco, sugarcane, chickpea, mung, mash, lentil, groundnuts, sesame, chilies, onion, garlic, coriander, turmeric)</a:t>
            </a:r>
          </a:p>
          <a:p>
            <a:r>
              <a:rPr lang="en-US" dirty="0"/>
              <a:t>Various vegetables</a:t>
            </a:r>
          </a:p>
          <a:p>
            <a:r>
              <a:rPr lang="en-US" dirty="0"/>
              <a:t>Variety of fruits (citrus fruits, mango, banana, grapes, apple, peach, plum, apricot, pomegranate, dates and some nuts)</a:t>
            </a:r>
          </a:p>
          <a:p>
            <a:endParaRPr lang="en-US" dirty="0"/>
          </a:p>
        </p:txBody>
      </p:sp>
      <p:pic>
        <p:nvPicPr>
          <p:cNvPr id="4" name="Picture 3">
            <a:extLst>
              <a:ext uri="{FF2B5EF4-FFF2-40B4-BE49-F238E27FC236}">
                <a16:creationId xmlns:a16="http://schemas.microsoft.com/office/drawing/2014/main" id="{E5449E22-BC81-40F4-AA0A-32017F2F1139}"/>
              </a:ext>
            </a:extLst>
          </p:cNvPr>
          <p:cNvPicPr>
            <a:picLocks noChangeAspect="1"/>
          </p:cNvPicPr>
          <p:nvPr/>
        </p:nvPicPr>
        <p:blipFill>
          <a:blip r:embed="rId2"/>
          <a:stretch>
            <a:fillRect/>
          </a:stretch>
        </p:blipFill>
        <p:spPr>
          <a:xfrm>
            <a:off x="8908372" y="4140509"/>
            <a:ext cx="2667000" cy="2495550"/>
          </a:xfrm>
          <a:prstGeom prst="rect">
            <a:avLst/>
          </a:prstGeom>
        </p:spPr>
      </p:pic>
      <p:pic>
        <p:nvPicPr>
          <p:cNvPr id="5" name="Picture 4">
            <a:extLst>
              <a:ext uri="{FF2B5EF4-FFF2-40B4-BE49-F238E27FC236}">
                <a16:creationId xmlns:a16="http://schemas.microsoft.com/office/drawing/2014/main" id="{940631D5-AC4B-4D7B-8EEF-1CF66FDDD370}"/>
              </a:ext>
            </a:extLst>
          </p:cNvPr>
          <p:cNvPicPr>
            <a:picLocks noChangeAspect="1"/>
          </p:cNvPicPr>
          <p:nvPr/>
        </p:nvPicPr>
        <p:blipFill>
          <a:blip r:embed="rId3"/>
          <a:stretch>
            <a:fillRect/>
          </a:stretch>
        </p:blipFill>
        <p:spPr>
          <a:xfrm>
            <a:off x="5340196" y="4492625"/>
            <a:ext cx="2647950" cy="2000250"/>
          </a:xfrm>
          <a:prstGeom prst="rect">
            <a:avLst/>
          </a:prstGeom>
        </p:spPr>
      </p:pic>
      <p:sp>
        <p:nvSpPr>
          <p:cNvPr id="6" name="Footer Placeholder 5">
            <a:extLst>
              <a:ext uri="{FF2B5EF4-FFF2-40B4-BE49-F238E27FC236}">
                <a16:creationId xmlns:a16="http://schemas.microsoft.com/office/drawing/2014/main" id="{8696AEF1-E6F8-4889-A9A3-F8A4A07427DD}"/>
              </a:ext>
            </a:extLst>
          </p:cNvPr>
          <p:cNvSpPr>
            <a:spLocks noGrp="1"/>
          </p:cNvSpPr>
          <p:nvPr>
            <p:ph type="ftr" sz="quarter" idx="11"/>
          </p:nvPr>
        </p:nvSpPr>
        <p:spPr/>
        <p:txBody>
          <a:bodyPr/>
          <a:lstStyle/>
          <a:p>
            <a:r>
              <a:rPr lang="en-US"/>
              <a:t>Misbah Hussain</a:t>
            </a:r>
          </a:p>
        </p:txBody>
      </p:sp>
    </p:spTree>
    <p:extLst>
      <p:ext uri="{BB962C8B-B14F-4D97-AF65-F5344CB8AC3E}">
        <p14:creationId xmlns:p14="http://schemas.microsoft.com/office/powerpoint/2010/main" val="3620769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21913-6BF3-4225-AC43-DAED5CF7E121}"/>
              </a:ext>
            </a:extLst>
          </p:cNvPr>
          <p:cNvSpPr>
            <a:spLocks noGrp="1"/>
          </p:cNvSpPr>
          <p:nvPr>
            <p:ph type="title"/>
          </p:nvPr>
        </p:nvSpPr>
        <p:spPr/>
        <p:txBody>
          <a:bodyPr/>
          <a:lstStyle/>
          <a:p>
            <a:r>
              <a:rPr lang="en-US" dirty="0"/>
              <a:t>Domesticated plant resources of Pakistan</a:t>
            </a:r>
          </a:p>
        </p:txBody>
      </p:sp>
      <p:sp>
        <p:nvSpPr>
          <p:cNvPr id="3" name="Content Placeholder 2">
            <a:extLst>
              <a:ext uri="{FF2B5EF4-FFF2-40B4-BE49-F238E27FC236}">
                <a16:creationId xmlns:a16="http://schemas.microsoft.com/office/drawing/2014/main" id="{18DE4CE6-54BA-4515-A1BA-68D6DF98A1C0}"/>
              </a:ext>
            </a:extLst>
          </p:cNvPr>
          <p:cNvSpPr>
            <a:spLocks noGrp="1"/>
          </p:cNvSpPr>
          <p:nvPr>
            <p:ph idx="1"/>
          </p:nvPr>
        </p:nvSpPr>
        <p:spPr/>
        <p:txBody>
          <a:bodyPr>
            <a:normAutofit fontScale="92500" lnSpcReduction="10000"/>
          </a:bodyPr>
          <a:lstStyle/>
          <a:p>
            <a:pPr algn="just"/>
            <a:r>
              <a:rPr lang="en-US" b="1" i="1" u="sng" dirty="0"/>
              <a:t>Cereals</a:t>
            </a:r>
          </a:p>
          <a:p>
            <a:pPr marL="0" indent="0" algn="just">
              <a:buNone/>
            </a:pPr>
            <a:r>
              <a:rPr lang="en-US" dirty="0"/>
              <a:t>Wheat is the major food crop of Pakistan grown over an area of 8 million hector. Scattered over a wide range of ecological regions. Presently most of the area is occupied by improved varieties but local land races still exist in Baluchistan and Northern Mountains due to local preferences or non-availability of improved varieties suitable for these areas. </a:t>
            </a:r>
          </a:p>
          <a:p>
            <a:pPr marL="0" indent="0" algn="just">
              <a:buNone/>
            </a:pPr>
            <a:r>
              <a:rPr lang="en-US" dirty="0"/>
              <a:t>The local land races of wheat and barley are of great importance for quality and their tolerance to drought and salinity.</a:t>
            </a:r>
          </a:p>
          <a:p>
            <a:pPr marL="0" indent="0" algn="just">
              <a:buNone/>
            </a:pPr>
            <a:r>
              <a:rPr lang="en-US" dirty="0"/>
              <a:t>Rice is the second major crop of Pakistan. It has various varieties like Basmati rice, Chinese black rice, jasmine rice, paella rice, risotto rice, sushi rice etc. Basmati rice of Pakistan is of best quality rice in terms of grain size, aroma, grain length etc. </a:t>
            </a:r>
          </a:p>
          <a:p>
            <a:pPr marL="0" indent="0" algn="just">
              <a:buNone/>
            </a:pPr>
            <a:endParaRPr lang="en-US" dirty="0"/>
          </a:p>
        </p:txBody>
      </p:sp>
      <p:sp>
        <p:nvSpPr>
          <p:cNvPr id="4" name="Footer Placeholder 3">
            <a:extLst>
              <a:ext uri="{FF2B5EF4-FFF2-40B4-BE49-F238E27FC236}">
                <a16:creationId xmlns:a16="http://schemas.microsoft.com/office/drawing/2014/main" id="{6156E428-B542-4D45-BC2B-0F783A80ECB7}"/>
              </a:ext>
            </a:extLst>
          </p:cNvPr>
          <p:cNvSpPr>
            <a:spLocks noGrp="1"/>
          </p:cNvSpPr>
          <p:nvPr>
            <p:ph type="ftr" sz="quarter" idx="11"/>
          </p:nvPr>
        </p:nvSpPr>
        <p:spPr/>
        <p:txBody>
          <a:bodyPr/>
          <a:lstStyle/>
          <a:p>
            <a:r>
              <a:rPr lang="en-US"/>
              <a:t>Misbah Hussain</a:t>
            </a:r>
          </a:p>
        </p:txBody>
      </p:sp>
    </p:spTree>
    <p:extLst>
      <p:ext uri="{BB962C8B-B14F-4D97-AF65-F5344CB8AC3E}">
        <p14:creationId xmlns:p14="http://schemas.microsoft.com/office/powerpoint/2010/main" val="4206433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87C9F-F9AA-44CD-9F7A-FCD503868846}"/>
              </a:ext>
            </a:extLst>
          </p:cNvPr>
          <p:cNvSpPr>
            <a:spLocks noGrp="1"/>
          </p:cNvSpPr>
          <p:nvPr>
            <p:ph type="title"/>
          </p:nvPr>
        </p:nvSpPr>
        <p:spPr/>
        <p:txBody>
          <a:bodyPr/>
          <a:lstStyle/>
          <a:p>
            <a:r>
              <a:rPr lang="en-US" dirty="0"/>
              <a:t>Domesticated plant resources of Pakistan</a:t>
            </a:r>
          </a:p>
        </p:txBody>
      </p:sp>
      <p:sp>
        <p:nvSpPr>
          <p:cNvPr id="3" name="Content Placeholder 2">
            <a:extLst>
              <a:ext uri="{FF2B5EF4-FFF2-40B4-BE49-F238E27FC236}">
                <a16:creationId xmlns:a16="http://schemas.microsoft.com/office/drawing/2014/main" id="{045E30FD-7CA4-4076-9CAF-BF7640E26D2F}"/>
              </a:ext>
            </a:extLst>
          </p:cNvPr>
          <p:cNvSpPr>
            <a:spLocks noGrp="1"/>
          </p:cNvSpPr>
          <p:nvPr>
            <p:ph idx="1"/>
          </p:nvPr>
        </p:nvSpPr>
        <p:spPr/>
        <p:txBody>
          <a:bodyPr>
            <a:normAutofit fontScale="92500" lnSpcReduction="20000"/>
          </a:bodyPr>
          <a:lstStyle/>
          <a:p>
            <a:pPr marL="0" indent="0" algn="just">
              <a:buNone/>
            </a:pPr>
            <a:r>
              <a:rPr lang="en-US" dirty="0"/>
              <a:t>Maize is the third major crop of Pakistan. White, yellow and red are most common types of maize grown in Pakistan. White and yellow varieties are preferred by most people. </a:t>
            </a:r>
            <a:endParaRPr lang="en-US" b="1" i="1" u="sng" dirty="0"/>
          </a:p>
          <a:p>
            <a:pPr algn="just"/>
            <a:r>
              <a:rPr lang="en-US" b="1" i="1" u="sng" dirty="0"/>
              <a:t>Food legumes</a:t>
            </a:r>
          </a:p>
          <a:p>
            <a:pPr marL="0" indent="0" algn="just">
              <a:buNone/>
            </a:pPr>
            <a:r>
              <a:rPr lang="en-US" dirty="0"/>
              <a:t>The area under pulses is 1.48 million hector. It is an important group of food crops providing proteins. Among legumes, the chickpea, lentil mung bean, mash bean, pigeon pea, cow pea, moth bean, broad bean and common bean constitute important gene pools of various legumes.</a:t>
            </a:r>
          </a:p>
          <a:p>
            <a:pPr algn="just"/>
            <a:r>
              <a:rPr lang="en-US" b="1" i="1" u="sng" dirty="0"/>
              <a:t>Oil Seed crops</a:t>
            </a:r>
          </a:p>
          <a:p>
            <a:pPr marL="0" indent="0" algn="just">
              <a:buNone/>
            </a:pPr>
            <a:r>
              <a:rPr lang="en-US" dirty="0"/>
              <a:t>The main oil seed crops of Pakistan are rape and mustard, sesame, linseed, castor, sunflower, soybean and groundnut. Although the extent of genetic diversity in introduced oil seed crops is low but the indigenous crops express a wide diversity in morphological traits and response to various stresses. </a:t>
            </a:r>
          </a:p>
        </p:txBody>
      </p:sp>
      <p:sp>
        <p:nvSpPr>
          <p:cNvPr id="4" name="Footer Placeholder 3">
            <a:extLst>
              <a:ext uri="{FF2B5EF4-FFF2-40B4-BE49-F238E27FC236}">
                <a16:creationId xmlns:a16="http://schemas.microsoft.com/office/drawing/2014/main" id="{14A29364-41E0-4D6A-B742-BEB244FED830}"/>
              </a:ext>
            </a:extLst>
          </p:cNvPr>
          <p:cNvSpPr>
            <a:spLocks noGrp="1"/>
          </p:cNvSpPr>
          <p:nvPr>
            <p:ph type="ftr" sz="quarter" idx="11"/>
          </p:nvPr>
        </p:nvSpPr>
        <p:spPr/>
        <p:txBody>
          <a:bodyPr/>
          <a:lstStyle/>
          <a:p>
            <a:r>
              <a:rPr lang="en-US"/>
              <a:t>Misbah Hussain</a:t>
            </a:r>
          </a:p>
        </p:txBody>
      </p:sp>
    </p:spTree>
    <p:extLst>
      <p:ext uri="{BB962C8B-B14F-4D97-AF65-F5344CB8AC3E}">
        <p14:creationId xmlns:p14="http://schemas.microsoft.com/office/powerpoint/2010/main" val="36949792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3941</TotalTime>
  <Words>1949</Words>
  <Application>Microsoft Office PowerPoint</Application>
  <PresentationFormat>Widescreen</PresentationFormat>
  <Paragraphs>131</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Genetic Resources of Pakistan</vt:lpstr>
      <vt:lpstr>Pakistan</vt:lpstr>
      <vt:lpstr>Pakistan: Agriculture</vt:lpstr>
      <vt:lpstr>Pakistan: Plant genetic resources</vt:lpstr>
      <vt:lpstr>What is Green revolution?</vt:lpstr>
      <vt:lpstr>Pakistan: Plant genetic resources</vt:lpstr>
      <vt:lpstr>Pakistan: Plant genetic resources</vt:lpstr>
      <vt:lpstr>Domesticated plant resources of Pakistan</vt:lpstr>
      <vt:lpstr>Domesticated plant resources of Pakistan</vt:lpstr>
      <vt:lpstr>Domesticated plant resources of Pakistan</vt:lpstr>
      <vt:lpstr>Wild plant resources of Pakistan</vt:lpstr>
      <vt:lpstr>Pakistan: Livestock</vt:lpstr>
      <vt:lpstr>Pakistan: Domestic animals</vt:lpstr>
      <vt:lpstr>Buffalo</vt:lpstr>
      <vt:lpstr>Buffalo</vt:lpstr>
      <vt:lpstr>Cattle</vt:lpstr>
      <vt:lpstr>Cattle</vt:lpstr>
      <vt:lpstr>Other domestic animals</vt:lpstr>
      <vt:lpstr>Uses of Domestic Animals </vt:lpstr>
      <vt:lpstr>Pakistan: Wild animals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ALLAH HO</dc:creator>
  <cp:lastModifiedBy>ALLAH HO</cp:lastModifiedBy>
  <cp:revision>51</cp:revision>
  <dcterms:created xsi:type="dcterms:W3CDTF">2020-02-05T13:38:31Z</dcterms:created>
  <dcterms:modified xsi:type="dcterms:W3CDTF">2020-02-12T07:06:39Z</dcterms:modified>
</cp:coreProperties>
</file>