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1" autoAdjust="0"/>
    <p:restoredTop sz="94660"/>
  </p:normalViewPr>
  <p:slideViewPr>
    <p:cSldViewPr snapToGrid="0">
      <p:cViewPr varScale="1">
        <p:scale>
          <a:sx n="78" d="100"/>
          <a:sy n="78" d="100"/>
        </p:scale>
        <p:origin x="2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65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6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67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68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6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89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59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DF0F5-020B-4F50-BA16-8BF6B79B94B8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104859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3C7CE-94F4-4FD8-A589-39CC01C7EF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3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3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DF0F5-020B-4F50-BA16-8BF6B79B94B8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10486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3C7CE-94F4-4FD8-A589-39CC01C7EF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2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2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DF0F5-020B-4F50-BA16-8BF6B79B94B8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104862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3C7CE-94F4-4FD8-A589-39CC01C7EF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DF0F5-020B-4F50-BA16-8BF6B79B94B8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3C7CE-94F4-4FD8-A589-39CC01C7EF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38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3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DF0F5-020B-4F50-BA16-8BF6B79B94B8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104864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3C7CE-94F4-4FD8-A589-39CC01C7EF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4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4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4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DF0F5-020B-4F50-BA16-8BF6B79B94B8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104864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3C7CE-94F4-4FD8-A589-39CC01C7EF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49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50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5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52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5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DF0F5-020B-4F50-BA16-8BF6B79B94B8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104865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5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3C7CE-94F4-4FD8-A589-39CC01C7EF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1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DF0F5-020B-4F50-BA16-8BF6B79B94B8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104861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2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3C7CE-94F4-4FD8-A589-39CC01C7EF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DF0F5-020B-4F50-BA16-8BF6B79B94B8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104865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5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3C7CE-94F4-4FD8-A589-39CC01C7EF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60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61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6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DF0F5-020B-4F50-BA16-8BF6B79B94B8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104866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6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3C7CE-94F4-4FD8-A589-39CC01C7EF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27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628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2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DF0F5-020B-4F50-BA16-8BF6B79B94B8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104863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3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3C7CE-94F4-4FD8-A589-39CC01C7EF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chemeClr val="accent4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DF0F5-020B-4F50-BA16-8BF6B79B94B8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3C7CE-94F4-4FD8-A589-39CC01C7EF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26" t="2890" r="2480" b="8021"/>
          <a:stretch>
            <a:fillRect/>
          </a:stretch>
        </p:blipFill>
        <p:spPr>
          <a:xfrm>
            <a:off x="1539241" y="838200"/>
            <a:ext cx="8915399" cy="5638800"/>
          </a:xfrm>
          <a:pattFill prst="dkVert">
            <a:fgClr>
              <a:schemeClr val="accent4"/>
            </a:fgClr>
            <a:bgClr>
              <a:schemeClr val="bg1"/>
            </a:bgClr>
          </a:pattFill>
        </p:spPr>
      </p:pic>
      <p:pic>
        <p:nvPicPr>
          <p:cNvPr id="209715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622" y="210502"/>
            <a:ext cx="1755458" cy="17554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9715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8451" y="210502"/>
            <a:ext cx="1526858" cy="15268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6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1132" y="622570"/>
            <a:ext cx="10175132" cy="5554393"/>
          </a:xfrm>
        </p:spPr>
      </p:pic>
      <p:pic>
        <p:nvPicPr>
          <p:cNvPr id="2097177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549" y="235426"/>
            <a:ext cx="1584960" cy="1584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78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1302" y="264477"/>
            <a:ext cx="1526858" cy="15268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Title 1"/>
          <p:cNvSpPr>
            <a:spLocks noGrp="1"/>
          </p:cNvSpPr>
          <p:nvPr>
            <p:ph type="title"/>
          </p:nvPr>
        </p:nvSpPr>
        <p:spPr>
          <a:xfrm>
            <a:off x="2859578" y="815426"/>
            <a:ext cx="5569527" cy="1325563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b="1" dirty="0" smtClean="0"/>
              <a:t> Climatic Requirements:</a:t>
            </a:r>
            <a:endParaRPr lang="en-US" b="1" dirty="0"/>
          </a:p>
        </p:txBody>
      </p:sp>
      <p:sp>
        <p:nvSpPr>
          <p:cNvPr id="1048601" name="Content Placeholder 2"/>
          <p:cNvSpPr>
            <a:spLocks noGrp="1"/>
          </p:cNvSpPr>
          <p:nvPr>
            <p:ph idx="1"/>
          </p:nvPr>
        </p:nvSpPr>
        <p:spPr>
          <a:xfrm>
            <a:off x="949272" y="2140988"/>
            <a:ext cx="10515600" cy="4493275"/>
          </a:xfrm>
          <a:solidFill>
            <a:schemeClr val="bg2"/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rgbClr val="FF0000"/>
                </a:solidFill>
              </a:rPr>
              <a:t> Temperate Fruit.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rgbClr val="FF0000"/>
                </a:solidFill>
              </a:rPr>
              <a:t>300-2000 m Elevation.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sz="3200" dirty="0" smtClean="0">
                <a:solidFill>
                  <a:srgbClr val="FF0000"/>
                </a:solidFill>
              </a:rPr>
              <a:t>Chilling Requirement 300-900hrs, below 7</a:t>
            </a:r>
            <a:r>
              <a:rPr lang="en-IN" altLang="en-IN" sz="3200" dirty="0" smtClean="0">
                <a:solidFill>
                  <a:srgbClr val="FF0000"/>
                </a:solidFill>
              </a:rPr>
              <a:t>°</a:t>
            </a:r>
            <a:r>
              <a:rPr lang="en-US" altLang="en-IN" sz="3200" dirty="0" smtClean="0">
                <a:solidFill>
                  <a:srgbClr val="FF0000"/>
                </a:solidFill>
              </a:rPr>
              <a:t>C</a:t>
            </a:r>
            <a:r>
              <a:rPr lang="en-IN" sz="3200" dirty="0" smtClean="0">
                <a:solidFill>
                  <a:srgbClr val="FF0000"/>
                </a:solidFill>
              </a:rPr>
              <a:t> for fruiting.</a:t>
            </a:r>
            <a:endParaRPr lang="en-US" sz="3200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rgbClr val="FF0000"/>
                </a:solidFill>
              </a:rPr>
              <a:t>Rainfall 100cm, well distributed through out the year.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N" sz="3200" dirty="0" smtClean="0">
                <a:solidFill>
                  <a:srgbClr val="FF0000"/>
                </a:solidFill>
              </a:rPr>
              <a:t>Summer </a:t>
            </a:r>
            <a:r>
              <a:rPr lang="en-IN" sz="3200" dirty="0" err="1" smtClean="0">
                <a:solidFill>
                  <a:srgbClr val="FF0000"/>
                </a:solidFill>
              </a:rPr>
              <a:t>temperapture</a:t>
            </a:r>
            <a:r>
              <a:rPr lang="en-IN" sz="3200" dirty="0" smtClean="0">
                <a:solidFill>
                  <a:srgbClr val="FF0000"/>
                </a:solidFill>
              </a:rPr>
              <a:t> 16.6-32.2</a:t>
            </a:r>
            <a:r>
              <a:rPr lang="en-IN" altLang="en-IN" sz="3200" dirty="0" smtClean="0">
                <a:solidFill>
                  <a:srgbClr val="FF0000"/>
                </a:solidFill>
              </a:rPr>
              <a:t>°</a:t>
            </a:r>
            <a:r>
              <a:rPr lang="en-IN" sz="3200" dirty="0" smtClean="0">
                <a:solidFill>
                  <a:srgbClr val="FF0000"/>
                </a:solidFill>
              </a:rPr>
              <a:t>C.</a:t>
            </a:r>
            <a:endParaRPr lang="zh-CN" altLang="en-US"/>
          </a:p>
          <a:p>
            <a:pPr>
              <a:buFont typeface="Wingdings" panose="05000000000000000000" pitchFamily="2" charset="2"/>
              <a:buChar char="v"/>
            </a:pPr>
            <a:r>
              <a:rPr lang="en-IN" sz="3200" dirty="0">
                <a:solidFill>
                  <a:srgbClr val="FF0000"/>
                </a:solidFill>
              </a:rPr>
              <a:t> </a:t>
            </a:r>
            <a:r>
              <a:rPr lang="en-IN" sz="3200" dirty="0" smtClean="0">
                <a:solidFill>
                  <a:srgbClr val="FF0000"/>
                </a:solidFill>
              </a:rPr>
              <a:t>For Flowering temperature is 5-6</a:t>
            </a:r>
            <a:r>
              <a:rPr lang="en-IN" altLang="en-IN" sz="3200" dirty="0" smtClean="0">
                <a:solidFill>
                  <a:srgbClr val="FF0000"/>
                </a:solidFill>
              </a:rPr>
              <a:t>°</a:t>
            </a:r>
            <a:r>
              <a:rPr lang="en-IN" sz="3200" dirty="0" smtClean="0">
                <a:solidFill>
                  <a:srgbClr val="FF0000"/>
                </a:solidFill>
              </a:rPr>
              <a:t>C                                        </a:t>
            </a:r>
            <a:endParaRPr lang="en-US" sz="3200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rgbClr val="FF0000"/>
                </a:solidFill>
              </a:rPr>
              <a:t> Long Cool region develop excellent quality.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3200" dirty="0" smtClean="0">
              <a:solidFill>
                <a:srgbClr val="FF0000"/>
              </a:solidFill>
            </a:endParaRPr>
          </a:p>
        </p:txBody>
      </p:sp>
      <p:pic>
        <p:nvPicPr>
          <p:cNvPr id="2097179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7139" y="264477"/>
            <a:ext cx="1631021" cy="15268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80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549" y="235426"/>
            <a:ext cx="1584960" cy="1584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2909455" y="861753"/>
            <a:ext cx="5170516" cy="709786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 smtClean="0"/>
              <a:t>Soil Requirement:</a:t>
            </a:r>
            <a:endParaRPr lang="en-US" dirty="0"/>
          </a:p>
        </p:txBody>
      </p:sp>
      <p:sp>
        <p:nvSpPr>
          <p:cNvPr id="1048603" name="Content Placeholder 2"/>
          <p:cNvSpPr>
            <a:spLocks noGrp="1"/>
          </p:cNvSpPr>
          <p:nvPr>
            <p:ph idx="1"/>
          </p:nvPr>
        </p:nvSpPr>
        <p:spPr>
          <a:xfrm>
            <a:off x="1706880" y="2137351"/>
            <a:ext cx="8366760" cy="4185627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en-IN" dirty="0" smtClean="0"/>
              <a:t>Deep fertile, well drained loamy soils are readily suitable.  </a:t>
            </a:r>
            <a:endParaRPr lang="en-US" dirty="0" smtClean="0"/>
          </a:p>
          <a:p>
            <a:r>
              <a:rPr lang="en-US" dirty="0" smtClean="0"/>
              <a:t>Hardy Crop.</a:t>
            </a:r>
          </a:p>
          <a:p>
            <a:r>
              <a:rPr lang="en-US" dirty="0" smtClean="0"/>
              <a:t>PH 6-6.8 </a:t>
            </a:r>
          </a:p>
          <a:p>
            <a:r>
              <a:rPr lang="en-US" dirty="0" smtClean="0"/>
              <a:t>Subsoil free from Hard Pan.</a:t>
            </a:r>
          </a:p>
          <a:p>
            <a:r>
              <a:rPr lang="en-US" dirty="0" smtClean="0"/>
              <a:t>Poor Soil with high PH is not suitable..</a:t>
            </a:r>
            <a:endParaRPr lang="en-US" dirty="0"/>
          </a:p>
        </p:txBody>
      </p:sp>
      <p:pic>
        <p:nvPicPr>
          <p:cNvPr id="2097181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549" y="235426"/>
            <a:ext cx="1584960" cy="1584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82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7139" y="264477"/>
            <a:ext cx="1631021" cy="15268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itle 1"/>
          <p:cNvSpPr>
            <a:spLocks noGrp="1"/>
          </p:cNvSpPr>
          <p:nvPr>
            <p:ph type="title"/>
          </p:nvPr>
        </p:nvSpPr>
        <p:spPr>
          <a:xfrm>
            <a:off x="2834640" y="929640"/>
            <a:ext cx="6949440" cy="745808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algn="ctr"/>
            <a:r>
              <a:rPr lang="en-US" dirty="0" smtClean="0"/>
              <a:t>Manures and Fertilizer:</a:t>
            </a:r>
            <a:endParaRPr lang="en-US" dirty="0"/>
          </a:p>
        </p:txBody>
      </p:sp>
      <p:graphicFrame>
        <p:nvGraphicFramePr>
          <p:cNvPr id="4194306" name="Content Placeholder 6"/>
          <p:cNvGraphicFramePr>
            <a:graphicFrameLocks noGrp="1"/>
          </p:cNvGraphicFramePr>
          <p:nvPr>
            <p:ph idx="1"/>
          </p:nvPr>
        </p:nvGraphicFramePr>
        <p:xfrm>
          <a:off x="784691" y="2413774"/>
          <a:ext cx="10499392" cy="4162122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063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39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39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39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434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8141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Age Of Plant</a:t>
                      </a:r>
                      <a:endParaRPr lang="en-US" sz="2400" b="1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Fertilizer</a:t>
                      </a:r>
                      <a:endParaRPr lang="en-US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FYM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14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K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1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r>
                        <a:rPr lang="en-US" sz="2400" baseline="30000" dirty="0" smtClean="0"/>
                        <a:t>st</a:t>
                      </a:r>
                      <a:r>
                        <a:rPr lang="en-US" sz="2400" dirty="0" smtClean="0"/>
                        <a:t> Year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0" dirty="0" smtClean="0"/>
                        <a:t>25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0" dirty="0" smtClean="0"/>
                        <a:t>25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1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r>
                        <a:rPr lang="en-US" sz="2400" baseline="30000" dirty="0" smtClean="0"/>
                        <a:t>nd</a:t>
                      </a:r>
                      <a:r>
                        <a:rPr lang="en-US" sz="2400" dirty="0" smtClean="0"/>
                        <a:t> Year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1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r>
                        <a:rPr lang="en-US" sz="2400" baseline="30000" dirty="0" smtClean="0"/>
                        <a:t>rd</a:t>
                      </a:r>
                      <a:r>
                        <a:rPr lang="en-US" sz="2400" dirty="0" smtClean="0"/>
                        <a:t> Year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1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r>
                        <a:rPr lang="en-US" sz="2400" baseline="30000" dirty="0" smtClean="0"/>
                        <a:t>th</a:t>
                      </a:r>
                      <a:r>
                        <a:rPr lang="en-US" sz="2400" dirty="0" smtClean="0"/>
                        <a:t> Year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300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150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150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8513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r>
                        <a:rPr lang="en-US" sz="2400" baseline="30000" dirty="0" smtClean="0"/>
                        <a:t>th</a:t>
                      </a:r>
                      <a:r>
                        <a:rPr lang="en-US" sz="2400" dirty="0" smtClean="0"/>
                        <a:t> Year or Above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400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8141">
                <a:tc gridSpan="5"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2097183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549" y="235426"/>
            <a:ext cx="1584960" cy="1584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8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7139" y="264477"/>
            <a:ext cx="1631021" cy="15268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96081" cy="1325563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IN" b="1" dirty="0" smtClean="0">
                <a:solidFill>
                  <a:schemeClr val="accent1">
                    <a:lumMod val="75000"/>
                  </a:schemeClr>
                </a:solidFill>
              </a:rPr>
              <a:t>Irrigation</a:t>
            </a:r>
            <a:r>
              <a:rPr lang="en-IN" b="1" dirty="0" smtClean="0"/>
              <a:t>:</a:t>
            </a:r>
            <a:endParaRPr lang="en-US" b="1" dirty="0"/>
          </a:p>
        </p:txBody>
      </p:sp>
      <p:sp>
        <p:nvSpPr>
          <p:cNvPr id="1048606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5270770" cy="4088793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IN" sz="3600" dirty="0" smtClean="0"/>
              <a:t>Can be grown as a rain fed crop.</a:t>
            </a:r>
          </a:p>
          <a:p>
            <a:r>
              <a:rPr lang="en-IN" sz="3600" dirty="0" smtClean="0"/>
              <a:t>Irrigation is essential during initial years and during critical stage.</a:t>
            </a:r>
          </a:p>
          <a:p>
            <a:r>
              <a:rPr lang="en-IN" sz="3600" dirty="0" smtClean="0"/>
              <a:t>Pit hardening stage (April-</a:t>
            </a:r>
            <a:r>
              <a:rPr lang="en-IN" sz="3600" dirty="0" err="1" smtClean="0"/>
              <a:t>june</a:t>
            </a:r>
            <a:r>
              <a:rPr lang="en-IN" sz="3600" dirty="0" smtClean="0"/>
              <a:t>).        </a:t>
            </a:r>
            <a:endParaRPr lang="en-US" sz="3600" dirty="0"/>
          </a:p>
        </p:txBody>
      </p:sp>
      <p:pic>
        <p:nvPicPr>
          <p:cNvPr id="209718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3557" y="1846127"/>
            <a:ext cx="5160724" cy="4068290"/>
          </a:xfrm>
          <a:prstGeom prst="rect">
            <a:avLst/>
          </a:prstGeom>
        </p:spPr>
      </p:pic>
      <p:pic>
        <p:nvPicPr>
          <p:cNvPr id="2097186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549" y="235426"/>
            <a:ext cx="1584960" cy="1584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87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1302" y="264477"/>
            <a:ext cx="1526858" cy="15268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8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0936" y="700390"/>
            <a:ext cx="10672864" cy="5972783"/>
          </a:xfrm>
        </p:spPr>
      </p:pic>
      <p:pic>
        <p:nvPicPr>
          <p:cNvPr id="2097189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549" y="235426"/>
            <a:ext cx="1584960" cy="1584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90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1302" y="264477"/>
            <a:ext cx="1526858" cy="15268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itle 1"/>
          <p:cNvSpPr>
            <a:spLocks noGrp="1"/>
          </p:cNvSpPr>
          <p:nvPr>
            <p:ph type="title"/>
          </p:nvPr>
        </p:nvSpPr>
        <p:spPr>
          <a:xfrm>
            <a:off x="2276272" y="365125"/>
            <a:ext cx="6400800" cy="132556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en-IN" b="1" dirty="0" smtClean="0">
                <a:solidFill>
                  <a:schemeClr val="accent1">
                    <a:lumMod val="75000"/>
                  </a:schemeClr>
                </a:solidFill>
              </a:rPr>
              <a:t>Grafting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97191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0043" y="2034381"/>
            <a:ext cx="9786025" cy="4599883"/>
          </a:xfrm>
        </p:spPr>
      </p:pic>
      <p:pic>
        <p:nvPicPr>
          <p:cNvPr id="2097192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549" y="235426"/>
            <a:ext cx="1584960" cy="1584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93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1302" y="264477"/>
            <a:ext cx="1526858" cy="15268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6566" y="680936"/>
            <a:ext cx="10515599" cy="5817141"/>
          </a:xfrm>
        </p:spPr>
      </p:pic>
      <p:pic>
        <p:nvPicPr>
          <p:cNvPr id="209719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549" y="235426"/>
            <a:ext cx="1584960" cy="1584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9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1302" y="264477"/>
            <a:ext cx="1526858" cy="15268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7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0042" y="447472"/>
            <a:ext cx="10283757" cy="6167337"/>
          </a:xfrm>
        </p:spPr>
      </p:pic>
      <p:pic>
        <p:nvPicPr>
          <p:cNvPr id="2097198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549" y="235426"/>
            <a:ext cx="1584960" cy="1584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99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1302" y="264477"/>
            <a:ext cx="1526858" cy="15268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0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4029" y="1430595"/>
            <a:ext cx="10515600" cy="4601496"/>
          </a:xfrm>
        </p:spPr>
      </p:pic>
      <p:pic>
        <p:nvPicPr>
          <p:cNvPr id="2097201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550" y="235427"/>
            <a:ext cx="1357400" cy="1357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202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2042" y="264477"/>
            <a:ext cx="1166117" cy="11661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title"/>
          </p:nvPr>
        </p:nvSpPr>
        <p:spPr>
          <a:xfrm>
            <a:off x="1965960" y="210502"/>
            <a:ext cx="8808720" cy="1325563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Advanced Production </a:t>
            </a:r>
            <a:r>
              <a:rPr lang="en-US" b="1" dirty="0">
                <a:solidFill>
                  <a:srgbClr val="FF0000"/>
                </a:solidFill>
              </a:rPr>
              <a:t>T</a:t>
            </a:r>
            <a:r>
              <a:rPr lang="en-US" b="1" dirty="0" smtClean="0">
                <a:solidFill>
                  <a:srgbClr val="FF0000"/>
                </a:solidFill>
              </a:rPr>
              <a:t>echnology </a:t>
            </a:r>
            <a:r>
              <a:rPr lang="en-US" b="1" dirty="0">
                <a:solidFill>
                  <a:srgbClr val="FF0000"/>
                </a:solidFill>
              </a:rPr>
              <a:t>O</a:t>
            </a:r>
            <a:r>
              <a:rPr lang="en-US" b="1" dirty="0" smtClean="0">
                <a:solidFill>
                  <a:srgbClr val="FF0000"/>
                </a:solidFill>
              </a:rPr>
              <a:t>f Apricot Fruit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097155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" y="365760"/>
            <a:ext cx="1783080" cy="17830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9715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3691" y="416242"/>
            <a:ext cx="1564958" cy="15649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97157" name="Content Placeholder 8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382400" y="1536065"/>
            <a:ext cx="7684851" cy="3081656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3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4705" y="825910"/>
            <a:ext cx="8960392" cy="5652711"/>
          </a:xfrm>
        </p:spPr>
      </p:pic>
      <p:pic>
        <p:nvPicPr>
          <p:cNvPr id="2097204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549" y="235426"/>
            <a:ext cx="1313155" cy="13131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20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4056" y="264477"/>
            <a:ext cx="1284104" cy="12841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>
          <a:xfrm>
            <a:off x="1064029" y="494823"/>
            <a:ext cx="10515600" cy="1325563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n-IN" b="1" dirty="0" smtClean="0"/>
              <a:t>Yield and Storage</a:t>
            </a:r>
            <a:endParaRPr lang="en-US" b="1" dirty="0"/>
          </a:p>
        </p:txBody>
      </p:sp>
      <p:sp>
        <p:nvSpPr>
          <p:cNvPr id="1048609" name="Content Placeholder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IN" sz="3200" b="1" dirty="0" smtClean="0"/>
              <a:t>Yield:</a:t>
            </a:r>
          </a:p>
          <a:p>
            <a:r>
              <a:rPr lang="en-IN" sz="3200" b="1" dirty="0" smtClean="0"/>
              <a:t>A </a:t>
            </a:r>
            <a:r>
              <a:rPr lang="en-IN" sz="3200" dirty="0" smtClean="0"/>
              <a:t>5 year-old tree may provide 67.59 kg fresh fruits.</a:t>
            </a:r>
          </a:p>
          <a:p>
            <a:r>
              <a:rPr lang="en-IN" sz="3200" b="1" dirty="0"/>
              <a:t> </a:t>
            </a:r>
            <a:r>
              <a:rPr lang="en-IN" sz="3200" b="1" dirty="0" smtClean="0"/>
              <a:t> </a:t>
            </a:r>
            <a:r>
              <a:rPr lang="en-IN" sz="3200" dirty="0" smtClean="0"/>
              <a:t> Economical life span 30-40 years.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3200" b="1" dirty="0" smtClean="0"/>
              <a:t>Storage:</a:t>
            </a:r>
          </a:p>
          <a:p>
            <a:r>
              <a:rPr lang="en-IN" sz="3200" dirty="0" smtClean="0"/>
              <a:t>Fruits are highly perishable.</a:t>
            </a:r>
          </a:p>
          <a:p>
            <a:r>
              <a:rPr lang="en-IN" sz="3200" dirty="0" smtClean="0"/>
              <a:t>Fruits harvested at optimum maturity can be stored for a week at 5</a:t>
            </a:r>
            <a:r>
              <a:rPr lang="en-IN" altLang="en-IN" sz="3200" dirty="0" smtClean="0"/>
              <a:t>°</a:t>
            </a:r>
            <a:r>
              <a:rPr lang="en-IN" sz="3200" dirty="0" smtClean="0"/>
              <a:t>C and 85 % Relative humidity.       </a:t>
            </a:r>
            <a:endParaRPr lang="en-US" dirty="0"/>
          </a:p>
        </p:txBody>
      </p:sp>
      <p:pic>
        <p:nvPicPr>
          <p:cNvPr id="2097206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549" y="235426"/>
            <a:ext cx="1584960" cy="1584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207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1302" y="264477"/>
            <a:ext cx="1526858" cy="15268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8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4200" y="544750"/>
            <a:ext cx="8960394" cy="5914416"/>
          </a:xfrm>
        </p:spPr>
      </p:pic>
      <p:pic>
        <p:nvPicPr>
          <p:cNvPr id="2097209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549" y="235426"/>
            <a:ext cx="1342651" cy="13426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210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6792" y="264477"/>
            <a:ext cx="1151368" cy="11513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le 1"/>
          <p:cNvSpPr>
            <a:spLocks noGrp="1"/>
          </p:cNvSpPr>
          <p:nvPr>
            <p:ph type="title"/>
          </p:nvPr>
        </p:nvSpPr>
        <p:spPr>
          <a:xfrm>
            <a:off x="1856508" y="365125"/>
            <a:ext cx="8305131" cy="1325563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dirty="0"/>
              <a:t>Major diseases and insects and their control</a:t>
            </a:r>
          </a:p>
        </p:txBody>
      </p:sp>
      <p:graphicFrame>
        <p:nvGraphicFramePr>
          <p:cNvPr id="4194307" name="Content Placeholder 3"/>
          <p:cNvGraphicFramePr>
            <a:graphicFrameLocks noGrp="1"/>
          </p:cNvGraphicFramePr>
          <p:nvPr>
            <p:ph idx="1"/>
          </p:nvPr>
        </p:nvGraphicFramePr>
        <p:xfrm>
          <a:off x="1047134" y="1825624"/>
          <a:ext cx="10306666" cy="496824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5153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53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935">
                <a:tc>
                  <a:txBody>
                    <a:bodyPr/>
                    <a:lstStyle/>
                    <a:p>
                      <a:pPr algn="ctr"/>
                      <a:r>
                        <a:rPr lang="en-IN" sz="4400" dirty="0" smtClean="0">
                          <a:solidFill>
                            <a:schemeClr val="tx1"/>
                          </a:solidFill>
                        </a:rPr>
                        <a:t>Diseases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4400" dirty="0" smtClean="0">
                          <a:solidFill>
                            <a:schemeClr val="tx1"/>
                          </a:solidFill>
                        </a:rPr>
                        <a:t>Insects</a:t>
                      </a:r>
                      <a:endParaRPr 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9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Brown rot</a:t>
                      </a:r>
                    </a:p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Aphids</a:t>
                      </a:r>
                    </a:p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483">
                <a:tc>
                  <a:txBody>
                    <a:bodyPr/>
                    <a:lstStyle/>
                    <a:p>
                      <a:pPr algn="ctr"/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Botrytis blight or gray mold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Peach twig borer</a:t>
                      </a:r>
                    </a:p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9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Bacterial Canker</a:t>
                      </a:r>
                    </a:p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Peachtree borer</a:t>
                      </a:r>
                    </a:p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9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Phytophthora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root and crown rot</a:t>
                      </a:r>
                    </a:p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Scale insects</a:t>
                      </a:r>
                    </a:p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097211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549" y="235426"/>
            <a:ext cx="1365522" cy="13655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212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9342" y="264477"/>
            <a:ext cx="1358818" cy="13588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Title 1"/>
          <p:cNvSpPr>
            <a:spLocks noGrp="1"/>
          </p:cNvSpPr>
          <p:nvPr>
            <p:ph type="title"/>
          </p:nvPr>
        </p:nvSpPr>
        <p:spPr>
          <a:xfrm>
            <a:off x="1856508" y="365125"/>
            <a:ext cx="8408369" cy="1325563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dirty="0"/>
              <a:t>Major diseases and insects and their control</a:t>
            </a:r>
          </a:p>
        </p:txBody>
      </p:sp>
      <p:sp>
        <p:nvSpPr>
          <p:cNvPr id="1048612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724832" cy="4351338"/>
          </a:xfrm>
          <a:solidFill>
            <a:schemeClr val="bg1"/>
          </a:solidFill>
        </p:spPr>
        <p:txBody>
          <a:bodyPr>
            <a:normAutofit fontScale="92857"/>
          </a:bodyPr>
          <a:lstStyle/>
          <a:p>
            <a:pPr algn="ctr">
              <a:buFont typeface="Wingdings" charset="2"/>
              <a:buChar char="u"/>
            </a:pPr>
            <a:r>
              <a:rPr lang="en-US" dirty="0"/>
              <a:t>Brown rot</a:t>
            </a:r>
            <a:r>
              <a:rPr lang="en-US" dirty="0" smtClean="0"/>
              <a:t>:</a:t>
            </a:r>
          </a:p>
          <a:p>
            <a:r>
              <a:rPr lang="en-US" dirty="0"/>
              <a:t>Brown rot is a major disease that can infect the blossoms, fruit, spurs (flower and fruit bearing twigs), and small branches</a:t>
            </a:r>
            <a:r>
              <a:rPr lang="en-US" dirty="0" smtClean="0"/>
              <a:t>.</a:t>
            </a:r>
          </a:p>
          <a:p>
            <a:r>
              <a:rPr lang="en-US" dirty="0"/>
              <a:t>Rain during the pre-bloom and bloom period can lead to flower infection and crop </a:t>
            </a:r>
            <a:r>
              <a:rPr lang="en-US" dirty="0" smtClean="0"/>
              <a:t>loss.</a:t>
            </a:r>
          </a:p>
          <a:p>
            <a:r>
              <a:rPr lang="en-US" dirty="0" smtClean="0"/>
              <a:t>Typical </a:t>
            </a:r>
            <a:r>
              <a:rPr lang="en-US" dirty="0"/>
              <a:t>disease symptoms are blossom and twig blight, cankers, and fruit rot.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97213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5182" y="1813744"/>
            <a:ext cx="4788618" cy="4363219"/>
          </a:xfrm>
          <a:prstGeom prst="rect">
            <a:avLst/>
          </a:prstGeom>
        </p:spPr>
      </p:pic>
      <p:pic>
        <p:nvPicPr>
          <p:cNvPr id="2097214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549" y="235426"/>
            <a:ext cx="1584960" cy="1584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21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1302" y="264477"/>
            <a:ext cx="1526858" cy="15268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2669458" y="365125"/>
            <a:ext cx="6607277" cy="1325563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dirty="0"/>
              <a:t>Major diseases and insects and their control</a:t>
            </a:r>
          </a:p>
        </p:txBody>
      </p:sp>
      <p:sp>
        <p:nvSpPr>
          <p:cNvPr id="1048614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149348" cy="4351338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en-IN" dirty="0" smtClean="0"/>
              <a:t>Management:</a:t>
            </a:r>
          </a:p>
          <a:p>
            <a:r>
              <a:rPr lang="en-US" dirty="0"/>
              <a:t>Applications of copper-containing fungicides at pink bud stage can help avoid serious losses. </a:t>
            </a:r>
            <a:endParaRPr lang="en-US" dirty="0" smtClean="0"/>
          </a:p>
          <a:p>
            <a:r>
              <a:rPr lang="en-US" dirty="0" smtClean="0"/>
              <a:t>Do </a:t>
            </a:r>
            <a:r>
              <a:rPr lang="en-US" dirty="0"/>
              <a:t>not apply copper compounds after bloom; after bloom use </a:t>
            </a:r>
            <a:r>
              <a:rPr lang="en-US" dirty="0" err="1"/>
              <a:t>noncopper</a:t>
            </a:r>
            <a:r>
              <a:rPr lang="en-US" dirty="0"/>
              <a:t>-containing fungicides</a:t>
            </a:r>
            <a:r>
              <a:rPr lang="en-US" dirty="0" smtClean="0"/>
              <a:t>.</a:t>
            </a:r>
          </a:p>
          <a:p>
            <a:r>
              <a:rPr lang="en-US" dirty="0"/>
              <a:t>Prune trees to allow good ventilation. Avoid wetting blossoms, foliage, and fruit.</a:t>
            </a:r>
          </a:p>
        </p:txBody>
      </p:sp>
      <p:pic>
        <p:nvPicPr>
          <p:cNvPr id="2097216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549" y="235426"/>
            <a:ext cx="1584960" cy="1584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217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1302" y="264477"/>
            <a:ext cx="1526858" cy="15268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"/>
          <p:cNvSpPr>
            <a:spLocks noGrp="1"/>
          </p:cNvSpPr>
          <p:nvPr>
            <p:ph type="title"/>
          </p:nvPr>
        </p:nvSpPr>
        <p:spPr>
          <a:xfrm>
            <a:off x="2109019" y="365125"/>
            <a:ext cx="8052620" cy="1325563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dirty="0"/>
              <a:t>Major diseases and insects and their control</a:t>
            </a:r>
          </a:p>
        </p:txBody>
      </p:sp>
      <p:sp>
        <p:nvSpPr>
          <p:cNvPr id="1048616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594987" cy="4351338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6786" lnSpcReduction="10000"/>
          </a:bodyPr>
          <a:lstStyle/>
          <a:p>
            <a:r>
              <a:rPr lang="en-IN" dirty="0" smtClean="0"/>
              <a:t>Aphids:</a:t>
            </a:r>
          </a:p>
          <a:p>
            <a:r>
              <a:rPr lang="en-US" dirty="0"/>
              <a:t>large populations cause curling, yellowing, and distortion of leaves and stunting of </a:t>
            </a:r>
            <a:r>
              <a:rPr lang="en-US" dirty="0" smtClean="0"/>
              <a:t>shoots.</a:t>
            </a:r>
          </a:p>
          <a:p>
            <a:r>
              <a:rPr lang="en-US" dirty="0"/>
              <a:t>; they can also produce large quantities of a sticky exudate known as </a:t>
            </a:r>
            <a:r>
              <a:rPr lang="en-US" dirty="0" smtClean="0"/>
              <a:t>honeydew.</a:t>
            </a:r>
          </a:p>
          <a:p>
            <a:r>
              <a:rPr lang="en-US" dirty="0"/>
              <a:t>which often turns black with the growth of a sooty mold fungus that can damage fruit</a:t>
            </a:r>
            <a:r>
              <a:rPr lang="en-US" dirty="0" smtClean="0"/>
              <a:t>.</a:t>
            </a:r>
          </a:p>
          <a:p>
            <a:r>
              <a:rPr lang="en-IN" dirty="0" smtClean="0"/>
              <a:t>Management:</a:t>
            </a:r>
          </a:p>
          <a:p>
            <a:r>
              <a:rPr lang="en-US" dirty="0"/>
              <a:t>Catch infestations early</a:t>
            </a:r>
            <a:endParaRPr lang="en-IN" dirty="0" smtClean="0"/>
          </a:p>
          <a:p>
            <a:endParaRPr lang="en-US" dirty="0"/>
          </a:p>
        </p:txBody>
      </p:sp>
      <p:pic>
        <p:nvPicPr>
          <p:cNvPr id="2097218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549" y="235426"/>
            <a:ext cx="1584960" cy="1584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219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1302" y="264477"/>
            <a:ext cx="1526858" cy="15268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97220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9632" y="1823005"/>
            <a:ext cx="3795099" cy="435657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Title 1"/>
          <p:cNvSpPr>
            <a:spLocks noGrp="1"/>
          </p:cNvSpPr>
          <p:nvPr>
            <p:ph type="ctrTitle"/>
          </p:nvPr>
        </p:nvSpPr>
        <p:spPr>
          <a:xfrm>
            <a:off x="2810690" y="117633"/>
            <a:ext cx="6614160" cy="766287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5400" b="1" dirty="0" smtClean="0"/>
              <a:t>Introduction:</a:t>
            </a:r>
            <a:endParaRPr lang="en-US" b="1" dirty="0"/>
          </a:p>
        </p:txBody>
      </p:sp>
      <p:sp>
        <p:nvSpPr>
          <p:cNvPr id="1048594" name="Subtitle 2"/>
          <p:cNvSpPr>
            <a:spLocks noGrp="1"/>
          </p:cNvSpPr>
          <p:nvPr>
            <p:ph type="subTitle" idx="1"/>
          </p:nvPr>
        </p:nvSpPr>
        <p:spPr>
          <a:xfrm>
            <a:off x="2133598" y="1073128"/>
            <a:ext cx="7968343" cy="548150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2800" dirty="0" smtClean="0"/>
              <a:t>Botanical Name                          : </a:t>
            </a:r>
            <a:r>
              <a:rPr lang="en-US" sz="2800" i="1" dirty="0" err="1" smtClean="0"/>
              <a:t>Pirunus</a:t>
            </a:r>
            <a:r>
              <a:rPr lang="en-US" sz="2800" i="1" dirty="0"/>
              <a:t> </a:t>
            </a:r>
            <a:r>
              <a:rPr lang="en-US" sz="2800" i="1" dirty="0" err="1" smtClean="0"/>
              <a:t>armeniaca</a:t>
            </a:r>
            <a:endParaRPr lang="en-US" sz="2800" i="1" dirty="0" smtClean="0"/>
          </a:p>
          <a:p>
            <a:pPr algn="l"/>
            <a:r>
              <a:rPr lang="en-US" sz="2800" dirty="0" smtClean="0"/>
              <a:t>Family                                           : </a:t>
            </a:r>
            <a:r>
              <a:rPr lang="en-US" sz="2800" dirty="0" err="1" smtClean="0"/>
              <a:t>Rosaceae</a:t>
            </a:r>
            <a:endParaRPr lang="en-US" sz="2800" dirty="0" smtClean="0"/>
          </a:p>
          <a:p>
            <a:pPr algn="l"/>
            <a:r>
              <a:rPr lang="en-US" sz="2800" dirty="0" smtClean="0"/>
              <a:t>Chromosome No                        : 2n=16</a:t>
            </a:r>
          </a:p>
          <a:p>
            <a:pPr algn="l"/>
            <a:r>
              <a:rPr lang="en-US" sz="2800" dirty="0" smtClean="0"/>
              <a:t>Type of Fruit                                : Stone Fruit</a:t>
            </a:r>
          </a:p>
          <a:p>
            <a:pPr algn="l"/>
            <a:r>
              <a:rPr lang="en-US" sz="2800" dirty="0" smtClean="0"/>
              <a:t>Type of Pollination                      : Self pollination</a:t>
            </a:r>
          </a:p>
          <a:p>
            <a:pPr algn="l"/>
            <a:r>
              <a:rPr lang="en-US" sz="2800" dirty="0" smtClean="0"/>
              <a:t>Rate of Respiration                     : Climacteric </a:t>
            </a:r>
          </a:p>
          <a:p>
            <a:pPr algn="l"/>
            <a:r>
              <a:rPr lang="en-US" sz="2800" dirty="0" smtClean="0"/>
              <a:t>Production                                   : 128382 </a:t>
            </a:r>
            <a:r>
              <a:rPr lang="en-US" sz="2800" dirty="0" err="1" smtClean="0"/>
              <a:t>Tonnes</a:t>
            </a:r>
            <a:endParaRPr lang="en-US" sz="2800" dirty="0" smtClean="0"/>
          </a:p>
          <a:p>
            <a:pPr algn="l"/>
            <a:r>
              <a:rPr lang="en-US" sz="2800" dirty="0" smtClean="0"/>
              <a:t>Propagation                                 : Asexually(Grafting)</a:t>
            </a:r>
          </a:p>
          <a:p>
            <a:pPr algn="l"/>
            <a:r>
              <a:rPr lang="en-US" sz="2800" dirty="0" smtClean="0"/>
              <a:t>Advance Technology                  : Tissue Culture</a:t>
            </a:r>
          </a:p>
          <a:p>
            <a:pPr algn="l"/>
            <a:r>
              <a:rPr lang="en-US" sz="2800" dirty="0" smtClean="0"/>
              <a:t>Transport and Storage               :1-2 weeks at 0</a:t>
            </a:r>
            <a:r>
              <a:rPr lang="en-US" altLang="en-US" sz="2800" dirty="0" smtClean="0"/>
              <a:t>°C</a:t>
            </a:r>
            <a:endParaRPr lang="zh-CN" altLang="en-US"/>
          </a:p>
        </p:txBody>
      </p:sp>
      <p:pic>
        <p:nvPicPr>
          <p:cNvPr id="2097158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4622" y="335279"/>
            <a:ext cx="1526858" cy="15268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97159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0982" y="330994"/>
            <a:ext cx="1680686" cy="16806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itle 1"/>
          <p:cNvSpPr>
            <a:spLocks noGrp="1"/>
          </p:cNvSpPr>
          <p:nvPr>
            <p:ph type="title"/>
          </p:nvPr>
        </p:nvSpPr>
        <p:spPr>
          <a:xfrm>
            <a:off x="3063240" y="566058"/>
            <a:ext cx="5318760" cy="936172"/>
          </a:xfrm>
          <a:solidFill>
            <a:schemeClr val="bg2"/>
          </a:solidFill>
        </p:spPr>
        <p:txBody>
          <a:bodyPr/>
          <a:lstStyle/>
          <a:p>
            <a:r>
              <a:rPr lang="en-US" b="1" u="sng" dirty="0" smtClean="0"/>
              <a:t>Introduction:</a:t>
            </a:r>
            <a:endParaRPr lang="en-US" b="1" u="sng" dirty="0"/>
          </a:p>
        </p:txBody>
      </p:sp>
      <p:pic>
        <p:nvPicPr>
          <p:cNvPr id="2097160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1302" y="264477"/>
            <a:ext cx="1526858" cy="15268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97161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0982" y="330994"/>
            <a:ext cx="1584960" cy="15849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48596" name="Content Placeholder 2"/>
          <p:cNvSpPr>
            <a:spLocks noGrp="1"/>
          </p:cNvSpPr>
          <p:nvPr>
            <p:ph idx="1"/>
          </p:nvPr>
        </p:nvSpPr>
        <p:spPr>
          <a:xfrm>
            <a:off x="2065191" y="1897944"/>
            <a:ext cx="8116861" cy="4672452"/>
          </a:xfrm>
          <a:solidFill>
            <a:schemeClr val="bg2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IN" sz="3600" dirty="0" smtClean="0"/>
              <a:t>The origin of apricot is China.</a:t>
            </a:r>
          </a:p>
          <a:p>
            <a:r>
              <a:rPr lang="en-IN" sz="3600" dirty="0" smtClean="0"/>
              <a:t>It is one of the most important stone fruit.</a:t>
            </a:r>
          </a:p>
          <a:p>
            <a:r>
              <a:rPr lang="en-IN" sz="3600" dirty="0" smtClean="0"/>
              <a:t>Delicious, Attractive and Nutritious fruit.</a:t>
            </a:r>
          </a:p>
          <a:p>
            <a:r>
              <a:rPr lang="en-IN" sz="3600" dirty="0" smtClean="0"/>
              <a:t>Rich source of vitamin A.</a:t>
            </a:r>
          </a:p>
          <a:p>
            <a:r>
              <a:rPr lang="en-IN" sz="3600" dirty="0" smtClean="0"/>
              <a:t>Drought tolerant, Salt tolerant, hardy and less susceptible to pest and diseases.</a:t>
            </a:r>
          </a:p>
          <a:p>
            <a:r>
              <a:rPr lang="en-IN" sz="3600" dirty="0" smtClean="0"/>
              <a:t>Highly Perishable fruit.</a:t>
            </a:r>
            <a:endParaRPr lang="en-US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>
          <a:xfrm>
            <a:off x="2606040" y="1123474"/>
            <a:ext cx="6294120" cy="609600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Benefits and Uses Of Apricot</a:t>
            </a:r>
            <a:endParaRPr lang="en-US" b="1" dirty="0"/>
          </a:p>
        </p:txBody>
      </p:sp>
      <p:pic>
        <p:nvPicPr>
          <p:cNvPr id="2097162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92" t="-844" r="192" b="28465"/>
          <a:stretch>
            <a:fillRect/>
          </a:stretch>
        </p:blipFill>
        <p:spPr>
          <a:xfrm>
            <a:off x="1188720" y="1915955"/>
            <a:ext cx="10088880" cy="4504300"/>
          </a:xfrm>
        </p:spPr>
      </p:pic>
      <p:pic>
        <p:nvPicPr>
          <p:cNvPr id="2097163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0982" y="330994"/>
            <a:ext cx="1584960" cy="15849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97164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1302" y="264477"/>
            <a:ext cx="1526858" cy="15268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8213" y="638849"/>
            <a:ext cx="9980579" cy="5917594"/>
          </a:xfrm>
        </p:spPr>
      </p:pic>
      <p:pic>
        <p:nvPicPr>
          <p:cNvPr id="2097166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549" y="235426"/>
            <a:ext cx="1584960" cy="1584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67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1302" y="264477"/>
            <a:ext cx="1526858" cy="15268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8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3116" y="408562"/>
            <a:ext cx="10933888" cy="5768401"/>
          </a:xfrm>
        </p:spPr>
      </p:pic>
      <p:pic>
        <p:nvPicPr>
          <p:cNvPr id="2097169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549" y="235426"/>
            <a:ext cx="1584960" cy="1584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70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1302" y="264477"/>
            <a:ext cx="1526858" cy="15268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Title 1"/>
          <p:cNvSpPr>
            <a:spLocks noGrp="1"/>
          </p:cNvSpPr>
          <p:nvPr>
            <p:ph type="title"/>
          </p:nvPr>
        </p:nvSpPr>
        <p:spPr>
          <a:xfrm>
            <a:off x="2133600" y="772500"/>
            <a:ext cx="6694516" cy="892629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Largest Apricot Producing Country:</a:t>
            </a:r>
            <a:endParaRPr lang="en-US" b="1" dirty="0"/>
          </a:p>
        </p:txBody>
      </p:sp>
      <p:pic>
        <p:nvPicPr>
          <p:cNvPr id="2097171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0982" y="330994"/>
            <a:ext cx="1584960" cy="15849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97172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1302" y="264477"/>
            <a:ext cx="1526858" cy="15268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9717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7416" y="3007359"/>
            <a:ext cx="1805809" cy="1942465"/>
          </a:xfrm>
          <a:prstGeom prst="rect">
            <a:avLst/>
          </a:prstGeom>
        </p:spPr>
      </p:pic>
      <p:graphicFrame>
        <p:nvGraphicFramePr>
          <p:cNvPr id="4194304" name="Content Placeholder 9"/>
          <p:cNvGraphicFramePr>
            <a:graphicFrameLocks noGrp="1"/>
          </p:cNvGraphicFramePr>
          <p:nvPr>
            <p:ph idx="1"/>
          </p:nvPr>
        </p:nvGraphicFramePr>
        <p:xfrm>
          <a:off x="802893" y="2081719"/>
          <a:ext cx="10270332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51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35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1845">
                <a:tc>
                  <a:txBody>
                    <a:bodyPr/>
                    <a:lstStyle/>
                    <a:p>
                      <a:pPr algn="ctr"/>
                      <a:r>
                        <a:rPr lang="en-IN" sz="3200" b="1" dirty="0" smtClean="0">
                          <a:solidFill>
                            <a:srgbClr val="FF0000"/>
                          </a:solidFill>
                        </a:rPr>
                        <a:t>Country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 smtClean="0">
                          <a:solidFill>
                            <a:srgbClr val="FF0000"/>
                          </a:solidFill>
                        </a:rPr>
                        <a:t>Production(</a:t>
                      </a:r>
                      <a:r>
                        <a:rPr lang="en-IN" sz="2800" dirty="0" err="1" smtClean="0">
                          <a:solidFill>
                            <a:srgbClr val="FF0000"/>
                          </a:solidFill>
                        </a:rPr>
                        <a:t>Tonn</a:t>
                      </a:r>
                      <a:r>
                        <a:rPr lang="en-IN" sz="280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270">
                <a:tc>
                  <a:txBody>
                    <a:bodyPr/>
                    <a:lstStyle/>
                    <a:p>
                      <a:pPr algn="ctr"/>
                      <a:r>
                        <a:rPr lang="en-IN" sz="3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Turkey</a:t>
                      </a:r>
                      <a:endParaRPr lang="en-US" sz="3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200" dirty="0" smtClean="0"/>
                        <a:t>795,768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270">
                <a:tc>
                  <a:txBody>
                    <a:bodyPr/>
                    <a:lstStyle/>
                    <a:p>
                      <a:pPr algn="ctr"/>
                      <a:r>
                        <a:rPr lang="en-IN" sz="3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Iran</a:t>
                      </a:r>
                      <a:endParaRPr lang="en-US" sz="3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200" dirty="0" smtClean="0"/>
                        <a:t>460,000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270">
                <a:tc>
                  <a:txBody>
                    <a:bodyPr/>
                    <a:lstStyle/>
                    <a:p>
                      <a:pPr algn="ctr"/>
                      <a:r>
                        <a:rPr lang="en-IN" sz="3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Uzbekistan</a:t>
                      </a:r>
                      <a:endParaRPr lang="en-US" sz="3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200" dirty="0" smtClean="0"/>
                        <a:t>365,000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270">
                <a:tc>
                  <a:txBody>
                    <a:bodyPr/>
                    <a:lstStyle/>
                    <a:p>
                      <a:pPr algn="ctr"/>
                      <a:r>
                        <a:rPr lang="en-IN" sz="3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Algeria</a:t>
                      </a:r>
                      <a:endParaRPr lang="en-US" sz="3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200" dirty="0" smtClean="0"/>
                        <a:t>269,308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270">
                <a:tc>
                  <a:txBody>
                    <a:bodyPr/>
                    <a:lstStyle/>
                    <a:p>
                      <a:pPr algn="ctr"/>
                      <a:r>
                        <a:rPr lang="en-IN" sz="3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Italy</a:t>
                      </a:r>
                      <a:endParaRPr lang="en-US" sz="3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200" dirty="0" smtClean="0"/>
                        <a:t>247,146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270">
                <a:tc>
                  <a:txBody>
                    <a:bodyPr/>
                    <a:lstStyle/>
                    <a:p>
                      <a:pPr algn="ctr"/>
                      <a:r>
                        <a:rPr lang="en-IN" sz="3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Pakistan</a:t>
                      </a:r>
                      <a:endParaRPr lang="en-US" sz="3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200" dirty="0" smtClean="0"/>
                        <a:t>176289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8270">
                <a:tc>
                  <a:txBody>
                    <a:bodyPr/>
                    <a:lstStyle/>
                    <a:p>
                      <a:pPr algn="ctr"/>
                      <a:r>
                        <a:rPr lang="en-IN" sz="3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France</a:t>
                      </a:r>
                      <a:endParaRPr lang="en-US" sz="32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200" dirty="0" smtClean="0"/>
                        <a:t>189,711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le 1"/>
          <p:cNvSpPr>
            <a:spLocks noGrp="1"/>
          </p:cNvSpPr>
          <p:nvPr>
            <p:ph type="title"/>
          </p:nvPr>
        </p:nvSpPr>
        <p:spPr>
          <a:xfrm>
            <a:off x="2136371" y="615142"/>
            <a:ext cx="7930342" cy="90929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Varieties of Apricot Fruit in Pakistan:</a:t>
            </a:r>
            <a:endParaRPr lang="en-US" b="1" dirty="0"/>
          </a:p>
        </p:txBody>
      </p:sp>
      <p:pic>
        <p:nvPicPr>
          <p:cNvPr id="2097174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549" y="235426"/>
            <a:ext cx="1584960" cy="1584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7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7139" y="264477"/>
            <a:ext cx="1631021" cy="15268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194305" name="Content Placeholder 6"/>
          <p:cNvGraphicFramePr>
            <a:graphicFrameLocks noGrp="1"/>
          </p:cNvGraphicFramePr>
          <p:nvPr>
            <p:ph idx="1"/>
          </p:nvPr>
        </p:nvGraphicFramePr>
        <p:xfrm>
          <a:off x="617049" y="1820386"/>
          <a:ext cx="10515600" cy="482809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3512"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solidFill>
                            <a:schemeClr val="bg1"/>
                          </a:solidFill>
                        </a:rPr>
                        <a:t>Name of  Variety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Fruit </a:t>
                      </a:r>
                      <a:r>
                        <a:rPr lang="en-IN" dirty="0" err="1" smtClean="0"/>
                        <a:t>C</a:t>
                      </a:r>
                      <a:r>
                        <a:rPr lang="en-IN" baseline="0" dirty="0" err="1" smtClean="0"/>
                        <a:t>olor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512">
                <a:tc>
                  <a:txBody>
                    <a:bodyPr/>
                    <a:lstStyle/>
                    <a:p>
                      <a:r>
                        <a:rPr lang="en-IN" dirty="0" smtClean="0"/>
                        <a:t>Castle Brigh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Orange Yellow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512">
                <a:tc>
                  <a:txBody>
                    <a:bodyPr/>
                    <a:lstStyle/>
                    <a:p>
                      <a:r>
                        <a:rPr lang="en-US"/>
                        <a:t>Sarbaghal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Whitish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512">
                <a:tc>
                  <a:txBody>
                    <a:bodyPr/>
                    <a:lstStyle/>
                    <a:p>
                      <a:r>
                        <a:rPr lang="en-US"/>
                        <a:t>Narai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Light Yellow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3512">
                <a:tc>
                  <a:txBody>
                    <a:bodyPr/>
                    <a:lstStyle/>
                    <a:p>
                      <a:r>
                        <a:rPr lang="en-US"/>
                        <a:t>Gold cort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Yellow to light orange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3512">
                <a:tc>
                  <a:txBody>
                    <a:bodyPr/>
                    <a:lstStyle/>
                    <a:p>
                      <a:r>
                        <a:rPr lang="en-US"/>
                        <a:t>Badami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Yellow to light orange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3512">
                <a:tc>
                  <a:txBody>
                    <a:bodyPr/>
                    <a:lstStyle/>
                    <a:p>
                      <a:r>
                        <a:rPr lang="en-US"/>
                        <a:t>NJA-13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Orange Yellow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3512">
                <a:tc>
                  <a:txBody>
                    <a:bodyPr/>
                    <a:lstStyle/>
                    <a:p>
                      <a:r>
                        <a:rPr lang="en-US"/>
                        <a:t>Habi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Light Yellow to greenish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587</Words>
  <Application>Microsoft Office PowerPoint</Application>
  <PresentationFormat>Widescreen</PresentationFormat>
  <Paragraphs>136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等线</vt:lpstr>
      <vt:lpstr>Wingdings</vt:lpstr>
      <vt:lpstr>Office Theme</vt:lpstr>
      <vt:lpstr>PowerPoint Presentation</vt:lpstr>
      <vt:lpstr>Advanced Production Technology Of Apricot Fruit</vt:lpstr>
      <vt:lpstr>Introduction:</vt:lpstr>
      <vt:lpstr>Introduction:</vt:lpstr>
      <vt:lpstr>Benefits and Uses Of Apricot</vt:lpstr>
      <vt:lpstr>PowerPoint Presentation</vt:lpstr>
      <vt:lpstr>PowerPoint Presentation</vt:lpstr>
      <vt:lpstr>Largest Apricot Producing Country:</vt:lpstr>
      <vt:lpstr>Varieties of Apricot Fruit in Pakistan:</vt:lpstr>
      <vt:lpstr>PowerPoint Presentation</vt:lpstr>
      <vt:lpstr> Climatic Requirements:</vt:lpstr>
      <vt:lpstr>Soil Requirement:</vt:lpstr>
      <vt:lpstr>Manures and Fertilizer:</vt:lpstr>
      <vt:lpstr>Irrigation:</vt:lpstr>
      <vt:lpstr>PowerPoint Presentation</vt:lpstr>
      <vt:lpstr>Grafting</vt:lpstr>
      <vt:lpstr>PowerPoint Presentation</vt:lpstr>
      <vt:lpstr>PowerPoint Presentation</vt:lpstr>
      <vt:lpstr>PowerPoint Presentation</vt:lpstr>
      <vt:lpstr>PowerPoint Presentation</vt:lpstr>
      <vt:lpstr>Yield and Storage</vt:lpstr>
      <vt:lpstr>PowerPoint Presentation</vt:lpstr>
      <vt:lpstr>Major diseases and insects and their control</vt:lpstr>
      <vt:lpstr>Major diseases and insects and their control</vt:lpstr>
      <vt:lpstr>Major diseases and insects and their control</vt:lpstr>
      <vt:lpstr>Major diseases and insects and their control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SAMRA ANWAR</dc:creator>
  <cp:lastModifiedBy>Windows User</cp:lastModifiedBy>
  <cp:revision>1</cp:revision>
  <dcterms:created xsi:type="dcterms:W3CDTF">2020-03-11T18:06:30Z</dcterms:created>
  <dcterms:modified xsi:type="dcterms:W3CDTF">2020-11-30T10:08:56Z</dcterms:modified>
</cp:coreProperties>
</file>