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1"/>
  </p:sldMasterIdLst>
  <p:notesMasterIdLst>
    <p:notesMasterId r:id="rId29"/>
  </p:notesMasterIdLst>
  <p:sldIdLst>
    <p:sldId id="258" r:id="rId2"/>
    <p:sldId id="259" r:id="rId3"/>
    <p:sldId id="260" r:id="rId4"/>
    <p:sldId id="261" r:id="rId5"/>
    <p:sldId id="266" r:id="rId6"/>
    <p:sldId id="267" r:id="rId7"/>
    <p:sldId id="268" r:id="rId8"/>
    <p:sldId id="264" r:id="rId9"/>
    <p:sldId id="265" r:id="rId10"/>
    <p:sldId id="274" r:id="rId11"/>
    <p:sldId id="275" r:id="rId12"/>
    <p:sldId id="262" r:id="rId13"/>
    <p:sldId id="276" r:id="rId14"/>
    <p:sldId id="277" r:id="rId15"/>
    <p:sldId id="282" r:id="rId16"/>
    <p:sldId id="279" r:id="rId17"/>
    <p:sldId id="278" r:id="rId18"/>
    <p:sldId id="269" r:id="rId19"/>
    <p:sldId id="280" r:id="rId20"/>
    <p:sldId id="281" r:id="rId21"/>
    <p:sldId id="273" r:id="rId22"/>
    <p:sldId id="283" r:id="rId23"/>
    <p:sldId id="284" r:id="rId24"/>
    <p:sldId id="286" r:id="rId25"/>
    <p:sldId id="287" r:id="rId26"/>
    <p:sldId id="288" r:id="rId27"/>
    <p:sldId id="28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295"/>
    <p:restoredTop sz="84095"/>
  </p:normalViewPr>
  <p:slideViewPr>
    <p:cSldViewPr snapToGrid="0" snapToObjects="1">
      <p:cViewPr>
        <p:scale>
          <a:sx n="78" d="100"/>
          <a:sy n="78" d="100"/>
        </p:scale>
        <p:origin x="14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A77B8-A93A-2F4F-A0C9-0E4BDD0A3062}" type="datetimeFigureOut">
              <a:rPr lang="en-US" smtClean="0"/>
              <a:t>5/4/20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C7B683-3BFC-8940-8894-71F3B6A721B5}" type="slidenum">
              <a:rPr lang="en-US" smtClean="0"/>
              <a:t>‹#›</a:t>
            </a:fld>
            <a:endParaRPr lang="en-US"/>
          </a:p>
        </p:txBody>
      </p:sp>
    </p:spTree>
    <p:extLst>
      <p:ext uri="{BB962C8B-B14F-4D97-AF65-F5344CB8AC3E}">
        <p14:creationId xmlns:p14="http://schemas.microsoft.com/office/powerpoint/2010/main" val="2144049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1</a:t>
            </a:fld>
            <a:endParaRPr lang="en-US"/>
          </a:p>
        </p:txBody>
      </p:sp>
    </p:spTree>
    <p:extLst>
      <p:ext uri="{BB962C8B-B14F-4D97-AF65-F5344CB8AC3E}">
        <p14:creationId xmlns:p14="http://schemas.microsoft.com/office/powerpoint/2010/main" val="1150993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5</a:t>
            </a:fld>
            <a:endParaRPr lang="en-US"/>
          </a:p>
        </p:txBody>
      </p:sp>
    </p:spTree>
    <p:extLst>
      <p:ext uri="{BB962C8B-B14F-4D97-AF65-F5344CB8AC3E}">
        <p14:creationId xmlns:p14="http://schemas.microsoft.com/office/powerpoint/2010/main" val="77265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8</a:t>
            </a:fld>
            <a:endParaRPr lang="en-US"/>
          </a:p>
        </p:txBody>
      </p:sp>
    </p:spTree>
    <p:extLst>
      <p:ext uri="{BB962C8B-B14F-4D97-AF65-F5344CB8AC3E}">
        <p14:creationId xmlns:p14="http://schemas.microsoft.com/office/powerpoint/2010/main" val="542405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12</a:t>
            </a:fld>
            <a:endParaRPr lang="en-US"/>
          </a:p>
        </p:txBody>
      </p:sp>
    </p:spTree>
    <p:extLst>
      <p:ext uri="{BB962C8B-B14F-4D97-AF65-F5344CB8AC3E}">
        <p14:creationId xmlns:p14="http://schemas.microsoft.com/office/powerpoint/2010/main" val="1229143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20</a:t>
            </a:fld>
            <a:endParaRPr lang="en-US"/>
          </a:p>
        </p:txBody>
      </p:sp>
    </p:spTree>
    <p:extLst>
      <p:ext uri="{BB962C8B-B14F-4D97-AF65-F5344CB8AC3E}">
        <p14:creationId xmlns:p14="http://schemas.microsoft.com/office/powerpoint/2010/main" val="891916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C7B683-3BFC-8940-8894-71F3B6A721B5}" type="slidenum">
              <a:rPr lang="en-US" smtClean="0"/>
              <a:t>21</a:t>
            </a:fld>
            <a:endParaRPr lang="en-US"/>
          </a:p>
        </p:txBody>
      </p:sp>
    </p:spTree>
    <p:extLst>
      <p:ext uri="{BB962C8B-B14F-4D97-AF65-F5344CB8AC3E}">
        <p14:creationId xmlns:p14="http://schemas.microsoft.com/office/powerpoint/2010/main" val="644868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A87A34-81AB-432B-8DAE-1953F412C126}" type="datetimeFigureOut">
              <a:rPr lang="en-US" smtClean="0"/>
              <a:t>5/4/20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1268636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1628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5367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281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A87A34-81AB-432B-8DAE-1953F412C126}" type="datetimeFigureOut">
              <a:rPr lang="en-US" smtClean="0"/>
              <a:t>5/4/20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6409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827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338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03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88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t>5/4/20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3683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A87A34-81AB-432B-8DAE-1953F412C126}" type="datetimeFigureOut">
              <a:rPr lang="en-US" smtClean="0"/>
              <a:pPr/>
              <a:t>5/4/20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56043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A87A34-81AB-432B-8DAE-1953F412C126}" type="datetimeFigureOut">
              <a:rPr lang="en-US" smtClean="0"/>
              <a:pPr/>
              <a:t>5/4/20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62421271"/>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oliconomics.com/utility/" TargetMode="Externa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package" Target="../embeddings/Microsoft_Word_Document1.docx"/><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761" y="2006699"/>
            <a:ext cx="10058400" cy="1371600"/>
          </a:xfrm>
        </p:spPr>
        <p:txBody>
          <a:bodyPr>
            <a:noAutofit/>
          </a:bodyPr>
          <a:lstStyle/>
          <a:p>
            <a:pPr algn="ctr"/>
            <a:r>
              <a:rPr lang="en-US" b="1" dirty="0" smtClean="0">
                <a:latin typeface="Times New Roman" charset="0"/>
                <a:ea typeface="Times New Roman" charset="0"/>
                <a:cs typeface="Times New Roman" charset="0"/>
              </a:rPr>
              <a:t>Ordinal Approach  </a:t>
            </a:r>
            <a:r>
              <a:rPr lang="en-US" sz="4000" b="1" dirty="0" smtClean="0">
                <a:latin typeface="Times New Roman" charset="0"/>
                <a:ea typeface="Times New Roman" charset="0"/>
                <a:cs typeface="Times New Roman" charset="0"/>
              </a:rPr>
              <a:t/>
            </a:r>
            <a:br>
              <a:rPr lang="en-US" sz="4000" b="1" dirty="0" smtClean="0">
                <a:latin typeface="Times New Roman" charset="0"/>
                <a:ea typeface="Times New Roman" charset="0"/>
                <a:cs typeface="Times New Roman" charset="0"/>
              </a:rPr>
            </a:br>
            <a:r>
              <a:rPr lang="en-US" sz="4000" b="1" dirty="0" smtClean="0">
                <a:latin typeface="Times New Roman" charset="0"/>
                <a:ea typeface="Times New Roman" charset="0"/>
                <a:cs typeface="Times New Roman" charset="0"/>
              </a:rPr>
              <a:t/>
            </a:r>
            <a:br>
              <a:rPr lang="en-US" sz="4000" b="1" dirty="0" smtClean="0">
                <a:latin typeface="Times New Roman" charset="0"/>
                <a:ea typeface="Times New Roman" charset="0"/>
                <a:cs typeface="Times New Roman" charset="0"/>
              </a:rPr>
            </a:br>
            <a:r>
              <a:rPr lang="en-US" sz="4000" b="1" dirty="0" smtClean="0">
                <a:latin typeface="Times New Roman" charset="0"/>
                <a:ea typeface="Times New Roman" charset="0"/>
                <a:cs typeface="Times New Roman" charset="0"/>
              </a:rPr>
              <a:t>Or</a:t>
            </a:r>
            <a:endParaRPr lang="en-US" sz="40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25580" y="3167422"/>
            <a:ext cx="10058400" cy="3931920"/>
          </a:xfrm>
        </p:spPr>
        <p:txBody>
          <a:bodyPr>
            <a:normAutofit/>
          </a:bodyPr>
          <a:lstStyle/>
          <a:p>
            <a:pPr marL="0" indent="0">
              <a:buNone/>
            </a:pPr>
            <a:endParaRPr lang="en-US" sz="4800" dirty="0" smtClean="0">
              <a:latin typeface="Times New Roman" charset="0"/>
              <a:ea typeface="Times New Roman" charset="0"/>
              <a:cs typeface="Times New Roman" charset="0"/>
            </a:endParaRPr>
          </a:p>
          <a:p>
            <a:pPr marL="0" indent="0">
              <a:buNone/>
            </a:pPr>
            <a:r>
              <a:rPr lang="en-US" sz="4800" b="1" dirty="0" smtClean="0">
                <a:latin typeface="Times New Roman" charset="0"/>
                <a:ea typeface="Times New Roman" charset="0"/>
                <a:cs typeface="Times New Roman" charset="0"/>
              </a:rPr>
              <a:t>Indifference Curve Analysis</a:t>
            </a:r>
            <a:endParaRPr lang="en-US" sz="4800" b="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99172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Marginal Rate of Substitution</a:t>
            </a:r>
            <a:endParaRPr lang="en-US" dirty="0">
              <a:latin typeface="Times New Roman" charset="0"/>
              <a:ea typeface="Times New Roman" charset="0"/>
              <a:cs typeface="Times New Roman"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latin typeface="Times New Roman" charset="0"/>
                    <a:ea typeface="Times New Roman" charset="0"/>
                    <a:cs typeface="Times New Roman" charset="0"/>
                  </a:rPr>
                  <a:t>The Slope of indifference curve is called MRS.</a:t>
                </a:r>
              </a:p>
              <a:p>
                <a:endParaRPr lang="en-US" dirty="0" smtClean="0">
                  <a:latin typeface="Times New Roman" charset="0"/>
                  <a:ea typeface="Times New Roman" charset="0"/>
                  <a:cs typeface="Times New Roman" charset="0"/>
                </a:endParaRPr>
              </a:p>
              <a:p>
                <a:r>
                  <a:rPr lang="en-US" dirty="0" smtClean="0">
                    <a:latin typeface="Times New Roman" charset="0"/>
                    <a:ea typeface="Times New Roman" charset="0"/>
                    <a:cs typeface="Times New Roman" charset="0"/>
                  </a:rPr>
                  <a:t>The </a:t>
                </a:r>
                <a:r>
                  <a:rPr lang="en-US" dirty="0">
                    <a:latin typeface="Times New Roman" charset="0"/>
                    <a:ea typeface="Times New Roman" charset="0"/>
                    <a:cs typeface="Times New Roman" charset="0"/>
                  </a:rPr>
                  <a:t>marginal rate of substitution (MRS) can be defined as how many units of good x have to be given up in order to gain an extra unit of good y, while keeping the same level of </a:t>
                </a:r>
                <a:r>
                  <a:rPr lang="en-US" sz="2400" b="1" i="1" dirty="0">
                    <a:solidFill>
                      <a:srgbClr val="FF0000"/>
                    </a:solidFill>
                    <a:latin typeface="Times New Roman" charset="0"/>
                    <a:ea typeface="Times New Roman" charset="0"/>
                    <a:cs typeface="Times New Roman" charset="0"/>
                    <a:hlinkClick r:id="rId2" tooltip="Utility function"/>
                  </a:rPr>
                  <a:t>utility</a:t>
                </a:r>
                <a:r>
                  <a:rPr lang="en-US" sz="2400" b="1" dirty="0" smtClean="0">
                    <a:solidFill>
                      <a:srgbClr val="FF0000"/>
                    </a:solidFill>
                    <a:latin typeface="Times New Roman" charset="0"/>
                    <a:ea typeface="Times New Roman" charset="0"/>
                    <a:cs typeface="Times New Roman" charset="0"/>
                  </a:rPr>
                  <a:t>.</a:t>
                </a:r>
              </a:p>
              <a:p>
                <a:r>
                  <a:rPr lang="en-US" dirty="0" smtClean="0">
                    <a:latin typeface="Times New Roman" charset="0"/>
                    <a:ea typeface="Times New Roman" charset="0"/>
                    <a:cs typeface="Times New Roman" charset="0"/>
                  </a:rPr>
                  <a:t>Formula:</a:t>
                </a:r>
              </a:p>
              <a:p>
                <a:pPr algn="ctr"/>
                <a:r>
                  <a:rPr lang="en-US" dirty="0" smtClean="0">
                    <a:latin typeface="Times New Roman" charset="0"/>
                    <a:ea typeface="Times New Roman" charset="0"/>
                    <a:cs typeface="Times New Roman" charset="0"/>
                  </a:rPr>
                  <a:t> MRS </a:t>
                </a:r>
                <a:r>
                  <a:rPr lang="en-US" dirty="0" err="1" smtClean="0">
                    <a:latin typeface="Times New Roman" charset="0"/>
                    <a:ea typeface="Times New Roman" charset="0"/>
                    <a:cs typeface="Times New Roman" charset="0"/>
                  </a:rPr>
                  <a:t>x,y</a:t>
                </a:r>
                <a:r>
                  <a:rPr lang="en-US" dirty="0" smtClean="0">
                    <a:latin typeface="Times New Roman" charset="0"/>
                    <a:ea typeface="Times New Roman" charset="0"/>
                    <a:cs typeface="Times New Roman" charset="0"/>
                  </a:rPr>
                  <a:t> =  </a:t>
                </a:r>
                <a14:m>
                  <m:oMath xmlns:m="http://schemas.openxmlformats.org/officeDocument/2006/math">
                    <m:f>
                      <m:fPr>
                        <m:ctrlPr>
                          <a:rPr lang="bg-BG" i="1" smtClean="0">
                            <a:latin typeface="Cambria Math" charset="0"/>
                            <a:ea typeface="Times New Roman" charset="0"/>
                            <a:cs typeface="Times New Roman" charset="0"/>
                          </a:rPr>
                        </m:ctrlPr>
                      </m:fPr>
                      <m:num>
                        <m:r>
                          <m:rPr>
                            <m:nor/>
                          </m:rPr>
                          <a:rPr lang="en-US" dirty="0">
                            <a:latin typeface="Times New Roman" charset="0"/>
                            <a:ea typeface="Times New Roman" charset="0"/>
                            <a:cs typeface="Times New Roman" charset="0"/>
                          </a:rPr>
                          <m:t>△</m:t>
                        </m:r>
                        <m:r>
                          <m:rPr>
                            <m:nor/>
                          </m:rPr>
                          <a:rPr lang="en-US" dirty="0">
                            <a:latin typeface="Times New Roman" charset="0"/>
                            <a:ea typeface="Times New Roman" charset="0"/>
                            <a:cs typeface="Times New Roman" charset="0"/>
                          </a:rPr>
                          <m:t>y</m:t>
                        </m:r>
                      </m:num>
                      <m:den>
                        <m:r>
                          <m:rPr>
                            <m:nor/>
                          </m:rPr>
                          <a:rPr lang="en-US">
                            <a:latin typeface="Times New Roman" charset="0"/>
                            <a:ea typeface="Times New Roman" charset="0"/>
                            <a:cs typeface="Times New Roman" charset="0"/>
                          </a:rPr>
                          <m:t>△</m:t>
                        </m:r>
                        <m:r>
                          <m:rPr>
                            <m:nor/>
                          </m:rPr>
                          <a:rPr lang="en-US">
                            <a:latin typeface="Times New Roman" charset="0"/>
                            <a:ea typeface="Times New Roman" charset="0"/>
                            <a:cs typeface="Times New Roman" charset="0"/>
                          </a:rPr>
                          <m:t>x</m:t>
                        </m:r>
                      </m:den>
                    </m:f>
                  </m:oMath>
                </a14:m>
                <a:endParaRPr lang="en-US" dirty="0" smtClean="0">
                  <a:latin typeface="Times New Roman" charset="0"/>
                  <a:ea typeface="Times New Roman" charset="0"/>
                  <a:cs typeface="Times New Roman" charset="0"/>
                </a:endParaRPr>
              </a:p>
              <a:p>
                <a:pPr algn="ctr"/>
                <a:r>
                  <a:rPr lang="en-US" dirty="0" smtClean="0">
                    <a:latin typeface="Times New Roman" charset="0"/>
                    <a:ea typeface="Times New Roman" charset="0"/>
                    <a:cs typeface="Times New Roman" charset="0"/>
                  </a:rPr>
                  <a:t> or </a:t>
                </a:r>
              </a:p>
              <a:p>
                <a:pPr algn="ctr"/>
                <a:r>
                  <a:rPr lang="en-US" dirty="0" smtClean="0">
                    <a:latin typeface="Times New Roman" charset="0"/>
                    <a:ea typeface="Times New Roman" charset="0"/>
                    <a:cs typeface="Times New Roman" charset="0"/>
                  </a:rPr>
                  <a:t> MRS </a:t>
                </a:r>
                <a:r>
                  <a:rPr lang="en-US" dirty="0" err="1" smtClean="0">
                    <a:latin typeface="Times New Roman" charset="0"/>
                    <a:ea typeface="Times New Roman" charset="0"/>
                    <a:cs typeface="Times New Roman" charset="0"/>
                  </a:rPr>
                  <a:t>y,x</a:t>
                </a:r>
                <a:r>
                  <a:rPr lang="en-US" dirty="0" smtClean="0">
                    <a:latin typeface="Times New Roman" charset="0"/>
                    <a:ea typeface="Times New Roman" charset="0"/>
                    <a:cs typeface="Times New Roman" charset="0"/>
                  </a:rPr>
                  <a:t> = </a:t>
                </a:r>
                <a14:m>
                  <m:oMath xmlns:m="http://schemas.openxmlformats.org/officeDocument/2006/math">
                    <m:f>
                      <m:fPr>
                        <m:ctrlPr>
                          <a:rPr lang="bg-BG" i="1">
                            <a:latin typeface="Cambria Math" charset="0"/>
                            <a:ea typeface="Times New Roman" charset="0"/>
                            <a:cs typeface="Times New Roman" charset="0"/>
                          </a:rPr>
                        </m:ctrlPr>
                      </m:fPr>
                      <m:num>
                        <m:r>
                          <m:rPr>
                            <m:nor/>
                          </m:rPr>
                          <a:rPr lang="en-US" dirty="0">
                            <a:latin typeface="Times New Roman" charset="0"/>
                            <a:ea typeface="Times New Roman" charset="0"/>
                            <a:cs typeface="Times New Roman" charset="0"/>
                          </a:rPr>
                          <m:t>△</m:t>
                        </m:r>
                        <m:r>
                          <a:rPr lang="en-US" b="0" i="1" dirty="0" smtClean="0">
                            <a:latin typeface="Cambria Math" charset="0"/>
                            <a:ea typeface="Times New Roman" charset="0"/>
                            <a:cs typeface="Times New Roman" charset="0"/>
                          </a:rPr>
                          <m:t>𝑥</m:t>
                        </m:r>
                      </m:num>
                      <m:den>
                        <m:r>
                          <m:rPr>
                            <m:nor/>
                          </m:rPr>
                          <a:rPr lang="en-US">
                            <a:latin typeface="Times New Roman" charset="0"/>
                            <a:ea typeface="Times New Roman" charset="0"/>
                            <a:cs typeface="Times New Roman" charset="0"/>
                          </a:rPr>
                          <m:t>△</m:t>
                        </m:r>
                        <m:r>
                          <a:rPr lang="en-US" b="0" i="1" smtClean="0">
                            <a:latin typeface="Cambria Math" charset="0"/>
                            <a:ea typeface="Times New Roman" charset="0"/>
                            <a:cs typeface="Times New Roman" charset="0"/>
                          </a:rPr>
                          <m:t>𝑦</m:t>
                        </m:r>
                      </m:den>
                    </m:f>
                  </m:oMath>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424" t="-775" r="-364"/>
                </a:stretch>
              </a:blipFill>
            </p:spPr>
            <p:txBody>
              <a:bodyPr/>
              <a:lstStyle/>
              <a:p>
                <a:r>
                  <a:rPr lang="en-US">
                    <a:noFill/>
                  </a:rPr>
                  <a:t> </a:t>
                </a:r>
              </a:p>
            </p:txBody>
          </p:sp>
        </mc:Fallback>
      </mc:AlternateContent>
    </p:spTree>
    <p:extLst>
      <p:ext uri="{BB962C8B-B14F-4D97-AF65-F5344CB8AC3E}">
        <p14:creationId xmlns:p14="http://schemas.microsoft.com/office/powerpoint/2010/main" val="111654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charset="0"/>
                <a:ea typeface="Times New Roman" charset="0"/>
                <a:cs typeface="Times New Roman" charset="0"/>
              </a:rPr>
              <a:t>Marginal Rate of Substitution</a:t>
            </a:r>
          </a:p>
        </p:txBody>
      </p:sp>
      <p:sp>
        <p:nvSpPr>
          <p:cNvPr id="3" name="Content Placeholder 2"/>
          <p:cNvSpPr>
            <a:spLocks noGrp="1"/>
          </p:cNvSpPr>
          <p:nvPr>
            <p:ph idx="1"/>
          </p:nvPr>
        </p:nvSpPr>
        <p:spPr/>
        <p:txBody>
          <a:bodyPr>
            <a:normAutofit/>
          </a:bodyPr>
          <a:lstStyle/>
          <a:p>
            <a:r>
              <a:rPr lang="en-US" dirty="0" smtClean="0">
                <a:latin typeface="Times New Roman" charset="0"/>
                <a:ea typeface="Times New Roman" charset="0"/>
                <a:cs typeface="Times New Roman" charset="0"/>
              </a:rPr>
              <a:t>MRS x, y            =  </a:t>
            </a:r>
            <a:r>
              <a:rPr lang="en-US" dirty="0">
                <a:latin typeface="Times New Roman" charset="0"/>
                <a:ea typeface="Times New Roman" charset="0"/>
                <a:cs typeface="Times New Roman" charset="0"/>
              </a:rPr>
              <a:t>△y/ △x </a:t>
            </a:r>
            <a:endParaRPr lang="en-US" dirty="0" smtClean="0">
              <a:latin typeface="Times New Roman" charset="0"/>
              <a:ea typeface="Times New Roman" charset="0"/>
              <a:cs typeface="Times New Roman" charset="0"/>
            </a:endParaRPr>
          </a:p>
          <a:p>
            <a:pPr marL="0" indent="0">
              <a:buNone/>
            </a:pPr>
            <a:endParaRPr lang="en-US" dirty="0">
              <a:latin typeface="Times New Roman" charset="0"/>
              <a:ea typeface="Times New Roman" charset="0"/>
              <a:cs typeface="Times New Roman" charset="0"/>
            </a:endParaRPr>
          </a:p>
          <a:p>
            <a:r>
              <a:rPr lang="en-US" dirty="0" smtClean="0">
                <a:latin typeface="Times New Roman" charset="0"/>
                <a:ea typeface="Times New Roman" charset="0"/>
                <a:cs typeface="Times New Roman" charset="0"/>
              </a:rPr>
              <a:t>Point  A → B        =  9 – 14 /  2 -1  = - 5 / 1  = -5</a:t>
            </a:r>
          </a:p>
          <a:p>
            <a:r>
              <a:rPr lang="en-US" dirty="0">
                <a:latin typeface="Times New Roman" charset="0"/>
                <a:ea typeface="Times New Roman" charset="0"/>
                <a:cs typeface="Times New Roman" charset="0"/>
              </a:rPr>
              <a:t>Point </a:t>
            </a:r>
            <a:r>
              <a:rPr lang="en-US" dirty="0" smtClean="0">
                <a:latin typeface="Times New Roman" charset="0"/>
                <a:ea typeface="Times New Roman" charset="0"/>
                <a:cs typeface="Times New Roman" charset="0"/>
              </a:rPr>
              <a:t> B → C        =  6 - 9 /  3 - 2   = - 3 / 1 = -3</a:t>
            </a:r>
          </a:p>
          <a:p>
            <a:r>
              <a:rPr lang="en-US" dirty="0">
                <a:latin typeface="Times New Roman" charset="0"/>
                <a:ea typeface="Times New Roman" charset="0"/>
                <a:cs typeface="Times New Roman" charset="0"/>
              </a:rPr>
              <a:t>Point </a:t>
            </a:r>
            <a:r>
              <a:rPr lang="en-US" dirty="0" smtClean="0">
                <a:latin typeface="Times New Roman" charset="0"/>
                <a:ea typeface="Times New Roman" charset="0"/>
                <a:cs typeface="Times New Roman" charset="0"/>
              </a:rPr>
              <a:t> C→ D         =  4 -6 /  4 - 3    =  - 2 / 1 = -2</a:t>
            </a:r>
          </a:p>
          <a:p>
            <a:r>
              <a:rPr lang="en-US" dirty="0" smtClean="0">
                <a:latin typeface="Times New Roman" charset="0"/>
                <a:ea typeface="Times New Roman" charset="0"/>
                <a:cs typeface="Times New Roman" charset="0"/>
              </a:rPr>
              <a:t>Point  D→ E          =  3 -4 /  5 - 4    =  - 1 / 1  = -1</a:t>
            </a:r>
          </a:p>
          <a:p>
            <a:endParaRPr lang="en-US" dirty="0">
              <a:latin typeface="Times New Roman" charset="0"/>
              <a:ea typeface="Times New Roman" charset="0"/>
              <a:cs typeface="Times New Roman" charset="0"/>
            </a:endParaRPr>
          </a:p>
          <a:p>
            <a:r>
              <a:rPr lang="en-US" dirty="0">
                <a:latin typeface="Times New Roman" charset="0"/>
                <a:ea typeface="Times New Roman" charset="0"/>
                <a:cs typeface="Times New Roman" charset="0"/>
              </a:rPr>
              <a:t>The rate at which the consumer substitutes Good X for Good Y is greater at the beginning. But, as he continues the substitution process, the rate of substitution begins to fall.</a:t>
            </a:r>
          </a:p>
        </p:txBody>
      </p:sp>
    </p:spTree>
    <p:extLst>
      <p:ext uri="{BB962C8B-B14F-4D97-AF65-F5344CB8AC3E}">
        <p14:creationId xmlns:p14="http://schemas.microsoft.com/office/powerpoint/2010/main" val="935480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latin typeface="Times New Roman" charset="0"/>
                <a:ea typeface="Times New Roman" charset="0"/>
                <a:cs typeface="Times New Roman" charset="0"/>
              </a:rPr>
              <a:t>Properties of an indifference curve: </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marL="0" indent="0">
              <a:buNone/>
            </a:pPr>
            <a:endParaRPr lang="en-US" sz="2400" dirty="0">
              <a:latin typeface="Times New Roman" charset="0"/>
              <a:ea typeface="Times New Roman" charset="0"/>
              <a:cs typeface="Times New Roman" charset="0"/>
            </a:endParaRPr>
          </a:p>
          <a:p>
            <a:r>
              <a:rPr lang="en-US" sz="2400" dirty="0" smtClean="0">
                <a:latin typeface="Times New Roman" charset="0"/>
                <a:ea typeface="Times New Roman" charset="0"/>
                <a:cs typeface="Times New Roman" charset="0"/>
              </a:rPr>
              <a:t>Negative </a:t>
            </a:r>
            <a:r>
              <a:rPr lang="en-US" sz="2400" dirty="0">
                <a:latin typeface="Times New Roman" charset="0"/>
                <a:ea typeface="Times New Roman" charset="0"/>
                <a:cs typeface="Times New Roman" charset="0"/>
              </a:rPr>
              <a:t>downward slope </a:t>
            </a:r>
          </a:p>
          <a:p>
            <a:r>
              <a:rPr lang="en-US" sz="2400" dirty="0" smtClean="0">
                <a:latin typeface="Times New Roman" charset="0"/>
                <a:ea typeface="Times New Roman" charset="0"/>
                <a:cs typeface="Times New Roman" charset="0"/>
              </a:rPr>
              <a:t>Higher </a:t>
            </a:r>
            <a:r>
              <a:rPr lang="en-US" sz="2400" dirty="0">
                <a:latin typeface="Times New Roman" charset="0"/>
                <a:ea typeface="Times New Roman" charset="0"/>
                <a:cs typeface="Times New Roman" charset="0"/>
              </a:rPr>
              <a:t>Indifference curves represent higher levels of </a:t>
            </a:r>
            <a:r>
              <a:rPr lang="en-US" sz="2400" dirty="0" smtClean="0">
                <a:latin typeface="Times New Roman" charset="0"/>
                <a:ea typeface="Times New Roman" charset="0"/>
                <a:cs typeface="Times New Roman" charset="0"/>
              </a:rPr>
              <a:t>satisfaction</a:t>
            </a:r>
            <a:r>
              <a:rPr lang="en-US" sz="2400" dirty="0">
                <a:latin typeface="Times New Roman" charset="0"/>
                <a:ea typeface="Times New Roman" charset="0"/>
                <a:cs typeface="Times New Roman" charset="0"/>
              </a:rPr>
              <a:t>.</a:t>
            </a:r>
          </a:p>
          <a:p>
            <a:r>
              <a:rPr lang="en-US" sz="2400" dirty="0" smtClean="0">
                <a:latin typeface="Times New Roman" charset="0"/>
                <a:ea typeface="Times New Roman" charset="0"/>
                <a:cs typeface="Times New Roman" charset="0"/>
              </a:rPr>
              <a:t>Indifference </a:t>
            </a:r>
            <a:r>
              <a:rPr lang="en-US" sz="2400" dirty="0">
                <a:latin typeface="Times New Roman" charset="0"/>
                <a:ea typeface="Times New Roman" charset="0"/>
                <a:cs typeface="Times New Roman" charset="0"/>
              </a:rPr>
              <a:t>curve does not </a:t>
            </a:r>
            <a:r>
              <a:rPr lang="en-US" sz="2400" dirty="0" smtClean="0">
                <a:latin typeface="Times New Roman" charset="0"/>
                <a:ea typeface="Times New Roman" charset="0"/>
                <a:cs typeface="Times New Roman" charset="0"/>
              </a:rPr>
              <a:t>intersect. </a:t>
            </a:r>
            <a:endParaRPr lang="en-US" sz="2400" dirty="0">
              <a:latin typeface="Times New Roman" charset="0"/>
              <a:ea typeface="Times New Roman" charset="0"/>
              <a:cs typeface="Times New Roman" charset="0"/>
            </a:endParaRPr>
          </a:p>
          <a:p>
            <a:r>
              <a:rPr lang="en-US" sz="2400" dirty="0" smtClean="0">
                <a:latin typeface="Times New Roman" charset="0"/>
                <a:ea typeface="Times New Roman" charset="0"/>
                <a:cs typeface="Times New Roman" charset="0"/>
              </a:rPr>
              <a:t>Convex </a:t>
            </a:r>
            <a:r>
              <a:rPr lang="en-US" sz="2400" dirty="0">
                <a:latin typeface="Times New Roman" charset="0"/>
                <a:ea typeface="Times New Roman" charset="0"/>
                <a:cs typeface="Times New Roman" charset="0"/>
              </a:rPr>
              <a:t>to the origin. </a:t>
            </a:r>
          </a:p>
        </p:txBody>
      </p:sp>
    </p:spTree>
    <p:extLst>
      <p:ext uri="{BB962C8B-B14F-4D97-AF65-F5344CB8AC3E}">
        <p14:creationId xmlns:p14="http://schemas.microsoft.com/office/powerpoint/2010/main" val="1343735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28397"/>
          </a:xfrm>
        </p:spPr>
        <p:txBody>
          <a:bodyPr/>
          <a:lstStyle/>
          <a:p>
            <a:r>
              <a:rPr lang="en-US" dirty="0" smtClean="0">
                <a:latin typeface="Times New Roman" charset="0"/>
                <a:ea typeface="Times New Roman" charset="0"/>
                <a:cs typeface="Times New Roman" charset="0"/>
              </a:rPr>
              <a:t>1. Negative Downward Slope</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66800" y="2266122"/>
            <a:ext cx="4141304" cy="3768918"/>
          </a:xfrm>
        </p:spPr>
        <p:txBody>
          <a:bodyPr>
            <a:normAutofit/>
          </a:bodyPr>
          <a:lstStyle/>
          <a:p>
            <a:r>
              <a:rPr lang="en-US" sz="2400" dirty="0" smtClean="0">
                <a:latin typeface="Times New Roman" charset="0"/>
                <a:ea typeface="Times New Roman" charset="0"/>
                <a:cs typeface="Times New Roman" charset="0"/>
              </a:rPr>
              <a:t>It slopes downward because as the consumer increases the consumption of X commodity, he has to give up certain units of Y commodity in order to maintain the same level of satisfaction.</a:t>
            </a:r>
            <a:endParaRPr lang="en-US" sz="2400" dirty="0">
              <a:latin typeface="Times New Roman" charset="0"/>
              <a:ea typeface="Times New Roman" charset="0"/>
              <a:cs typeface="Times New Roman"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7583" y="2266122"/>
            <a:ext cx="5741880" cy="3768918"/>
          </a:xfrm>
          <a:prstGeom prst="rect">
            <a:avLst/>
          </a:prstGeom>
        </p:spPr>
      </p:pic>
    </p:spTree>
    <p:extLst>
      <p:ext uri="{BB962C8B-B14F-4D97-AF65-F5344CB8AC3E}">
        <p14:creationId xmlns:p14="http://schemas.microsoft.com/office/powerpoint/2010/main" val="125331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charset="0"/>
                <a:ea typeface="Times New Roman" charset="0"/>
                <a:cs typeface="Times New Roman" charset="0"/>
              </a:rPr>
              <a:t>2. </a:t>
            </a:r>
            <a:r>
              <a:rPr lang="en-US" sz="3200" dirty="0">
                <a:latin typeface="Times New Roman" charset="0"/>
                <a:ea typeface="Times New Roman" charset="0"/>
                <a:cs typeface="Times New Roman" charset="0"/>
              </a:rPr>
              <a:t>Higher Indifference curves represent higher levels of </a:t>
            </a:r>
            <a:r>
              <a:rPr lang="en-US" sz="3200" dirty="0" smtClean="0">
                <a:latin typeface="Times New Roman" charset="0"/>
                <a:ea typeface="Times New Roman" charset="0"/>
                <a:cs typeface="Times New Roman" charset="0"/>
              </a:rPr>
              <a:t>satisfaction.</a:t>
            </a:r>
            <a:endParaRPr lang="en-US" sz="3200"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66800" y="2103120"/>
            <a:ext cx="4269698" cy="3931920"/>
          </a:xfrm>
        </p:spPr>
        <p:txBody>
          <a:bodyPr/>
          <a:lstStyle/>
          <a:p>
            <a:r>
              <a:rPr lang="en-US" dirty="0" smtClean="0">
                <a:latin typeface="Times New Roman" charset="0"/>
                <a:ea typeface="Times New Roman" charset="0"/>
                <a:cs typeface="Times New Roman" charset="0"/>
              </a:rPr>
              <a:t>The combination of goods which lies  on a higher IC will be preferred by the consumer to the combination which lies on a lower IC.</a:t>
            </a:r>
          </a:p>
          <a:p>
            <a:endParaRPr lang="en-US" dirty="0">
              <a:latin typeface="Times New Roman" charset="0"/>
              <a:ea typeface="Times New Roman" charset="0"/>
              <a:cs typeface="Times New Roman" charset="0"/>
            </a:endParaRPr>
          </a:p>
          <a:p>
            <a:r>
              <a:rPr lang="en-US" dirty="0" smtClean="0">
                <a:latin typeface="Times New Roman" charset="0"/>
                <a:ea typeface="Times New Roman" charset="0"/>
                <a:cs typeface="Times New Roman" charset="0"/>
              </a:rPr>
              <a:t>In the diagram there are 3 Indifference curves. IC1, IC2, IC3, which represents different levels of satisfaction. The IC3 shows greater amount of satisfaction and it contains more of both goods than IC2 and IC1.  [IC3 &gt; IC2 &gt; IC!]</a:t>
            </a:r>
            <a:endParaRPr lang="en-US" dirty="0">
              <a:latin typeface="Times New Roman" charset="0"/>
              <a:ea typeface="Times New Roman" charset="0"/>
              <a:cs typeface="Times New Roman" charset="0"/>
            </a:endParaRPr>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2504" y="1541568"/>
            <a:ext cx="4790335" cy="4109724"/>
          </a:xfrm>
          <a:prstGeom prst="rect">
            <a:avLst/>
          </a:prstGeom>
        </p:spPr>
      </p:pic>
    </p:spTree>
    <p:extLst>
      <p:ext uri="{BB962C8B-B14F-4D97-AF65-F5344CB8AC3E}">
        <p14:creationId xmlns:p14="http://schemas.microsoft.com/office/powerpoint/2010/main" val="70779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5940" y="665614"/>
            <a:ext cx="9282022" cy="5370062"/>
          </a:xfrm>
          <a:prstGeom prst="rect">
            <a:avLst/>
          </a:prstGeom>
        </p:spPr>
      </p:pic>
      <p:cxnSp>
        <p:nvCxnSpPr>
          <p:cNvPr id="8" name="Straight Connector 7"/>
          <p:cNvCxnSpPr/>
          <p:nvPr/>
        </p:nvCxnSpPr>
        <p:spPr>
          <a:xfrm>
            <a:off x="2432649" y="3467819"/>
            <a:ext cx="1742536" cy="34506"/>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4209691" y="3502325"/>
            <a:ext cx="17252" cy="134572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432649" y="3226279"/>
            <a:ext cx="2570672" cy="51759"/>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5003321" y="3278038"/>
            <a:ext cx="34505" cy="1570007"/>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2432649" y="2898475"/>
            <a:ext cx="3364302" cy="103517"/>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5796951" y="3001992"/>
            <a:ext cx="0" cy="1846053"/>
          </a:xfrm>
          <a:prstGeom prst="line">
            <a:avLst/>
          </a:prstGeom>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4192437" y="3295291"/>
            <a:ext cx="276046" cy="307777"/>
          </a:xfrm>
          <a:prstGeom prst="rect">
            <a:avLst/>
          </a:prstGeom>
          <a:noFill/>
        </p:spPr>
        <p:txBody>
          <a:bodyPr wrap="square" rtlCol="0">
            <a:spAutoFit/>
          </a:bodyPr>
          <a:lstStyle/>
          <a:p>
            <a:r>
              <a:rPr lang="en-US" sz="1400" smtClean="0"/>
              <a:t>A</a:t>
            </a:r>
            <a:endParaRPr lang="en-US" sz="1400"/>
          </a:p>
        </p:txBody>
      </p:sp>
      <p:sp>
        <p:nvSpPr>
          <p:cNvPr id="21" name="TextBox 20"/>
          <p:cNvSpPr txBox="1"/>
          <p:nvPr/>
        </p:nvSpPr>
        <p:spPr>
          <a:xfrm>
            <a:off x="5020573" y="3001992"/>
            <a:ext cx="241540" cy="307777"/>
          </a:xfrm>
          <a:prstGeom prst="rect">
            <a:avLst/>
          </a:prstGeom>
          <a:noFill/>
        </p:spPr>
        <p:txBody>
          <a:bodyPr wrap="square" rtlCol="0">
            <a:spAutoFit/>
          </a:bodyPr>
          <a:lstStyle/>
          <a:p>
            <a:r>
              <a:rPr lang="en-US" sz="1400" dirty="0" smtClean="0"/>
              <a:t>B</a:t>
            </a:r>
            <a:endParaRPr lang="en-US" sz="1400" dirty="0"/>
          </a:p>
        </p:txBody>
      </p:sp>
      <p:sp>
        <p:nvSpPr>
          <p:cNvPr id="22" name="TextBox 21"/>
          <p:cNvSpPr txBox="1"/>
          <p:nvPr/>
        </p:nvSpPr>
        <p:spPr>
          <a:xfrm>
            <a:off x="5667556" y="2674188"/>
            <a:ext cx="258792" cy="307777"/>
          </a:xfrm>
          <a:prstGeom prst="rect">
            <a:avLst/>
          </a:prstGeom>
          <a:noFill/>
        </p:spPr>
        <p:txBody>
          <a:bodyPr wrap="square" rtlCol="0">
            <a:spAutoFit/>
          </a:bodyPr>
          <a:lstStyle/>
          <a:p>
            <a:r>
              <a:rPr lang="en-US" sz="1400" dirty="0" smtClean="0"/>
              <a:t>C</a:t>
            </a:r>
            <a:endParaRPr lang="en-US" sz="1400" dirty="0"/>
          </a:p>
        </p:txBody>
      </p:sp>
    </p:spTree>
    <p:extLst>
      <p:ext uri="{BB962C8B-B14F-4D97-AF65-F5344CB8AC3E}">
        <p14:creationId xmlns:p14="http://schemas.microsoft.com/office/powerpoint/2010/main" val="1622349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t>
            </a:r>
            <a:r>
              <a:rPr lang="en-US" dirty="0">
                <a:latin typeface="Times New Roman" charset="0"/>
                <a:ea typeface="Times New Roman" charset="0"/>
                <a:cs typeface="Times New Roman" charset="0"/>
              </a:rPr>
              <a:t>Indifference curve does not intersect. </a:t>
            </a:r>
            <a:br>
              <a:rPr lang="en-US" dirty="0">
                <a:latin typeface="Times New Roman" charset="0"/>
                <a:ea typeface="Times New Roman" charset="0"/>
                <a:cs typeface="Times New Roman" charset="0"/>
              </a:rPr>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53400" y="2368663"/>
            <a:ext cx="3200400" cy="2552700"/>
          </a:xfrm>
        </p:spPr>
      </p:pic>
      <p:sp>
        <p:nvSpPr>
          <p:cNvPr id="5" name="TextBox 4"/>
          <p:cNvSpPr txBox="1"/>
          <p:nvPr/>
        </p:nvSpPr>
        <p:spPr>
          <a:xfrm>
            <a:off x="1066800" y="2014194"/>
            <a:ext cx="6444343" cy="3970318"/>
          </a:xfrm>
          <a:prstGeom prst="rect">
            <a:avLst/>
          </a:prstGeom>
          <a:noFill/>
        </p:spPr>
        <p:txBody>
          <a:bodyPr wrap="square" rtlCol="0">
            <a:spAutoFit/>
          </a:bodyPr>
          <a:lstStyle/>
          <a:p>
            <a:r>
              <a:rPr lang="en-US" dirty="0" smtClean="0">
                <a:latin typeface="Times New Roman" charset="0"/>
                <a:ea typeface="Times New Roman" charset="0"/>
                <a:cs typeface="Times New Roman" charset="0"/>
              </a:rPr>
              <a:t>In the diagram 2 ICs are showing cutting each other at point A,  The combinations presented by point B and A gives equal satisfaction to consumer because both lie on the same IC2. similarly the combinations presented by point C and A gives equal satisfaction to consumer consumer because of points lie on same IC1. </a:t>
            </a:r>
          </a:p>
          <a:p>
            <a:endParaRPr lang="en-US" dirty="0">
              <a:latin typeface="Times New Roman" charset="0"/>
              <a:ea typeface="Times New Roman" charset="0"/>
              <a:cs typeface="Times New Roman" charset="0"/>
            </a:endParaRPr>
          </a:p>
          <a:p>
            <a:r>
              <a:rPr lang="en-US" dirty="0" smtClean="0">
                <a:latin typeface="Times New Roman" charset="0"/>
                <a:ea typeface="Times New Roman" charset="0"/>
                <a:cs typeface="Times New Roman" charset="0"/>
              </a:rPr>
              <a:t>IF combination B = combination A </a:t>
            </a:r>
          </a:p>
          <a:p>
            <a:r>
              <a:rPr lang="en-US" dirty="0" smtClean="0">
                <a:latin typeface="Times New Roman" charset="0"/>
                <a:ea typeface="Times New Roman" charset="0"/>
                <a:cs typeface="Times New Roman" charset="0"/>
              </a:rPr>
              <a:t>And Combination C = combination A </a:t>
            </a:r>
          </a:p>
          <a:p>
            <a:r>
              <a:rPr lang="en-US" dirty="0" smtClean="0">
                <a:latin typeface="Times New Roman" charset="0"/>
                <a:ea typeface="Times New Roman" charset="0"/>
                <a:cs typeface="Times New Roman" charset="0"/>
              </a:rPr>
              <a:t>Than </a:t>
            </a:r>
          </a:p>
          <a:p>
            <a:r>
              <a:rPr lang="en-US" dirty="0" smtClean="0">
                <a:latin typeface="Times New Roman" charset="0"/>
                <a:ea typeface="Times New Roman" charset="0"/>
                <a:cs typeface="Times New Roman" charset="0"/>
              </a:rPr>
              <a:t>Combination C = Combination B in term of satisfaction. </a:t>
            </a:r>
          </a:p>
          <a:p>
            <a:endParaRPr lang="en-US" dirty="0">
              <a:latin typeface="Times New Roman" charset="0"/>
              <a:ea typeface="Times New Roman" charset="0"/>
              <a:cs typeface="Times New Roman" charset="0"/>
            </a:endParaRPr>
          </a:p>
          <a:p>
            <a:r>
              <a:rPr lang="en-US" dirty="0" smtClean="0">
                <a:latin typeface="Times New Roman" charset="0"/>
                <a:ea typeface="Times New Roman" charset="0"/>
                <a:cs typeface="Times New Roman" charset="0"/>
              </a:rPr>
              <a:t>But it cannot be possible because combination B lies on IC2 which contains more good X..</a:t>
            </a:r>
          </a:p>
          <a:p>
            <a:r>
              <a:rPr lang="en-US" dirty="0" smtClean="0">
                <a:latin typeface="Times New Roman" charset="0"/>
                <a:ea typeface="Times New Roman" charset="0"/>
                <a:cs typeface="Times New Roman" charset="0"/>
              </a:rPr>
              <a:t>We therefore conclude that ICs cannot intersect each other.</a:t>
            </a:r>
          </a:p>
        </p:txBody>
      </p:sp>
    </p:spTree>
    <p:extLst>
      <p:ext uri="{BB962C8B-B14F-4D97-AF65-F5344CB8AC3E}">
        <p14:creationId xmlns:p14="http://schemas.microsoft.com/office/powerpoint/2010/main" val="1049296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charset="0"/>
                <a:ea typeface="Times New Roman" charset="0"/>
                <a:cs typeface="Times New Roman" charset="0"/>
              </a:rPr>
              <a:t>IC are </a:t>
            </a:r>
            <a:r>
              <a:rPr lang="en-US" dirty="0">
                <a:latin typeface="Times New Roman" charset="0"/>
                <a:ea typeface="Times New Roman" charset="0"/>
                <a:cs typeface="Times New Roman" charset="0"/>
              </a:rPr>
              <a:t>Convex to the origin. </a:t>
            </a:r>
            <a:br>
              <a:rPr lang="en-US" dirty="0">
                <a:latin typeface="Times New Roman" charset="0"/>
                <a:ea typeface="Times New Roman" charset="0"/>
                <a:cs typeface="Times New Roman" charset="0"/>
              </a:rPr>
            </a:br>
            <a:endParaRPr lang="en-US" dirty="0"/>
          </a:p>
        </p:txBody>
      </p:sp>
      <p:sp>
        <p:nvSpPr>
          <p:cNvPr id="3" name="Content Placeholder 2"/>
          <p:cNvSpPr>
            <a:spLocks noGrp="1"/>
          </p:cNvSpPr>
          <p:nvPr>
            <p:ph idx="1"/>
          </p:nvPr>
        </p:nvSpPr>
        <p:spPr>
          <a:xfrm>
            <a:off x="826957" y="1458543"/>
            <a:ext cx="10058400" cy="3931920"/>
          </a:xfrm>
        </p:spPr>
        <p:txBody>
          <a:bodyPr>
            <a:normAutofit/>
          </a:bodyPr>
          <a:lstStyle/>
          <a:p>
            <a:r>
              <a:rPr lang="en-US" dirty="0" smtClean="0">
                <a:latin typeface="Times New Roman" charset="0"/>
                <a:ea typeface="Times New Roman" charset="0"/>
                <a:cs typeface="Times New Roman" charset="0"/>
              </a:rPr>
              <a:t>IC are convex to origin (bowed inward). It means that as the consumer substitutes commodity X for commodity Y, the MRS diminishes of X for Y along an IC.</a:t>
            </a:r>
            <a:endParaRPr lang="en-US" dirty="0">
              <a:latin typeface="Times New Roman" charset="0"/>
              <a:ea typeface="Times New Roman" charset="0"/>
              <a:cs typeface="Times New Roman" charset="0"/>
            </a:endParaRPr>
          </a:p>
          <a:p>
            <a:r>
              <a:rPr lang="en-US" dirty="0">
                <a:latin typeface="Times New Roman" charset="0"/>
                <a:ea typeface="Times New Roman" charset="0"/>
                <a:cs typeface="Times New Roman" charset="0"/>
              </a:rPr>
              <a:t> </a:t>
            </a:r>
            <a:r>
              <a:rPr lang="en-US" b="1" dirty="0">
                <a:latin typeface="Times New Roman" charset="0"/>
                <a:ea typeface="Times New Roman" charset="0"/>
                <a:cs typeface="Times New Roman" charset="0"/>
              </a:rPr>
              <a:t>Concavity</a:t>
            </a:r>
            <a:r>
              <a:rPr lang="en-US" dirty="0">
                <a:latin typeface="Times New Roman" charset="0"/>
                <a:ea typeface="Times New Roman" charset="0"/>
                <a:cs typeface="Times New Roman" charset="0"/>
              </a:rPr>
              <a:t> of the </a:t>
            </a:r>
            <a:r>
              <a:rPr lang="en-US" b="1" dirty="0">
                <a:latin typeface="Times New Roman" charset="0"/>
                <a:ea typeface="Times New Roman" charset="0"/>
                <a:cs typeface="Times New Roman" charset="0"/>
              </a:rPr>
              <a:t>indifference curves</a:t>
            </a:r>
            <a:r>
              <a:rPr lang="en-US" dirty="0">
                <a:latin typeface="Times New Roman" charset="0"/>
                <a:ea typeface="Times New Roman" charset="0"/>
                <a:cs typeface="Times New Roman" charset="0"/>
              </a:rPr>
              <a:t> implies that the marginal rate of substitution of X for y increases when more of X is substituted for Y.</a:t>
            </a: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957" y="3267856"/>
            <a:ext cx="4052698" cy="3142046"/>
          </a:xfrm>
          <a:prstGeom prst="rect">
            <a:avLst/>
          </a:prstGeom>
          <a:ln w="22225">
            <a:solidFill>
              <a:srgbClr val="00B050">
                <a:alpha val="16000"/>
              </a:srgbClr>
            </a:solidFill>
          </a:ln>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1" y="3267856"/>
            <a:ext cx="4367134" cy="3142046"/>
          </a:xfrm>
          <a:prstGeom prst="rect">
            <a:avLst/>
          </a:prstGeom>
        </p:spPr>
      </p:pic>
      <p:sp>
        <p:nvSpPr>
          <p:cNvPr id="6" name="TextBox 5"/>
          <p:cNvSpPr txBox="1"/>
          <p:nvPr/>
        </p:nvSpPr>
        <p:spPr>
          <a:xfrm>
            <a:off x="682409" y="2940714"/>
            <a:ext cx="4197246" cy="400110"/>
          </a:xfrm>
          <a:prstGeom prst="rect">
            <a:avLst/>
          </a:prstGeom>
          <a:noFill/>
        </p:spPr>
        <p:txBody>
          <a:bodyPr wrap="square" rtlCol="0">
            <a:spAutoFit/>
          </a:bodyPr>
          <a:lstStyle/>
          <a:p>
            <a:r>
              <a:rPr lang="en-US" sz="2000" b="1" dirty="0" smtClean="0">
                <a:latin typeface="Times New Roman" charset="0"/>
                <a:ea typeface="Times New Roman" charset="0"/>
                <a:cs typeface="Times New Roman" charset="0"/>
              </a:rPr>
              <a:t>Convex IC</a:t>
            </a:r>
            <a:endParaRPr lang="en-US" sz="2000" b="1" dirty="0">
              <a:latin typeface="Times New Roman" charset="0"/>
              <a:ea typeface="Times New Roman" charset="0"/>
              <a:cs typeface="Times New Roman" charset="0"/>
            </a:endParaRPr>
          </a:p>
        </p:txBody>
      </p:sp>
      <p:sp>
        <p:nvSpPr>
          <p:cNvPr id="7" name="TextBox 6"/>
          <p:cNvSpPr txBox="1"/>
          <p:nvPr/>
        </p:nvSpPr>
        <p:spPr>
          <a:xfrm>
            <a:off x="5961089" y="2940714"/>
            <a:ext cx="4197246" cy="400110"/>
          </a:xfrm>
          <a:prstGeom prst="rect">
            <a:avLst/>
          </a:prstGeom>
          <a:noFill/>
        </p:spPr>
        <p:txBody>
          <a:bodyPr wrap="square" rtlCol="0">
            <a:spAutoFit/>
          </a:bodyPr>
          <a:lstStyle/>
          <a:p>
            <a:r>
              <a:rPr lang="en-US" sz="2000" b="1" dirty="0" smtClean="0">
                <a:latin typeface="Times New Roman" charset="0"/>
                <a:ea typeface="Times New Roman" charset="0"/>
                <a:cs typeface="Times New Roman" charset="0"/>
              </a:rPr>
              <a:t>Concave IC</a:t>
            </a:r>
            <a:endParaRPr lang="en-US" sz="2000" b="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93396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Budget Line</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66800" y="1556994"/>
            <a:ext cx="10058400" cy="4020846"/>
          </a:xfrm>
        </p:spPr>
        <p:txBody>
          <a:bodyPr>
            <a:normAutofit/>
          </a:bodyPr>
          <a:lstStyle/>
          <a:p>
            <a:pPr marL="0" indent="0">
              <a:buNone/>
            </a:pPr>
            <a:endParaRPr lang="en-US" sz="2200" dirty="0">
              <a:latin typeface="Times New Roman" charset="0"/>
              <a:ea typeface="Times New Roman" charset="0"/>
              <a:cs typeface="Times New Roman" charset="0"/>
            </a:endParaRPr>
          </a:p>
          <a:p>
            <a:r>
              <a:rPr lang="en-US" sz="2400" dirty="0">
                <a:latin typeface="Times New Roman" charset="0"/>
                <a:ea typeface="Times New Roman" charset="0"/>
                <a:cs typeface="Times New Roman" charset="0"/>
              </a:rPr>
              <a:t>A budget line is a straight line that slopes downwards and consists of all the possible combinations of the two goods which a consumer can buy at a given market price by allocating all his/her income.</a:t>
            </a:r>
          </a:p>
          <a:p>
            <a:r>
              <a:rPr lang="en-US" sz="2200" dirty="0" smtClean="0">
                <a:latin typeface="Times New Roman" charset="0"/>
                <a:ea typeface="Times New Roman" charset="0"/>
                <a:cs typeface="Times New Roman" charset="0"/>
              </a:rPr>
              <a:t>All </a:t>
            </a:r>
            <a:r>
              <a:rPr lang="en-US" sz="2200" dirty="0">
                <a:latin typeface="Times New Roman" charset="0"/>
                <a:ea typeface="Times New Roman" charset="0"/>
                <a:cs typeface="Times New Roman" charset="0"/>
              </a:rPr>
              <a:t>those combinations which are within the reach of the consumer will lie on the budget line. </a:t>
            </a:r>
          </a:p>
          <a:p>
            <a:r>
              <a:rPr lang="en-US" sz="2200" dirty="0">
                <a:latin typeface="Times New Roman" charset="0"/>
                <a:ea typeface="Times New Roman" charset="0"/>
                <a:cs typeface="Times New Roman" charset="0"/>
              </a:rPr>
              <a:t>A Budget line separates what is affordable from what is not </a:t>
            </a:r>
            <a:r>
              <a:rPr lang="en-US" sz="2200" dirty="0" smtClean="0">
                <a:latin typeface="Times New Roman" charset="0"/>
                <a:ea typeface="Times New Roman" charset="0"/>
                <a:cs typeface="Times New Roman" charset="0"/>
              </a:rPr>
              <a:t>affordable. </a:t>
            </a:r>
            <a:endParaRPr lang="en-US" sz="2200" dirty="0">
              <a:latin typeface="Times New Roman" charset="0"/>
              <a:ea typeface="Times New Roman" charset="0"/>
              <a:cs typeface="Times New Roman" charset="0"/>
            </a:endParaRPr>
          </a:p>
          <a:p>
            <a:r>
              <a:rPr lang="en-US" sz="2200" dirty="0" smtClean="0">
                <a:latin typeface="Times New Roman" charset="0"/>
                <a:ea typeface="Times New Roman" charset="0"/>
                <a:cs typeface="Times New Roman" charset="0"/>
              </a:rPr>
              <a:t>Budget </a:t>
            </a:r>
            <a:r>
              <a:rPr lang="en-US" sz="2200" dirty="0">
                <a:latin typeface="Times New Roman" charset="0"/>
                <a:ea typeface="Times New Roman" charset="0"/>
                <a:cs typeface="Times New Roman" charset="0"/>
              </a:rPr>
              <a:t>line slopes downwards as more of one good can be bought by decreasing some units of the other good. </a:t>
            </a:r>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1576746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charset="0"/>
                <a:ea typeface="Times New Roman" charset="0"/>
                <a:cs typeface="Times New Roman" charset="0"/>
              </a:rPr>
              <a:t>Equation of the budget line</a:t>
            </a:r>
            <a:endParaRPr lang="en-US" b="1"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r>
              <a:rPr lang="en-US" sz="2400" dirty="0" err="1" smtClean="0">
                <a:latin typeface="Times New Roman" charset="0"/>
                <a:ea typeface="Times New Roman" charset="0"/>
                <a:cs typeface="Times New Roman" charset="0"/>
              </a:rPr>
              <a:t>Px</a:t>
            </a:r>
            <a:r>
              <a:rPr lang="en-US" sz="2400" dirty="0" smtClean="0">
                <a:latin typeface="Times New Roman" charset="0"/>
                <a:ea typeface="Times New Roman" charset="0"/>
                <a:cs typeface="Times New Roman" charset="0"/>
              </a:rPr>
              <a:t> </a:t>
            </a:r>
            <a:r>
              <a:rPr lang="en-US" sz="2400" dirty="0" err="1">
                <a:latin typeface="Times New Roman" charset="0"/>
                <a:ea typeface="Times New Roman" charset="0"/>
                <a:cs typeface="Times New Roman" charset="0"/>
              </a:rPr>
              <a:t>Q</a:t>
            </a:r>
            <a:r>
              <a:rPr lang="en-US" sz="2400" dirty="0" err="1" smtClean="0">
                <a:latin typeface="Times New Roman" charset="0"/>
                <a:ea typeface="Times New Roman" charset="0"/>
                <a:cs typeface="Times New Roman" charset="0"/>
              </a:rPr>
              <a:t>x</a:t>
            </a:r>
            <a:r>
              <a:rPr lang="en-US" sz="2400" dirty="0" smtClean="0">
                <a:latin typeface="Times New Roman" charset="0"/>
                <a:ea typeface="Times New Roman" charset="0"/>
                <a:cs typeface="Times New Roman" charset="0"/>
              </a:rPr>
              <a:t> + </a:t>
            </a:r>
            <a:r>
              <a:rPr lang="en-US" sz="2400" dirty="0" err="1" smtClean="0">
                <a:latin typeface="Times New Roman" charset="0"/>
                <a:ea typeface="Times New Roman" charset="0"/>
                <a:cs typeface="Times New Roman" charset="0"/>
              </a:rPr>
              <a:t>Py</a:t>
            </a:r>
            <a:r>
              <a:rPr lang="en-US" sz="2400" dirty="0" smtClean="0">
                <a:latin typeface="Times New Roman" charset="0"/>
                <a:ea typeface="Times New Roman" charset="0"/>
                <a:cs typeface="Times New Roman" charset="0"/>
              </a:rPr>
              <a:t> </a:t>
            </a:r>
            <a:r>
              <a:rPr lang="en-US" sz="2400" dirty="0" err="1" smtClean="0">
                <a:latin typeface="Times New Roman" charset="0"/>
                <a:ea typeface="Times New Roman" charset="0"/>
                <a:cs typeface="Times New Roman" charset="0"/>
              </a:rPr>
              <a:t>Qy</a:t>
            </a:r>
            <a:r>
              <a:rPr lang="en-US" sz="2400" dirty="0" smtClean="0">
                <a:latin typeface="Times New Roman" charset="0"/>
                <a:ea typeface="Times New Roman" charset="0"/>
                <a:cs typeface="Times New Roman" charset="0"/>
              </a:rPr>
              <a:t> = M</a:t>
            </a:r>
          </a:p>
          <a:p>
            <a:endParaRPr lang="en-US" sz="2400" dirty="0">
              <a:latin typeface="Times New Roman" charset="0"/>
              <a:ea typeface="Times New Roman" charset="0"/>
              <a:cs typeface="Times New Roman" charset="0"/>
            </a:endParaRPr>
          </a:p>
          <a:p>
            <a:r>
              <a:rPr lang="en-US" sz="2400" dirty="0">
                <a:latin typeface="Times New Roman" charset="0"/>
                <a:ea typeface="Times New Roman" charset="0"/>
                <a:cs typeface="Times New Roman" charset="0"/>
              </a:rPr>
              <a:t>Where,</a:t>
            </a:r>
            <a:br>
              <a:rPr lang="en-US" sz="2400" dirty="0">
                <a:latin typeface="Times New Roman" charset="0"/>
                <a:ea typeface="Times New Roman" charset="0"/>
                <a:cs typeface="Times New Roman" charset="0"/>
              </a:rPr>
            </a:br>
            <a:r>
              <a:rPr lang="en-US" sz="2400" dirty="0" err="1">
                <a:latin typeface="Times New Roman" charset="0"/>
                <a:ea typeface="Times New Roman" charset="0"/>
                <a:cs typeface="Times New Roman" charset="0"/>
              </a:rPr>
              <a:t>Px</a:t>
            </a:r>
            <a:r>
              <a:rPr lang="en-US" sz="2400" dirty="0">
                <a:latin typeface="Times New Roman" charset="0"/>
                <a:ea typeface="Times New Roman" charset="0"/>
                <a:cs typeface="Times New Roman" charset="0"/>
              </a:rPr>
              <a:t> is the price of goods X;</a:t>
            </a:r>
            <a:br>
              <a:rPr lang="en-US" sz="2400" dirty="0">
                <a:latin typeface="Times New Roman" charset="0"/>
                <a:ea typeface="Times New Roman" charset="0"/>
                <a:cs typeface="Times New Roman" charset="0"/>
              </a:rPr>
            </a:br>
            <a:r>
              <a:rPr lang="en-US" sz="2400" dirty="0" err="1">
                <a:latin typeface="Times New Roman" charset="0"/>
                <a:ea typeface="Times New Roman" charset="0"/>
                <a:cs typeface="Times New Roman" charset="0"/>
              </a:rPr>
              <a:t>Qx</a:t>
            </a:r>
            <a:r>
              <a:rPr lang="en-US" sz="2400" dirty="0">
                <a:latin typeface="Times New Roman" charset="0"/>
                <a:ea typeface="Times New Roman" charset="0"/>
                <a:cs typeface="Times New Roman" charset="0"/>
              </a:rPr>
              <a:t> is the quantity of goods X;</a:t>
            </a:r>
            <a:br>
              <a:rPr lang="en-US" sz="2400" dirty="0">
                <a:latin typeface="Times New Roman" charset="0"/>
                <a:ea typeface="Times New Roman" charset="0"/>
                <a:cs typeface="Times New Roman" charset="0"/>
              </a:rPr>
            </a:br>
            <a:r>
              <a:rPr lang="en-US" sz="2400" dirty="0" err="1">
                <a:latin typeface="Times New Roman" charset="0"/>
                <a:ea typeface="Times New Roman" charset="0"/>
                <a:cs typeface="Times New Roman" charset="0"/>
              </a:rPr>
              <a:t>Py</a:t>
            </a:r>
            <a:r>
              <a:rPr lang="en-US" sz="2400" dirty="0">
                <a:latin typeface="Times New Roman" charset="0"/>
                <a:ea typeface="Times New Roman" charset="0"/>
                <a:cs typeface="Times New Roman" charset="0"/>
              </a:rPr>
              <a:t> is the price of goods Y;</a:t>
            </a:r>
            <a:br>
              <a:rPr lang="en-US" sz="2400" dirty="0">
                <a:latin typeface="Times New Roman" charset="0"/>
                <a:ea typeface="Times New Roman" charset="0"/>
                <a:cs typeface="Times New Roman" charset="0"/>
              </a:rPr>
            </a:br>
            <a:r>
              <a:rPr lang="en-US" sz="2400" dirty="0" err="1">
                <a:latin typeface="Times New Roman" charset="0"/>
                <a:ea typeface="Times New Roman" charset="0"/>
                <a:cs typeface="Times New Roman" charset="0"/>
              </a:rPr>
              <a:t>Qy</a:t>
            </a:r>
            <a:r>
              <a:rPr lang="en-US" sz="2400" dirty="0">
                <a:latin typeface="Times New Roman" charset="0"/>
                <a:ea typeface="Times New Roman" charset="0"/>
                <a:cs typeface="Times New Roman" charset="0"/>
              </a:rPr>
              <a:t> is the quantity of goods Y;</a:t>
            </a:r>
            <a:br>
              <a:rPr lang="en-US" sz="2400" dirty="0">
                <a:latin typeface="Times New Roman" charset="0"/>
                <a:ea typeface="Times New Roman" charset="0"/>
                <a:cs typeface="Times New Roman" charset="0"/>
              </a:rPr>
            </a:br>
            <a:r>
              <a:rPr lang="en-US" sz="2400" dirty="0">
                <a:latin typeface="Times New Roman" charset="0"/>
                <a:ea typeface="Times New Roman" charset="0"/>
                <a:cs typeface="Times New Roman" charset="0"/>
              </a:rPr>
              <a:t>M is the income of the consumer</a:t>
            </a:r>
          </a:p>
        </p:txBody>
      </p:sp>
    </p:spTree>
    <p:extLst>
      <p:ext uri="{BB962C8B-B14F-4D97-AF65-F5344CB8AC3E}">
        <p14:creationId xmlns:p14="http://schemas.microsoft.com/office/powerpoint/2010/main" val="898687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1869" y="873926"/>
            <a:ext cx="10058400" cy="4657443"/>
          </a:xfrm>
        </p:spPr>
        <p:txBody>
          <a:bodyPr>
            <a:noAutofit/>
          </a:bodyPr>
          <a:lstStyle/>
          <a:p>
            <a:pPr marL="0" indent="0">
              <a:buNone/>
            </a:pPr>
            <a:endParaRPr lang="en-US" sz="2000" dirty="0">
              <a:latin typeface="Times New Roman" charset="0"/>
              <a:ea typeface="Times New Roman" charset="0"/>
              <a:cs typeface="Times New Roman" charset="0"/>
            </a:endParaRPr>
          </a:p>
          <a:p>
            <a:pPr>
              <a:buFont typeface="Wingdings" charset="2"/>
              <a:buChar char="Ø"/>
            </a:pPr>
            <a:r>
              <a:rPr lang="en-US" sz="2000" dirty="0">
                <a:latin typeface="Times New Roman" charset="0"/>
                <a:ea typeface="Times New Roman" charset="0"/>
                <a:cs typeface="Times New Roman" charset="0"/>
              </a:rPr>
              <a:t>This approach to consumer </a:t>
            </a:r>
            <a:r>
              <a:rPr lang="en-US" sz="2000" dirty="0" smtClean="0">
                <a:latin typeface="Times New Roman" charset="0"/>
                <a:ea typeface="Times New Roman" charset="0"/>
                <a:cs typeface="Times New Roman" charset="0"/>
              </a:rPr>
              <a:t>behavior </a:t>
            </a:r>
            <a:r>
              <a:rPr lang="en-US" sz="2000" dirty="0">
                <a:latin typeface="Times New Roman" charset="0"/>
                <a:ea typeface="Times New Roman" charset="0"/>
                <a:cs typeface="Times New Roman" charset="0"/>
              </a:rPr>
              <a:t>is based on consumer preferences. </a:t>
            </a:r>
            <a:r>
              <a:rPr lang="en-US" sz="2000" dirty="0" smtClean="0">
                <a:latin typeface="Times New Roman" charset="0"/>
                <a:ea typeface="Times New Roman" charset="0"/>
                <a:cs typeface="Times New Roman" charset="0"/>
              </a:rPr>
              <a:t>Human </a:t>
            </a:r>
            <a:r>
              <a:rPr lang="en-US" sz="2000" dirty="0">
                <a:latin typeface="Times New Roman" charset="0"/>
                <a:ea typeface="Times New Roman" charset="0"/>
                <a:cs typeface="Times New Roman" charset="0"/>
              </a:rPr>
              <a:t>satisfaction is psychological phenomenon which cannot be measured </a:t>
            </a:r>
            <a:r>
              <a:rPr lang="en-US" sz="2000" dirty="0" smtClean="0">
                <a:latin typeface="Times New Roman" charset="0"/>
                <a:ea typeface="Times New Roman" charset="0"/>
                <a:cs typeface="Times New Roman" charset="0"/>
              </a:rPr>
              <a:t>in </a:t>
            </a:r>
            <a:r>
              <a:rPr lang="en-US" sz="2000" dirty="0">
                <a:latin typeface="Times New Roman" charset="0"/>
                <a:ea typeface="Times New Roman" charset="0"/>
                <a:cs typeface="Times New Roman" charset="0"/>
              </a:rPr>
              <a:t>monetary terms. </a:t>
            </a:r>
            <a:endParaRPr lang="en-US" sz="2000" dirty="0" smtClean="0">
              <a:latin typeface="Times New Roman" charset="0"/>
              <a:ea typeface="Times New Roman" charset="0"/>
              <a:cs typeface="Times New Roman" charset="0"/>
            </a:endParaRPr>
          </a:p>
          <a:p>
            <a:pPr>
              <a:buFont typeface="Wingdings" charset="2"/>
              <a:buChar char="Ø"/>
            </a:pPr>
            <a:endParaRPr lang="en-US" sz="2000" dirty="0">
              <a:latin typeface="Times New Roman" charset="0"/>
              <a:ea typeface="Times New Roman" charset="0"/>
              <a:cs typeface="Times New Roman" charset="0"/>
            </a:endParaRPr>
          </a:p>
          <a:p>
            <a:pPr>
              <a:buFont typeface="Wingdings" charset="2"/>
              <a:buChar char="Ø"/>
            </a:pPr>
            <a:r>
              <a:rPr lang="en-US" sz="2000" dirty="0">
                <a:latin typeface="Times New Roman" charset="0"/>
                <a:ea typeface="Times New Roman" charset="0"/>
                <a:cs typeface="Times New Roman" charset="0"/>
              </a:rPr>
              <a:t>O</a:t>
            </a:r>
            <a:r>
              <a:rPr lang="en-US" sz="2000" dirty="0" smtClean="0">
                <a:latin typeface="Times New Roman" charset="0"/>
                <a:ea typeface="Times New Roman" charset="0"/>
                <a:cs typeface="Times New Roman" charset="0"/>
              </a:rPr>
              <a:t>rdinal </a:t>
            </a:r>
            <a:r>
              <a:rPr lang="en-US" sz="2000" dirty="0">
                <a:latin typeface="Times New Roman" charset="0"/>
                <a:ea typeface="Times New Roman" charset="0"/>
                <a:cs typeface="Times New Roman" charset="0"/>
              </a:rPr>
              <a:t>concept based on ordering of preferences compared with Marshall’s approach of cardinality. </a:t>
            </a:r>
            <a:endParaRPr lang="en-US" sz="2000" dirty="0" smtClean="0">
              <a:latin typeface="Times New Roman" charset="0"/>
              <a:ea typeface="Times New Roman" charset="0"/>
              <a:cs typeface="Times New Roman" charset="0"/>
            </a:endParaRPr>
          </a:p>
          <a:p>
            <a:pPr>
              <a:buFont typeface="Wingdings" charset="2"/>
              <a:buChar char="Ø"/>
            </a:pPr>
            <a:r>
              <a:rPr lang="en-US" sz="2000" dirty="0" smtClean="0">
                <a:latin typeface="Times New Roman" charset="0"/>
                <a:ea typeface="Times New Roman" charset="0"/>
                <a:cs typeface="Times New Roman" charset="0"/>
              </a:rPr>
              <a:t>It is possible for a consumer to tell whether a commodity is more or less or equally useful when compare to another.</a:t>
            </a:r>
          </a:p>
          <a:p>
            <a:pPr>
              <a:buFont typeface="Wingdings" charset="2"/>
              <a:buChar char="Ø"/>
            </a:pPr>
            <a:endParaRPr lang="en-US" sz="2000" dirty="0" smtClean="0">
              <a:latin typeface="Times New Roman" charset="0"/>
              <a:ea typeface="Times New Roman" charset="0"/>
              <a:cs typeface="Times New Roman" charset="0"/>
            </a:endParaRPr>
          </a:p>
          <a:p>
            <a:pPr>
              <a:buFont typeface="Wingdings" charset="2"/>
              <a:buChar char="Ø"/>
            </a:pPr>
            <a:r>
              <a:rPr lang="en-US" sz="2000" dirty="0" smtClean="0">
                <a:latin typeface="Times New Roman" charset="0"/>
                <a:ea typeface="Times New Roman" charset="0"/>
                <a:cs typeface="Times New Roman" charset="0"/>
              </a:rPr>
              <a:t>For example, a consumer may not be able to say that ice cream gives 5 </a:t>
            </a:r>
            <a:r>
              <a:rPr lang="en-US" sz="2000" dirty="0" err="1" smtClean="0">
                <a:latin typeface="Times New Roman" charset="0"/>
                <a:ea typeface="Times New Roman" charset="0"/>
                <a:cs typeface="Times New Roman" charset="0"/>
              </a:rPr>
              <a:t>utils</a:t>
            </a:r>
            <a:r>
              <a:rPr lang="en-US" sz="2000" dirty="0" smtClean="0">
                <a:latin typeface="Times New Roman" charset="0"/>
                <a:ea typeface="Times New Roman" charset="0"/>
                <a:cs typeface="Times New Roman" charset="0"/>
              </a:rPr>
              <a:t> and chocolate gives 10 </a:t>
            </a:r>
            <a:r>
              <a:rPr lang="en-US" sz="2000" dirty="0" err="1" smtClean="0">
                <a:latin typeface="Times New Roman" charset="0"/>
                <a:ea typeface="Times New Roman" charset="0"/>
                <a:cs typeface="Times New Roman" charset="0"/>
              </a:rPr>
              <a:t>utils</a:t>
            </a:r>
            <a:r>
              <a:rPr lang="en-US" sz="2000" dirty="0" smtClean="0">
                <a:latin typeface="Times New Roman" charset="0"/>
                <a:ea typeface="Times New Roman" charset="0"/>
                <a:cs typeface="Times New Roman" charset="0"/>
              </a:rPr>
              <a:t>. But he can specify whether chocolate gives more or less utility than ice-cream.</a:t>
            </a:r>
            <a:endParaRPr lang="en-US" sz="2000" dirty="0">
              <a:latin typeface="Times New Roman" charset="0"/>
              <a:ea typeface="Times New Roman" charset="0"/>
              <a:cs typeface="Times New Roman" charset="0"/>
            </a:endParaRPr>
          </a:p>
          <a:p>
            <a:pPr>
              <a:buFont typeface="Wingdings" charset="2"/>
              <a:buChar char="Ø"/>
            </a:pPr>
            <a:endParaRPr lang="en-US" sz="2000" dirty="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64841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27804"/>
            <a:ext cx="10058400" cy="1711790"/>
          </a:xfrm>
        </p:spPr>
        <p:txBody>
          <a:bodyPr/>
          <a:lstStyle/>
          <a:p>
            <a:r>
              <a:rPr lang="en-US" b="1" dirty="0" smtClean="0">
                <a:latin typeface="Times New Roman" charset="0"/>
                <a:ea typeface="Times New Roman" charset="0"/>
                <a:cs typeface="Times New Roman" charset="0"/>
              </a:rPr>
              <a:t>Budget Schedule </a:t>
            </a:r>
            <a:r>
              <a:rPr lang="en-US" b="1" smtClean="0">
                <a:latin typeface="Times New Roman" charset="0"/>
                <a:ea typeface="Times New Roman" charset="0"/>
                <a:cs typeface="Times New Roman" charset="0"/>
              </a:rPr>
              <a:t>when Income is 50 </a:t>
            </a:r>
            <a:endParaRPr lang="en-US" b="1" dirty="0">
              <a:latin typeface="Times New Roman" charset="0"/>
              <a:ea typeface="Times New Roman" charset="0"/>
              <a:cs typeface="Times New Roman"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951526"/>
              </p:ext>
            </p:extLst>
          </p:nvPr>
        </p:nvGraphicFramePr>
        <p:xfrm>
          <a:off x="1066800" y="1752600"/>
          <a:ext cx="10058400" cy="4615578"/>
        </p:xfrm>
        <a:graphic>
          <a:graphicData uri="http://schemas.openxmlformats.org/drawingml/2006/table">
            <a:tbl>
              <a:tblPr firstRow="1" bandRow="1">
                <a:tableStyleId>{5C22544A-7EE6-4342-B048-85BDC9FD1C3A}</a:tableStyleId>
              </a:tblPr>
              <a:tblGrid>
                <a:gridCol w="2514600"/>
                <a:gridCol w="2514600"/>
                <a:gridCol w="2514600"/>
                <a:gridCol w="2514600"/>
              </a:tblGrid>
              <a:tr h="960336">
                <a:tc>
                  <a:txBody>
                    <a:bodyPr/>
                    <a:lstStyle/>
                    <a:p>
                      <a:r>
                        <a:rPr lang="en-US" sz="2400" b="1" dirty="0" smtClean="0"/>
                        <a:t>COMBINATION</a:t>
                      </a:r>
                      <a:endParaRPr lang="en-US" sz="2400" b="1" dirty="0"/>
                    </a:p>
                  </a:txBody>
                  <a:tcPr/>
                </a:tc>
                <a:tc>
                  <a:txBody>
                    <a:bodyPr/>
                    <a:lstStyle/>
                    <a:p>
                      <a:r>
                        <a:rPr lang="en-US" sz="2400" b="1" dirty="0" smtClean="0"/>
                        <a:t>MANGOES</a:t>
                      </a:r>
                    </a:p>
                    <a:p>
                      <a:r>
                        <a:rPr lang="en-US" sz="2400" b="1" dirty="0" smtClean="0"/>
                        <a:t>(10/-PER MANGO)</a:t>
                      </a:r>
                      <a:endParaRPr lang="en-US" sz="2400" b="1" dirty="0"/>
                    </a:p>
                  </a:txBody>
                  <a:tcPr/>
                </a:tc>
                <a:tc>
                  <a:txBody>
                    <a:bodyPr/>
                    <a:lstStyle/>
                    <a:p>
                      <a:r>
                        <a:rPr lang="en-US" sz="2400" b="1" dirty="0" smtClean="0"/>
                        <a:t>ORANGES</a:t>
                      </a:r>
                    </a:p>
                    <a:p>
                      <a:r>
                        <a:rPr lang="en-US" sz="2400" b="1" dirty="0" smtClean="0"/>
                        <a:t>(5/-PER ORANGE)</a:t>
                      </a:r>
                      <a:endParaRPr lang="en-US" sz="2400" b="1" dirty="0"/>
                    </a:p>
                  </a:txBody>
                  <a:tcPr/>
                </a:tc>
                <a:tc>
                  <a:txBody>
                    <a:bodyPr/>
                    <a:lstStyle/>
                    <a:p>
                      <a:r>
                        <a:rPr lang="en-US" sz="2400" b="1" dirty="0" smtClean="0"/>
                        <a:t>BUDGET ALOCATION</a:t>
                      </a:r>
                      <a:endParaRPr lang="en-US" sz="2400" b="1" dirty="0"/>
                    </a:p>
                  </a:txBody>
                  <a:tcPr/>
                </a:tc>
              </a:tr>
              <a:tr h="571143">
                <a:tc>
                  <a:txBody>
                    <a:bodyPr/>
                    <a:lstStyle/>
                    <a:p>
                      <a:r>
                        <a:rPr lang="en-US" sz="2400" b="1" dirty="0" smtClean="0"/>
                        <a:t>A</a:t>
                      </a:r>
                      <a:endParaRPr lang="en-US" sz="2400" b="1" dirty="0"/>
                    </a:p>
                  </a:txBody>
                  <a:tcPr/>
                </a:tc>
                <a:tc>
                  <a:txBody>
                    <a:bodyPr/>
                    <a:lstStyle/>
                    <a:p>
                      <a:r>
                        <a:rPr lang="en-US" sz="2400" b="1" dirty="0" smtClean="0"/>
                        <a:t>0</a:t>
                      </a:r>
                      <a:endParaRPr lang="en-US" sz="2400" b="1" dirty="0"/>
                    </a:p>
                  </a:txBody>
                  <a:tcPr/>
                </a:tc>
                <a:tc>
                  <a:txBody>
                    <a:bodyPr/>
                    <a:lstStyle/>
                    <a:p>
                      <a:r>
                        <a:rPr lang="en-US" sz="2400" b="1" dirty="0" smtClean="0"/>
                        <a:t>10</a:t>
                      </a:r>
                      <a:endParaRPr lang="en-US" sz="2400" b="1" dirty="0"/>
                    </a:p>
                  </a:txBody>
                  <a:tcPr/>
                </a:tc>
                <a:tc>
                  <a:txBody>
                    <a:bodyPr/>
                    <a:lstStyle/>
                    <a:p>
                      <a:r>
                        <a:rPr lang="en-US" sz="2400" b="1" dirty="0" smtClean="0"/>
                        <a:t>10*0+5*10=50</a:t>
                      </a:r>
                      <a:endParaRPr lang="en-US" sz="2400" b="1" dirty="0"/>
                    </a:p>
                  </a:txBody>
                  <a:tcPr/>
                </a:tc>
              </a:tr>
              <a:tr h="571143">
                <a:tc>
                  <a:txBody>
                    <a:bodyPr/>
                    <a:lstStyle/>
                    <a:p>
                      <a:r>
                        <a:rPr lang="en-US" sz="2400" b="1" dirty="0" smtClean="0"/>
                        <a:t>B</a:t>
                      </a:r>
                      <a:endParaRPr lang="en-US" sz="2400" b="1" dirty="0"/>
                    </a:p>
                  </a:txBody>
                  <a:tcPr/>
                </a:tc>
                <a:tc>
                  <a:txBody>
                    <a:bodyPr/>
                    <a:lstStyle/>
                    <a:p>
                      <a:r>
                        <a:rPr lang="en-US" sz="2400" b="1" dirty="0" smtClean="0"/>
                        <a:t>1</a:t>
                      </a:r>
                      <a:endParaRPr lang="en-US" sz="2400" b="1" dirty="0"/>
                    </a:p>
                  </a:txBody>
                  <a:tcPr/>
                </a:tc>
                <a:tc>
                  <a:txBody>
                    <a:bodyPr/>
                    <a:lstStyle/>
                    <a:p>
                      <a:r>
                        <a:rPr lang="en-US" sz="2400" b="1" dirty="0" smtClean="0"/>
                        <a:t>8</a:t>
                      </a:r>
                      <a:endParaRPr lang="en-US" sz="2400" b="1" dirty="0"/>
                    </a:p>
                  </a:txBody>
                  <a:tcPr/>
                </a:tc>
                <a:tc>
                  <a:txBody>
                    <a:bodyPr/>
                    <a:lstStyle/>
                    <a:p>
                      <a:r>
                        <a:rPr lang="en-US" sz="2400" b="1" dirty="0" smtClean="0"/>
                        <a:t>10*1 +5*8 = 50</a:t>
                      </a:r>
                      <a:endParaRPr lang="en-US" sz="2400" b="1" dirty="0"/>
                    </a:p>
                  </a:txBody>
                  <a:tcPr/>
                </a:tc>
              </a:tr>
              <a:tr h="571143">
                <a:tc>
                  <a:txBody>
                    <a:bodyPr/>
                    <a:lstStyle/>
                    <a:p>
                      <a:r>
                        <a:rPr lang="en-US" sz="2400" b="1" dirty="0" smtClean="0"/>
                        <a:t>C</a:t>
                      </a:r>
                      <a:endParaRPr lang="en-US" sz="2400" b="1" dirty="0"/>
                    </a:p>
                  </a:txBody>
                  <a:tcPr/>
                </a:tc>
                <a:tc>
                  <a:txBody>
                    <a:bodyPr/>
                    <a:lstStyle/>
                    <a:p>
                      <a:r>
                        <a:rPr lang="en-US" sz="2400" b="1" dirty="0" smtClean="0"/>
                        <a:t>2</a:t>
                      </a:r>
                      <a:endParaRPr lang="en-US" sz="2400" b="1" dirty="0"/>
                    </a:p>
                  </a:txBody>
                  <a:tcPr/>
                </a:tc>
                <a:tc>
                  <a:txBody>
                    <a:bodyPr/>
                    <a:lstStyle/>
                    <a:p>
                      <a:r>
                        <a:rPr lang="en-US" sz="2400" b="1" dirty="0" smtClean="0"/>
                        <a:t>6</a:t>
                      </a:r>
                      <a:endParaRPr lang="en-US" sz="2400" b="1" dirty="0"/>
                    </a:p>
                  </a:txBody>
                  <a:tcPr/>
                </a:tc>
                <a:tc>
                  <a:txBody>
                    <a:bodyPr/>
                    <a:lstStyle/>
                    <a:p>
                      <a:r>
                        <a:rPr lang="en-US" sz="2400" b="1" dirty="0" smtClean="0"/>
                        <a:t>10*2 +5*6 = 50</a:t>
                      </a:r>
                      <a:endParaRPr lang="en-US" sz="2400" b="1" dirty="0"/>
                    </a:p>
                  </a:txBody>
                  <a:tcPr/>
                </a:tc>
              </a:tr>
              <a:tr h="571143">
                <a:tc>
                  <a:txBody>
                    <a:bodyPr/>
                    <a:lstStyle/>
                    <a:p>
                      <a:r>
                        <a:rPr lang="en-US" sz="2400" b="1" dirty="0" smtClean="0"/>
                        <a:t>D</a:t>
                      </a:r>
                      <a:endParaRPr lang="en-US" sz="2400" b="1" dirty="0"/>
                    </a:p>
                  </a:txBody>
                  <a:tcPr/>
                </a:tc>
                <a:tc>
                  <a:txBody>
                    <a:bodyPr/>
                    <a:lstStyle/>
                    <a:p>
                      <a:r>
                        <a:rPr lang="en-US" sz="2400" b="1" dirty="0" smtClean="0"/>
                        <a:t>3</a:t>
                      </a:r>
                      <a:endParaRPr lang="en-US" sz="2400" b="1" dirty="0"/>
                    </a:p>
                  </a:txBody>
                  <a:tcPr/>
                </a:tc>
                <a:tc>
                  <a:txBody>
                    <a:bodyPr/>
                    <a:lstStyle/>
                    <a:p>
                      <a:r>
                        <a:rPr lang="en-US" sz="2400" b="1" dirty="0" smtClean="0"/>
                        <a:t>4</a:t>
                      </a:r>
                      <a:endParaRPr lang="en-US" sz="2400" b="1" dirty="0"/>
                    </a:p>
                  </a:txBody>
                  <a:tcPr/>
                </a:tc>
                <a:tc>
                  <a:txBody>
                    <a:bodyPr/>
                    <a:lstStyle/>
                    <a:p>
                      <a:r>
                        <a:rPr lang="en-US" sz="2400" b="1" dirty="0" smtClean="0"/>
                        <a:t>10*3 +5*4 = 50</a:t>
                      </a:r>
                      <a:endParaRPr lang="en-US" sz="2400" b="1" dirty="0"/>
                    </a:p>
                  </a:txBody>
                  <a:tcPr/>
                </a:tc>
              </a:tr>
              <a:tr h="571143">
                <a:tc>
                  <a:txBody>
                    <a:bodyPr/>
                    <a:lstStyle/>
                    <a:p>
                      <a:r>
                        <a:rPr lang="en-US" sz="2400" b="1" dirty="0" smtClean="0"/>
                        <a:t>E</a:t>
                      </a:r>
                      <a:endParaRPr lang="en-US" sz="2400" b="1" dirty="0"/>
                    </a:p>
                  </a:txBody>
                  <a:tcPr/>
                </a:tc>
                <a:tc>
                  <a:txBody>
                    <a:bodyPr/>
                    <a:lstStyle/>
                    <a:p>
                      <a:r>
                        <a:rPr lang="en-US" sz="2400" b="1" dirty="0" smtClean="0"/>
                        <a:t>4</a:t>
                      </a:r>
                      <a:endParaRPr lang="en-US" sz="2400" b="1" dirty="0"/>
                    </a:p>
                  </a:txBody>
                  <a:tcPr/>
                </a:tc>
                <a:tc>
                  <a:txBody>
                    <a:bodyPr/>
                    <a:lstStyle/>
                    <a:p>
                      <a:r>
                        <a:rPr lang="en-US" sz="2400" b="1" dirty="0" smtClean="0"/>
                        <a:t>2</a:t>
                      </a:r>
                      <a:endParaRPr lang="en-US" sz="2400" b="1" dirty="0"/>
                    </a:p>
                  </a:txBody>
                  <a:tcPr/>
                </a:tc>
                <a:tc>
                  <a:txBody>
                    <a:bodyPr/>
                    <a:lstStyle/>
                    <a:p>
                      <a:r>
                        <a:rPr lang="en-US" sz="2400" b="1" dirty="0" smtClean="0"/>
                        <a:t>10*4 +5*2 = 50</a:t>
                      </a:r>
                      <a:endParaRPr lang="en-US" sz="2400" b="1" dirty="0"/>
                    </a:p>
                  </a:txBody>
                  <a:tcPr/>
                </a:tc>
              </a:tr>
              <a:tr h="571143">
                <a:tc>
                  <a:txBody>
                    <a:bodyPr/>
                    <a:lstStyle/>
                    <a:p>
                      <a:r>
                        <a:rPr lang="en-US" sz="2400" b="1" dirty="0" smtClean="0"/>
                        <a:t>F</a:t>
                      </a:r>
                      <a:endParaRPr lang="en-US" sz="2400" b="1" dirty="0"/>
                    </a:p>
                  </a:txBody>
                  <a:tcPr/>
                </a:tc>
                <a:tc>
                  <a:txBody>
                    <a:bodyPr/>
                    <a:lstStyle/>
                    <a:p>
                      <a:r>
                        <a:rPr lang="en-US" sz="2400" b="1" dirty="0" smtClean="0"/>
                        <a:t>5</a:t>
                      </a:r>
                      <a:endParaRPr lang="en-US" sz="2400" b="1" dirty="0"/>
                    </a:p>
                  </a:txBody>
                  <a:tcPr/>
                </a:tc>
                <a:tc>
                  <a:txBody>
                    <a:bodyPr/>
                    <a:lstStyle/>
                    <a:p>
                      <a:r>
                        <a:rPr lang="en-US" sz="2400" b="1" dirty="0" smtClean="0"/>
                        <a:t>0</a:t>
                      </a:r>
                      <a:endParaRPr lang="en-US" sz="2400" b="1" dirty="0"/>
                    </a:p>
                  </a:txBody>
                  <a:tcPr/>
                </a:tc>
                <a:tc>
                  <a:txBody>
                    <a:bodyPr/>
                    <a:lstStyle/>
                    <a:p>
                      <a:r>
                        <a:rPr lang="en-US" sz="2400" b="1" dirty="0" smtClean="0"/>
                        <a:t>10*5 + 5*0 = 50</a:t>
                      </a:r>
                      <a:endParaRPr lang="en-US" sz="2400" b="1" dirty="0"/>
                    </a:p>
                  </a:txBody>
                  <a:tcPr/>
                </a:tc>
              </a:tr>
            </a:tbl>
          </a:graphicData>
        </a:graphic>
      </p:graphicFrame>
    </p:spTree>
    <p:extLst>
      <p:ext uri="{BB962C8B-B14F-4D97-AF65-F5344CB8AC3E}">
        <p14:creationId xmlns:p14="http://schemas.microsoft.com/office/powerpoint/2010/main" val="1809925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1000" y="865832"/>
            <a:ext cx="9382760" cy="5130800"/>
          </a:xfrm>
        </p:spPr>
      </p:pic>
      <p:sp>
        <p:nvSpPr>
          <p:cNvPr id="7" name="TextBox 6"/>
          <p:cNvSpPr txBox="1"/>
          <p:nvPr/>
        </p:nvSpPr>
        <p:spPr>
          <a:xfrm>
            <a:off x="5257800" y="5765800"/>
            <a:ext cx="3581400" cy="461665"/>
          </a:xfrm>
          <a:prstGeom prst="rect">
            <a:avLst/>
          </a:prstGeom>
          <a:noFill/>
        </p:spPr>
        <p:txBody>
          <a:bodyPr wrap="square" rtlCol="0">
            <a:spAutoFit/>
          </a:bodyPr>
          <a:lstStyle/>
          <a:p>
            <a:r>
              <a:rPr lang="en-US" sz="2400" b="1" dirty="0" smtClean="0">
                <a:latin typeface="Times New Roman" charset="0"/>
                <a:ea typeface="Times New Roman" charset="0"/>
                <a:cs typeface="Times New Roman" charset="0"/>
              </a:rPr>
              <a:t>MANGOES</a:t>
            </a:r>
            <a:endParaRPr lang="en-US" sz="2400" b="1" dirty="0">
              <a:latin typeface="Times New Roman" charset="0"/>
              <a:ea typeface="Times New Roman" charset="0"/>
              <a:cs typeface="Times New Roman" charset="0"/>
            </a:endParaRPr>
          </a:p>
        </p:txBody>
      </p:sp>
      <p:sp>
        <p:nvSpPr>
          <p:cNvPr id="8" name="TextBox 7"/>
          <p:cNvSpPr txBox="1"/>
          <p:nvPr/>
        </p:nvSpPr>
        <p:spPr>
          <a:xfrm>
            <a:off x="330200" y="2692400"/>
            <a:ext cx="1752600" cy="461665"/>
          </a:xfrm>
          <a:prstGeom prst="rect">
            <a:avLst/>
          </a:prstGeom>
          <a:noFill/>
        </p:spPr>
        <p:txBody>
          <a:bodyPr wrap="square" rtlCol="0">
            <a:spAutoFit/>
          </a:bodyPr>
          <a:lstStyle/>
          <a:p>
            <a:r>
              <a:rPr lang="en-US" sz="2400" b="1" dirty="0" smtClean="0">
                <a:latin typeface="Times New Roman" charset="0"/>
                <a:ea typeface="Times New Roman" charset="0"/>
                <a:cs typeface="Times New Roman" charset="0"/>
              </a:rPr>
              <a:t>ORANGES</a:t>
            </a:r>
            <a:endParaRPr lang="en-US" sz="2400" b="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883543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48675" y="975360"/>
            <a:ext cx="5531417" cy="4971071"/>
          </a:xfrm>
        </p:spPr>
      </p:pic>
      <p:sp>
        <p:nvSpPr>
          <p:cNvPr id="5" name="TextBox 4"/>
          <p:cNvSpPr txBox="1"/>
          <p:nvPr/>
        </p:nvSpPr>
        <p:spPr>
          <a:xfrm>
            <a:off x="8046720" y="5519711"/>
            <a:ext cx="1432560" cy="369332"/>
          </a:xfrm>
          <a:prstGeom prst="rect">
            <a:avLst/>
          </a:prstGeom>
          <a:noFill/>
        </p:spPr>
        <p:txBody>
          <a:bodyPr wrap="square" rtlCol="0">
            <a:spAutoFit/>
          </a:bodyPr>
          <a:lstStyle/>
          <a:p>
            <a:r>
              <a:rPr lang="en-US" smtClean="0"/>
              <a:t>Mangoes</a:t>
            </a:r>
            <a:endParaRPr lang="en-US"/>
          </a:p>
        </p:txBody>
      </p:sp>
      <p:sp>
        <p:nvSpPr>
          <p:cNvPr id="6" name="TextBox 5"/>
          <p:cNvSpPr txBox="1"/>
          <p:nvPr/>
        </p:nvSpPr>
        <p:spPr>
          <a:xfrm>
            <a:off x="6048675" y="2499360"/>
            <a:ext cx="230205" cy="2031325"/>
          </a:xfrm>
          <a:prstGeom prst="rect">
            <a:avLst/>
          </a:prstGeom>
          <a:noFill/>
        </p:spPr>
        <p:txBody>
          <a:bodyPr wrap="square" rtlCol="0">
            <a:spAutoFit/>
          </a:bodyPr>
          <a:lstStyle/>
          <a:p>
            <a:r>
              <a:rPr lang="en-US" dirty="0" smtClean="0"/>
              <a:t>O</a:t>
            </a:r>
          </a:p>
          <a:p>
            <a:r>
              <a:rPr lang="en-US" dirty="0" smtClean="0"/>
              <a:t>R</a:t>
            </a:r>
          </a:p>
          <a:p>
            <a:r>
              <a:rPr lang="en-US" dirty="0" smtClean="0"/>
              <a:t>A</a:t>
            </a:r>
          </a:p>
          <a:p>
            <a:r>
              <a:rPr lang="en-US" dirty="0" smtClean="0"/>
              <a:t>N</a:t>
            </a:r>
          </a:p>
          <a:p>
            <a:r>
              <a:rPr lang="en-US" dirty="0" smtClean="0"/>
              <a:t>G</a:t>
            </a:r>
          </a:p>
          <a:p>
            <a:r>
              <a:rPr lang="en-US" dirty="0" smtClean="0"/>
              <a:t>E</a:t>
            </a:r>
          </a:p>
          <a:p>
            <a:r>
              <a:rPr lang="en-US" dirty="0"/>
              <a:t>S</a:t>
            </a:r>
          </a:p>
        </p:txBody>
      </p:sp>
      <p:sp>
        <p:nvSpPr>
          <p:cNvPr id="7" name="TextBox 6"/>
          <p:cNvSpPr txBox="1"/>
          <p:nvPr/>
        </p:nvSpPr>
        <p:spPr>
          <a:xfrm>
            <a:off x="243841" y="975360"/>
            <a:ext cx="5804834" cy="5262979"/>
          </a:xfrm>
          <a:prstGeom prst="rect">
            <a:avLst/>
          </a:prstGeom>
          <a:noFill/>
        </p:spPr>
        <p:txBody>
          <a:bodyPr wrap="square" rtlCol="0">
            <a:spAutoFit/>
          </a:bodyPr>
          <a:lstStyle/>
          <a:p>
            <a:r>
              <a:rPr lang="en-US" sz="2400" dirty="0">
                <a:latin typeface="Times New Roman" charset="0"/>
                <a:ea typeface="Times New Roman" charset="0"/>
                <a:cs typeface="Times New Roman" charset="0"/>
              </a:rPr>
              <a:t>We now know that </a:t>
            </a:r>
            <a:r>
              <a:rPr lang="en-US" sz="2400" dirty="0" smtClean="0">
                <a:latin typeface="Times New Roman" charset="0"/>
                <a:ea typeface="Times New Roman" charset="0"/>
                <a:cs typeface="Times New Roman" charset="0"/>
              </a:rPr>
              <a:t>Consumer must </a:t>
            </a:r>
            <a:r>
              <a:rPr lang="en-US" sz="2400" dirty="0">
                <a:latin typeface="Times New Roman" charset="0"/>
                <a:ea typeface="Times New Roman" charset="0"/>
                <a:cs typeface="Times New Roman" charset="0"/>
              </a:rPr>
              <a:t>purchase at some point along the budget line, depending on his preferences. Note that any point within the budget line is feasible</a:t>
            </a:r>
            <a:r>
              <a:rPr lang="en-US" sz="2400" dirty="0" smtClean="0">
                <a:latin typeface="Times New Roman" charset="0"/>
                <a:ea typeface="Times New Roman" charset="0"/>
                <a:cs typeface="Times New Roman" charset="0"/>
              </a:rPr>
              <a:t>.</a:t>
            </a:r>
          </a:p>
          <a:p>
            <a:r>
              <a:rPr lang="en-US" sz="2400" dirty="0" smtClean="0">
                <a:latin typeface="Times New Roman" charset="0"/>
                <a:ea typeface="Times New Roman" charset="0"/>
                <a:cs typeface="Times New Roman" charset="0"/>
              </a:rPr>
              <a:t>Consumer </a:t>
            </a:r>
            <a:r>
              <a:rPr lang="en-US" sz="2400" dirty="0">
                <a:latin typeface="Times New Roman" charset="0"/>
                <a:ea typeface="Times New Roman" charset="0"/>
                <a:cs typeface="Times New Roman" charset="0"/>
              </a:rPr>
              <a:t>can spend less than </a:t>
            </a:r>
            <a:r>
              <a:rPr lang="en-US" sz="2400" dirty="0" smtClean="0">
                <a:latin typeface="Times New Roman" charset="0"/>
                <a:ea typeface="Times New Roman" charset="0"/>
                <a:cs typeface="Times New Roman" charset="0"/>
              </a:rPr>
              <a:t>50, </a:t>
            </a:r>
            <a:r>
              <a:rPr lang="en-US" sz="2400" dirty="0">
                <a:latin typeface="Times New Roman" charset="0"/>
                <a:ea typeface="Times New Roman" charset="0"/>
                <a:cs typeface="Times New Roman" charset="0"/>
              </a:rPr>
              <a:t>but this is not optimal as he can still buy more goods. Since </a:t>
            </a:r>
            <a:r>
              <a:rPr lang="en-US" sz="2400" dirty="0" smtClean="0">
                <a:latin typeface="Times New Roman" charset="0"/>
                <a:ea typeface="Times New Roman" charset="0"/>
                <a:cs typeface="Times New Roman" charset="0"/>
              </a:rPr>
              <a:t>Mangoes </a:t>
            </a:r>
            <a:r>
              <a:rPr lang="en-US" sz="2400" dirty="0">
                <a:latin typeface="Times New Roman" charset="0"/>
                <a:ea typeface="Times New Roman" charset="0"/>
                <a:cs typeface="Times New Roman" charset="0"/>
              </a:rPr>
              <a:t>and </a:t>
            </a:r>
            <a:r>
              <a:rPr lang="en-US" sz="2400" dirty="0" smtClean="0">
                <a:latin typeface="Times New Roman" charset="0"/>
                <a:ea typeface="Times New Roman" charset="0"/>
                <a:cs typeface="Times New Roman" charset="0"/>
              </a:rPr>
              <a:t>Oranges </a:t>
            </a:r>
            <a:r>
              <a:rPr lang="en-US" sz="2400" dirty="0">
                <a:latin typeface="Times New Roman" charset="0"/>
                <a:ea typeface="Times New Roman" charset="0"/>
                <a:cs typeface="Times New Roman" charset="0"/>
              </a:rPr>
              <a:t>are the only two goods, there is no ability in this model for </a:t>
            </a:r>
            <a:r>
              <a:rPr lang="en-US" sz="2400" dirty="0" smtClean="0">
                <a:latin typeface="Times New Roman" charset="0"/>
                <a:ea typeface="Times New Roman" charset="0"/>
                <a:cs typeface="Times New Roman" charset="0"/>
              </a:rPr>
              <a:t>Consumer’s </a:t>
            </a:r>
            <a:r>
              <a:rPr lang="en-US" sz="2400" dirty="0">
                <a:latin typeface="Times New Roman" charset="0"/>
                <a:ea typeface="Times New Roman" charset="0"/>
                <a:cs typeface="Times New Roman" charset="0"/>
              </a:rPr>
              <a:t>to save</a:t>
            </a:r>
            <a:r>
              <a:rPr lang="en-US" sz="2400" dirty="0" smtClean="0">
                <a:latin typeface="Times New Roman" charset="0"/>
                <a:ea typeface="Times New Roman" charset="0"/>
                <a:cs typeface="Times New Roman" charset="0"/>
              </a:rPr>
              <a:t>.</a:t>
            </a:r>
          </a:p>
          <a:p>
            <a:r>
              <a:rPr lang="en-US" sz="2400" dirty="0">
                <a:latin typeface="Times New Roman" charset="0"/>
                <a:ea typeface="Times New Roman" charset="0"/>
                <a:cs typeface="Times New Roman" charset="0"/>
              </a:rPr>
              <a:t>This means that not spending his full budget is essentially wasted income</a:t>
            </a:r>
            <a:r>
              <a:rPr lang="en-US" sz="2400" dirty="0" smtClean="0">
                <a:latin typeface="Times New Roman" charset="0"/>
                <a:ea typeface="Times New Roman" charset="0"/>
                <a:cs typeface="Times New Roman" charset="0"/>
              </a:rPr>
              <a:t>.</a:t>
            </a:r>
          </a:p>
          <a:p>
            <a:r>
              <a:rPr lang="en-US" sz="2400" dirty="0">
                <a:latin typeface="Times New Roman" charset="0"/>
                <a:ea typeface="Times New Roman" charset="0"/>
                <a:cs typeface="Times New Roman" charset="0"/>
              </a:rPr>
              <a:t>On the other hand, any point beyond the budget line is not feasible. If </a:t>
            </a:r>
            <a:r>
              <a:rPr lang="en-US" sz="2400" dirty="0" smtClean="0">
                <a:latin typeface="Times New Roman" charset="0"/>
                <a:ea typeface="Times New Roman" charset="0"/>
                <a:cs typeface="Times New Roman" charset="0"/>
              </a:rPr>
              <a:t>Consumer </a:t>
            </a:r>
            <a:r>
              <a:rPr lang="en-US" sz="2400" dirty="0">
                <a:latin typeface="Times New Roman" charset="0"/>
                <a:ea typeface="Times New Roman" charset="0"/>
                <a:cs typeface="Times New Roman" charset="0"/>
              </a:rPr>
              <a:t>only has </a:t>
            </a:r>
            <a:r>
              <a:rPr lang="en-US" sz="2400" dirty="0" smtClean="0">
                <a:latin typeface="Times New Roman" charset="0"/>
                <a:ea typeface="Times New Roman" charset="0"/>
                <a:cs typeface="Times New Roman" charset="0"/>
              </a:rPr>
              <a:t>50, </a:t>
            </a:r>
            <a:r>
              <a:rPr lang="en-US" sz="2400" dirty="0">
                <a:latin typeface="Times New Roman" charset="0"/>
                <a:ea typeface="Times New Roman" charset="0"/>
                <a:cs typeface="Times New Roman" charset="0"/>
              </a:rPr>
              <a:t>he cannot spend more than that.</a:t>
            </a:r>
          </a:p>
        </p:txBody>
      </p:sp>
    </p:spTree>
    <p:extLst>
      <p:ext uri="{BB962C8B-B14F-4D97-AF65-F5344CB8AC3E}">
        <p14:creationId xmlns:p14="http://schemas.microsoft.com/office/powerpoint/2010/main" val="1532148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Slope of Budget Line.</a:t>
            </a:r>
            <a:endParaRPr lang="en-US" dirty="0">
              <a:latin typeface="Times New Roman" charset="0"/>
              <a:ea typeface="Times New Roman" charset="0"/>
              <a:cs typeface="Times New Roman"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smtClean="0">
                    <a:latin typeface="Times New Roman" charset="0"/>
                    <a:ea typeface="Times New Roman" charset="0"/>
                    <a:cs typeface="Times New Roman" charset="0"/>
                  </a:rPr>
                  <a:t>Slope of Budget line  is =  -</a:t>
                </a:r>
                <a14:m>
                  <m:oMath xmlns:m="http://schemas.openxmlformats.org/officeDocument/2006/math">
                    <m:f>
                      <m:fPr>
                        <m:ctrlPr>
                          <a:rPr lang="bg-BG" sz="2000" i="1" smtClean="0">
                            <a:latin typeface="Cambria Math" charset="0"/>
                            <a:ea typeface="Times New Roman" charset="0"/>
                            <a:cs typeface="Times New Roman" charset="0"/>
                          </a:rPr>
                        </m:ctrlPr>
                      </m:fPr>
                      <m:num>
                        <m:r>
                          <a:rPr lang="en-US" sz="2000" b="0" i="1" smtClean="0">
                            <a:latin typeface="Cambria Math" charset="0"/>
                            <a:ea typeface="Times New Roman" charset="0"/>
                            <a:cs typeface="Times New Roman" charset="0"/>
                          </a:rPr>
                          <m:t>𝑃𝑟𝑖𝑐𝑒</m:t>
                        </m:r>
                        <m:r>
                          <a:rPr lang="en-US" sz="2000" b="0" i="1" smtClean="0">
                            <a:latin typeface="Cambria Math" charset="0"/>
                            <a:ea typeface="Times New Roman" charset="0"/>
                            <a:cs typeface="Times New Roman" charset="0"/>
                          </a:rPr>
                          <m:t> </m:t>
                        </m:r>
                        <m:r>
                          <a:rPr lang="en-US" sz="2000" b="0" i="1" smtClean="0">
                            <a:latin typeface="Cambria Math" charset="0"/>
                            <a:ea typeface="Times New Roman" charset="0"/>
                            <a:cs typeface="Times New Roman" charset="0"/>
                          </a:rPr>
                          <m:t>𝑜𝑓</m:t>
                        </m:r>
                        <m:r>
                          <a:rPr lang="en-US" sz="2000" b="0" i="1" smtClean="0">
                            <a:latin typeface="Cambria Math" charset="0"/>
                            <a:ea typeface="Times New Roman" charset="0"/>
                            <a:cs typeface="Times New Roman" charset="0"/>
                          </a:rPr>
                          <m:t> </m:t>
                        </m:r>
                        <m:r>
                          <a:rPr lang="en-US" sz="2000" b="0" i="1" smtClean="0">
                            <a:latin typeface="Cambria Math" charset="0"/>
                            <a:ea typeface="Times New Roman" charset="0"/>
                            <a:cs typeface="Times New Roman" charset="0"/>
                          </a:rPr>
                          <m:t>𝑂𝑟𝑎𝑛𝑔𝑒𝑠</m:t>
                        </m:r>
                      </m:num>
                      <m:den>
                        <m:r>
                          <a:rPr lang="en-US" sz="2000" b="0" i="1" smtClean="0">
                            <a:latin typeface="Cambria Math" charset="0"/>
                            <a:ea typeface="Times New Roman" charset="0"/>
                            <a:cs typeface="Times New Roman" charset="0"/>
                          </a:rPr>
                          <m:t>𝑃𝑟𝑖𝑐𝑒</m:t>
                        </m:r>
                        <m:r>
                          <a:rPr lang="en-US" sz="2000" b="0" i="1" smtClean="0">
                            <a:latin typeface="Cambria Math" charset="0"/>
                            <a:ea typeface="Times New Roman" charset="0"/>
                            <a:cs typeface="Times New Roman" charset="0"/>
                          </a:rPr>
                          <m:t> </m:t>
                        </m:r>
                        <m:r>
                          <a:rPr lang="en-US" sz="2000" b="0" i="1" smtClean="0">
                            <a:latin typeface="Cambria Math" charset="0"/>
                            <a:ea typeface="Times New Roman" charset="0"/>
                            <a:cs typeface="Times New Roman" charset="0"/>
                          </a:rPr>
                          <m:t>𝑜𝑓</m:t>
                        </m:r>
                        <m:r>
                          <a:rPr lang="en-US" sz="2000" b="0" i="1" smtClean="0">
                            <a:latin typeface="Cambria Math" charset="0"/>
                            <a:ea typeface="Times New Roman" charset="0"/>
                            <a:cs typeface="Times New Roman" charset="0"/>
                          </a:rPr>
                          <m:t> </m:t>
                        </m:r>
                        <m:r>
                          <a:rPr lang="en-US" sz="2000" b="0" i="1" smtClean="0">
                            <a:latin typeface="Cambria Math" charset="0"/>
                            <a:ea typeface="Times New Roman" charset="0"/>
                            <a:cs typeface="Times New Roman" charset="0"/>
                          </a:rPr>
                          <m:t>𝑀𝑎𝑛𝑔𝑜𝑒𝑠</m:t>
                        </m:r>
                      </m:den>
                    </m:f>
                  </m:oMath>
                </a14:m>
                <a:endParaRPr lang="en-US" sz="2000" dirty="0" smtClean="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r>
                  <a:rPr lang="en-US" sz="2400" dirty="0">
                    <a:latin typeface="Times New Roman" charset="0"/>
                    <a:ea typeface="Times New Roman" charset="0"/>
                    <a:cs typeface="Times New Roman" charset="0"/>
                  </a:rPr>
                  <a:t>We know, the slope of a curve is calculated as a change in variable on the vertical or Y-axis divided by change in variable on the horizontal or X-axis. In the example of </a:t>
                </a:r>
                <a:r>
                  <a:rPr lang="en-US" sz="2400" dirty="0" smtClean="0">
                    <a:latin typeface="Times New Roman" charset="0"/>
                    <a:ea typeface="Times New Roman" charset="0"/>
                    <a:cs typeface="Times New Roman" charset="0"/>
                  </a:rPr>
                  <a:t>Mangoes </a:t>
                </a:r>
                <a:r>
                  <a:rPr lang="en-US" sz="2400" dirty="0">
                    <a:latin typeface="Times New Roman" charset="0"/>
                    <a:ea typeface="Times New Roman" charset="0"/>
                    <a:cs typeface="Times New Roman" charset="0"/>
                  </a:rPr>
                  <a:t>and </a:t>
                </a:r>
                <a:r>
                  <a:rPr lang="en-US" sz="2400" dirty="0" smtClean="0">
                    <a:latin typeface="Times New Roman" charset="0"/>
                    <a:ea typeface="Times New Roman" charset="0"/>
                    <a:cs typeface="Times New Roman" charset="0"/>
                  </a:rPr>
                  <a:t>Oranges, </a:t>
                </a:r>
                <a:r>
                  <a:rPr lang="en-US" sz="2400" dirty="0">
                    <a:latin typeface="Times New Roman" charset="0"/>
                    <a:ea typeface="Times New Roman" charset="0"/>
                    <a:cs typeface="Times New Roman" charset="0"/>
                  </a:rPr>
                  <a:t>slope of the budget line will be number of units of </a:t>
                </a:r>
                <a:r>
                  <a:rPr lang="en-US" sz="2400" dirty="0" smtClean="0">
                    <a:latin typeface="Times New Roman" charset="0"/>
                    <a:ea typeface="Times New Roman" charset="0"/>
                    <a:cs typeface="Times New Roman" charset="0"/>
                  </a:rPr>
                  <a:t>Oranges, </a:t>
                </a:r>
                <a:r>
                  <a:rPr lang="en-US" sz="2400" dirty="0">
                    <a:latin typeface="Times New Roman" charset="0"/>
                    <a:ea typeface="Times New Roman" charset="0"/>
                    <a:cs typeface="Times New Roman" charset="0"/>
                  </a:rPr>
                  <a:t>that the consumer is willing to sacrifice for an additional unit of </a:t>
                </a:r>
                <a:r>
                  <a:rPr lang="en-US" sz="2400" dirty="0" smtClean="0">
                    <a:latin typeface="Times New Roman" charset="0"/>
                    <a:ea typeface="Times New Roman" charset="0"/>
                    <a:cs typeface="Times New Roman" charset="0"/>
                  </a:rPr>
                  <a:t>Mango.</a:t>
                </a:r>
              </a:p>
              <a:p>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788" r="-121"/>
                </a:stretch>
              </a:blipFill>
            </p:spPr>
            <p:txBody>
              <a:bodyPr/>
              <a:lstStyle/>
              <a:p>
                <a:r>
                  <a:rPr lang="en-US">
                    <a:noFill/>
                  </a:rPr>
                  <a:t> </a:t>
                </a:r>
              </a:p>
            </p:txBody>
          </p:sp>
        </mc:Fallback>
      </mc:AlternateContent>
    </p:spTree>
    <p:extLst>
      <p:ext uri="{BB962C8B-B14F-4D97-AF65-F5344CB8AC3E}">
        <p14:creationId xmlns:p14="http://schemas.microsoft.com/office/powerpoint/2010/main" val="396876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20180"/>
            <a:ext cx="10058400" cy="1371600"/>
          </a:xfrm>
        </p:spPr>
        <p:txBody>
          <a:bodyPr>
            <a:normAutofit fontScale="90000"/>
          </a:bodyPr>
          <a:lstStyle/>
          <a:p>
            <a:r>
              <a:rPr lang="en-US" sz="4900" dirty="0">
                <a:latin typeface="Times New Roman" charset="0"/>
                <a:ea typeface="Times New Roman" charset="0"/>
                <a:cs typeface="Times New Roman" charset="0"/>
              </a:rPr>
              <a:t>Conditions of Consumer’s Equilibrium</a:t>
            </a:r>
            <a:r>
              <a:rPr lang="en-US" dirty="0">
                <a:latin typeface="Times New Roman" charset="0"/>
                <a:ea typeface="Times New Roman" charset="0"/>
                <a:cs typeface="Times New Roman" charset="0"/>
              </a:rPr>
              <a:t/>
            </a:r>
            <a:br>
              <a:rPr lang="en-US" dirty="0">
                <a:latin typeface="Times New Roman" charset="0"/>
                <a:ea typeface="Times New Roman" charset="0"/>
                <a:cs typeface="Times New Roman" charset="0"/>
              </a:rPr>
            </a:b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marL="514350" indent="-514350" fontAlgn="base">
              <a:buFont typeface="+mj-lt"/>
              <a:buAutoNum type="arabicParenR"/>
            </a:pPr>
            <a:r>
              <a:rPr lang="en-US" sz="2400" dirty="0">
                <a:latin typeface="Times New Roman" charset="0"/>
                <a:ea typeface="Times New Roman" charset="0"/>
                <a:cs typeface="Times New Roman" charset="0"/>
              </a:rPr>
              <a:t>Budget line should be tangent to the indifference </a:t>
            </a:r>
            <a:r>
              <a:rPr lang="en-US" sz="2400" dirty="0" smtClean="0">
                <a:latin typeface="Times New Roman" charset="0"/>
                <a:ea typeface="Times New Roman" charset="0"/>
                <a:cs typeface="Times New Roman" charset="0"/>
              </a:rPr>
              <a:t>curve.</a:t>
            </a:r>
          </a:p>
          <a:p>
            <a:pPr marL="514350" indent="-514350" fontAlgn="base">
              <a:buFont typeface="+mj-lt"/>
              <a:buAutoNum type="arabicParenR"/>
            </a:pPr>
            <a:endParaRPr lang="en-US" sz="2400" dirty="0">
              <a:latin typeface="Times New Roman" charset="0"/>
              <a:ea typeface="Times New Roman" charset="0"/>
              <a:cs typeface="Times New Roman" charset="0"/>
            </a:endParaRPr>
          </a:p>
          <a:p>
            <a:pPr marL="514350" indent="-514350" fontAlgn="base">
              <a:buFont typeface="+mj-lt"/>
              <a:buAutoNum type="arabicParenR"/>
            </a:pPr>
            <a:r>
              <a:rPr lang="en-US" sz="2400" dirty="0">
                <a:latin typeface="Times New Roman" charset="0"/>
                <a:ea typeface="Times New Roman" charset="0"/>
                <a:cs typeface="Times New Roman" charset="0"/>
              </a:rPr>
              <a:t>At the point of equilibrium, slope of the budget line = slope of the indifference </a:t>
            </a:r>
            <a:r>
              <a:rPr lang="en-US" sz="2400" dirty="0" smtClean="0">
                <a:latin typeface="Times New Roman" charset="0"/>
                <a:ea typeface="Times New Roman" charset="0"/>
                <a:cs typeface="Times New Roman" charset="0"/>
              </a:rPr>
              <a:t>curve.</a:t>
            </a:r>
          </a:p>
          <a:p>
            <a:pPr marL="514350" indent="-514350" fontAlgn="base">
              <a:buFont typeface="+mj-lt"/>
              <a:buAutoNum type="arabicParenR"/>
            </a:pPr>
            <a:endParaRPr lang="en-US" sz="2400" dirty="0">
              <a:latin typeface="Times New Roman" charset="0"/>
              <a:ea typeface="Times New Roman" charset="0"/>
              <a:cs typeface="Times New Roman" charset="0"/>
            </a:endParaRPr>
          </a:p>
          <a:p>
            <a:pPr marL="514350" indent="-514350" fontAlgn="base">
              <a:buFont typeface="+mj-lt"/>
              <a:buAutoNum type="arabicParenR"/>
            </a:pPr>
            <a:r>
              <a:rPr lang="en-US" sz="2400" dirty="0">
                <a:latin typeface="Times New Roman" charset="0"/>
                <a:ea typeface="Times New Roman" charset="0"/>
                <a:cs typeface="Times New Roman" charset="0"/>
              </a:rPr>
              <a:t>Indifference curve should be convex to the point of origin.</a:t>
            </a:r>
          </a:p>
          <a:p>
            <a:endParaRPr lang="en-US"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564274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charset="0"/>
                <a:ea typeface="Times New Roman" charset="0"/>
                <a:cs typeface="Times New Roman" charset="0"/>
              </a:rPr>
              <a:t>1. Budget line should be tangent to the indifference curve</a:t>
            </a:r>
            <a:r>
              <a:rPr lang="en-US" dirty="0"/>
              <a:t/>
            </a:r>
            <a:br>
              <a:rPr lang="en-US" dirty="0"/>
            </a:br>
            <a:endParaRPr lang="en-US" dirty="0"/>
          </a:p>
        </p:txBody>
      </p:sp>
      <p:sp>
        <p:nvSpPr>
          <p:cNvPr id="3" name="Content Placeholder 2"/>
          <p:cNvSpPr>
            <a:spLocks noGrp="1"/>
          </p:cNvSpPr>
          <p:nvPr>
            <p:ph idx="1"/>
          </p:nvPr>
        </p:nvSpPr>
        <p:spPr>
          <a:xfrm>
            <a:off x="800100" y="2072640"/>
            <a:ext cx="4648200" cy="3931920"/>
          </a:xfrm>
        </p:spPr>
        <p:txBody>
          <a:bodyPr>
            <a:normAutofit fontScale="92500" lnSpcReduction="10000"/>
          </a:bodyPr>
          <a:lstStyle/>
          <a:p>
            <a:r>
              <a:rPr lang="en-US" dirty="0">
                <a:latin typeface="Times New Roman" charset="0"/>
                <a:ea typeface="Times New Roman" charset="0"/>
                <a:cs typeface="Times New Roman" charset="0"/>
              </a:rPr>
              <a:t>Consumer’s equilibrium is based on the assumption that the income of a consumer is constant and that he spends his entire income on purchasing two goods whose prices are </a:t>
            </a:r>
            <a:r>
              <a:rPr lang="en-US" dirty="0" smtClean="0">
                <a:latin typeface="Times New Roman" charset="0"/>
                <a:ea typeface="Times New Roman" charset="0"/>
                <a:cs typeface="Times New Roman" charset="0"/>
              </a:rPr>
              <a:t>given.</a:t>
            </a:r>
          </a:p>
          <a:p>
            <a:r>
              <a:rPr lang="en-US" dirty="0">
                <a:latin typeface="Times New Roman" charset="0"/>
                <a:ea typeface="Times New Roman" charset="0"/>
                <a:cs typeface="Times New Roman" charset="0"/>
              </a:rPr>
              <a:t>In the given diagram, we can see IC1, IC2 and IC3 are three different indifference curves and AB is a budget line</a:t>
            </a:r>
            <a:r>
              <a:rPr lang="en-US" dirty="0" smtClean="0">
                <a:latin typeface="Times New Roman" charset="0"/>
                <a:ea typeface="Times New Roman" charset="0"/>
                <a:cs typeface="Times New Roman" charset="0"/>
              </a:rPr>
              <a:t>.</a:t>
            </a:r>
          </a:p>
          <a:p>
            <a:r>
              <a:rPr lang="en-US" dirty="0">
                <a:latin typeface="Times New Roman" charset="0"/>
                <a:ea typeface="Times New Roman" charset="0"/>
                <a:cs typeface="Times New Roman" charset="0"/>
              </a:rPr>
              <a:t>The consumer can purchase combinations C or D but these will not yield him maximum satisfaction as they lie on lower indifference </a:t>
            </a:r>
            <a:r>
              <a:rPr lang="en-US" dirty="0" smtClean="0">
                <a:latin typeface="Times New Roman" charset="0"/>
                <a:ea typeface="Times New Roman" charset="0"/>
                <a:cs typeface="Times New Roman" charset="0"/>
              </a:rPr>
              <a:t>curve.</a:t>
            </a:r>
          </a:p>
          <a:p>
            <a:r>
              <a:rPr lang="en-US" dirty="0">
                <a:latin typeface="Times New Roman" charset="0"/>
                <a:ea typeface="Times New Roman" charset="0"/>
                <a:cs typeface="Times New Roman" charset="0"/>
              </a:rPr>
              <a:t>Thus, the consumer will be in equilibrium (achieve maximum satisfaction at any given level of income) where the budget line is tangent to the indifference curve, i.e. at point E on IC2.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8300" y="2103120"/>
            <a:ext cx="4591050" cy="3707130"/>
          </a:xfrm>
          <a:prstGeom prst="rect">
            <a:avLst/>
          </a:prstGeom>
        </p:spPr>
      </p:pic>
    </p:spTree>
    <p:extLst>
      <p:ext uri="{BB962C8B-B14F-4D97-AF65-F5344CB8AC3E}">
        <p14:creationId xmlns:p14="http://schemas.microsoft.com/office/powerpoint/2010/main" val="759929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90244"/>
            <a:ext cx="10058400" cy="1371600"/>
          </a:xfrm>
        </p:spPr>
        <p:txBody>
          <a:bodyPr>
            <a:normAutofit fontScale="90000"/>
          </a:bodyPr>
          <a:lstStyle/>
          <a:p>
            <a:r>
              <a:rPr lang="en-US" sz="4400" dirty="0" smtClean="0">
                <a:latin typeface="Times New Roman" charset="0"/>
                <a:ea typeface="Times New Roman" charset="0"/>
                <a:cs typeface="Times New Roman" charset="0"/>
              </a:rPr>
              <a:t>2. The </a:t>
            </a:r>
            <a:r>
              <a:rPr lang="en-US" sz="4400" dirty="0">
                <a:latin typeface="Times New Roman" charset="0"/>
                <a:ea typeface="Times New Roman" charset="0"/>
                <a:cs typeface="Times New Roman" charset="0"/>
              </a:rPr>
              <a:t>slope on indifference curve = slope of the budget line.</a:t>
            </a:r>
            <a:r>
              <a:rPr lang="en-US" b="1" dirty="0"/>
              <a:t/>
            </a:r>
            <a:br>
              <a:rPr lang="en-US" b="1" dirty="0"/>
            </a:br>
            <a:endParaRPr lang="en-US"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000" dirty="0" smtClean="0">
                    <a:latin typeface="Times New Roman" charset="0"/>
                    <a:ea typeface="Times New Roman" charset="0"/>
                    <a:cs typeface="Times New Roman" charset="0"/>
                  </a:rPr>
                  <a:t>the </a:t>
                </a:r>
                <a:r>
                  <a:rPr lang="en-US" sz="2000" dirty="0">
                    <a:latin typeface="Times New Roman" charset="0"/>
                    <a:ea typeface="Times New Roman" charset="0"/>
                    <a:cs typeface="Times New Roman" charset="0"/>
                  </a:rPr>
                  <a:t>consumer to be in equilibrium and get the maximum possible satisfaction is only at a point where the price line is a tangent to the highest possible indifference curve from below</a:t>
                </a:r>
                <a:r>
                  <a:rPr lang="en-US" sz="2000" dirty="0" smtClean="0">
                    <a:latin typeface="Times New Roman" charset="0"/>
                    <a:ea typeface="Times New Roman" charset="0"/>
                    <a:cs typeface="Times New Roman" charset="0"/>
                  </a:rPr>
                  <a:t>.</a:t>
                </a:r>
              </a:p>
              <a:p>
                <a:endParaRPr lang="en-US" sz="2000" dirty="0" smtClean="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A</a:t>
                </a:r>
                <a:r>
                  <a:rPr lang="en-US" sz="2000" dirty="0" smtClean="0">
                    <a:latin typeface="Times New Roman" charset="0"/>
                    <a:ea typeface="Times New Roman" charset="0"/>
                    <a:cs typeface="Times New Roman" charset="0"/>
                  </a:rPr>
                  <a:t>t </a:t>
                </a:r>
                <a:r>
                  <a:rPr lang="en-US" sz="2000" dirty="0">
                    <a:latin typeface="Times New Roman" charset="0"/>
                    <a:ea typeface="Times New Roman" charset="0"/>
                    <a:cs typeface="Times New Roman" charset="0"/>
                  </a:rPr>
                  <a:t>tangency point </a:t>
                </a:r>
                <a:r>
                  <a:rPr lang="en-US" sz="2000" dirty="0" smtClean="0">
                    <a:latin typeface="Times New Roman" charset="0"/>
                    <a:ea typeface="Times New Roman" charset="0"/>
                    <a:cs typeface="Times New Roman" charset="0"/>
                  </a:rPr>
                  <a:t>E, </a:t>
                </a:r>
                <a:r>
                  <a:rPr lang="en-US" sz="2000" dirty="0">
                    <a:latin typeface="Times New Roman" charset="0"/>
                    <a:ea typeface="Times New Roman" charset="0"/>
                    <a:cs typeface="Times New Roman" charset="0"/>
                  </a:rPr>
                  <a:t>the consumer’s substitution </a:t>
                </a:r>
                <a:r>
                  <a:rPr lang="en-US" sz="2000" dirty="0" smtClean="0">
                    <a:latin typeface="Times New Roman" charset="0"/>
                    <a:ea typeface="Times New Roman" charset="0"/>
                    <a:cs typeface="Times New Roman" charset="0"/>
                  </a:rPr>
                  <a:t>ratio</a:t>
                </a:r>
                <a:r>
                  <a:rPr lang="en-US" sz="2000" b="1" dirty="0" smtClean="0">
                    <a:latin typeface="Times New Roman" charset="0"/>
                    <a:ea typeface="Times New Roman" charset="0"/>
                    <a:cs typeface="Times New Roman" charset="0"/>
                  </a:rPr>
                  <a:t>(</a:t>
                </a:r>
                <a:r>
                  <a:rPr lang="en-US" sz="2000" b="1" dirty="0" err="1" smtClean="0">
                    <a:latin typeface="Times New Roman" charset="0"/>
                    <a:ea typeface="Times New Roman" charset="0"/>
                    <a:cs typeface="Times New Roman" charset="0"/>
                  </a:rPr>
                  <a:t>MRSx,y</a:t>
                </a:r>
                <a:r>
                  <a:rPr lang="en-US" sz="2000" b="1" dirty="0" smtClean="0">
                    <a:latin typeface="Times New Roman" charset="0"/>
                    <a:ea typeface="Times New Roman" charset="0"/>
                    <a:cs typeface="Times New Roman" charset="0"/>
                  </a:rPr>
                  <a:t>) </a:t>
                </a:r>
                <a:r>
                  <a:rPr lang="en-US" sz="2000" dirty="0">
                    <a:latin typeface="Times New Roman" charset="0"/>
                    <a:ea typeface="Times New Roman" charset="0"/>
                    <a:cs typeface="Times New Roman" charset="0"/>
                  </a:rPr>
                  <a:t>is equal to price ratio </a:t>
                </a:r>
                <a:r>
                  <a:rPr lang="en-US" sz="2000" b="1" dirty="0" err="1">
                    <a:latin typeface="Times New Roman" charset="0"/>
                    <a:ea typeface="Times New Roman" charset="0"/>
                    <a:cs typeface="Times New Roman" charset="0"/>
                  </a:rPr>
                  <a:t>P</a:t>
                </a:r>
                <a:r>
                  <a:rPr lang="en-US" sz="2000" b="1" baseline="-25000" dirty="0" err="1">
                    <a:latin typeface="Times New Roman" charset="0"/>
                    <a:ea typeface="Times New Roman" charset="0"/>
                    <a:cs typeface="Times New Roman" charset="0"/>
                  </a:rPr>
                  <a:t>x</a:t>
                </a:r>
                <a:r>
                  <a:rPr lang="en-US" sz="2000" b="1" dirty="0">
                    <a:latin typeface="Times New Roman" charset="0"/>
                    <a:ea typeface="Times New Roman" charset="0"/>
                    <a:cs typeface="Times New Roman" charset="0"/>
                  </a:rPr>
                  <a:t> / </a:t>
                </a:r>
                <a:r>
                  <a:rPr lang="en-US" sz="2000" b="1" dirty="0" err="1">
                    <a:latin typeface="Times New Roman" charset="0"/>
                    <a:ea typeface="Times New Roman" charset="0"/>
                    <a:cs typeface="Times New Roman" charset="0"/>
                  </a:rPr>
                  <a:t>P</a:t>
                </a:r>
                <a:r>
                  <a:rPr lang="en-US" sz="2000" b="1" baseline="-25000" dirty="0" err="1">
                    <a:latin typeface="Times New Roman" charset="0"/>
                    <a:ea typeface="Times New Roman" charset="0"/>
                    <a:cs typeface="Times New Roman" charset="0"/>
                  </a:rPr>
                  <a:t>y</a:t>
                </a:r>
                <a:r>
                  <a:rPr lang="en-US" sz="2000" dirty="0">
                    <a:latin typeface="Times New Roman" charset="0"/>
                    <a:ea typeface="Times New Roman" charset="0"/>
                    <a:cs typeface="Times New Roman" charset="0"/>
                  </a:rPr>
                  <a:t>. It implies that at point </a:t>
                </a:r>
                <a:r>
                  <a:rPr lang="en-US" sz="2000" dirty="0" smtClean="0">
                    <a:latin typeface="Times New Roman" charset="0"/>
                    <a:ea typeface="Times New Roman" charset="0"/>
                    <a:cs typeface="Times New Roman" charset="0"/>
                  </a:rPr>
                  <a:t>E, </a:t>
                </a:r>
                <a:r>
                  <a:rPr lang="en-US" sz="2000" dirty="0">
                    <a:latin typeface="Times New Roman" charset="0"/>
                    <a:ea typeface="Times New Roman" charset="0"/>
                    <a:cs typeface="Times New Roman" charset="0"/>
                  </a:rPr>
                  <a:t>what the consumer is willing to pay  is equal to what he actually </a:t>
                </a:r>
                <a:r>
                  <a:rPr lang="en-US" sz="2000" dirty="0" smtClean="0">
                    <a:latin typeface="Times New Roman" charset="0"/>
                    <a:ea typeface="Times New Roman" charset="0"/>
                    <a:cs typeface="Times New Roman" charset="0"/>
                  </a:rPr>
                  <a:t>pays. </a:t>
                </a:r>
                <a:r>
                  <a:rPr lang="en-US" sz="2000" dirty="0">
                    <a:latin typeface="Times New Roman" charset="0"/>
                    <a:ea typeface="Times New Roman" charset="0"/>
                    <a:cs typeface="Times New Roman" charset="0"/>
                  </a:rPr>
                  <a:t>So the equilibrium condition </a:t>
                </a:r>
                <a:r>
                  <a:rPr lang="en-US" sz="2000" dirty="0" smtClean="0">
                    <a:latin typeface="Times New Roman" charset="0"/>
                    <a:ea typeface="Times New Roman" charset="0"/>
                    <a:cs typeface="Times New Roman" charset="0"/>
                  </a:rPr>
                  <a:t>is </a:t>
                </a:r>
                <a:r>
                  <a:rPr lang="en-US" sz="2000" dirty="0">
                    <a:latin typeface="Times New Roman" charset="0"/>
                    <a:ea typeface="Times New Roman" charset="0"/>
                    <a:cs typeface="Times New Roman" charset="0"/>
                  </a:rPr>
                  <a:t>at the point </a:t>
                </a:r>
                <a:r>
                  <a:rPr lang="en-US" sz="2000" dirty="0" smtClean="0">
                    <a:latin typeface="Times New Roman" charset="0"/>
                    <a:ea typeface="Times New Roman" charset="0"/>
                    <a:cs typeface="Times New Roman" charset="0"/>
                  </a:rPr>
                  <a:t>E which is</a:t>
                </a:r>
                <a:r>
                  <a:rPr lang="en-US" sz="2000" dirty="0">
                    <a:latin typeface="Times New Roman" charset="0"/>
                    <a:ea typeface="Times New Roman" charset="0"/>
                    <a:cs typeface="Times New Roman" charset="0"/>
                  </a:rPr>
                  <a:t>:</a:t>
                </a:r>
              </a:p>
              <a:p>
                <a:r>
                  <a:rPr lang="en-US" sz="2000" b="1" dirty="0" smtClean="0">
                    <a:latin typeface="Times New Roman" charset="0"/>
                    <a:ea typeface="Times New Roman" charset="0"/>
                    <a:cs typeface="Times New Roman" charset="0"/>
                  </a:rPr>
                  <a:t>MRS </a:t>
                </a:r>
                <a:r>
                  <a:rPr lang="en-US" sz="2000" b="1" dirty="0" err="1" smtClean="0">
                    <a:latin typeface="Times New Roman" charset="0"/>
                    <a:ea typeface="Times New Roman" charset="0"/>
                    <a:cs typeface="Times New Roman" charset="0"/>
                  </a:rPr>
                  <a:t>xy</a:t>
                </a:r>
                <a:r>
                  <a:rPr lang="en-US" sz="2000" b="1" dirty="0" smtClean="0">
                    <a:latin typeface="Times New Roman" charset="0"/>
                    <a:ea typeface="Times New Roman" charset="0"/>
                    <a:cs typeface="Times New Roman" charset="0"/>
                  </a:rPr>
                  <a:t> =  </a:t>
                </a:r>
                <a14:m>
                  <m:oMath xmlns:m="http://schemas.openxmlformats.org/officeDocument/2006/math">
                    <m:f>
                      <m:fPr>
                        <m:ctrlPr>
                          <a:rPr lang="bg-BG" sz="2000" b="1" i="1">
                            <a:latin typeface="Cambria Math" charset="0"/>
                            <a:ea typeface="Times New Roman" charset="0"/>
                            <a:cs typeface="Times New Roman" charset="0"/>
                          </a:rPr>
                        </m:ctrlPr>
                      </m:fPr>
                      <m:num>
                        <m:r>
                          <a:rPr lang="en-US" sz="2000" b="1" i="1">
                            <a:latin typeface="Cambria Math" charset="0"/>
                            <a:ea typeface="Times New Roman" charset="0"/>
                            <a:cs typeface="Times New Roman" charset="0"/>
                          </a:rPr>
                          <m:t>𝑷𝒙</m:t>
                        </m:r>
                      </m:num>
                      <m:den>
                        <m:r>
                          <a:rPr lang="en-US" sz="2000" b="1" i="1">
                            <a:latin typeface="Cambria Math" charset="0"/>
                            <a:ea typeface="Times New Roman" charset="0"/>
                            <a:cs typeface="Times New Roman" charset="0"/>
                          </a:rPr>
                          <m:t>𝑷𝒚</m:t>
                        </m:r>
                      </m:den>
                    </m:f>
                  </m:oMath>
                </a14:m>
                <a:endParaRPr lang="en-US" sz="2000" dirty="0" smtClean="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The </a:t>
                </a:r>
                <a:r>
                  <a:rPr lang="en-US" sz="2000" dirty="0">
                    <a:latin typeface="Times New Roman" charset="0"/>
                    <a:ea typeface="Times New Roman" charset="0"/>
                    <a:cs typeface="Times New Roman" charset="0"/>
                  </a:rPr>
                  <a:t>equilibrium conditions given above states that the rate at which the individual is willing to substitute commodity X for commodity Y must equal the ratio at which he can substitute X for Y in the market at a given price.</a:t>
                </a:r>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45" t="-775" r="-1152"/>
                </a:stretch>
              </a:blipFill>
            </p:spPr>
            <p:txBody>
              <a:bodyPr/>
              <a:lstStyle/>
              <a:p>
                <a:r>
                  <a:rPr lang="en-US">
                    <a:noFill/>
                  </a:rPr>
                  <a:t> </a:t>
                </a:r>
              </a:p>
            </p:txBody>
          </p:sp>
        </mc:Fallback>
      </mc:AlternateContent>
    </p:spTree>
    <p:extLst>
      <p:ext uri="{BB962C8B-B14F-4D97-AF65-F5344CB8AC3E}">
        <p14:creationId xmlns:p14="http://schemas.microsoft.com/office/powerpoint/2010/main" val="1106153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dirty="0" smtClean="0">
                <a:latin typeface="Times New Roman" charset="0"/>
                <a:ea typeface="Times New Roman" charset="0"/>
                <a:cs typeface="Times New Roman" charset="0"/>
              </a:rPr>
              <a:t>3. IC should </a:t>
            </a:r>
            <a:r>
              <a:rPr lang="en-US" dirty="0">
                <a:latin typeface="Times New Roman" charset="0"/>
                <a:ea typeface="Times New Roman" charset="0"/>
                <a:cs typeface="Times New Roman" charset="0"/>
              </a:rPr>
              <a:t>be convex to </a:t>
            </a:r>
            <a:r>
              <a:rPr lang="en-US" dirty="0" smtClean="0">
                <a:latin typeface="Times New Roman" charset="0"/>
                <a:ea typeface="Times New Roman" charset="0"/>
                <a:cs typeface="Times New Roman" charset="0"/>
              </a:rPr>
              <a:t>the origin</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66800" y="2103120"/>
            <a:ext cx="4057650" cy="3931920"/>
          </a:xfrm>
        </p:spPr>
        <p:txBody>
          <a:bodyPr>
            <a:normAutofit lnSpcReduction="10000"/>
          </a:bodyPr>
          <a:lstStyle/>
          <a:p>
            <a:r>
              <a:rPr lang="en-US" dirty="0">
                <a:latin typeface="Times New Roman" charset="0"/>
                <a:ea typeface="Times New Roman" charset="0"/>
                <a:cs typeface="Times New Roman" charset="0"/>
              </a:rPr>
              <a:t>It means that marginal substitution rate between X and Y (MRS</a:t>
            </a:r>
            <a:r>
              <a:rPr lang="en-US" baseline="-25000" dirty="0">
                <a:latin typeface="Times New Roman" charset="0"/>
                <a:ea typeface="Times New Roman" charset="0"/>
                <a:cs typeface="Times New Roman" charset="0"/>
              </a:rPr>
              <a:t>XY</a:t>
            </a:r>
            <a:r>
              <a:rPr lang="en-US" dirty="0">
                <a:latin typeface="Times New Roman" charset="0"/>
                <a:ea typeface="Times New Roman" charset="0"/>
                <a:cs typeface="Times New Roman" charset="0"/>
              </a:rPr>
              <a:t>) should be diminishing. If indifference curve is concave and not convex to the origin, then it will not be the point of equilibrium</a:t>
            </a:r>
            <a:r>
              <a:rPr lang="en-US" dirty="0" smtClean="0">
                <a:latin typeface="Times New Roman" charset="0"/>
                <a:ea typeface="Times New Roman" charset="0"/>
                <a:cs typeface="Times New Roman" charset="0"/>
              </a:rPr>
              <a:t>.</a:t>
            </a:r>
          </a:p>
          <a:p>
            <a:r>
              <a:rPr lang="en-US" dirty="0">
                <a:latin typeface="Times New Roman" charset="0"/>
                <a:ea typeface="Times New Roman" charset="0"/>
                <a:cs typeface="Times New Roman" charset="0"/>
              </a:rPr>
              <a:t>AB is a budget line tangent to IC curve at point E.</a:t>
            </a:r>
            <a:br>
              <a:rPr lang="en-US" dirty="0">
                <a:latin typeface="Times New Roman" charset="0"/>
                <a:ea typeface="Times New Roman" charset="0"/>
                <a:cs typeface="Times New Roman" charset="0"/>
              </a:rPr>
            </a:br>
            <a:r>
              <a:rPr lang="en-US" dirty="0">
                <a:latin typeface="Times New Roman" charset="0"/>
                <a:ea typeface="Times New Roman" charset="0"/>
                <a:cs typeface="Times New Roman" charset="0"/>
              </a:rPr>
              <a:t>At point E, marginal rate of substitution is increasing instead of diminishing. It means, by moving left or right of point E, a consumer can obtain higher amount of either good X or good Y. Thus point E is not an equilibrium point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0" y="1978270"/>
            <a:ext cx="4323443" cy="3785715"/>
          </a:xfrm>
          <a:prstGeom prst="rect">
            <a:avLst/>
          </a:prstGeom>
        </p:spPr>
      </p:pic>
    </p:spTree>
    <p:extLst>
      <p:ext uri="{BB962C8B-B14F-4D97-AF65-F5344CB8AC3E}">
        <p14:creationId xmlns:p14="http://schemas.microsoft.com/office/powerpoint/2010/main" val="204367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sz="4400" b="1" dirty="0">
                <a:latin typeface="Times New Roman" charset="0"/>
                <a:ea typeface="Times New Roman" charset="0"/>
                <a:cs typeface="Times New Roman" charset="0"/>
              </a:rPr>
              <a:t>Indifference curve </a:t>
            </a:r>
            <a:endParaRPr lang="en-US" sz="4400"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fontScale="85000" lnSpcReduction="20000"/>
          </a:bodyPr>
          <a:lstStyle/>
          <a:p>
            <a:endParaRPr lang="en-US" dirty="0"/>
          </a:p>
          <a:p>
            <a:r>
              <a:rPr lang="en-US" sz="2600" dirty="0">
                <a:latin typeface="Times New Roman" charset="0"/>
                <a:ea typeface="Times New Roman" charset="0"/>
                <a:cs typeface="Times New Roman" charset="0"/>
              </a:rPr>
              <a:t>An indifference curve is the locus of points- particular combinations or bundles of goods- which yield the same utility (level of satisfaction) to the consumer, so </a:t>
            </a:r>
            <a:r>
              <a:rPr lang="en-US" sz="2600" dirty="0" smtClean="0">
                <a:latin typeface="Times New Roman" charset="0"/>
                <a:ea typeface="Times New Roman" charset="0"/>
                <a:cs typeface="Times New Roman" charset="0"/>
              </a:rPr>
              <a:t>that he </a:t>
            </a:r>
            <a:r>
              <a:rPr lang="en-US" sz="2600" dirty="0">
                <a:latin typeface="Times New Roman" charset="0"/>
                <a:ea typeface="Times New Roman" charset="0"/>
                <a:cs typeface="Times New Roman" charset="0"/>
              </a:rPr>
              <a:t>is indifferent as to the particular combination he consumes. </a:t>
            </a:r>
            <a:endParaRPr lang="en-US" sz="2600" dirty="0" smtClean="0">
              <a:latin typeface="Times New Roman" charset="0"/>
              <a:ea typeface="Times New Roman" charset="0"/>
              <a:cs typeface="Times New Roman" charset="0"/>
            </a:endParaRPr>
          </a:p>
          <a:p>
            <a:endParaRPr lang="en-US" sz="2600" dirty="0">
              <a:latin typeface="Times New Roman" charset="0"/>
              <a:ea typeface="Times New Roman" charset="0"/>
              <a:cs typeface="Times New Roman" charset="0"/>
            </a:endParaRPr>
          </a:p>
          <a:p>
            <a:r>
              <a:rPr lang="en-US" sz="2600" dirty="0">
                <a:latin typeface="Times New Roman" charset="0"/>
                <a:ea typeface="Times New Roman" charset="0"/>
                <a:cs typeface="Times New Roman" charset="0"/>
              </a:rPr>
              <a:t>In other words, an indifference curve is a graph showing combination of two goods that give the </a:t>
            </a:r>
            <a:r>
              <a:rPr lang="en-US" sz="2600" dirty="0" smtClean="0">
                <a:latin typeface="Times New Roman" charset="0"/>
                <a:ea typeface="Times New Roman" charset="0"/>
                <a:cs typeface="Times New Roman" charset="0"/>
              </a:rPr>
              <a:t>equal </a:t>
            </a:r>
            <a:r>
              <a:rPr lang="en-US" sz="2600" dirty="0">
                <a:latin typeface="Times New Roman" charset="0"/>
                <a:ea typeface="Times New Roman" charset="0"/>
                <a:cs typeface="Times New Roman" charset="0"/>
              </a:rPr>
              <a:t>satisfaction and </a:t>
            </a:r>
            <a:r>
              <a:rPr lang="en-US" sz="2600" dirty="0" smtClean="0">
                <a:latin typeface="Times New Roman" charset="0"/>
                <a:ea typeface="Times New Roman" charset="0"/>
                <a:cs typeface="Times New Roman" charset="0"/>
              </a:rPr>
              <a:t>utility to consumer. </a:t>
            </a:r>
            <a:r>
              <a:rPr lang="en-US" sz="2600" dirty="0">
                <a:latin typeface="Times New Roman" charset="0"/>
                <a:ea typeface="Times New Roman" charset="0"/>
                <a:cs typeface="Times New Roman" charset="0"/>
              </a:rPr>
              <a:t>Each point on an indifference curve indicates that a consumer is indifferent </a:t>
            </a:r>
            <a:endParaRPr lang="en-US" sz="2600" dirty="0" smtClean="0">
              <a:latin typeface="Times New Roman" charset="0"/>
              <a:ea typeface="Times New Roman" charset="0"/>
              <a:cs typeface="Times New Roman" charset="0"/>
            </a:endParaRPr>
          </a:p>
          <a:p>
            <a:endParaRPr lang="en-US" sz="2600" dirty="0">
              <a:latin typeface="Times New Roman" charset="0"/>
              <a:ea typeface="Times New Roman" charset="0"/>
              <a:cs typeface="Times New Roman" charset="0"/>
            </a:endParaRPr>
          </a:p>
          <a:p>
            <a:endParaRPr lang="en-US" sz="2600" dirty="0">
              <a:latin typeface="Times New Roman" charset="0"/>
              <a:ea typeface="Times New Roman" charset="0"/>
              <a:cs typeface="Times New Roman" charset="0"/>
            </a:endParaRPr>
          </a:p>
          <a:p>
            <a:r>
              <a:rPr lang="en-US" sz="2600" dirty="0">
                <a:latin typeface="Times New Roman" charset="0"/>
                <a:ea typeface="Times New Roman" charset="0"/>
                <a:cs typeface="Times New Roman" charset="0"/>
              </a:rPr>
              <a:t>U = F(X, Y) = K </a:t>
            </a:r>
          </a:p>
          <a:p>
            <a:endParaRPr lang="en-US" dirty="0" smtClean="0"/>
          </a:p>
          <a:p>
            <a:endParaRPr lang="en-US" dirty="0"/>
          </a:p>
        </p:txBody>
      </p:sp>
    </p:spTree>
    <p:extLst>
      <p:ext uri="{BB962C8B-B14F-4D97-AF65-F5344CB8AC3E}">
        <p14:creationId xmlns:p14="http://schemas.microsoft.com/office/powerpoint/2010/main" val="1578997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r>
              <a:rPr lang="en-US" sz="4000" b="1" dirty="0">
                <a:latin typeface="Times New Roman" charset="0"/>
                <a:ea typeface="Times New Roman" charset="0"/>
                <a:cs typeface="Times New Roman" charset="0"/>
              </a:rPr>
              <a:t>Assumptions of an indifference curve: </a:t>
            </a:r>
            <a:endParaRPr lang="en-US" sz="4000"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marL="0" indent="0">
              <a:buNone/>
            </a:pPr>
            <a:endParaRPr lang="en-US" sz="2000" dirty="0">
              <a:latin typeface="Times New Roman" charset="0"/>
              <a:ea typeface="Times New Roman" charset="0"/>
              <a:cs typeface="Times New Roman" charset="0"/>
            </a:endParaRPr>
          </a:p>
          <a:p>
            <a:r>
              <a:rPr lang="en-US" sz="2400" dirty="0">
                <a:latin typeface="Times New Roman" charset="0"/>
                <a:ea typeface="Times New Roman" charset="0"/>
                <a:cs typeface="Times New Roman" charset="0"/>
              </a:rPr>
              <a:t>1.Rational consumers. </a:t>
            </a:r>
          </a:p>
          <a:p>
            <a:r>
              <a:rPr lang="en-US" sz="2400" dirty="0">
                <a:latin typeface="Times New Roman" charset="0"/>
                <a:ea typeface="Times New Roman" charset="0"/>
                <a:cs typeface="Times New Roman" charset="0"/>
              </a:rPr>
              <a:t>2.Two commodities </a:t>
            </a:r>
          </a:p>
          <a:p>
            <a:r>
              <a:rPr lang="en-US" sz="2400" dirty="0">
                <a:latin typeface="Times New Roman" charset="0"/>
                <a:ea typeface="Times New Roman" charset="0"/>
                <a:cs typeface="Times New Roman" charset="0"/>
              </a:rPr>
              <a:t>3.Utility is ordinal </a:t>
            </a:r>
          </a:p>
          <a:p>
            <a:r>
              <a:rPr lang="en-US" sz="2400" dirty="0">
                <a:latin typeface="Times New Roman" charset="0"/>
                <a:ea typeface="Times New Roman" charset="0"/>
                <a:cs typeface="Times New Roman" charset="0"/>
              </a:rPr>
              <a:t>4.Diminishing marginal rate of substitution </a:t>
            </a:r>
          </a:p>
          <a:p>
            <a:r>
              <a:rPr lang="en-US" sz="2400" dirty="0">
                <a:latin typeface="Times New Roman" charset="0"/>
                <a:ea typeface="Times New Roman" charset="0"/>
                <a:cs typeface="Times New Roman" charset="0"/>
              </a:rPr>
              <a:t>5.Total utility of the consumer depends on the quantities of the commodities consumed. </a:t>
            </a:r>
          </a:p>
          <a:p>
            <a:r>
              <a:rPr lang="en-US" sz="2400" dirty="0">
                <a:latin typeface="Times New Roman" charset="0"/>
                <a:ea typeface="Times New Roman" charset="0"/>
                <a:cs typeface="Times New Roman" charset="0"/>
              </a:rPr>
              <a:t>6.Consistency and transitivity of choice </a:t>
            </a:r>
          </a:p>
          <a:p>
            <a:endParaRPr lang="en-US" dirty="0"/>
          </a:p>
        </p:txBody>
      </p:sp>
    </p:spTree>
    <p:extLst>
      <p:ext uri="{BB962C8B-B14F-4D97-AF65-F5344CB8AC3E}">
        <p14:creationId xmlns:p14="http://schemas.microsoft.com/office/powerpoint/2010/main" val="1437050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3440" y="731519"/>
            <a:ext cx="10058400" cy="5609319"/>
          </a:xfrm>
        </p:spPr>
        <p:txBody>
          <a:bodyPr>
            <a:normAutofit fontScale="25000" lnSpcReduction="20000"/>
          </a:bodyPr>
          <a:lstStyle/>
          <a:p>
            <a:pPr marL="0" indent="0">
              <a:buNone/>
            </a:pPr>
            <a:r>
              <a:rPr lang="en-US" sz="8000" b="1" dirty="0" smtClean="0">
                <a:latin typeface="Times New Roman" charset="0"/>
                <a:ea typeface="Times New Roman" charset="0"/>
                <a:cs typeface="Times New Roman" charset="0"/>
              </a:rPr>
              <a:t>1. Rational Consumers:</a:t>
            </a:r>
          </a:p>
          <a:p>
            <a:pPr marL="0" indent="0">
              <a:buNone/>
            </a:pPr>
            <a:r>
              <a:rPr lang="en-US" sz="8000" dirty="0" smtClean="0">
                <a:latin typeface="Times New Roman" charset="0"/>
                <a:ea typeface="Times New Roman" charset="0"/>
                <a:cs typeface="Times New Roman" charset="0"/>
              </a:rPr>
              <a:t>It is assumed that consumers are rational in making decisions from their expenditures on consumer goods. Consumer aims as maximizing his total satisfaction given his income and prices of goods and services that he consumes. </a:t>
            </a:r>
          </a:p>
          <a:p>
            <a:pPr marL="0" indent="0">
              <a:buNone/>
            </a:pPr>
            <a:endParaRPr lang="en-US" sz="8000" dirty="0" smtClean="0">
              <a:latin typeface="Times New Roman" charset="0"/>
              <a:ea typeface="Times New Roman" charset="0"/>
              <a:cs typeface="Times New Roman" charset="0"/>
            </a:endParaRPr>
          </a:p>
          <a:p>
            <a:pPr marL="0" indent="0">
              <a:buNone/>
            </a:pPr>
            <a:r>
              <a:rPr lang="en-US" sz="8000" b="1" dirty="0" smtClean="0">
                <a:latin typeface="Times New Roman" charset="0"/>
                <a:ea typeface="Times New Roman" charset="0"/>
                <a:cs typeface="Times New Roman" charset="0"/>
              </a:rPr>
              <a:t>2. Two commodities</a:t>
            </a:r>
            <a:r>
              <a:rPr lang="en-US" sz="8000" b="1" dirty="0">
                <a:latin typeface="Times New Roman" charset="0"/>
                <a:ea typeface="Times New Roman" charset="0"/>
                <a:cs typeface="Times New Roman" charset="0"/>
              </a:rPr>
              <a:t>:</a:t>
            </a:r>
            <a:endParaRPr lang="en-US" sz="8000" b="1" dirty="0" smtClean="0">
              <a:latin typeface="Times New Roman" charset="0"/>
              <a:ea typeface="Times New Roman" charset="0"/>
              <a:cs typeface="Times New Roman" charset="0"/>
            </a:endParaRPr>
          </a:p>
          <a:p>
            <a:pPr marL="0" indent="0">
              <a:buNone/>
            </a:pPr>
            <a:r>
              <a:rPr lang="en-US" sz="8000" dirty="0" smtClean="0">
                <a:latin typeface="Times New Roman" charset="0"/>
                <a:ea typeface="Times New Roman" charset="0"/>
                <a:cs typeface="Times New Roman" charset="0"/>
              </a:rPr>
              <a:t>There are 2 commodities, commodity X and commodity Y.</a:t>
            </a:r>
          </a:p>
          <a:p>
            <a:pPr marL="914400" indent="-914400">
              <a:buAutoNum type="arabicPeriod" startAt="2"/>
            </a:pPr>
            <a:endParaRPr lang="en-US" sz="8000" dirty="0" smtClean="0">
              <a:latin typeface="Times New Roman" charset="0"/>
              <a:ea typeface="Times New Roman" charset="0"/>
              <a:cs typeface="Times New Roman" charset="0"/>
            </a:endParaRPr>
          </a:p>
          <a:p>
            <a:pPr marL="0" indent="0">
              <a:buNone/>
            </a:pPr>
            <a:r>
              <a:rPr lang="en-US" sz="8000" b="1" dirty="0" smtClean="0">
                <a:latin typeface="Times New Roman" charset="0"/>
                <a:ea typeface="Times New Roman" charset="0"/>
                <a:cs typeface="Times New Roman" charset="0"/>
              </a:rPr>
              <a:t>3. Utility is Ordinal:</a:t>
            </a:r>
          </a:p>
          <a:p>
            <a:pPr marL="0" indent="0">
              <a:buNone/>
            </a:pPr>
            <a:r>
              <a:rPr lang="en-US" sz="8000" dirty="0" smtClean="0">
                <a:latin typeface="Times New Roman" charset="0"/>
                <a:ea typeface="Times New Roman" charset="0"/>
                <a:cs typeface="Times New Roman" charset="0"/>
              </a:rPr>
              <a:t>Utility can not be measured cardinally. The consumer can rank the basket of goods according to the satisfaction or utility of each basket. Consumer is able to order his preference for different basket of goods.</a:t>
            </a:r>
          </a:p>
          <a:p>
            <a:pPr marL="0" indent="0">
              <a:buNone/>
            </a:pPr>
            <a:endParaRPr lang="en-US" sz="8000" dirty="0" smtClean="0">
              <a:latin typeface="Times New Roman" charset="0"/>
              <a:ea typeface="Times New Roman" charset="0"/>
              <a:cs typeface="Times New Roman" charset="0"/>
            </a:endParaRPr>
          </a:p>
          <a:p>
            <a:pPr marL="0" indent="0">
              <a:buNone/>
            </a:pPr>
            <a:r>
              <a:rPr lang="en-US" sz="8000" b="1" dirty="0">
                <a:latin typeface="Times New Roman" charset="0"/>
                <a:ea typeface="Times New Roman" charset="0"/>
                <a:cs typeface="Times New Roman" charset="0"/>
              </a:rPr>
              <a:t>4</a:t>
            </a:r>
            <a:r>
              <a:rPr lang="en-US" sz="8000" b="1" dirty="0" smtClean="0">
                <a:latin typeface="Times New Roman" charset="0"/>
                <a:ea typeface="Times New Roman" charset="0"/>
                <a:cs typeface="Times New Roman" charset="0"/>
              </a:rPr>
              <a:t>.  Diminishing </a:t>
            </a:r>
            <a:r>
              <a:rPr lang="en-US" sz="8000" b="1" dirty="0">
                <a:latin typeface="Times New Roman" charset="0"/>
                <a:ea typeface="Times New Roman" charset="0"/>
                <a:cs typeface="Times New Roman" charset="0"/>
              </a:rPr>
              <a:t>marginal rate of substitution </a:t>
            </a:r>
          </a:p>
          <a:p>
            <a:pPr marL="0" indent="0">
              <a:buNone/>
            </a:pPr>
            <a:r>
              <a:rPr lang="en-US" sz="8000" dirty="0" smtClean="0">
                <a:latin typeface="Times New Roman" charset="0"/>
                <a:ea typeface="Times New Roman" charset="0"/>
                <a:cs typeface="Times New Roman" charset="0"/>
              </a:rPr>
              <a:t>The rate at which </a:t>
            </a:r>
            <a:r>
              <a:rPr lang="en-US" sz="8000" b="1" dirty="0" smtClean="0">
                <a:latin typeface="Times New Roman" charset="0"/>
                <a:ea typeface="Times New Roman" charset="0"/>
                <a:cs typeface="Times New Roman" charset="0"/>
              </a:rPr>
              <a:t>Good Y </a:t>
            </a:r>
            <a:r>
              <a:rPr lang="en-US" sz="8000" dirty="0" smtClean="0">
                <a:latin typeface="Times New Roman" charset="0"/>
                <a:ea typeface="Times New Roman" charset="0"/>
                <a:cs typeface="Times New Roman" charset="0"/>
              </a:rPr>
              <a:t>is exchanged for </a:t>
            </a:r>
            <a:r>
              <a:rPr lang="en-US" sz="8000" b="1" dirty="0" smtClean="0">
                <a:latin typeface="Times New Roman" charset="0"/>
                <a:ea typeface="Times New Roman" charset="0"/>
                <a:cs typeface="Times New Roman" charset="0"/>
              </a:rPr>
              <a:t>Good X </a:t>
            </a:r>
            <a:r>
              <a:rPr lang="en-US" sz="8000" dirty="0" smtClean="0">
                <a:latin typeface="Times New Roman" charset="0"/>
                <a:ea typeface="Times New Roman" charset="0"/>
                <a:cs typeface="Times New Roman" charset="0"/>
              </a:rPr>
              <a:t>is called </a:t>
            </a:r>
            <a:r>
              <a:rPr lang="en-US" sz="8000" b="1" dirty="0" smtClean="0">
                <a:latin typeface="Times New Roman" charset="0"/>
                <a:ea typeface="Times New Roman" charset="0"/>
                <a:cs typeface="Times New Roman" charset="0"/>
              </a:rPr>
              <a:t>MRS</a:t>
            </a:r>
            <a:r>
              <a:rPr lang="en-US" sz="8000" dirty="0" smtClean="0">
                <a:latin typeface="Times New Roman" charset="0"/>
                <a:ea typeface="Times New Roman" charset="0"/>
                <a:cs typeface="Times New Roman" charset="0"/>
              </a:rPr>
              <a:t>. If consumer wants to have more and more units of good x he has to forgo some units of good y. </a:t>
            </a:r>
            <a:r>
              <a:rPr lang="en-US" sz="8000" dirty="0">
                <a:latin typeface="Times New Roman" charset="0"/>
                <a:ea typeface="Times New Roman" charset="0"/>
                <a:cs typeface="Times New Roman" charset="0"/>
              </a:rPr>
              <a:t>The MRS of Good X for Good Y diminishes as more and more of Good X is substituted for Good Y. In other words, as the consumer has more and more of good X he is prepared to give up less and less of Good Y.</a:t>
            </a:r>
            <a:endParaRPr lang="en-US" sz="8000" dirty="0" smtClean="0">
              <a:latin typeface="Times New Roman" charset="0"/>
              <a:ea typeface="Times New Roman" charset="0"/>
              <a:cs typeface="Times New Roman" charset="0"/>
            </a:endParaRPr>
          </a:p>
          <a:p>
            <a:pPr marL="0" indent="0">
              <a:buNone/>
            </a:pPr>
            <a:endParaRPr lang="en-US" sz="4500" dirty="0" smtClean="0">
              <a:latin typeface="Times New Roman" charset="0"/>
              <a:ea typeface="Times New Roman" charset="0"/>
              <a:cs typeface="Times New Roman" charset="0"/>
            </a:endParaRPr>
          </a:p>
          <a:p>
            <a:pPr marL="342900" indent="-342900">
              <a:buFont typeface="+mj-lt"/>
              <a:buAutoNum type="arabicPeriod"/>
            </a:pPr>
            <a:endParaRPr lang="en-US" dirty="0" smtClean="0"/>
          </a:p>
          <a:p>
            <a:pPr marL="342900" indent="-342900">
              <a:buFont typeface="+mj-lt"/>
              <a:buAutoNum type="arabicPeriod"/>
            </a:pPr>
            <a:endParaRPr lang="en-US" dirty="0" smtClean="0"/>
          </a:p>
          <a:p>
            <a:endParaRPr lang="en-US" dirty="0" smtClean="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24201613"/>
              </p:ext>
            </p:extLst>
          </p:nvPr>
        </p:nvGraphicFramePr>
        <p:xfrm>
          <a:off x="1524000" y="3332163"/>
          <a:ext cx="9144000" cy="190500"/>
        </p:xfrm>
        <a:graphic>
          <a:graphicData uri="http://schemas.openxmlformats.org/presentationml/2006/ole">
            <mc:AlternateContent xmlns:mc="http://schemas.openxmlformats.org/markup-compatibility/2006">
              <mc:Choice xmlns:v="urn:schemas-microsoft-com:vml" Requires="v">
                <p:oleObj spid="_x0000_s1113" name="Document" r:id="rId4" imgW="9144000" imgH="190500" progId="Word.Document.12">
                  <p:embed/>
                </p:oleObj>
              </mc:Choice>
              <mc:Fallback>
                <p:oleObj name="Document" r:id="rId4" imgW="9144000" imgH="190500" progId="Word.Document.12">
                  <p:embed/>
                  <p:pic>
                    <p:nvPicPr>
                      <p:cNvPr id="0" name=""/>
                      <p:cNvPicPr/>
                      <p:nvPr/>
                    </p:nvPicPr>
                    <p:blipFill>
                      <a:blip r:embed="rId5"/>
                      <a:stretch>
                        <a:fillRect/>
                      </a:stretch>
                    </p:blipFill>
                    <p:spPr>
                      <a:xfrm>
                        <a:off x="1524000" y="3332163"/>
                        <a:ext cx="9144000" cy="190500"/>
                      </a:xfrm>
                      <a:prstGeom prst="rect">
                        <a:avLst/>
                      </a:prstGeom>
                    </p:spPr>
                  </p:pic>
                </p:oleObj>
              </mc:Fallback>
            </mc:AlternateContent>
          </a:graphicData>
        </a:graphic>
      </p:graphicFrame>
    </p:spTree>
    <p:extLst>
      <p:ext uri="{BB962C8B-B14F-4D97-AF65-F5344CB8AC3E}">
        <p14:creationId xmlns:p14="http://schemas.microsoft.com/office/powerpoint/2010/main" val="99014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34321"/>
            <a:ext cx="10058400" cy="5000719"/>
          </a:xfrm>
        </p:spPr>
        <p:txBody>
          <a:bodyPr>
            <a:normAutofit lnSpcReduction="10000"/>
          </a:bodyPr>
          <a:lstStyle/>
          <a:p>
            <a:pPr marL="0" indent="0">
              <a:buNone/>
            </a:pPr>
            <a:r>
              <a:rPr lang="en-US" sz="2400" b="1" dirty="0">
                <a:latin typeface="Times New Roman" charset="0"/>
                <a:ea typeface="Times New Roman" charset="0"/>
                <a:cs typeface="Times New Roman" charset="0"/>
              </a:rPr>
              <a:t>5</a:t>
            </a:r>
            <a:r>
              <a:rPr lang="en-US" sz="2400" dirty="0">
                <a:latin typeface="Times New Roman" charset="0"/>
                <a:ea typeface="Times New Roman" charset="0"/>
                <a:cs typeface="Times New Roman" charset="0"/>
              </a:rPr>
              <a:t>. Total utility of the consumer depends on the quantities of the commodities consumed. </a:t>
            </a:r>
          </a:p>
          <a:p>
            <a:pPr marL="0" indent="0">
              <a:buNone/>
            </a:pPr>
            <a:endParaRPr lang="en-US" sz="2400" dirty="0">
              <a:latin typeface="Times New Roman" charset="0"/>
              <a:ea typeface="Times New Roman" charset="0"/>
              <a:cs typeface="Times New Roman" charset="0"/>
            </a:endParaRPr>
          </a:p>
          <a:p>
            <a:pPr marL="0" indent="0">
              <a:buNone/>
            </a:pPr>
            <a:r>
              <a:rPr lang="en-US" sz="2400" b="1" dirty="0">
                <a:latin typeface="Times New Roman" charset="0"/>
                <a:ea typeface="Times New Roman" charset="0"/>
                <a:cs typeface="Times New Roman" charset="0"/>
              </a:rPr>
              <a:t>6 .Consistency and transitivity of </a:t>
            </a:r>
            <a:r>
              <a:rPr lang="en-US" sz="2400" b="1" dirty="0" smtClean="0">
                <a:latin typeface="Times New Roman" charset="0"/>
                <a:ea typeface="Times New Roman" charset="0"/>
                <a:cs typeface="Times New Roman" charset="0"/>
              </a:rPr>
              <a:t>choice: </a:t>
            </a:r>
            <a:endParaRPr lang="en-US" sz="2400" b="1" dirty="0">
              <a:latin typeface="Times New Roman" charset="0"/>
              <a:ea typeface="Times New Roman" charset="0"/>
              <a:cs typeface="Times New Roman" charset="0"/>
            </a:endParaRPr>
          </a:p>
          <a:p>
            <a:pPr marL="0" indent="0">
              <a:buNone/>
            </a:pPr>
            <a:r>
              <a:rPr lang="en-US" sz="2400" b="1" dirty="0">
                <a:latin typeface="Times New Roman" charset="0"/>
                <a:ea typeface="Times New Roman" charset="0"/>
                <a:cs typeface="Times New Roman" charset="0"/>
              </a:rPr>
              <a:t>Consistency: </a:t>
            </a:r>
            <a:endParaRPr lang="en-US" sz="2400" b="1" dirty="0" smtClean="0">
              <a:latin typeface="Times New Roman" charset="0"/>
              <a:ea typeface="Times New Roman" charset="0"/>
              <a:cs typeface="Times New Roman" charset="0"/>
            </a:endParaRPr>
          </a:p>
          <a:p>
            <a:pPr marL="0" indent="0">
              <a:buNone/>
            </a:pPr>
            <a:r>
              <a:rPr lang="en-US" sz="2400" dirty="0" smtClean="0">
                <a:latin typeface="Times New Roman" charset="0"/>
                <a:ea typeface="Times New Roman" charset="0"/>
                <a:cs typeface="Times New Roman" charset="0"/>
              </a:rPr>
              <a:t>Consumer </a:t>
            </a:r>
            <a:r>
              <a:rPr lang="en-US" sz="2400" dirty="0">
                <a:latin typeface="Times New Roman" charset="0"/>
                <a:ea typeface="Times New Roman" charset="0"/>
                <a:cs typeface="Times New Roman" charset="0"/>
              </a:rPr>
              <a:t>is consistent in his </a:t>
            </a:r>
            <a:r>
              <a:rPr lang="en-US" sz="2400" dirty="0" smtClean="0">
                <a:latin typeface="Times New Roman" charset="0"/>
                <a:ea typeface="Times New Roman" charset="0"/>
                <a:cs typeface="Times New Roman" charset="0"/>
              </a:rPr>
              <a:t>behavior </a:t>
            </a:r>
            <a:r>
              <a:rPr lang="en-US" sz="2400" dirty="0">
                <a:latin typeface="Times New Roman" charset="0"/>
                <a:ea typeface="Times New Roman" charset="0"/>
                <a:cs typeface="Times New Roman" charset="0"/>
              </a:rPr>
              <a:t>during a period of time. If consumer prefer combination of good A to combination of good B, he than remain </a:t>
            </a:r>
            <a:r>
              <a:rPr lang="en-US" sz="2400" dirty="0" smtClean="0">
                <a:latin typeface="Times New Roman" charset="0"/>
                <a:ea typeface="Times New Roman" charset="0"/>
                <a:cs typeface="Times New Roman" charset="0"/>
              </a:rPr>
              <a:t>consistent </a:t>
            </a:r>
            <a:r>
              <a:rPr lang="en-US" sz="2400" dirty="0">
                <a:latin typeface="Times New Roman" charset="0"/>
                <a:ea typeface="Times New Roman" charset="0"/>
                <a:cs typeface="Times New Roman" charset="0"/>
              </a:rPr>
              <a:t>in his choice.</a:t>
            </a:r>
          </a:p>
          <a:p>
            <a:pPr marL="0" indent="0">
              <a:buNone/>
            </a:pPr>
            <a:r>
              <a:rPr lang="en-US" sz="2400" dirty="0">
                <a:latin typeface="Times New Roman" charset="0"/>
                <a:ea typeface="Times New Roman" charset="0"/>
                <a:cs typeface="Times New Roman" charset="0"/>
              </a:rPr>
              <a:t>If   A &gt; B than B ≯ A</a:t>
            </a:r>
          </a:p>
          <a:p>
            <a:pPr marL="0" indent="0">
              <a:buNone/>
            </a:pPr>
            <a:r>
              <a:rPr lang="en-US" sz="2400" b="1" dirty="0">
                <a:latin typeface="Times New Roman" charset="0"/>
                <a:ea typeface="Times New Roman" charset="0"/>
                <a:cs typeface="Times New Roman" charset="0"/>
              </a:rPr>
              <a:t>Transitivity:</a:t>
            </a:r>
          </a:p>
          <a:p>
            <a:pPr marL="0" indent="0">
              <a:buNone/>
            </a:pPr>
            <a:r>
              <a:rPr lang="en-US" sz="2400" dirty="0">
                <a:latin typeface="Times New Roman" charset="0"/>
                <a:ea typeface="Times New Roman" charset="0"/>
                <a:cs typeface="Times New Roman" charset="0"/>
              </a:rPr>
              <a:t>This principle </a:t>
            </a:r>
            <a:r>
              <a:rPr lang="en-US" sz="2400" dirty="0" smtClean="0">
                <a:latin typeface="Times New Roman" charset="0"/>
                <a:ea typeface="Times New Roman" charset="0"/>
                <a:cs typeface="Times New Roman" charset="0"/>
              </a:rPr>
              <a:t>states </a:t>
            </a:r>
            <a:r>
              <a:rPr lang="en-US" sz="2400" dirty="0">
                <a:latin typeface="Times New Roman" charset="0"/>
                <a:ea typeface="Times New Roman" charset="0"/>
                <a:cs typeface="Times New Roman" charset="0"/>
              </a:rPr>
              <a:t>that if bundle </a:t>
            </a:r>
            <a:r>
              <a:rPr lang="en-US" sz="2400" b="1" dirty="0">
                <a:latin typeface="Times New Roman" charset="0"/>
                <a:ea typeface="Times New Roman" charset="0"/>
                <a:cs typeface="Times New Roman" charset="0"/>
              </a:rPr>
              <a:t>A</a:t>
            </a:r>
            <a:r>
              <a:rPr lang="en-US" sz="2400" dirty="0">
                <a:latin typeface="Times New Roman" charset="0"/>
                <a:ea typeface="Times New Roman" charset="0"/>
                <a:cs typeface="Times New Roman" charset="0"/>
              </a:rPr>
              <a:t> is preferred to </a:t>
            </a:r>
            <a:r>
              <a:rPr lang="en-US" sz="2400" b="1" dirty="0">
                <a:latin typeface="Times New Roman" charset="0"/>
                <a:ea typeface="Times New Roman" charset="0"/>
                <a:cs typeface="Times New Roman" charset="0"/>
              </a:rPr>
              <a:t>B</a:t>
            </a:r>
            <a:r>
              <a:rPr lang="en-US" sz="2400" dirty="0">
                <a:latin typeface="Times New Roman" charset="0"/>
                <a:ea typeface="Times New Roman" charset="0"/>
                <a:cs typeface="Times New Roman" charset="0"/>
              </a:rPr>
              <a:t>, and </a:t>
            </a:r>
            <a:r>
              <a:rPr lang="en-US" sz="2400" b="1" dirty="0">
                <a:latin typeface="Times New Roman" charset="0"/>
                <a:ea typeface="Times New Roman" charset="0"/>
                <a:cs typeface="Times New Roman" charset="0"/>
              </a:rPr>
              <a:t>B</a:t>
            </a:r>
            <a:r>
              <a:rPr lang="en-US" sz="2400" dirty="0">
                <a:latin typeface="Times New Roman" charset="0"/>
                <a:ea typeface="Times New Roman" charset="0"/>
                <a:cs typeface="Times New Roman" charset="0"/>
              </a:rPr>
              <a:t> is preferred to </a:t>
            </a:r>
            <a:r>
              <a:rPr lang="en-US" sz="2400" b="1" dirty="0">
                <a:latin typeface="Times New Roman" charset="0"/>
                <a:ea typeface="Times New Roman" charset="0"/>
                <a:cs typeface="Times New Roman" charset="0"/>
              </a:rPr>
              <a:t>C</a:t>
            </a:r>
            <a:r>
              <a:rPr lang="en-US" sz="2400" dirty="0">
                <a:latin typeface="Times New Roman" charset="0"/>
                <a:ea typeface="Times New Roman" charset="0"/>
                <a:cs typeface="Times New Roman" charset="0"/>
              </a:rPr>
              <a:t>, then it must be true that bundle </a:t>
            </a:r>
            <a:r>
              <a:rPr lang="en-US" sz="2400" b="1" dirty="0">
                <a:latin typeface="Times New Roman" charset="0"/>
                <a:ea typeface="Times New Roman" charset="0"/>
                <a:cs typeface="Times New Roman" charset="0"/>
              </a:rPr>
              <a:t>A</a:t>
            </a:r>
            <a:r>
              <a:rPr lang="en-US" sz="2400" dirty="0">
                <a:latin typeface="Times New Roman" charset="0"/>
                <a:ea typeface="Times New Roman" charset="0"/>
                <a:cs typeface="Times New Roman" charset="0"/>
              </a:rPr>
              <a:t> is preferred to </a:t>
            </a:r>
            <a:r>
              <a:rPr lang="en-US" sz="2400" b="1" dirty="0">
                <a:latin typeface="Times New Roman" charset="0"/>
                <a:ea typeface="Times New Roman" charset="0"/>
                <a:cs typeface="Times New Roman" charset="0"/>
              </a:rPr>
              <a:t>C</a:t>
            </a:r>
            <a:r>
              <a:rPr lang="en-US" sz="2400" dirty="0">
                <a:latin typeface="Times New Roman" charset="0"/>
                <a:ea typeface="Times New Roman" charset="0"/>
                <a:cs typeface="Times New Roman" charset="0"/>
              </a:rPr>
              <a:t>.</a:t>
            </a:r>
          </a:p>
          <a:p>
            <a:endParaRPr lang="en-US" dirty="0"/>
          </a:p>
        </p:txBody>
      </p:sp>
    </p:spTree>
    <p:extLst>
      <p:ext uri="{BB962C8B-B14F-4D97-AF65-F5344CB8AC3E}">
        <p14:creationId xmlns:p14="http://schemas.microsoft.com/office/powerpoint/2010/main" val="168231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12614"/>
            <a:ext cx="10058400" cy="1371600"/>
          </a:xfrm>
        </p:spPr>
        <p:txBody>
          <a:bodyPr>
            <a:normAutofit/>
          </a:bodyPr>
          <a:lstStyle/>
          <a:p>
            <a:r>
              <a:rPr lang="en-US" sz="3600" dirty="0" smtClean="0">
                <a:latin typeface="Times New Roman" charset="0"/>
                <a:ea typeface="Times New Roman" charset="0"/>
                <a:cs typeface="Times New Roman" charset="0"/>
              </a:rPr>
              <a:t>INDIFFERENCE Schedule Of Commodity X And Y</a:t>
            </a:r>
            <a:endParaRPr lang="en-US" sz="3600" dirty="0">
              <a:latin typeface="Times New Roman" charset="0"/>
              <a:ea typeface="Times New Roman" charset="0"/>
              <a:cs typeface="Times New Roman"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5987662"/>
              </p:ext>
            </p:extLst>
          </p:nvPr>
        </p:nvGraphicFramePr>
        <p:xfrm>
          <a:off x="1066800" y="1753850"/>
          <a:ext cx="10058400" cy="4202716"/>
        </p:xfrm>
        <a:graphic>
          <a:graphicData uri="http://schemas.openxmlformats.org/drawingml/2006/table">
            <a:tbl>
              <a:tblPr firstRow="1" bandRow="1">
                <a:tableStyleId>{5C22544A-7EE6-4342-B048-85BDC9FD1C3A}</a:tableStyleId>
              </a:tblPr>
              <a:tblGrid>
                <a:gridCol w="2011680"/>
                <a:gridCol w="2011680"/>
                <a:gridCol w="2011680"/>
                <a:gridCol w="2011680"/>
                <a:gridCol w="2011680"/>
              </a:tblGrid>
              <a:tr h="794811">
                <a:tc>
                  <a:txBody>
                    <a:bodyPr/>
                    <a:lstStyle/>
                    <a:p>
                      <a:r>
                        <a:rPr lang="en-US" dirty="0" smtClean="0"/>
                        <a:t>Combination</a:t>
                      </a:r>
                      <a:endParaRPr lang="en-US" dirty="0"/>
                    </a:p>
                  </a:txBody>
                  <a:tcPr/>
                </a:tc>
                <a:tc>
                  <a:txBody>
                    <a:bodyPr/>
                    <a:lstStyle/>
                    <a:p>
                      <a:r>
                        <a:rPr lang="en-US" dirty="0" smtClean="0"/>
                        <a:t>Commodity X</a:t>
                      </a:r>
                      <a:endParaRPr lang="en-US" dirty="0"/>
                    </a:p>
                  </a:txBody>
                  <a:tcPr/>
                </a:tc>
                <a:tc>
                  <a:txBody>
                    <a:bodyPr/>
                    <a:lstStyle/>
                    <a:p>
                      <a:r>
                        <a:rPr lang="en-US" dirty="0" smtClean="0"/>
                        <a:t>Commodity Y</a:t>
                      </a:r>
                      <a:endParaRPr lang="en-US" dirty="0"/>
                    </a:p>
                  </a:txBody>
                  <a:tcPr/>
                </a:tc>
                <a:tc>
                  <a:txBody>
                    <a:bodyPr/>
                    <a:lstStyle/>
                    <a:p>
                      <a:r>
                        <a:rPr lang="en-US" dirty="0" smtClean="0"/>
                        <a:t>MRS</a:t>
                      </a:r>
                      <a:endParaRPr lang="en-US" dirty="0"/>
                    </a:p>
                  </a:txBody>
                  <a:tcPr/>
                </a:tc>
                <a:tc>
                  <a:txBody>
                    <a:bodyPr/>
                    <a:lstStyle/>
                    <a:p>
                      <a:r>
                        <a:rPr lang="en-US" dirty="0" smtClean="0"/>
                        <a:t>Total</a:t>
                      </a:r>
                      <a:r>
                        <a:rPr lang="en-US" baseline="0" dirty="0" smtClean="0"/>
                        <a:t> Utility</a:t>
                      </a:r>
                      <a:endParaRPr lang="en-US" dirty="0"/>
                    </a:p>
                  </a:txBody>
                  <a:tcPr/>
                </a:tc>
              </a:tr>
              <a:tr h="681581">
                <a:tc>
                  <a:txBody>
                    <a:bodyPr/>
                    <a:lstStyle/>
                    <a:p>
                      <a:r>
                        <a:rPr lang="en-US" dirty="0" smtClean="0"/>
                        <a:t>A</a:t>
                      </a:r>
                      <a:endParaRPr lang="en-US" dirty="0"/>
                    </a:p>
                  </a:txBody>
                  <a:tcPr/>
                </a:tc>
                <a:tc>
                  <a:txBody>
                    <a:bodyPr/>
                    <a:lstStyle/>
                    <a:p>
                      <a:r>
                        <a:rPr lang="en-US" dirty="0" smtClean="0"/>
                        <a:t>1</a:t>
                      </a:r>
                      <a:endParaRPr lang="en-US" dirty="0"/>
                    </a:p>
                  </a:txBody>
                  <a:tcPr/>
                </a:tc>
                <a:tc>
                  <a:txBody>
                    <a:bodyPr/>
                    <a:lstStyle/>
                    <a:p>
                      <a:r>
                        <a:rPr lang="en-US" dirty="0" smtClean="0"/>
                        <a:t>14</a:t>
                      </a:r>
                      <a:endParaRPr lang="en-US" dirty="0"/>
                    </a:p>
                  </a:txBody>
                  <a:tcPr/>
                </a:tc>
                <a:tc>
                  <a:txBody>
                    <a:bodyPr/>
                    <a:lstStyle/>
                    <a:p>
                      <a:r>
                        <a:rPr lang="en-US" dirty="0" smtClean="0"/>
                        <a:t>0</a:t>
                      </a:r>
                      <a:endParaRPr lang="en-US" dirty="0"/>
                    </a:p>
                  </a:txBody>
                  <a:tcPr/>
                </a:tc>
                <a:tc>
                  <a:txBody>
                    <a:bodyPr/>
                    <a:lstStyle/>
                    <a:p>
                      <a:r>
                        <a:rPr lang="en-US" dirty="0" smtClean="0"/>
                        <a:t>U</a:t>
                      </a:r>
                      <a:endParaRPr lang="en-US" dirty="0"/>
                    </a:p>
                  </a:txBody>
                  <a:tcPr/>
                </a:tc>
              </a:tr>
              <a:tr h="681581">
                <a:tc>
                  <a:txBody>
                    <a:bodyPr/>
                    <a:lstStyle/>
                    <a:p>
                      <a:r>
                        <a:rPr lang="en-US" dirty="0" smtClean="0"/>
                        <a:t>B</a:t>
                      </a:r>
                      <a:endParaRPr lang="en-US" dirty="0"/>
                    </a:p>
                  </a:txBody>
                  <a:tcPr/>
                </a:tc>
                <a:tc>
                  <a:txBody>
                    <a:bodyPr/>
                    <a:lstStyle/>
                    <a:p>
                      <a:r>
                        <a:rPr lang="en-US" dirty="0" smtClean="0"/>
                        <a:t>2</a:t>
                      </a:r>
                      <a:endParaRPr lang="en-US" dirty="0"/>
                    </a:p>
                  </a:txBody>
                  <a:tcPr/>
                </a:tc>
                <a:tc>
                  <a:txBody>
                    <a:bodyPr/>
                    <a:lstStyle/>
                    <a:p>
                      <a:r>
                        <a:rPr lang="en-US" dirty="0" smtClean="0"/>
                        <a:t>9</a:t>
                      </a:r>
                      <a:endParaRPr lang="en-US" dirty="0"/>
                    </a:p>
                  </a:txBody>
                  <a:tcPr/>
                </a:tc>
                <a:tc>
                  <a:txBody>
                    <a:bodyPr/>
                    <a:lstStyle/>
                    <a:p>
                      <a:r>
                        <a:rPr lang="en-US" dirty="0" smtClean="0"/>
                        <a:t>5</a:t>
                      </a:r>
                      <a:endParaRPr lang="en-US" dirty="0"/>
                    </a:p>
                  </a:txBody>
                  <a:tcPr/>
                </a:tc>
                <a:tc>
                  <a:txBody>
                    <a:bodyPr/>
                    <a:lstStyle/>
                    <a:p>
                      <a:r>
                        <a:rPr lang="en-US" dirty="0" smtClean="0"/>
                        <a:t>U</a:t>
                      </a:r>
                      <a:endParaRPr lang="en-US" dirty="0"/>
                    </a:p>
                  </a:txBody>
                  <a:tcPr/>
                </a:tc>
              </a:tr>
              <a:tr h="681581">
                <a:tc>
                  <a:txBody>
                    <a:bodyPr/>
                    <a:lstStyle/>
                    <a:p>
                      <a:r>
                        <a:rPr lang="en-US" dirty="0" smtClean="0"/>
                        <a:t>C</a:t>
                      </a:r>
                      <a:endParaRPr lang="en-US" dirty="0"/>
                    </a:p>
                  </a:txBody>
                  <a:tcPr/>
                </a:tc>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3</a:t>
                      </a:r>
                      <a:endParaRPr lang="en-US" dirty="0"/>
                    </a:p>
                  </a:txBody>
                  <a:tcPr/>
                </a:tc>
                <a:tc>
                  <a:txBody>
                    <a:bodyPr/>
                    <a:lstStyle/>
                    <a:p>
                      <a:r>
                        <a:rPr lang="en-US" dirty="0" smtClean="0"/>
                        <a:t>U</a:t>
                      </a:r>
                      <a:endParaRPr lang="en-US" dirty="0"/>
                    </a:p>
                  </a:txBody>
                  <a:tcPr/>
                </a:tc>
              </a:tr>
              <a:tr h="681581">
                <a:tc>
                  <a:txBody>
                    <a:bodyPr/>
                    <a:lstStyle/>
                    <a:p>
                      <a:r>
                        <a:rPr lang="en-US" dirty="0" smtClean="0"/>
                        <a:t>D</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r>
                        <a:rPr lang="en-US" dirty="0" smtClean="0"/>
                        <a:t>U</a:t>
                      </a:r>
                      <a:endParaRPr lang="en-US" dirty="0"/>
                    </a:p>
                  </a:txBody>
                  <a:tcPr/>
                </a:tc>
              </a:tr>
              <a:tr h="681581">
                <a:tc>
                  <a:txBody>
                    <a:bodyPr/>
                    <a:lstStyle/>
                    <a:p>
                      <a:r>
                        <a:rPr lang="en-US" dirty="0" smtClean="0"/>
                        <a:t>E</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U</a:t>
                      </a:r>
                      <a:endParaRPr lang="en-US" dirty="0"/>
                    </a:p>
                  </a:txBody>
                  <a:tcPr/>
                </a:tc>
              </a:tr>
            </a:tbl>
          </a:graphicData>
        </a:graphic>
      </p:graphicFrame>
    </p:spTree>
    <p:extLst>
      <p:ext uri="{BB962C8B-B14F-4D97-AF65-F5344CB8AC3E}">
        <p14:creationId xmlns:p14="http://schemas.microsoft.com/office/powerpoint/2010/main" val="127844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642594"/>
            <a:ext cx="10424160" cy="5544846"/>
          </a:xfrm>
          <a:ln w="22225">
            <a:solidFill>
              <a:srgbClr val="00B050">
                <a:alpha val="16000"/>
              </a:srgbClr>
            </a:solidFill>
          </a:ln>
        </p:spPr>
      </p:pic>
      <p:sp>
        <p:nvSpPr>
          <p:cNvPr id="6" name="Right Arrow 5"/>
          <p:cNvSpPr/>
          <p:nvPr/>
        </p:nvSpPr>
        <p:spPr>
          <a:xfrm>
            <a:off x="3552669" y="3267107"/>
            <a:ext cx="562131" cy="72441"/>
          </a:xfrm>
          <a:prstGeom prst="rightArrow">
            <a:avLst/>
          </a:prstGeom>
          <a:ln w="38100">
            <a:solidFill>
              <a:srgbClr val="00B050">
                <a:alpha val="9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flipH="1">
            <a:off x="3288292" y="2246243"/>
            <a:ext cx="45719" cy="655983"/>
          </a:xfrm>
          <a:prstGeom prst="downArrow">
            <a:avLst/>
          </a:prstGeom>
          <a:solidFill>
            <a:schemeClr val="accent1">
              <a:alpha val="60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763077" y="2246243"/>
            <a:ext cx="570933" cy="369332"/>
          </a:xfrm>
          <a:prstGeom prst="rect">
            <a:avLst/>
          </a:prstGeom>
          <a:noFill/>
        </p:spPr>
        <p:txBody>
          <a:bodyPr wrap="square" rtlCol="0">
            <a:spAutoFit/>
          </a:bodyPr>
          <a:lstStyle/>
          <a:p>
            <a:r>
              <a:rPr lang="en-US" b="1" dirty="0" smtClean="0">
                <a:solidFill>
                  <a:srgbClr val="FF0000">
                    <a:alpha val="82000"/>
                  </a:srgbClr>
                </a:solidFill>
              </a:rPr>
              <a:t>△Y</a:t>
            </a:r>
            <a:endParaRPr lang="en-US" b="1" dirty="0">
              <a:solidFill>
                <a:srgbClr val="FF0000">
                  <a:alpha val="82000"/>
                </a:srgbClr>
              </a:solidFill>
            </a:endParaRPr>
          </a:p>
        </p:txBody>
      </p:sp>
      <p:sp>
        <p:nvSpPr>
          <p:cNvPr id="9" name="TextBox 8"/>
          <p:cNvSpPr txBox="1"/>
          <p:nvPr/>
        </p:nvSpPr>
        <p:spPr>
          <a:xfrm>
            <a:off x="3552669" y="3339548"/>
            <a:ext cx="741035" cy="369332"/>
          </a:xfrm>
          <a:prstGeom prst="rect">
            <a:avLst/>
          </a:prstGeom>
          <a:noFill/>
        </p:spPr>
        <p:txBody>
          <a:bodyPr wrap="square" rtlCol="0">
            <a:spAutoFit/>
          </a:bodyPr>
          <a:lstStyle/>
          <a:p>
            <a:r>
              <a:rPr lang="en-US" b="1" dirty="0" smtClean="0">
                <a:solidFill>
                  <a:srgbClr val="00B050"/>
                </a:solidFill>
              </a:rPr>
              <a:t>△X </a:t>
            </a:r>
            <a:endParaRPr lang="en-US" b="1" dirty="0">
              <a:solidFill>
                <a:srgbClr val="00B050"/>
              </a:solidFill>
            </a:endParaRPr>
          </a:p>
        </p:txBody>
      </p:sp>
    </p:spTree>
    <p:extLst>
      <p:ext uri="{BB962C8B-B14F-4D97-AF65-F5344CB8AC3E}">
        <p14:creationId xmlns:p14="http://schemas.microsoft.com/office/powerpoint/2010/main" val="62780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213360"/>
            <a:ext cx="10058400" cy="5677774"/>
          </a:xfrm>
        </p:spPr>
        <p:txBody>
          <a:bodyPr>
            <a:noAutofit/>
          </a:bodyPr>
          <a:lstStyle/>
          <a:p>
            <a:endParaRPr lang="en-US" sz="2000" dirty="0" smtClean="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U = f(x, y)</a:t>
            </a:r>
          </a:p>
          <a:p>
            <a:r>
              <a:rPr lang="en-US" sz="2000" dirty="0" smtClean="0">
                <a:latin typeface="Times New Roman" charset="0"/>
                <a:ea typeface="Times New Roman" charset="0"/>
                <a:cs typeface="Times New Roman" charset="0"/>
              </a:rPr>
              <a:t>The equation of IC is: </a:t>
            </a:r>
            <a:r>
              <a:rPr lang="en-US" sz="2000" dirty="0">
                <a:latin typeface="Times New Roman" charset="0"/>
                <a:ea typeface="Times New Roman" charset="0"/>
                <a:cs typeface="Times New Roman" charset="0"/>
              </a:rPr>
              <a:t>U = f(x, y</a:t>
            </a:r>
            <a:r>
              <a:rPr lang="en-US" sz="2000" dirty="0" smtClean="0">
                <a:latin typeface="Times New Roman" charset="0"/>
                <a:ea typeface="Times New Roman" charset="0"/>
                <a:cs typeface="Times New Roman" charset="0"/>
              </a:rPr>
              <a:t>) = k</a:t>
            </a:r>
          </a:p>
          <a:p>
            <a:endParaRPr lang="en-US" sz="2000" dirty="0">
              <a:latin typeface="Times New Roman" charset="0"/>
              <a:ea typeface="Times New Roman" charset="0"/>
              <a:cs typeface="Times New Roman" charset="0"/>
            </a:endParaRPr>
          </a:p>
          <a:p>
            <a:r>
              <a:rPr lang="en-US" sz="2000" dirty="0" smtClean="0">
                <a:latin typeface="Times New Roman" charset="0"/>
                <a:ea typeface="Times New Roman" charset="0"/>
                <a:cs typeface="Times New Roman" charset="0"/>
              </a:rPr>
              <a:t>Where k is constant</a:t>
            </a:r>
          </a:p>
          <a:p>
            <a:endParaRPr lang="en-US" sz="2000" dirty="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All combinations of X and Y below the curve are inferior to those combinations on or above the </a:t>
            </a:r>
            <a:r>
              <a:rPr lang="en-US" sz="2000" dirty="0" smtClean="0">
                <a:latin typeface="Times New Roman" charset="0"/>
                <a:ea typeface="Times New Roman" charset="0"/>
                <a:cs typeface="Times New Roman" charset="0"/>
              </a:rPr>
              <a:t>curve.</a:t>
            </a:r>
          </a:p>
          <a:p>
            <a:endParaRPr lang="en-US" sz="2000" dirty="0">
              <a:latin typeface="Times New Roman" charset="0"/>
              <a:ea typeface="Times New Roman" charset="0"/>
              <a:cs typeface="Times New Roman" charset="0"/>
            </a:endParaRPr>
          </a:p>
          <a:p>
            <a:r>
              <a:rPr lang="en-US" sz="2000" dirty="0">
                <a:latin typeface="Times New Roman" charset="0"/>
                <a:ea typeface="Times New Roman" charset="0"/>
                <a:cs typeface="Times New Roman" charset="0"/>
              </a:rPr>
              <a:t>All combinations of X and Y above the curve are preferable </a:t>
            </a:r>
            <a:r>
              <a:rPr lang="en-US" sz="2000" dirty="0" smtClean="0">
                <a:latin typeface="Times New Roman" charset="0"/>
                <a:ea typeface="Times New Roman" charset="0"/>
                <a:cs typeface="Times New Roman" charset="0"/>
              </a:rPr>
              <a:t>to consumer.</a:t>
            </a:r>
            <a:endParaRPr lang="en-US" sz="2000" dirty="0">
              <a:latin typeface="Times New Roman" charset="0"/>
              <a:ea typeface="Times New Roman" charset="0"/>
              <a:cs typeface="Times New Roman" charset="0"/>
            </a:endParaRPr>
          </a:p>
          <a:p>
            <a:endParaRPr lang="en-US" sz="2000" dirty="0" smtClean="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6148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3150</TotalTime>
  <Words>1682</Words>
  <Application>Microsoft Macintosh PowerPoint</Application>
  <PresentationFormat>Widescreen</PresentationFormat>
  <Paragraphs>226</Paragraphs>
  <Slides>27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Calibri</vt:lpstr>
      <vt:lpstr>Cambria Math</vt:lpstr>
      <vt:lpstr>Century Gothic</vt:lpstr>
      <vt:lpstr>Garamond</vt:lpstr>
      <vt:lpstr>Times New Roman</vt:lpstr>
      <vt:lpstr>Wingdings</vt:lpstr>
      <vt:lpstr>Savon</vt:lpstr>
      <vt:lpstr>Document</vt:lpstr>
      <vt:lpstr>Ordinal Approach    Or</vt:lpstr>
      <vt:lpstr>PowerPoint Presentation</vt:lpstr>
      <vt:lpstr> Indifference curve </vt:lpstr>
      <vt:lpstr> Assumptions of an indifference curve: </vt:lpstr>
      <vt:lpstr>PowerPoint Presentation</vt:lpstr>
      <vt:lpstr>PowerPoint Presentation</vt:lpstr>
      <vt:lpstr>INDIFFERENCE Schedule Of Commodity X And Y</vt:lpstr>
      <vt:lpstr>PowerPoint Presentation</vt:lpstr>
      <vt:lpstr>PowerPoint Presentation</vt:lpstr>
      <vt:lpstr>Marginal Rate of Substitution</vt:lpstr>
      <vt:lpstr>Marginal Rate of Substitution</vt:lpstr>
      <vt:lpstr> Properties of an indifference curve: </vt:lpstr>
      <vt:lpstr>1. Negative Downward Slope</vt:lpstr>
      <vt:lpstr>2. Higher Indifference curves represent higher levels of satisfaction.</vt:lpstr>
      <vt:lpstr>PowerPoint Presentation</vt:lpstr>
      <vt:lpstr>3. Indifference curve does not intersect.  </vt:lpstr>
      <vt:lpstr>IC are Convex to the origin.  </vt:lpstr>
      <vt:lpstr>Budget Line</vt:lpstr>
      <vt:lpstr>Equation of the budget line</vt:lpstr>
      <vt:lpstr>Budget Schedule when Income is 50 </vt:lpstr>
      <vt:lpstr>PowerPoint Presentation</vt:lpstr>
      <vt:lpstr>PowerPoint Presentation</vt:lpstr>
      <vt:lpstr>Slope of Budget Line.</vt:lpstr>
      <vt:lpstr>Conditions of Consumer’s Equilibrium </vt:lpstr>
      <vt:lpstr>1. Budget line should be tangent to the indifference curve </vt:lpstr>
      <vt:lpstr>2. The slope on indifference curve = slope of the budget line. </vt:lpstr>
      <vt:lpstr>3. IC should be convex to the origin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71</cp:revision>
  <dcterms:created xsi:type="dcterms:W3CDTF">2020-04-12T03:42:46Z</dcterms:created>
  <dcterms:modified xsi:type="dcterms:W3CDTF">2020-05-05T16:57:42Z</dcterms:modified>
</cp:coreProperties>
</file>