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7" r:id="rId3"/>
    <p:sldId id="278" r:id="rId4"/>
    <p:sldId id="279" r:id="rId5"/>
    <p:sldId id="280" r:id="rId6"/>
    <p:sldId id="282" r:id="rId7"/>
    <p:sldId id="281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44" r:id="rId32"/>
    <p:sldId id="345" r:id="rId33"/>
    <p:sldId id="346" r:id="rId34"/>
    <p:sldId id="347" r:id="rId35"/>
    <p:sldId id="307" r:id="rId36"/>
    <p:sldId id="308" r:id="rId37"/>
    <p:sldId id="309" r:id="rId38"/>
    <p:sldId id="311" r:id="rId39"/>
    <p:sldId id="312" r:id="rId40"/>
    <p:sldId id="348" r:id="rId41"/>
    <p:sldId id="313" r:id="rId42"/>
    <p:sldId id="314" r:id="rId43"/>
    <p:sldId id="320" r:id="rId44"/>
    <p:sldId id="321" r:id="rId45"/>
    <p:sldId id="322" r:id="rId46"/>
    <p:sldId id="323" r:id="rId47"/>
    <p:sldId id="324" r:id="rId48"/>
    <p:sldId id="325" r:id="rId49"/>
    <p:sldId id="327" r:id="rId50"/>
    <p:sldId id="328" r:id="rId51"/>
    <p:sldId id="329" r:id="rId52"/>
    <p:sldId id="330" r:id="rId53"/>
    <p:sldId id="331" r:id="rId54"/>
    <p:sldId id="332" r:id="rId55"/>
    <p:sldId id="333" r:id="rId56"/>
    <p:sldId id="334" r:id="rId57"/>
    <p:sldId id="335" r:id="rId58"/>
    <p:sldId id="336" r:id="rId59"/>
    <p:sldId id="337" r:id="rId60"/>
    <p:sldId id="338" r:id="rId61"/>
    <p:sldId id="339" r:id="rId62"/>
    <p:sldId id="340" r:id="rId63"/>
    <p:sldId id="341" r:id="rId64"/>
    <p:sldId id="342" r:id="rId65"/>
    <p:sldId id="343" r:id="rId66"/>
    <p:sldId id="277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AEC27-CF76-450D-8CF8-3F3149F276A1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2941A-C6F3-4BCB-9552-E85DEBEE5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5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2941A-C6F3-4BCB-9552-E85DEBEE5BC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81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2941A-C6F3-4BCB-9552-E85DEBEE5BC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39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u="sng" dirty="0" smtClean="0"/>
              <a:t/>
            </a:r>
            <a:br>
              <a:rPr lang="en-US" sz="6600" b="1" u="sng" dirty="0" smtClean="0"/>
            </a:br>
            <a:r>
              <a:rPr lang="en-US" sz="6600" b="1" u="sng" dirty="0"/>
              <a:t/>
            </a:r>
            <a:br>
              <a:rPr lang="en-US" sz="6600" b="1" u="sng" dirty="0"/>
            </a:br>
            <a:r>
              <a:rPr lang="en-US" sz="6600" b="1" u="sng" dirty="0" smtClean="0"/>
              <a:t>Design in Software Construction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At the software-architecture level, the complexity of a problem is reduced by </a:t>
            </a:r>
            <a:r>
              <a:rPr lang="en-US" dirty="0" smtClean="0"/>
              <a:t>dividing the </a:t>
            </a:r>
            <a:r>
              <a:rPr lang="en-US" dirty="0"/>
              <a:t>system into subsystems.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goal of all </a:t>
            </a:r>
            <a:r>
              <a:rPr lang="en-US" dirty="0" smtClean="0"/>
              <a:t>software-design techniques </a:t>
            </a:r>
            <a:r>
              <a:rPr lang="en-US" dirty="0"/>
              <a:t>is to break a complicated problem into simple pieces.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more </a:t>
            </a:r>
            <a:r>
              <a:rPr lang="en-US" dirty="0" smtClean="0"/>
              <a:t>independent the </a:t>
            </a:r>
            <a:r>
              <a:rPr lang="en-US" dirty="0"/>
              <a:t>subsystems are, the more you make it safe to focus on one bit of </a:t>
            </a:r>
            <a:r>
              <a:rPr lang="en-US" dirty="0" smtClean="0"/>
              <a:t>complexity at </a:t>
            </a:r>
            <a:r>
              <a:rPr lang="en-US" dirty="0"/>
              <a:t>a </a:t>
            </a:r>
            <a:r>
              <a:rPr lang="en-US" dirty="0" smtClean="0"/>
              <a:t>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57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Overly costly, ineffective designs arise from three </a:t>
            </a:r>
            <a:r>
              <a:rPr lang="en-US" dirty="0" smtClean="0"/>
              <a:t>sources: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complex solution to a simple </a:t>
            </a:r>
            <a:r>
              <a:rPr lang="en-US" dirty="0" smtClean="0"/>
              <a:t>problem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simple, incorrect solution to a complex </a:t>
            </a:r>
            <a:r>
              <a:rPr lang="en-US" dirty="0" smtClean="0"/>
              <a:t>problem</a:t>
            </a:r>
          </a:p>
          <a:p>
            <a:pPr lvl="1" algn="just"/>
            <a:r>
              <a:rPr lang="en-US" dirty="0" smtClean="0"/>
              <a:t>An </a:t>
            </a:r>
            <a:r>
              <a:rPr lang="en-US" dirty="0"/>
              <a:t>inappropriate, complex solution to a complex problem</a:t>
            </a:r>
          </a:p>
        </p:txBody>
      </p:sp>
    </p:spTree>
    <p:extLst>
      <p:ext uri="{BB962C8B-B14F-4D97-AF65-F5344CB8AC3E}">
        <p14:creationId xmlns:p14="http://schemas.microsoft.com/office/powerpoint/2010/main" val="347623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Managing </a:t>
            </a:r>
            <a:r>
              <a:rPr lang="en-US" b="1" u="sng" dirty="0" smtClean="0"/>
              <a:t>Complexity</a:t>
            </a:r>
            <a:br>
              <a:rPr lang="en-US" b="1" u="sng" dirty="0" smtClean="0"/>
            </a:br>
            <a:r>
              <a:rPr lang="en-US" b="1" u="sng" dirty="0" smtClean="0"/>
              <a:t>(How to Attack Complexity)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As </a:t>
            </a:r>
            <a:r>
              <a:rPr lang="en-US" dirty="0" err="1"/>
              <a:t>Dijkstra</a:t>
            </a:r>
            <a:r>
              <a:rPr lang="en-US" dirty="0"/>
              <a:t> pointed out, modern software is inherently complex, and no matter </a:t>
            </a:r>
            <a:r>
              <a:rPr lang="en-US" dirty="0" smtClean="0"/>
              <a:t>how hard </a:t>
            </a:r>
            <a:r>
              <a:rPr lang="en-US" dirty="0"/>
              <a:t>you try, you’ll eventually bump into some level of complexity that’s inherent in </a:t>
            </a:r>
            <a:r>
              <a:rPr lang="en-US" dirty="0" smtClean="0"/>
              <a:t>the real-world </a:t>
            </a:r>
            <a:r>
              <a:rPr lang="en-US" dirty="0"/>
              <a:t>problem itself.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suggests a two-prong approach to managing </a:t>
            </a:r>
            <a:r>
              <a:rPr lang="en-US" dirty="0" smtClean="0"/>
              <a:t>complexity:</a:t>
            </a:r>
          </a:p>
          <a:p>
            <a:pPr lvl="1" algn="just"/>
            <a:r>
              <a:rPr lang="en-US" dirty="0" smtClean="0"/>
              <a:t>Minimize </a:t>
            </a:r>
            <a:r>
              <a:rPr lang="en-US" dirty="0"/>
              <a:t>the amount of essential complexity that anyone’s brain has to </a:t>
            </a:r>
            <a:r>
              <a:rPr lang="en-US" dirty="0" smtClean="0"/>
              <a:t>deal with </a:t>
            </a:r>
            <a:r>
              <a:rPr lang="en-US" dirty="0"/>
              <a:t>at any one </a:t>
            </a:r>
            <a:r>
              <a:rPr lang="en-US" dirty="0" smtClean="0"/>
              <a:t>time.</a:t>
            </a:r>
          </a:p>
          <a:p>
            <a:pPr lvl="1" algn="just"/>
            <a:r>
              <a:rPr lang="en-US" dirty="0" smtClean="0"/>
              <a:t>Keep </a:t>
            </a:r>
            <a:r>
              <a:rPr lang="en-US" dirty="0"/>
              <a:t>accidental complexity from needlessly proliferating.</a:t>
            </a:r>
          </a:p>
          <a:p>
            <a:pPr algn="just"/>
            <a:r>
              <a:rPr lang="en-US" dirty="0"/>
              <a:t>Once </a:t>
            </a:r>
            <a:r>
              <a:rPr lang="en-US" dirty="0" smtClean="0"/>
              <a:t>it is understood </a:t>
            </a:r>
            <a:r>
              <a:rPr lang="en-US" dirty="0"/>
              <a:t>that all other technical goals in software are secondary to </a:t>
            </a:r>
            <a:r>
              <a:rPr lang="en-US" dirty="0" smtClean="0"/>
              <a:t>managing complexity</a:t>
            </a:r>
            <a:r>
              <a:rPr lang="en-US" dirty="0"/>
              <a:t>, many design considerations become straightforward.</a:t>
            </a:r>
          </a:p>
        </p:txBody>
      </p:sp>
    </p:spTree>
    <p:extLst>
      <p:ext uri="{BB962C8B-B14F-4D97-AF65-F5344CB8AC3E}">
        <p14:creationId xmlns:p14="http://schemas.microsoft.com/office/powerpoint/2010/main" val="53154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Desirable Characteristics of a Design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high-quality design has several general characteristics.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could achieve all </a:t>
            </a:r>
            <a:r>
              <a:rPr lang="en-US" dirty="0" smtClean="0"/>
              <a:t>these goals</a:t>
            </a:r>
            <a:r>
              <a:rPr lang="en-US" dirty="0"/>
              <a:t>, your design would be very good indeed. </a:t>
            </a: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dirty="0"/>
              <a:t>goals contradict other goals, </a:t>
            </a:r>
            <a:r>
              <a:rPr lang="en-US" dirty="0" smtClean="0"/>
              <a:t>but that’s </a:t>
            </a:r>
            <a:r>
              <a:rPr lang="en-US" dirty="0"/>
              <a:t>the challenge of design—creating a good set of tradeoffs from </a:t>
            </a:r>
            <a:r>
              <a:rPr lang="en-US" dirty="0" smtClean="0"/>
              <a:t>competing objectives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0088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Desirable Characteristics of a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Here’s a list of </a:t>
            </a:r>
            <a:r>
              <a:rPr lang="en-US" dirty="0" smtClean="0"/>
              <a:t>required </a:t>
            </a:r>
            <a:r>
              <a:rPr lang="en-US" dirty="0" smtClean="0"/>
              <a:t>design </a:t>
            </a:r>
            <a:r>
              <a:rPr lang="en-US" dirty="0" smtClean="0"/>
              <a:t>characteristics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(details from book Pg. 80, 81)</a:t>
            </a:r>
            <a:endParaRPr lang="en-US" dirty="0" smtClean="0"/>
          </a:p>
          <a:p>
            <a:pPr lvl="1"/>
            <a:r>
              <a:rPr lang="en-US" dirty="0" smtClean="0"/>
              <a:t>Minimal Complexity</a:t>
            </a:r>
          </a:p>
          <a:p>
            <a:pPr lvl="1"/>
            <a:r>
              <a:rPr lang="en-US" dirty="0" smtClean="0"/>
              <a:t>Ease of Maintenance</a:t>
            </a:r>
          </a:p>
          <a:p>
            <a:pPr lvl="1"/>
            <a:r>
              <a:rPr lang="en-US" dirty="0" smtClean="0"/>
              <a:t>Loose Coupling</a:t>
            </a:r>
          </a:p>
          <a:p>
            <a:pPr lvl="1"/>
            <a:r>
              <a:rPr lang="en-US" dirty="0" smtClean="0"/>
              <a:t>Extensibility</a:t>
            </a:r>
          </a:p>
          <a:p>
            <a:pPr lvl="1"/>
            <a:r>
              <a:rPr lang="en-US" dirty="0" smtClean="0"/>
              <a:t>Reusability</a:t>
            </a:r>
          </a:p>
          <a:p>
            <a:pPr lvl="1"/>
            <a:r>
              <a:rPr lang="en-US" dirty="0" smtClean="0"/>
              <a:t>High Fan-in</a:t>
            </a:r>
          </a:p>
          <a:p>
            <a:pPr lvl="1"/>
            <a:r>
              <a:rPr lang="en-US" dirty="0" smtClean="0"/>
              <a:t>Low to medium fan-out</a:t>
            </a:r>
          </a:p>
          <a:p>
            <a:pPr lvl="1"/>
            <a:r>
              <a:rPr lang="en-US" dirty="0" smtClean="0"/>
              <a:t>Portability</a:t>
            </a:r>
          </a:p>
          <a:p>
            <a:pPr lvl="1"/>
            <a:r>
              <a:rPr lang="en-US" dirty="0" smtClean="0"/>
              <a:t>Leanness</a:t>
            </a:r>
          </a:p>
          <a:p>
            <a:pPr lvl="1"/>
            <a:r>
              <a:rPr lang="en-US" dirty="0" smtClean="0"/>
              <a:t>Stratification</a:t>
            </a:r>
          </a:p>
          <a:p>
            <a:pPr lvl="1"/>
            <a:r>
              <a:rPr lang="en-US" dirty="0" smtClean="0"/>
              <a:t>Standard Techniques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094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Levels </a:t>
            </a:r>
            <a:br>
              <a:rPr lang="en-US" b="1" u="sng" dirty="0" smtClean="0"/>
            </a:br>
            <a:r>
              <a:rPr lang="en-US" b="1" u="sng" dirty="0" smtClean="0"/>
              <a:t>of Design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Design is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needed at </a:t>
            </a:r>
          </a:p>
          <a:p>
            <a:pPr marL="0" indent="0" algn="just">
              <a:buNone/>
            </a:pPr>
            <a:r>
              <a:rPr lang="en-US" dirty="0" smtClean="0"/>
              <a:t>several </a:t>
            </a:r>
          </a:p>
          <a:p>
            <a:pPr marL="0" indent="0" algn="just">
              <a:buNone/>
            </a:pPr>
            <a:r>
              <a:rPr lang="en-US" dirty="0" smtClean="0"/>
              <a:t>different levels </a:t>
            </a:r>
          </a:p>
          <a:p>
            <a:pPr marL="0" indent="0" algn="just">
              <a:buNone/>
            </a:pPr>
            <a:r>
              <a:rPr lang="en-US" dirty="0" smtClean="0"/>
              <a:t>of </a:t>
            </a:r>
            <a:r>
              <a:rPr lang="en-US" dirty="0"/>
              <a:t>detail in a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software </a:t>
            </a:r>
          </a:p>
          <a:p>
            <a:pPr marL="0" indent="0" algn="just">
              <a:buNone/>
            </a:pPr>
            <a:r>
              <a:rPr lang="en-US" dirty="0" smtClean="0"/>
              <a:t>system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2400"/>
            <a:ext cx="6019800" cy="655320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19416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Levels of Design</a:t>
            </a:r>
            <a:br>
              <a:rPr lang="en-US" b="1" u="sng" dirty="0" smtClean="0"/>
            </a:br>
            <a:r>
              <a:rPr lang="en-US" sz="4000" b="1" u="sng" dirty="0"/>
              <a:t>Level 1: Software System</a:t>
            </a:r>
            <a:br>
              <a:rPr lang="en-US" sz="4000" b="1" u="sng" dirty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first level is the entire system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Some programmers jump right from the </a:t>
            </a:r>
            <a:r>
              <a:rPr lang="en-US" dirty="0" smtClean="0"/>
              <a:t>system level </a:t>
            </a:r>
            <a:r>
              <a:rPr lang="en-US" dirty="0"/>
              <a:t>into designing classes, but it’s usually beneficial to think through higher </a:t>
            </a:r>
            <a:r>
              <a:rPr lang="en-US" dirty="0" smtClean="0"/>
              <a:t>level combinations </a:t>
            </a:r>
            <a:r>
              <a:rPr lang="en-US" dirty="0"/>
              <a:t>of classes, such as subsystems or packages.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4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</a:t>
            </a:r>
            <a:r>
              <a:rPr lang="en-US" sz="3600" b="1" u="sng" dirty="0" smtClean="0"/>
              <a:t>2: Division into Sub Systems/Packages</a:t>
            </a:r>
            <a:r>
              <a:rPr lang="en-US" sz="3600" b="1" u="sng" dirty="0"/>
              <a:t/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main product of design at this level is the identification of all major subsystems.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major design activity at this level is deciding how to </a:t>
            </a:r>
            <a:r>
              <a:rPr lang="en-US" dirty="0" smtClean="0"/>
              <a:t>partition the </a:t>
            </a:r>
            <a:r>
              <a:rPr lang="en-US" dirty="0"/>
              <a:t>program into major subsystems and defining how each subsystem is allowed </a:t>
            </a:r>
            <a:r>
              <a:rPr lang="en-US" dirty="0" smtClean="0"/>
              <a:t>to use </a:t>
            </a:r>
            <a:r>
              <a:rPr lang="en-US" dirty="0"/>
              <a:t>each other subsystem. </a:t>
            </a:r>
            <a:endParaRPr lang="en-US" dirty="0" smtClean="0"/>
          </a:p>
          <a:p>
            <a:pPr algn="just"/>
            <a:r>
              <a:rPr lang="en-US" dirty="0" smtClean="0"/>
              <a:t>Division </a:t>
            </a:r>
            <a:r>
              <a:rPr lang="en-US" dirty="0"/>
              <a:t>at this level is typically needed on any project </a:t>
            </a:r>
            <a:r>
              <a:rPr lang="en-US" dirty="0" smtClean="0"/>
              <a:t>that takes </a:t>
            </a:r>
            <a:r>
              <a:rPr lang="en-US" dirty="0"/>
              <a:t>longer than a few weeks. </a:t>
            </a:r>
            <a:endParaRPr lang="en-US" dirty="0" smtClean="0"/>
          </a:p>
          <a:p>
            <a:pPr algn="just"/>
            <a:r>
              <a:rPr lang="en-US" dirty="0" smtClean="0"/>
              <a:t>Within </a:t>
            </a:r>
            <a:r>
              <a:rPr lang="en-US" dirty="0"/>
              <a:t>each subsystem, different methods of </a:t>
            </a:r>
            <a:r>
              <a:rPr lang="en-US" dirty="0" smtClean="0"/>
              <a:t>design might </a:t>
            </a:r>
            <a:r>
              <a:rPr lang="en-US" dirty="0"/>
              <a:t>be used—choosing the approach that best fits each part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1698718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2: Division into Sub Systems/Packages</a:t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Of particular importance at this level are the rules about how the various </a:t>
            </a:r>
            <a:r>
              <a:rPr lang="en-US" dirty="0" smtClean="0"/>
              <a:t>subsystems can </a:t>
            </a:r>
            <a:r>
              <a:rPr lang="en-US" dirty="0"/>
              <a:t>communicate.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all subsystems can communicate with all other subsystems, </a:t>
            </a:r>
            <a:r>
              <a:rPr lang="en-US" dirty="0" smtClean="0"/>
              <a:t>you lose </a:t>
            </a:r>
            <a:r>
              <a:rPr lang="en-US" dirty="0"/>
              <a:t>the benefit of separating them at all. </a:t>
            </a:r>
            <a:endParaRPr lang="en-US" dirty="0" smtClean="0"/>
          </a:p>
          <a:p>
            <a:pPr algn="just"/>
            <a:r>
              <a:rPr lang="en-US" dirty="0" smtClean="0"/>
              <a:t>Make </a:t>
            </a:r>
            <a:r>
              <a:rPr lang="en-US" dirty="0"/>
              <a:t>each subsystem meaningful by </a:t>
            </a:r>
            <a:r>
              <a:rPr lang="en-US" dirty="0" smtClean="0"/>
              <a:t>restricting communications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770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2: Division into Sub Systems/Packages</a:t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example. A system is divided into six sub systems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743198"/>
            <a:ext cx="5473662" cy="34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</a:t>
            </a:r>
          </a:p>
          <a:p>
            <a:r>
              <a:rPr lang="en-US" dirty="0"/>
              <a:t>Design </a:t>
            </a:r>
            <a:r>
              <a:rPr lang="en-US" dirty="0" smtClean="0"/>
              <a:t>Challenges</a:t>
            </a:r>
          </a:p>
          <a:p>
            <a:r>
              <a:rPr lang="en-US" dirty="0" smtClean="0"/>
              <a:t>Key </a:t>
            </a:r>
            <a:r>
              <a:rPr lang="en-US" dirty="0"/>
              <a:t>Design </a:t>
            </a:r>
            <a:r>
              <a:rPr lang="en-US" dirty="0" smtClean="0"/>
              <a:t>Concepts</a:t>
            </a:r>
            <a:endParaRPr lang="en-US" dirty="0"/>
          </a:p>
          <a:p>
            <a:r>
              <a:rPr lang="en-US" dirty="0" smtClean="0"/>
              <a:t>Design </a:t>
            </a:r>
            <a:r>
              <a:rPr lang="en-US" dirty="0"/>
              <a:t>Building Blocks: </a:t>
            </a:r>
            <a:r>
              <a:rPr lang="en-US" dirty="0" smtClean="0"/>
              <a:t>Heuristics</a:t>
            </a:r>
            <a:endParaRPr lang="en-US" dirty="0"/>
          </a:p>
          <a:p>
            <a:r>
              <a:rPr lang="en-US" dirty="0" smtClean="0"/>
              <a:t>Design Practices</a:t>
            </a:r>
            <a:endParaRPr lang="en-US" dirty="0"/>
          </a:p>
          <a:p>
            <a:r>
              <a:rPr lang="en-US" dirty="0" smtClean="0"/>
              <a:t>Key Points</a:t>
            </a:r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2: Division into Sub Systems/Packages</a:t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will happen when there is no restriction on inter subsystems communication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743200"/>
            <a:ext cx="5747304" cy="355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22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2: Division into Sub Systems/Packages</a:t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E</a:t>
            </a:r>
            <a:r>
              <a:rPr lang="en-US" dirty="0" smtClean="0"/>
              <a:t>very </a:t>
            </a:r>
            <a:r>
              <a:rPr lang="en-US" dirty="0"/>
              <a:t>subsystem ends up communicating directly with every </a:t>
            </a:r>
            <a:r>
              <a:rPr lang="en-US" dirty="0" smtClean="0"/>
              <a:t>other subsystem</a:t>
            </a:r>
            <a:r>
              <a:rPr lang="en-US" dirty="0"/>
              <a:t>, which raises some important </a:t>
            </a:r>
            <a:r>
              <a:rPr lang="en-US" dirty="0" smtClean="0"/>
              <a:t>questions:</a:t>
            </a:r>
          </a:p>
          <a:p>
            <a:pPr lvl="1" algn="just"/>
            <a:r>
              <a:rPr lang="en-US" dirty="0" smtClean="0"/>
              <a:t>How </a:t>
            </a:r>
            <a:r>
              <a:rPr lang="en-US" dirty="0"/>
              <a:t>many different parts of the system does a developer need to understand </a:t>
            </a:r>
            <a:r>
              <a:rPr lang="en-US" dirty="0" smtClean="0"/>
              <a:t>at least </a:t>
            </a:r>
            <a:r>
              <a:rPr lang="en-US" dirty="0"/>
              <a:t>a little bit to change something in the graphics </a:t>
            </a:r>
            <a:r>
              <a:rPr lang="en-US" dirty="0" smtClean="0"/>
              <a:t>subsystem?</a:t>
            </a:r>
          </a:p>
          <a:p>
            <a:pPr lvl="1" algn="just"/>
            <a:r>
              <a:rPr lang="en-US" dirty="0" smtClean="0"/>
              <a:t>What </a:t>
            </a:r>
            <a:r>
              <a:rPr lang="en-US" dirty="0"/>
              <a:t>happens when you try to use the business rules in another </a:t>
            </a:r>
            <a:r>
              <a:rPr lang="en-US" dirty="0" smtClean="0"/>
              <a:t>system?</a:t>
            </a:r>
          </a:p>
          <a:p>
            <a:pPr lvl="1" algn="just"/>
            <a:r>
              <a:rPr lang="en-US" dirty="0" smtClean="0"/>
              <a:t>What </a:t>
            </a:r>
            <a:r>
              <a:rPr lang="en-US" dirty="0"/>
              <a:t>happens when you want to put a new user interface on the system, </a:t>
            </a:r>
            <a:r>
              <a:rPr lang="en-US" dirty="0" smtClean="0"/>
              <a:t>perhaps a </a:t>
            </a:r>
            <a:r>
              <a:rPr lang="en-US" dirty="0"/>
              <a:t>command-line UI for test </a:t>
            </a:r>
            <a:r>
              <a:rPr lang="en-US" dirty="0" smtClean="0"/>
              <a:t>purposes?</a:t>
            </a:r>
          </a:p>
          <a:p>
            <a:pPr lvl="1" algn="just"/>
            <a:r>
              <a:rPr lang="en-US" dirty="0" smtClean="0"/>
              <a:t>What </a:t>
            </a:r>
            <a:r>
              <a:rPr lang="en-US" dirty="0"/>
              <a:t>happens when you want to put data storage on a remote machine?</a:t>
            </a:r>
          </a:p>
        </p:txBody>
      </p:sp>
    </p:spTree>
    <p:extLst>
      <p:ext uri="{BB962C8B-B14F-4D97-AF65-F5344CB8AC3E}">
        <p14:creationId xmlns:p14="http://schemas.microsoft.com/office/powerpoint/2010/main" val="1603920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2: Division into Sub Systems/Packages</a:t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A</a:t>
            </a:r>
            <a:r>
              <a:rPr lang="en-US" sz="2400" dirty="0" smtClean="0"/>
              <a:t>ll </a:t>
            </a:r>
            <a:r>
              <a:rPr lang="en-US" sz="2400" dirty="0"/>
              <a:t>of these issues can be addressed with little extra work. </a:t>
            </a:r>
            <a:endParaRPr lang="en-US" sz="2400" dirty="0" smtClean="0"/>
          </a:p>
          <a:p>
            <a:pPr algn="just"/>
            <a:r>
              <a:rPr lang="en-US" sz="2400" dirty="0" smtClean="0"/>
              <a:t>Allow</a:t>
            </a:r>
            <a:r>
              <a:rPr lang="en-US" sz="2400" dirty="0"/>
              <a:t> </a:t>
            </a:r>
            <a:r>
              <a:rPr lang="en-US" sz="2400" dirty="0" smtClean="0"/>
              <a:t>communication between subsystems only </a:t>
            </a:r>
            <a:r>
              <a:rPr lang="en-US" sz="2400" dirty="0"/>
              <a:t>on a “need to know”  </a:t>
            </a:r>
            <a:r>
              <a:rPr lang="en-US" sz="2400" dirty="0" smtClean="0"/>
              <a:t>basis.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95600"/>
            <a:ext cx="5867400" cy="327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772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sz="3600" b="1" u="sng" dirty="0"/>
              <a:t>Level 2: Division into Sub Systems/Packages</a:t>
            </a:r>
            <a:br>
              <a:rPr lang="en-US" sz="3600" b="1" u="sng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To keep the connections easy to understand and maintain, </a:t>
            </a:r>
            <a:r>
              <a:rPr lang="en-US" dirty="0" smtClean="0"/>
              <a:t>consider the following inter subsystem </a:t>
            </a:r>
            <a:r>
              <a:rPr lang="en-US" dirty="0"/>
              <a:t>relations.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simplest relationship is to have one subsystem call </a:t>
            </a:r>
            <a:r>
              <a:rPr lang="en-US" dirty="0" smtClean="0"/>
              <a:t>routines in </a:t>
            </a:r>
            <a:r>
              <a:rPr lang="en-US" dirty="0"/>
              <a:t>another. </a:t>
            </a:r>
            <a:endParaRPr lang="en-US" dirty="0" smtClean="0"/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more involved relationship is to have one subsystem </a:t>
            </a:r>
            <a:r>
              <a:rPr lang="en-US" dirty="0" smtClean="0"/>
              <a:t>contain classes </a:t>
            </a:r>
            <a:r>
              <a:rPr lang="en-US" dirty="0"/>
              <a:t>from another. </a:t>
            </a:r>
            <a:endParaRPr lang="en-US" dirty="0" smtClean="0"/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most involved relationship is to have classes in one </a:t>
            </a:r>
            <a:r>
              <a:rPr lang="en-US" dirty="0" smtClean="0"/>
              <a:t>subsystem inherit </a:t>
            </a:r>
            <a:r>
              <a:rPr lang="en-US" dirty="0"/>
              <a:t>from classes in another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good general rule is that a system-level diagram </a:t>
            </a:r>
            <a:r>
              <a:rPr lang="en-US" dirty="0" smtClean="0"/>
              <a:t>should </a:t>
            </a:r>
            <a:r>
              <a:rPr lang="en-US" dirty="0"/>
              <a:t>be an </a:t>
            </a:r>
            <a:r>
              <a:rPr lang="en-US" dirty="0" smtClean="0"/>
              <a:t>acyclic graph</a:t>
            </a:r>
            <a:r>
              <a:rPr lang="en-US" dirty="0"/>
              <a:t>. In other words, a program shouldn’t contain any circular relationships </a:t>
            </a:r>
            <a:r>
              <a:rPr lang="en-US" dirty="0" smtClean="0"/>
              <a:t>in which </a:t>
            </a:r>
            <a:r>
              <a:rPr lang="en-US" dirty="0"/>
              <a:t>Class A uses Class B, Class B uses Class C, and Class C uses Class A.</a:t>
            </a:r>
          </a:p>
        </p:txBody>
      </p:sp>
    </p:spTree>
    <p:extLst>
      <p:ext uri="{BB962C8B-B14F-4D97-AF65-F5344CB8AC3E}">
        <p14:creationId xmlns:p14="http://schemas.microsoft.com/office/powerpoint/2010/main" val="3782034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Levels </a:t>
            </a:r>
            <a:r>
              <a:rPr lang="en-US" b="1" u="sng" dirty="0"/>
              <a:t>of Design</a:t>
            </a:r>
            <a:br>
              <a:rPr lang="en-US" b="1" u="sng" dirty="0"/>
            </a:br>
            <a:r>
              <a:rPr lang="en-US" b="1" u="sng" dirty="0"/>
              <a:t>Level </a:t>
            </a:r>
            <a:r>
              <a:rPr lang="en-US" b="1" u="sng" dirty="0" smtClean="0"/>
              <a:t>3: </a:t>
            </a:r>
            <a:r>
              <a:rPr lang="en-US" b="1" u="sng" dirty="0"/>
              <a:t>Division into </a:t>
            </a:r>
            <a:r>
              <a:rPr lang="en-US" b="1" u="sng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Design at this level includes identifying all classes in the system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Details of the ways in which each class interacts with the rest of the system are </a:t>
            </a:r>
            <a:r>
              <a:rPr lang="en-US" dirty="0" smtClean="0"/>
              <a:t>also specified </a:t>
            </a:r>
            <a:r>
              <a:rPr lang="en-US" dirty="0"/>
              <a:t>as the classes are specified.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particular, the class’s interface is defined.</a:t>
            </a:r>
          </a:p>
          <a:p>
            <a:pPr algn="just"/>
            <a:r>
              <a:rPr lang="en-US" dirty="0"/>
              <a:t>Overall, the major design activity at this level is making sure that all the </a:t>
            </a:r>
            <a:r>
              <a:rPr lang="en-US" dirty="0" smtClean="0"/>
              <a:t>subsystems have </a:t>
            </a:r>
            <a:r>
              <a:rPr lang="en-US" dirty="0"/>
              <a:t>been decomposed to a level of detail fine enough that you can implement </a:t>
            </a:r>
            <a:r>
              <a:rPr lang="en-US" dirty="0" smtClean="0"/>
              <a:t>their parts </a:t>
            </a:r>
            <a:r>
              <a:rPr lang="en-US" dirty="0"/>
              <a:t>as individual classes.</a:t>
            </a:r>
          </a:p>
        </p:txBody>
      </p:sp>
    </p:spTree>
    <p:extLst>
      <p:ext uri="{BB962C8B-B14F-4D97-AF65-F5344CB8AC3E}">
        <p14:creationId xmlns:p14="http://schemas.microsoft.com/office/powerpoint/2010/main" val="6817284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b="1" u="sng" dirty="0"/>
              <a:t>Level </a:t>
            </a:r>
            <a:r>
              <a:rPr lang="en-US" b="1" u="sng" dirty="0" smtClean="0"/>
              <a:t>4: </a:t>
            </a:r>
            <a:r>
              <a:rPr lang="en-US" b="1" u="sng" dirty="0"/>
              <a:t>Division into </a:t>
            </a:r>
            <a:r>
              <a:rPr lang="en-US" b="1" u="sng" dirty="0" smtClean="0"/>
              <a:t>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Design at this level includes dividing each class into routines.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class </a:t>
            </a:r>
            <a:r>
              <a:rPr lang="en-US" dirty="0" smtClean="0"/>
              <a:t>interface defined </a:t>
            </a:r>
            <a:r>
              <a:rPr lang="en-US" dirty="0"/>
              <a:t>at Level 3 will define some of the routines. </a:t>
            </a:r>
            <a:endParaRPr lang="en-US" dirty="0" smtClean="0"/>
          </a:p>
          <a:p>
            <a:pPr algn="just"/>
            <a:r>
              <a:rPr lang="en-US" dirty="0" smtClean="0"/>
              <a:t>Design </a:t>
            </a:r>
            <a:r>
              <a:rPr lang="en-US" dirty="0"/>
              <a:t>at Level 4 will detail </a:t>
            </a:r>
            <a:r>
              <a:rPr lang="en-US" dirty="0" smtClean="0"/>
              <a:t>the class’s </a:t>
            </a:r>
            <a:r>
              <a:rPr lang="en-US" dirty="0"/>
              <a:t>private routines.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you examine the details of the routines inside a </a:t>
            </a:r>
            <a:r>
              <a:rPr lang="en-US" dirty="0" smtClean="0"/>
              <a:t>class, you </a:t>
            </a:r>
            <a:r>
              <a:rPr lang="en-US" dirty="0"/>
              <a:t>can see that many routines are simple </a:t>
            </a:r>
            <a:r>
              <a:rPr lang="en-US" dirty="0" smtClean="0"/>
              <a:t>boxes.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20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b="1" u="sng" dirty="0"/>
              <a:t>Level 4: Division into 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act of fully defining the class’s routines often results in a better understanding </a:t>
            </a:r>
            <a:r>
              <a:rPr lang="en-US" dirty="0" smtClean="0"/>
              <a:t>of the </a:t>
            </a:r>
            <a:r>
              <a:rPr lang="en-US" dirty="0"/>
              <a:t>class’s interface, and that causes corresponding changes to the interface—that </a:t>
            </a:r>
            <a:r>
              <a:rPr lang="en-US" dirty="0" smtClean="0"/>
              <a:t>is, changes </a:t>
            </a:r>
            <a:r>
              <a:rPr lang="en-US" dirty="0"/>
              <a:t>back at Level 3.</a:t>
            </a:r>
          </a:p>
          <a:p>
            <a:pPr algn="just"/>
            <a:r>
              <a:rPr lang="en-US" dirty="0"/>
              <a:t>This level of decomposition and design is often left up to the individual </a:t>
            </a:r>
            <a:r>
              <a:rPr lang="en-US" dirty="0" smtClean="0"/>
              <a:t>programmer, and </a:t>
            </a:r>
            <a:r>
              <a:rPr lang="en-US" dirty="0"/>
              <a:t>it’s needed on any project that takes more than a few hours.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doesn’t need to </a:t>
            </a:r>
            <a:r>
              <a:rPr lang="en-US" dirty="0" smtClean="0"/>
              <a:t>be done </a:t>
            </a:r>
            <a:r>
              <a:rPr lang="en-US" dirty="0"/>
              <a:t>formally, but it at least needs to be done mentally.</a:t>
            </a:r>
          </a:p>
        </p:txBody>
      </p:sp>
    </p:spTree>
    <p:extLst>
      <p:ext uri="{BB962C8B-B14F-4D97-AF65-F5344CB8AC3E}">
        <p14:creationId xmlns:p14="http://schemas.microsoft.com/office/powerpoint/2010/main" val="1898772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Levels of Design</a:t>
            </a:r>
            <a:br>
              <a:rPr lang="en-US" b="1" u="sng" dirty="0"/>
            </a:br>
            <a:r>
              <a:rPr lang="en-US" b="1" u="sng" dirty="0"/>
              <a:t>Level </a:t>
            </a:r>
            <a:r>
              <a:rPr lang="en-US" b="1" u="sng" dirty="0" smtClean="0"/>
              <a:t>5: Internal routine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Design at the routine level consists of laying out the detailed functionality of the </a:t>
            </a:r>
            <a:r>
              <a:rPr lang="en-US" dirty="0" smtClean="0"/>
              <a:t>individual routines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Internal </a:t>
            </a:r>
            <a:r>
              <a:rPr lang="en-US" dirty="0"/>
              <a:t>routine design is typically left to the individual </a:t>
            </a:r>
            <a:r>
              <a:rPr lang="en-US" dirty="0" smtClean="0"/>
              <a:t>programmer working </a:t>
            </a:r>
            <a:r>
              <a:rPr lang="en-US" dirty="0"/>
              <a:t>on an individual routine.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design consists of activities such as </a:t>
            </a:r>
            <a:r>
              <a:rPr lang="en-US" dirty="0" smtClean="0"/>
              <a:t>writing pseudo code</a:t>
            </a:r>
            <a:r>
              <a:rPr lang="en-US" dirty="0"/>
              <a:t>, looking up algorithms in reference books, deciding how to organize </a:t>
            </a:r>
            <a:r>
              <a:rPr lang="en-US" dirty="0" smtClean="0"/>
              <a:t>the paragraphs </a:t>
            </a:r>
            <a:r>
              <a:rPr lang="en-US" dirty="0"/>
              <a:t>of code in a routine, and writing programming-language code.</a:t>
            </a:r>
          </a:p>
        </p:txBody>
      </p:sp>
    </p:spTree>
    <p:extLst>
      <p:ext uri="{BB962C8B-B14F-4D97-AF65-F5344CB8AC3E}">
        <p14:creationId xmlns:p14="http://schemas.microsoft.com/office/powerpoint/2010/main" val="14411091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Design Building Blocks: Heuristics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As design </a:t>
            </a:r>
            <a:r>
              <a:rPr lang="en-US" dirty="0"/>
              <a:t>is nondeterministic, skillful application of an effective set of </a:t>
            </a:r>
            <a:r>
              <a:rPr lang="en-US" dirty="0" smtClean="0"/>
              <a:t>heuristics is </a:t>
            </a:r>
            <a:r>
              <a:rPr lang="en-US" dirty="0"/>
              <a:t>the core activity in good software design.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might think of heuristics as the guides for the trials in “trial and error</a:t>
            </a:r>
            <a:r>
              <a:rPr lang="en-US" dirty="0" smtClean="0"/>
              <a:t>.”</a:t>
            </a:r>
          </a:p>
          <a:p>
            <a:pPr algn="just"/>
            <a:r>
              <a:rPr lang="en-US" dirty="0"/>
              <a:t>The following subsections describe a </a:t>
            </a:r>
            <a:r>
              <a:rPr lang="en-US" dirty="0" smtClean="0"/>
              <a:t>number of </a:t>
            </a:r>
            <a:r>
              <a:rPr lang="en-US" dirty="0"/>
              <a:t>heuristics—ways to think about a design that sometime produce good </a:t>
            </a:r>
            <a:r>
              <a:rPr lang="en-US" dirty="0" smtClean="0"/>
              <a:t>design </a:t>
            </a:r>
            <a:r>
              <a:rPr lang="en-US" dirty="0" smtClean="0"/>
              <a:t>understandings.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98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Design Building Blocks: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Some </a:t>
            </a:r>
            <a:r>
              <a:rPr lang="en-US" dirty="0"/>
              <a:t>major design </a:t>
            </a:r>
            <a:r>
              <a:rPr lang="en-US" dirty="0" smtClean="0"/>
              <a:t>heuristics are:</a:t>
            </a:r>
            <a:endParaRPr lang="en-US" dirty="0"/>
          </a:p>
          <a:p>
            <a:pPr lvl="1" algn="just"/>
            <a:r>
              <a:rPr lang="en-US" dirty="0" smtClean="0"/>
              <a:t>Find </a:t>
            </a:r>
            <a:r>
              <a:rPr lang="en-US" dirty="0"/>
              <a:t>Real-World </a:t>
            </a:r>
            <a:r>
              <a:rPr lang="en-US" dirty="0" smtClean="0"/>
              <a:t>Objects</a:t>
            </a:r>
          </a:p>
          <a:p>
            <a:pPr lvl="1" algn="just"/>
            <a:r>
              <a:rPr lang="en-US" dirty="0"/>
              <a:t>Hide Secrets (Information Hiding</a:t>
            </a:r>
            <a:r>
              <a:rPr lang="en-US" dirty="0" smtClean="0"/>
              <a:t>)</a:t>
            </a:r>
            <a:endParaRPr lang="en-US" dirty="0" smtClean="0"/>
          </a:p>
          <a:p>
            <a:pPr lvl="2" algn="just"/>
            <a:r>
              <a:rPr lang="en-US" dirty="0" smtClean="0"/>
              <a:t>Form </a:t>
            </a:r>
            <a:r>
              <a:rPr lang="en-US" dirty="0"/>
              <a:t>Consistent </a:t>
            </a:r>
            <a:r>
              <a:rPr lang="en-US" dirty="0" smtClean="0"/>
              <a:t>Abstractions</a:t>
            </a:r>
          </a:p>
          <a:p>
            <a:pPr lvl="2" algn="just"/>
            <a:r>
              <a:rPr lang="en-US" dirty="0" smtClean="0"/>
              <a:t>Encapsulate </a:t>
            </a:r>
            <a:r>
              <a:rPr lang="en-US" dirty="0"/>
              <a:t>Implementation </a:t>
            </a:r>
            <a:r>
              <a:rPr lang="en-US" dirty="0" smtClean="0"/>
              <a:t>Details</a:t>
            </a:r>
          </a:p>
          <a:p>
            <a:pPr lvl="1" algn="just"/>
            <a:r>
              <a:rPr lang="en-US" dirty="0" smtClean="0"/>
              <a:t>Inherit </a:t>
            </a:r>
            <a:r>
              <a:rPr lang="en-US" dirty="0"/>
              <a:t>When </a:t>
            </a:r>
            <a:r>
              <a:rPr lang="en-US" dirty="0" smtClean="0"/>
              <a:t>Possible</a:t>
            </a:r>
          </a:p>
          <a:p>
            <a:pPr lvl="1" algn="just"/>
            <a:r>
              <a:rPr lang="en-US" dirty="0" smtClean="0"/>
              <a:t>Identify </a:t>
            </a:r>
            <a:r>
              <a:rPr lang="en-US" dirty="0"/>
              <a:t>Areas Likely to </a:t>
            </a:r>
            <a:r>
              <a:rPr lang="en-US" dirty="0" smtClean="0"/>
              <a:t>Change</a:t>
            </a:r>
          </a:p>
          <a:p>
            <a:pPr lvl="1" algn="just"/>
            <a:r>
              <a:rPr lang="en-US" dirty="0" smtClean="0"/>
              <a:t>Keep </a:t>
            </a:r>
            <a:r>
              <a:rPr lang="en-US" dirty="0"/>
              <a:t>Coupling </a:t>
            </a:r>
            <a:r>
              <a:rPr lang="en-US" dirty="0" smtClean="0"/>
              <a:t>Loose</a:t>
            </a:r>
          </a:p>
          <a:p>
            <a:pPr lvl="1" algn="just"/>
            <a:r>
              <a:rPr lang="en-US" dirty="0" smtClean="0"/>
              <a:t>Look </a:t>
            </a:r>
            <a:r>
              <a:rPr lang="en-US" dirty="0"/>
              <a:t>for Common Design Patterns</a:t>
            </a:r>
          </a:p>
        </p:txBody>
      </p:sp>
    </p:spTree>
    <p:extLst>
      <p:ext uri="{BB962C8B-B14F-4D97-AF65-F5344CB8AC3E}">
        <p14:creationId xmlns:p14="http://schemas.microsoft.com/office/powerpoint/2010/main" val="3912759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Some people might argue that design isn’t really a construction activity, but on </a:t>
            </a:r>
            <a:r>
              <a:rPr lang="en-US" dirty="0" smtClean="0"/>
              <a:t>small projects</a:t>
            </a:r>
            <a:r>
              <a:rPr lang="en-US" dirty="0"/>
              <a:t>, many activities are thought of as construction, often including design. </a:t>
            </a:r>
            <a:endParaRPr lang="en-US" dirty="0" smtClean="0"/>
          </a:p>
          <a:p>
            <a:pPr algn="just"/>
            <a:r>
              <a:rPr lang="en-US" dirty="0" smtClean="0"/>
              <a:t>Even in some </a:t>
            </a:r>
            <a:r>
              <a:rPr lang="en-US" dirty="0"/>
              <a:t>larger projects, a formal architecture might address only the system-level </a:t>
            </a:r>
            <a:r>
              <a:rPr lang="en-US" dirty="0" smtClean="0"/>
              <a:t>issues and </a:t>
            </a:r>
            <a:r>
              <a:rPr lang="en-US" dirty="0"/>
              <a:t>much design work might intentionally be left for construction.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811002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Find Real-World Objects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The first and most popular approach to identifying design alternatives is </a:t>
            </a:r>
            <a:r>
              <a:rPr lang="en-US" dirty="0" smtClean="0"/>
              <a:t>the object-oriented </a:t>
            </a:r>
            <a:r>
              <a:rPr lang="en-US" dirty="0"/>
              <a:t>approach, which focuses on identifying real-world </a:t>
            </a:r>
            <a:r>
              <a:rPr lang="en-US" dirty="0" smtClean="0"/>
              <a:t>objects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The steps in designing with objects </a:t>
            </a:r>
            <a:r>
              <a:rPr lang="en-US" dirty="0" smtClean="0"/>
              <a:t>are (details from book)</a:t>
            </a:r>
          </a:p>
          <a:p>
            <a:pPr lvl="1" algn="just"/>
            <a:r>
              <a:rPr lang="en-US" dirty="0"/>
              <a:t>Identify the objects and their attributes (methods and data</a:t>
            </a:r>
            <a:r>
              <a:rPr lang="en-US" dirty="0" smtClean="0"/>
              <a:t>).</a:t>
            </a:r>
          </a:p>
          <a:p>
            <a:pPr lvl="1" algn="just"/>
            <a:r>
              <a:rPr lang="en-US" dirty="0" smtClean="0"/>
              <a:t>Determine </a:t>
            </a:r>
            <a:r>
              <a:rPr lang="en-US" dirty="0"/>
              <a:t>what can be done to each </a:t>
            </a:r>
            <a:r>
              <a:rPr lang="en-US" dirty="0" smtClean="0"/>
              <a:t>object.</a:t>
            </a:r>
          </a:p>
          <a:p>
            <a:pPr lvl="1" algn="just"/>
            <a:r>
              <a:rPr lang="en-US" dirty="0" smtClean="0"/>
              <a:t>Determine </a:t>
            </a:r>
            <a:r>
              <a:rPr lang="en-US" dirty="0"/>
              <a:t>what each object is allowed to do to other </a:t>
            </a:r>
            <a:r>
              <a:rPr lang="en-US" dirty="0" smtClean="0"/>
              <a:t>objects.</a:t>
            </a:r>
          </a:p>
          <a:p>
            <a:pPr lvl="1" algn="just"/>
            <a:r>
              <a:rPr lang="en-US" dirty="0" smtClean="0"/>
              <a:t>Determine </a:t>
            </a:r>
            <a:r>
              <a:rPr lang="en-US" dirty="0"/>
              <a:t>the parts of each object that will be visible to other </a:t>
            </a:r>
            <a:r>
              <a:rPr lang="en-US" dirty="0" smtClean="0"/>
              <a:t>objects, which parts </a:t>
            </a:r>
            <a:r>
              <a:rPr lang="en-US" dirty="0"/>
              <a:t>will be public and which will be </a:t>
            </a:r>
            <a:r>
              <a:rPr lang="en-US" dirty="0" smtClean="0"/>
              <a:t>private.</a:t>
            </a:r>
          </a:p>
          <a:p>
            <a:pPr lvl="1" algn="just"/>
            <a:r>
              <a:rPr lang="en-US" dirty="0" smtClean="0"/>
              <a:t>Define </a:t>
            </a:r>
            <a:r>
              <a:rPr lang="en-US" dirty="0"/>
              <a:t>each object’s public interface.</a:t>
            </a:r>
          </a:p>
        </p:txBody>
      </p:sp>
    </p:spTree>
    <p:extLst>
      <p:ext uri="{BB962C8B-B14F-4D97-AF65-F5344CB8AC3E}">
        <p14:creationId xmlns:p14="http://schemas.microsoft.com/office/powerpoint/2010/main" val="723322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Hide Secrets (Information Hiding)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Information hiding is part of the foundation of both structured design and </a:t>
            </a:r>
            <a:r>
              <a:rPr lang="en-US" dirty="0" smtClean="0"/>
              <a:t>object-oriented design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object-oriented design, it gives rise to the concepts of </a:t>
            </a:r>
            <a:r>
              <a:rPr lang="en-US" dirty="0" smtClean="0"/>
              <a:t>abstraction and encapsulation.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478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Hide Secrets (Information Hiding)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In information hiding, each </a:t>
            </a:r>
            <a:r>
              <a:rPr lang="en-US" dirty="0" smtClean="0"/>
              <a:t>class is </a:t>
            </a:r>
            <a:r>
              <a:rPr lang="en-US" dirty="0"/>
              <a:t>characterized by </a:t>
            </a:r>
            <a:r>
              <a:rPr lang="en-US" dirty="0" smtClean="0"/>
              <a:t>the design </a:t>
            </a:r>
            <a:r>
              <a:rPr lang="en-US" dirty="0"/>
              <a:t>or construction decisions that it hides from all other classes.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secret </a:t>
            </a:r>
            <a:r>
              <a:rPr lang="en-US" dirty="0" smtClean="0"/>
              <a:t>might be </a:t>
            </a:r>
            <a:r>
              <a:rPr lang="en-US" dirty="0"/>
              <a:t>an area that’s likely to </a:t>
            </a:r>
            <a:r>
              <a:rPr lang="en-US" dirty="0" smtClean="0"/>
              <a:t>change or </a:t>
            </a:r>
            <a:r>
              <a:rPr lang="en-US" dirty="0"/>
              <a:t>an area that needs to be walled off from the rest of the program so </a:t>
            </a:r>
            <a:r>
              <a:rPr lang="en-US" dirty="0" smtClean="0"/>
              <a:t>that errors </a:t>
            </a:r>
            <a:r>
              <a:rPr lang="en-US" dirty="0"/>
              <a:t>in that area cause as little damage as possible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class’s job is to keep </a:t>
            </a:r>
            <a:r>
              <a:rPr lang="en-US" dirty="0" smtClean="0"/>
              <a:t>this information </a:t>
            </a:r>
            <a:r>
              <a:rPr lang="en-US" dirty="0"/>
              <a:t>hidden and to protect its own right to </a:t>
            </a:r>
            <a:r>
              <a:rPr lang="en-US" dirty="0" smtClean="0"/>
              <a:t>privacy.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5532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Hide Secrets (Information Hiding)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One key task in designing a class is deciding which features should be known </a:t>
            </a:r>
            <a:r>
              <a:rPr lang="en-US" dirty="0" smtClean="0"/>
              <a:t>outside the </a:t>
            </a:r>
            <a:r>
              <a:rPr lang="en-US" dirty="0"/>
              <a:t>class and which should remain secret.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class might use 25 routines and </a:t>
            </a:r>
            <a:r>
              <a:rPr lang="en-US" dirty="0" smtClean="0"/>
              <a:t>expose only </a:t>
            </a:r>
            <a:r>
              <a:rPr lang="en-US" dirty="0"/>
              <a:t>5 of them, using the other 20 </a:t>
            </a:r>
            <a:r>
              <a:rPr lang="en-US" dirty="0" smtClean="0"/>
              <a:t>internally, similarly a class </a:t>
            </a:r>
            <a:r>
              <a:rPr lang="en-US" dirty="0"/>
              <a:t>might use several data types </a:t>
            </a:r>
            <a:r>
              <a:rPr lang="en-US" dirty="0" smtClean="0"/>
              <a:t>and expose </a:t>
            </a:r>
            <a:r>
              <a:rPr lang="en-US" dirty="0"/>
              <a:t>no information about them.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aspect of class design is also known as “</a:t>
            </a:r>
            <a:r>
              <a:rPr lang="en-US" dirty="0" smtClean="0"/>
              <a:t>visibility” since </a:t>
            </a:r>
            <a:r>
              <a:rPr lang="en-US" dirty="0"/>
              <a:t>it </a:t>
            </a:r>
            <a:r>
              <a:rPr lang="en-US" dirty="0" smtClean="0"/>
              <a:t>describes which </a:t>
            </a:r>
            <a:r>
              <a:rPr lang="en-US" dirty="0"/>
              <a:t>features of the class are “visible” or “exposed” </a:t>
            </a:r>
            <a:r>
              <a:rPr lang="en-US" dirty="0" smtClean="0"/>
              <a:t>outside the </a:t>
            </a:r>
            <a:r>
              <a:rPr lang="en-US" dirty="0"/>
              <a:t>class.</a:t>
            </a:r>
          </a:p>
          <a:p>
            <a:pPr algn="just"/>
            <a:r>
              <a:rPr lang="en-US" dirty="0"/>
              <a:t>The interface to a class should reveal as little as possible about its inner workings. </a:t>
            </a:r>
            <a:endParaRPr lang="en-US" dirty="0" smtClean="0"/>
          </a:p>
          <a:p>
            <a:pPr algn="just"/>
            <a:r>
              <a:rPr lang="en-US" dirty="0" smtClean="0"/>
              <a:t>A class should be like </a:t>
            </a:r>
            <a:r>
              <a:rPr lang="en-US" dirty="0"/>
              <a:t>an iceberg: seven-eighths is under water, </a:t>
            </a:r>
            <a:r>
              <a:rPr lang="en-US" dirty="0" smtClean="0"/>
              <a:t>and you </a:t>
            </a:r>
            <a:r>
              <a:rPr lang="en-US" dirty="0"/>
              <a:t>can see only the one-eighth that’s above the surface.</a:t>
            </a:r>
          </a:p>
        </p:txBody>
      </p:sp>
    </p:spTree>
    <p:extLst>
      <p:ext uri="{BB962C8B-B14F-4D97-AF65-F5344CB8AC3E}">
        <p14:creationId xmlns:p14="http://schemas.microsoft.com/office/powerpoint/2010/main" val="27779574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Hide Secrets (Information Hiding)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Information hiding can also be useful in designing a class’s public interface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Asking “What does this class need to hide?” cuts to the heart of the </a:t>
            </a:r>
            <a:r>
              <a:rPr lang="en-US" dirty="0" smtClean="0"/>
              <a:t>interface-design issue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can put a function or data into the class’s public interface without </a:t>
            </a:r>
            <a:r>
              <a:rPr lang="en-US" dirty="0" smtClean="0"/>
              <a:t>compromising its </a:t>
            </a:r>
            <a:r>
              <a:rPr lang="en-US" dirty="0"/>
              <a:t>secrets, do. Otherwise, don’t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9584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 Consistent Abstractions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Abstraction is the ability to engage with a concept while safely ignoring some of </a:t>
            </a:r>
            <a:r>
              <a:rPr lang="en-US" dirty="0" smtClean="0"/>
              <a:t>its details—handling </a:t>
            </a:r>
            <a:r>
              <a:rPr lang="en-US" dirty="0"/>
              <a:t>different details at different levels.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refer to an object as a “house” </a:t>
            </a:r>
            <a:r>
              <a:rPr lang="en-US" dirty="0" smtClean="0"/>
              <a:t>rather than </a:t>
            </a:r>
            <a:r>
              <a:rPr lang="en-US" dirty="0"/>
              <a:t>a combination of glass, wood, and nails, you’re making an abstraction. </a:t>
            </a:r>
            <a:endParaRPr lang="en-US" dirty="0" smtClean="0"/>
          </a:p>
          <a:p>
            <a:pPr algn="just"/>
            <a:r>
              <a:rPr lang="en-US" dirty="0" smtClean="0"/>
              <a:t>If you refer </a:t>
            </a:r>
            <a:r>
              <a:rPr lang="en-US" dirty="0"/>
              <a:t>to a collection of houses as a “town,” you’re making another abstraction.</a:t>
            </a:r>
          </a:p>
        </p:txBody>
      </p:sp>
    </p:spTree>
    <p:extLst>
      <p:ext uri="{BB962C8B-B14F-4D97-AF65-F5344CB8AC3E}">
        <p14:creationId xmlns:p14="http://schemas.microsoft.com/office/powerpoint/2010/main" val="40397561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 Consistent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Base classes are abstractions that allow you to focus on common attributes of a set </a:t>
            </a:r>
            <a:r>
              <a:rPr lang="en-US" dirty="0" smtClean="0"/>
              <a:t>of derived </a:t>
            </a:r>
            <a:r>
              <a:rPr lang="en-US" dirty="0"/>
              <a:t>classes and ignore the details of the specific classes while you’re working </a:t>
            </a:r>
            <a:r>
              <a:rPr lang="en-US" dirty="0" smtClean="0"/>
              <a:t>on the </a:t>
            </a:r>
            <a:r>
              <a:rPr lang="en-US" dirty="0"/>
              <a:t>base class.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good class interface is an abstraction that allows you to focus on </a:t>
            </a:r>
            <a:r>
              <a:rPr lang="en-US" dirty="0" smtClean="0"/>
              <a:t>the interface </a:t>
            </a:r>
            <a:r>
              <a:rPr lang="en-US" dirty="0"/>
              <a:t>without needing to worry about the internal workings of the class.</a:t>
            </a:r>
          </a:p>
        </p:txBody>
      </p:sp>
    </p:spTree>
    <p:extLst>
      <p:ext uri="{BB962C8B-B14F-4D97-AF65-F5344CB8AC3E}">
        <p14:creationId xmlns:p14="http://schemas.microsoft.com/office/powerpoint/2010/main" val="30169910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 Consistent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From a complexity point of view, the principal benefit of abstraction is that it </a:t>
            </a:r>
            <a:r>
              <a:rPr lang="en-US" dirty="0" smtClean="0"/>
              <a:t>allows you </a:t>
            </a:r>
            <a:r>
              <a:rPr lang="en-US" dirty="0"/>
              <a:t>to ignore irrelevant </a:t>
            </a:r>
            <a:r>
              <a:rPr lang="en-US" dirty="0" smtClean="0"/>
              <a:t>details.</a:t>
            </a:r>
          </a:p>
          <a:p>
            <a:pPr algn="just"/>
            <a:r>
              <a:rPr lang="en-US" dirty="0" smtClean="0"/>
              <a:t>Most </a:t>
            </a:r>
            <a:r>
              <a:rPr lang="en-US" dirty="0"/>
              <a:t>real-world objects are already abstractions </a:t>
            </a:r>
            <a:r>
              <a:rPr lang="en-US" dirty="0" smtClean="0"/>
              <a:t>of some </a:t>
            </a:r>
            <a:r>
              <a:rPr lang="en-US" dirty="0"/>
              <a:t>kind.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just mentioned, a house is an abstraction of windows, doors, </a:t>
            </a:r>
            <a:r>
              <a:rPr lang="en-US" dirty="0" smtClean="0"/>
              <a:t>siding, wiring</a:t>
            </a:r>
            <a:r>
              <a:rPr lang="en-US" dirty="0"/>
              <a:t>, plumbing, insulation, and a particular way of organizing them.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door is </a:t>
            </a:r>
            <a:r>
              <a:rPr lang="en-US" dirty="0" smtClean="0"/>
              <a:t>in turn </a:t>
            </a:r>
            <a:r>
              <a:rPr lang="en-US" dirty="0"/>
              <a:t>an abstraction of a particular arrangement of a rectangular piece of material </a:t>
            </a:r>
            <a:r>
              <a:rPr lang="en-US" dirty="0" smtClean="0"/>
              <a:t>with hinges </a:t>
            </a:r>
            <a:r>
              <a:rPr lang="en-US" dirty="0"/>
              <a:t>and a doorknob.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45129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Form Consistent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Good programmers create abstractions at </a:t>
            </a:r>
            <a:r>
              <a:rPr lang="en-US" dirty="0" smtClean="0"/>
              <a:t>the</a:t>
            </a:r>
          </a:p>
          <a:p>
            <a:pPr lvl="1" algn="just"/>
            <a:r>
              <a:rPr lang="en-US" dirty="0" smtClean="0"/>
              <a:t>routine-interface level</a:t>
            </a:r>
          </a:p>
          <a:p>
            <a:pPr lvl="1" algn="just"/>
            <a:r>
              <a:rPr lang="en-US" dirty="0" smtClean="0"/>
              <a:t>class-interface level</a:t>
            </a:r>
          </a:p>
          <a:p>
            <a:pPr lvl="1" algn="just"/>
            <a:r>
              <a:rPr lang="en-US" dirty="0" smtClean="0"/>
              <a:t>package-interface </a:t>
            </a:r>
            <a:r>
              <a:rPr lang="en-US" dirty="0" smtClean="0"/>
              <a:t>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14647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Encapsulate Implementation Details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/>
              <a:t>Encapsulation </a:t>
            </a:r>
            <a:r>
              <a:rPr lang="en-GB" dirty="0" smtClean="0"/>
              <a:t>refers </a:t>
            </a:r>
            <a:r>
              <a:rPr lang="en-GB" dirty="0"/>
              <a:t>to the bundling of data with the methods that operate on that </a:t>
            </a:r>
            <a:r>
              <a:rPr lang="en-GB" dirty="0" smtClean="0"/>
              <a:t>data.</a:t>
            </a:r>
          </a:p>
          <a:p>
            <a:pPr algn="just"/>
            <a:r>
              <a:rPr lang="en-GB" dirty="0" smtClean="0"/>
              <a:t>Encapsulation </a:t>
            </a:r>
            <a:r>
              <a:rPr lang="en-GB" dirty="0"/>
              <a:t>is used to hide the </a:t>
            </a:r>
            <a:r>
              <a:rPr lang="en-GB" dirty="0" smtClean="0"/>
              <a:t>value of </a:t>
            </a:r>
            <a:r>
              <a:rPr lang="en-GB" dirty="0"/>
              <a:t>a structured data object inside a class, preventing unauthorized parties’ direct access to them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Publicly </a:t>
            </a:r>
            <a:r>
              <a:rPr lang="en-GB" dirty="0"/>
              <a:t>accessible methods are generally provided in the </a:t>
            </a:r>
            <a:r>
              <a:rPr lang="en-GB" dirty="0" smtClean="0"/>
              <a:t>class to </a:t>
            </a:r>
            <a:r>
              <a:rPr lang="en-GB" dirty="0"/>
              <a:t>access the values, and other client classes call these methods to retrieve and modify the values within the object.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5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“Design” might be </a:t>
            </a:r>
            <a:endParaRPr lang="en-US" dirty="0" smtClean="0"/>
          </a:p>
          <a:p>
            <a:pPr lvl="1" algn="just"/>
            <a:r>
              <a:rPr lang="en-US" dirty="0" smtClean="0"/>
              <a:t>just </a:t>
            </a:r>
            <a:r>
              <a:rPr lang="en-US" dirty="0"/>
              <a:t>writing a class interface in </a:t>
            </a:r>
            <a:r>
              <a:rPr lang="en-US" dirty="0" smtClean="0"/>
              <a:t>pseudo code </a:t>
            </a:r>
            <a:r>
              <a:rPr lang="en-US" dirty="0"/>
              <a:t>before </a:t>
            </a:r>
            <a:r>
              <a:rPr lang="en-US" dirty="0" smtClean="0"/>
              <a:t>writing the </a:t>
            </a:r>
            <a:r>
              <a:rPr lang="en-US" dirty="0"/>
              <a:t>details. </a:t>
            </a:r>
            <a:endParaRPr lang="en-US" dirty="0" smtClean="0"/>
          </a:p>
          <a:p>
            <a:pPr lvl="1" algn="just"/>
            <a:r>
              <a:rPr lang="en-US" dirty="0" smtClean="0"/>
              <a:t>Drawing </a:t>
            </a:r>
            <a:r>
              <a:rPr lang="en-US" dirty="0"/>
              <a:t>diagrams of a few class relationships before </a:t>
            </a:r>
            <a:r>
              <a:rPr lang="en-US" dirty="0" smtClean="0"/>
              <a:t>coding them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Asking </a:t>
            </a:r>
            <a:r>
              <a:rPr lang="en-US" dirty="0"/>
              <a:t>another programmer which design pattern seems like a </a:t>
            </a:r>
            <a:r>
              <a:rPr lang="en-US" dirty="0" smtClean="0"/>
              <a:t>better choice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Regardless </a:t>
            </a:r>
            <a:r>
              <a:rPr lang="en-US" dirty="0"/>
              <a:t>of how it’s done, small projects benefit from careful design </a:t>
            </a:r>
            <a:r>
              <a:rPr lang="en-US" dirty="0" smtClean="0"/>
              <a:t>just as </a:t>
            </a:r>
            <a:r>
              <a:rPr lang="en-US" dirty="0"/>
              <a:t>larger projects </a:t>
            </a:r>
            <a:r>
              <a:rPr lang="en-US" dirty="0" smtClean="0"/>
              <a:t>do.</a:t>
            </a:r>
          </a:p>
          <a:p>
            <a:pPr algn="just"/>
            <a:r>
              <a:rPr lang="en-US" dirty="0" smtClean="0"/>
              <a:t>Recognizing </a:t>
            </a:r>
            <a:r>
              <a:rPr lang="en-US" dirty="0"/>
              <a:t>design as an explicit activity maximizes the </a:t>
            </a:r>
            <a:r>
              <a:rPr lang="en-US" dirty="0" smtClean="0"/>
              <a:t>benefit you </a:t>
            </a:r>
            <a:r>
              <a:rPr lang="en-US" dirty="0"/>
              <a:t>will receive from it.</a:t>
            </a:r>
          </a:p>
        </p:txBody>
      </p:sp>
    </p:spTree>
    <p:extLst>
      <p:ext uri="{BB962C8B-B14F-4D97-AF65-F5344CB8AC3E}">
        <p14:creationId xmlns:p14="http://schemas.microsoft.com/office/powerpoint/2010/main" val="6635195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Encapsulate Implementation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 smtClean="0"/>
              <a:t>The idea behind encapsulation is that </a:t>
            </a:r>
            <a:r>
              <a:rPr lang="en-GB" dirty="0"/>
              <a:t>data </a:t>
            </a:r>
            <a:r>
              <a:rPr lang="en-GB" dirty="0" smtClean="0"/>
              <a:t>inside an object </a:t>
            </a:r>
            <a:r>
              <a:rPr lang="en-GB" dirty="0"/>
              <a:t>should only be accessed through </a:t>
            </a:r>
            <a:r>
              <a:rPr lang="en-GB" dirty="0" smtClean="0"/>
              <a:t> </a:t>
            </a:r>
            <a:r>
              <a:rPr lang="en-GB" dirty="0"/>
              <a:t>public </a:t>
            </a:r>
            <a:r>
              <a:rPr lang="en-GB" dirty="0" smtClean="0"/>
              <a:t>interface – that is, the class’s public methods.</a:t>
            </a:r>
          </a:p>
          <a:p>
            <a:pPr algn="just"/>
            <a:r>
              <a:rPr lang="en-GB" dirty="0" smtClean="0"/>
              <a:t>If </a:t>
            </a:r>
            <a:r>
              <a:rPr lang="en-GB" dirty="0"/>
              <a:t>we want to use the data stored in an object to perform an action or calculate a </a:t>
            </a:r>
            <a:r>
              <a:rPr lang="en-GB" dirty="0" smtClean="0"/>
              <a:t>value</a:t>
            </a:r>
            <a:r>
              <a:rPr lang="en-GB" dirty="0"/>
              <a:t>, we define a method associated with the object which does this. </a:t>
            </a:r>
            <a:endParaRPr lang="en-GB" dirty="0" smtClean="0"/>
          </a:p>
          <a:p>
            <a:pPr algn="just"/>
            <a:r>
              <a:rPr lang="en-GB" dirty="0" smtClean="0"/>
              <a:t>Then </a:t>
            </a:r>
            <a:r>
              <a:rPr lang="en-GB" dirty="0"/>
              <a:t>whenever we want to perform this action we call the method on the object.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3645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/>
              <a:t>Inherit—When Inheritance Simplifies the Design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In designing a software system, you’ll often find objects that are much like </a:t>
            </a:r>
            <a:r>
              <a:rPr lang="en-US" dirty="0" smtClean="0"/>
              <a:t>other objects</a:t>
            </a:r>
            <a:r>
              <a:rPr lang="en-US" dirty="0"/>
              <a:t>, except for a few differences.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an accounting system, for instance, you </a:t>
            </a:r>
            <a:r>
              <a:rPr lang="en-US" dirty="0" smtClean="0"/>
              <a:t>might have </a:t>
            </a:r>
            <a:r>
              <a:rPr lang="en-US" dirty="0"/>
              <a:t>both full-time and part-time </a:t>
            </a:r>
            <a:r>
              <a:rPr lang="en-US" dirty="0" smtClean="0"/>
              <a:t>employees.</a:t>
            </a:r>
          </a:p>
          <a:p>
            <a:pPr algn="just"/>
            <a:r>
              <a:rPr lang="en-US" dirty="0" smtClean="0"/>
              <a:t>Most </a:t>
            </a:r>
            <a:r>
              <a:rPr lang="en-US" dirty="0"/>
              <a:t>of the data associated with </a:t>
            </a:r>
            <a:r>
              <a:rPr lang="en-US" dirty="0" smtClean="0"/>
              <a:t>both kinds </a:t>
            </a:r>
            <a:r>
              <a:rPr lang="en-US" dirty="0"/>
              <a:t>of employees is the same, but some is different.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object-oriented </a:t>
            </a:r>
            <a:r>
              <a:rPr lang="en-US" dirty="0" smtClean="0"/>
              <a:t>programming, you </a:t>
            </a:r>
            <a:r>
              <a:rPr lang="en-US" dirty="0"/>
              <a:t>can define a general type of employee and then define full-time </a:t>
            </a:r>
            <a:r>
              <a:rPr lang="en-US" dirty="0" smtClean="0"/>
              <a:t>employees as </a:t>
            </a:r>
            <a:r>
              <a:rPr lang="en-US" dirty="0"/>
              <a:t>general employees, except for a few differences, and part-time employees also </a:t>
            </a:r>
            <a:r>
              <a:rPr lang="en-US" dirty="0" smtClean="0"/>
              <a:t>as general </a:t>
            </a:r>
            <a:r>
              <a:rPr lang="en-US" dirty="0"/>
              <a:t>employees, except for a few differences.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40005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Inherit—When Inheritance Simplifies 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When an operation on an employee doesn’t depend on the type of employee, the operation is handled as if the employee were just a general employee. </a:t>
            </a:r>
          </a:p>
          <a:p>
            <a:pPr algn="just"/>
            <a:r>
              <a:rPr lang="en-US" dirty="0"/>
              <a:t>When the operation depends on whether the employee is full-time or part-time, the operation is handled differently.</a:t>
            </a:r>
          </a:p>
          <a:p>
            <a:pPr algn="just"/>
            <a:r>
              <a:rPr lang="en-US" dirty="0"/>
              <a:t>Defining similarities and differences among such objects is called “inheritance” because the specific part-time and full-time employees inherit characteristics from the general-employee type</a:t>
            </a:r>
            <a:r>
              <a:rPr lang="en-US" dirty="0" smtClean="0"/>
              <a:t>.</a:t>
            </a:r>
          </a:p>
          <a:p>
            <a:r>
              <a:rPr lang="en-US" dirty="0"/>
              <a:t>Inheritance is one of object-oriented programming’s most powerful </a:t>
            </a:r>
            <a:r>
              <a:rPr lang="en-US" dirty="0" smtClean="0"/>
              <a:t>tools as it </a:t>
            </a:r>
            <a:r>
              <a:rPr lang="en-US" dirty="0"/>
              <a:t>can </a:t>
            </a:r>
            <a:r>
              <a:rPr lang="en-US" dirty="0" smtClean="0"/>
              <a:t>provide great </a:t>
            </a:r>
            <a:r>
              <a:rPr lang="en-US" dirty="0"/>
              <a:t>benefits when used </a:t>
            </a:r>
            <a:r>
              <a:rPr lang="en-US" dirty="0" smtClean="0"/>
              <a:t>well.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53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Identify Areas Likely to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study of great designers found that one attribute they had in common was their </a:t>
            </a:r>
            <a:r>
              <a:rPr lang="en-US" dirty="0" smtClean="0"/>
              <a:t>ability to </a:t>
            </a:r>
            <a:r>
              <a:rPr lang="en-US" dirty="0"/>
              <a:t>anticipate </a:t>
            </a:r>
            <a:r>
              <a:rPr lang="en-US" dirty="0" smtClean="0"/>
              <a:t>change.</a:t>
            </a:r>
          </a:p>
          <a:p>
            <a:pPr algn="just"/>
            <a:r>
              <a:rPr lang="en-US" dirty="0" smtClean="0"/>
              <a:t>Accommodating </a:t>
            </a:r>
            <a:r>
              <a:rPr lang="en-US" dirty="0"/>
              <a:t>changes is one of the </a:t>
            </a:r>
            <a:r>
              <a:rPr lang="en-US" dirty="0" smtClean="0"/>
              <a:t>most challenging </a:t>
            </a:r>
            <a:r>
              <a:rPr lang="en-US" dirty="0"/>
              <a:t>aspects of good program design.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goal is to isolate unstable areas </a:t>
            </a:r>
            <a:r>
              <a:rPr lang="en-US" dirty="0" smtClean="0"/>
              <a:t>so that </a:t>
            </a:r>
            <a:r>
              <a:rPr lang="en-US" dirty="0"/>
              <a:t>the effect of a change will be limited to one routine, class, or package. </a:t>
            </a:r>
          </a:p>
        </p:txBody>
      </p:sp>
    </p:spTree>
    <p:extLst>
      <p:ext uri="{BB962C8B-B14F-4D97-AF65-F5344CB8AC3E}">
        <p14:creationId xmlns:p14="http://schemas.microsoft.com/office/powerpoint/2010/main" val="27063678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Identify Areas Likely to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Here are </a:t>
            </a:r>
            <a:r>
              <a:rPr lang="en-US" dirty="0" smtClean="0"/>
              <a:t>the steps </a:t>
            </a:r>
            <a:r>
              <a:rPr lang="en-US" dirty="0"/>
              <a:t>you should </a:t>
            </a:r>
            <a:r>
              <a:rPr lang="en-US" dirty="0" smtClean="0"/>
              <a:t>follow</a:t>
            </a:r>
          </a:p>
          <a:p>
            <a:pPr lvl="1" algn="just"/>
            <a:r>
              <a:rPr lang="en-US" b="1" i="1" dirty="0" smtClean="0"/>
              <a:t>Identify </a:t>
            </a:r>
            <a:r>
              <a:rPr lang="en-US" b="1" i="1" dirty="0"/>
              <a:t>items that seem likely to </a:t>
            </a:r>
            <a:r>
              <a:rPr lang="en-US" b="1" i="1" dirty="0" smtClean="0"/>
              <a:t>change---</a:t>
            </a:r>
            <a:r>
              <a:rPr lang="en-US" dirty="0"/>
              <a:t>If the requirements have been </a:t>
            </a:r>
            <a:r>
              <a:rPr lang="en-US" dirty="0" smtClean="0"/>
              <a:t>done well</a:t>
            </a:r>
            <a:r>
              <a:rPr lang="en-US" dirty="0"/>
              <a:t>, they include a list of potential changes and the likelihood of each </a:t>
            </a:r>
            <a:r>
              <a:rPr lang="en-US" dirty="0" smtClean="0"/>
              <a:t>change. In </a:t>
            </a:r>
            <a:r>
              <a:rPr lang="en-US" dirty="0"/>
              <a:t>such a case, identifying the likely changes is easy. </a:t>
            </a:r>
            <a:endParaRPr lang="en-US" dirty="0" smtClean="0"/>
          </a:p>
          <a:p>
            <a:pPr lvl="1" algn="just"/>
            <a:r>
              <a:rPr lang="en-US" b="1" i="1" dirty="0" smtClean="0"/>
              <a:t>Separate </a:t>
            </a:r>
            <a:r>
              <a:rPr lang="en-US" b="1" i="1" dirty="0"/>
              <a:t>items that are likely to </a:t>
            </a:r>
            <a:r>
              <a:rPr lang="en-US" b="1" i="1" dirty="0" smtClean="0"/>
              <a:t>change---</a:t>
            </a:r>
            <a:r>
              <a:rPr lang="en-US" dirty="0" smtClean="0"/>
              <a:t>Compartmentalize </a:t>
            </a:r>
            <a:r>
              <a:rPr lang="en-US" dirty="0"/>
              <a:t>each volatile </a:t>
            </a:r>
            <a:r>
              <a:rPr lang="en-US" dirty="0" smtClean="0"/>
              <a:t>component identified </a:t>
            </a:r>
            <a:r>
              <a:rPr lang="en-US" dirty="0"/>
              <a:t>in step 1 into its own class or into a class with other </a:t>
            </a:r>
            <a:r>
              <a:rPr lang="en-US" dirty="0" smtClean="0"/>
              <a:t>volatile components </a:t>
            </a:r>
            <a:r>
              <a:rPr lang="en-US" dirty="0"/>
              <a:t>that are likely to change at the same time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27508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Identify Areas Likely to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b="1" i="1" dirty="0"/>
              <a:t>Isolate items that seem likely to </a:t>
            </a:r>
            <a:r>
              <a:rPr lang="en-US" b="1" i="1" dirty="0" smtClean="0"/>
              <a:t>change---</a:t>
            </a:r>
            <a:r>
              <a:rPr lang="en-US" dirty="0"/>
              <a:t>Design the interclass interfaces to </a:t>
            </a:r>
            <a:r>
              <a:rPr lang="en-US" dirty="0" smtClean="0"/>
              <a:t>be insensitive </a:t>
            </a:r>
            <a:r>
              <a:rPr lang="en-US" dirty="0"/>
              <a:t>to the potential changes. Design the interfaces so that changes </a:t>
            </a:r>
            <a:r>
              <a:rPr lang="en-US" dirty="0" smtClean="0"/>
              <a:t>are limited </a:t>
            </a:r>
            <a:r>
              <a:rPr lang="en-US" dirty="0"/>
              <a:t>to the inside of the class and the outside remains unaffected. Any </a:t>
            </a:r>
            <a:r>
              <a:rPr lang="en-US" dirty="0" smtClean="0"/>
              <a:t>other class </a:t>
            </a:r>
            <a:r>
              <a:rPr lang="en-US" dirty="0"/>
              <a:t>using the changed class should be unaware that the change has </a:t>
            </a:r>
            <a:r>
              <a:rPr lang="en-US" dirty="0" smtClean="0"/>
              <a:t>occurred. The </a:t>
            </a:r>
            <a:r>
              <a:rPr lang="en-US" dirty="0"/>
              <a:t>class’s interface should protect its secrets.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892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Identify Areas Likely to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/>
              <a:t>Anticipating Different Degrees of </a:t>
            </a:r>
            <a:r>
              <a:rPr lang="en-US" b="1" i="1" dirty="0" smtClean="0"/>
              <a:t>Change</a:t>
            </a:r>
          </a:p>
          <a:p>
            <a:pPr lvl="1" algn="just"/>
            <a:r>
              <a:rPr lang="en-US" dirty="0"/>
              <a:t>When thinking about potential changes to a system, design the system so that </a:t>
            </a:r>
            <a:r>
              <a:rPr lang="en-US" dirty="0" smtClean="0"/>
              <a:t>the effect </a:t>
            </a:r>
            <a:r>
              <a:rPr lang="en-US" dirty="0"/>
              <a:t>or scope of the change is proportional to the chance that the change will </a:t>
            </a:r>
            <a:r>
              <a:rPr lang="en-US" dirty="0" smtClean="0"/>
              <a:t>occur.</a:t>
            </a:r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a change is likely, make sure that the system can accommodate it easily. </a:t>
            </a:r>
            <a:endParaRPr lang="en-US" dirty="0" smtClean="0"/>
          </a:p>
          <a:p>
            <a:pPr lvl="1" algn="just"/>
            <a:r>
              <a:rPr lang="en-US" dirty="0" smtClean="0"/>
              <a:t>Only</a:t>
            </a:r>
            <a:r>
              <a:rPr lang="en-US" dirty="0"/>
              <a:t> </a:t>
            </a:r>
            <a:r>
              <a:rPr lang="en-US" dirty="0" smtClean="0"/>
              <a:t>extremely </a:t>
            </a:r>
            <a:r>
              <a:rPr lang="en-US" dirty="0"/>
              <a:t>unlikely changes should be allowed to have drastic consequences for </a:t>
            </a:r>
            <a:r>
              <a:rPr lang="en-US" dirty="0" smtClean="0"/>
              <a:t>more than </a:t>
            </a:r>
            <a:r>
              <a:rPr lang="en-US" dirty="0"/>
              <a:t>one class in a </a:t>
            </a:r>
            <a:r>
              <a:rPr lang="en-US" dirty="0" smtClean="0"/>
              <a:t>system.</a:t>
            </a:r>
          </a:p>
          <a:p>
            <a:pPr lvl="1" algn="just"/>
            <a:r>
              <a:rPr lang="en-US" dirty="0" smtClean="0"/>
              <a:t>Good </a:t>
            </a:r>
            <a:r>
              <a:rPr lang="en-US" dirty="0"/>
              <a:t>designers also factor in the cost of </a:t>
            </a:r>
            <a:r>
              <a:rPr lang="en-US" dirty="0" smtClean="0"/>
              <a:t>anticipating change</a:t>
            </a:r>
            <a:r>
              <a:rPr lang="en-US" dirty="0"/>
              <a:t>. </a:t>
            </a: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a change is not terribly likely but easy to plan for, you should think </a:t>
            </a:r>
            <a:r>
              <a:rPr lang="en-US" dirty="0" smtClean="0"/>
              <a:t>harder about </a:t>
            </a:r>
            <a:r>
              <a:rPr lang="en-US" dirty="0"/>
              <a:t>anticipating it than if it isn’t very likely and is difficult to plan for.</a:t>
            </a:r>
          </a:p>
        </p:txBody>
      </p:sp>
    </p:spTree>
    <p:extLst>
      <p:ext uri="{BB962C8B-B14F-4D97-AF65-F5344CB8AC3E}">
        <p14:creationId xmlns:p14="http://schemas.microsoft.com/office/powerpoint/2010/main" val="3414732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Keep Coupling Loose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Coupling describes how tightly a class or routine is related to other classes or routines.</a:t>
            </a:r>
          </a:p>
          <a:p>
            <a:pPr algn="just"/>
            <a:r>
              <a:rPr lang="en-US" dirty="0"/>
              <a:t>The goal is to create classes and routines with small, direct, visible, and </a:t>
            </a:r>
            <a:r>
              <a:rPr lang="en-US" dirty="0" smtClean="0"/>
              <a:t>flexible relations </a:t>
            </a:r>
            <a:r>
              <a:rPr lang="en-US" dirty="0"/>
              <a:t>to other classes and routines, which is known as “loose coupling</a:t>
            </a:r>
            <a:r>
              <a:rPr lang="en-US" dirty="0" smtClean="0"/>
              <a:t>.”</a:t>
            </a:r>
          </a:p>
          <a:p>
            <a:pPr algn="just"/>
            <a:r>
              <a:rPr lang="en-US" dirty="0"/>
              <a:t>Good coupling between modules is loose enough that one module can easily be </a:t>
            </a:r>
            <a:r>
              <a:rPr lang="en-US" dirty="0" smtClean="0"/>
              <a:t>used by </a:t>
            </a:r>
            <a:r>
              <a:rPr lang="en-US" dirty="0"/>
              <a:t>other modules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Try to create modules that depend little on other modules</a:t>
            </a:r>
          </a:p>
        </p:txBody>
      </p:sp>
    </p:spTree>
    <p:extLst>
      <p:ext uri="{BB962C8B-B14F-4D97-AF65-F5344CB8AC3E}">
        <p14:creationId xmlns:p14="http://schemas.microsoft.com/office/powerpoint/2010/main" val="14511224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Keep Coupling Loose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everal </a:t>
            </a:r>
            <a:r>
              <a:rPr lang="en-US" dirty="0"/>
              <a:t>criteria </a:t>
            </a:r>
            <a:r>
              <a:rPr lang="en-US" dirty="0" smtClean="0"/>
              <a:t>use </a:t>
            </a:r>
            <a:r>
              <a:rPr lang="en-US" dirty="0"/>
              <a:t>in evaluating coupling between modules</a:t>
            </a:r>
            <a:r>
              <a:rPr lang="en-US" dirty="0" smtClean="0"/>
              <a:t>: (details from book)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Visibility</a:t>
            </a:r>
          </a:p>
          <a:p>
            <a:pPr lvl="1"/>
            <a:r>
              <a:rPr lang="en-US" dirty="0" smtClean="0"/>
              <a:t>Flexibility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6654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Look for Common Design Patterns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Design patterns provide the cores of ready-made solutions that can be used to </a:t>
            </a:r>
            <a:r>
              <a:rPr lang="en-US" dirty="0" smtClean="0"/>
              <a:t>solve many </a:t>
            </a:r>
            <a:r>
              <a:rPr lang="en-US" dirty="0"/>
              <a:t>of software’s most common problems. </a:t>
            </a: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dirty="0"/>
              <a:t>software problems require </a:t>
            </a:r>
            <a:r>
              <a:rPr lang="en-US" dirty="0" smtClean="0"/>
              <a:t>solutions that </a:t>
            </a:r>
            <a:r>
              <a:rPr lang="en-US" dirty="0"/>
              <a:t>are derived from first principles. </a:t>
            </a:r>
            <a:endParaRPr lang="en-US" dirty="0" smtClean="0"/>
          </a:p>
          <a:p>
            <a:pPr algn="just"/>
            <a:r>
              <a:rPr lang="en-US" dirty="0" smtClean="0"/>
              <a:t>But </a:t>
            </a:r>
            <a:r>
              <a:rPr lang="en-US" dirty="0"/>
              <a:t>most problems are similar to past </a:t>
            </a:r>
            <a:r>
              <a:rPr lang="en-US" dirty="0" smtClean="0"/>
              <a:t>problems, and </a:t>
            </a:r>
            <a:r>
              <a:rPr lang="en-US" dirty="0"/>
              <a:t>those can be solved using similar solutions, or patterns. </a:t>
            </a:r>
            <a:endParaRPr lang="en-US" dirty="0" smtClean="0"/>
          </a:p>
          <a:p>
            <a:pPr algn="just"/>
            <a:r>
              <a:rPr lang="en-US" dirty="0" smtClean="0"/>
              <a:t>Common </a:t>
            </a:r>
            <a:r>
              <a:rPr lang="en-US" dirty="0"/>
              <a:t>patterns </a:t>
            </a:r>
            <a:r>
              <a:rPr lang="en-US" dirty="0" smtClean="0"/>
              <a:t>include Adapter</a:t>
            </a:r>
            <a:r>
              <a:rPr lang="en-US" dirty="0"/>
              <a:t>, Bridge, Decorator, Facade, Factory Method, </a:t>
            </a:r>
            <a:r>
              <a:rPr lang="en-US" dirty="0" err="1"/>
              <a:t>Observor</a:t>
            </a:r>
            <a:r>
              <a:rPr lang="en-US" dirty="0"/>
              <a:t>, Singleton, Strategy, </a:t>
            </a:r>
            <a:r>
              <a:rPr lang="en-US" dirty="0" smtClean="0"/>
              <a:t>and Template </a:t>
            </a:r>
            <a:r>
              <a:rPr lang="en-US" dirty="0"/>
              <a:t>Method.</a:t>
            </a:r>
          </a:p>
        </p:txBody>
      </p:sp>
    </p:spTree>
    <p:extLst>
      <p:ext uri="{BB962C8B-B14F-4D97-AF65-F5344CB8AC3E}">
        <p14:creationId xmlns:p14="http://schemas.microsoft.com/office/powerpoint/2010/main" val="193430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Design Challenges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phrase “software design” means the </a:t>
            </a:r>
            <a:r>
              <a:rPr lang="en-US" dirty="0" smtClean="0"/>
              <a:t>conception</a:t>
            </a:r>
            <a:r>
              <a:rPr lang="en-US" dirty="0"/>
              <a:t> </a:t>
            </a:r>
            <a:r>
              <a:rPr lang="en-US" dirty="0" smtClean="0"/>
              <a:t>and invention of a scheme </a:t>
            </a:r>
            <a:r>
              <a:rPr lang="en-US" dirty="0"/>
              <a:t>for turning a specification for computer software into operational software.</a:t>
            </a:r>
          </a:p>
          <a:p>
            <a:pPr algn="just"/>
            <a:r>
              <a:rPr lang="en-US" dirty="0"/>
              <a:t>Design is the activity that links requirements to coding and debugging. </a:t>
            </a:r>
            <a:endParaRPr lang="en-US" dirty="0" smtClean="0"/>
          </a:p>
          <a:p>
            <a:pPr algn="just"/>
            <a:r>
              <a:rPr lang="en-US" dirty="0" smtClean="0"/>
              <a:t>Good </a:t>
            </a:r>
            <a:r>
              <a:rPr lang="en-US" dirty="0"/>
              <a:t>design is useful </a:t>
            </a:r>
            <a:r>
              <a:rPr lang="en-US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small projects and </a:t>
            </a:r>
            <a:r>
              <a:rPr lang="en-US" dirty="0" smtClean="0"/>
              <a:t>essential for larger </a:t>
            </a:r>
            <a:r>
              <a:rPr lang="en-US" dirty="0"/>
              <a:t>projects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292532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Look for Common 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Patterns provide several benefits. Some of these are</a:t>
            </a:r>
          </a:p>
          <a:p>
            <a:pPr lvl="1" algn="just"/>
            <a:r>
              <a:rPr lang="en-US" dirty="0"/>
              <a:t>Patterns reduce complexity by providing ready-made </a:t>
            </a:r>
            <a:r>
              <a:rPr lang="en-US" dirty="0" smtClean="0"/>
              <a:t>abstractions</a:t>
            </a:r>
          </a:p>
          <a:p>
            <a:pPr lvl="1" algn="just"/>
            <a:r>
              <a:rPr lang="en-US" dirty="0"/>
              <a:t>Patterns reduce errors by institutionalizing details of common </a:t>
            </a:r>
            <a:r>
              <a:rPr lang="en-US" dirty="0" smtClean="0"/>
              <a:t>solutions</a:t>
            </a:r>
          </a:p>
          <a:p>
            <a:pPr lvl="1" algn="just"/>
            <a:r>
              <a:rPr lang="en-US" dirty="0"/>
              <a:t>Patterns provide heuristic value by suggesting design </a:t>
            </a:r>
            <a:r>
              <a:rPr lang="en-US" dirty="0" smtClean="0"/>
              <a:t>alternatives</a:t>
            </a:r>
          </a:p>
          <a:p>
            <a:pPr lvl="1" algn="just"/>
            <a:r>
              <a:rPr lang="en-US" dirty="0"/>
              <a:t>Patterns streamline communication by moving the design dialog to a higher level</a:t>
            </a:r>
          </a:p>
        </p:txBody>
      </p:sp>
    </p:spTree>
    <p:extLst>
      <p:ext uri="{BB962C8B-B14F-4D97-AF65-F5344CB8AC3E}">
        <p14:creationId xmlns:p14="http://schemas.microsoft.com/office/powerpoint/2010/main" val="4678405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Design Practices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The preceding section focused on heuristics related to design attributes—what </a:t>
            </a:r>
            <a:r>
              <a:rPr lang="en-US" dirty="0" smtClean="0"/>
              <a:t>you want </a:t>
            </a:r>
            <a:r>
              <a:rPr lang="en-US" dirty="0"/>
              <a:t>the completed design to look like.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section describes </a:t>
            </a:r>
            <a:r>
              <a:rPr lang="en-US" i="1" dirty="0"/>
              <a:t>design practice </a:t>
            </a:r>
            <a:r>
              <a:rPr lang="en-US" dirty="0" smtClean="0"/>
              <a:t>heuristics, steps </a:t>
            </a:r>
            <a:r>
              <a:rPr lang="en-US" dirty="0"/>
              <a:t>you can take that often produce good results</a:t>
            </a:r>
            <a:r>
              <a:rPr lang="en-US" dirty="0" smtClean="0"/>
              <a:t>. Some of these are</a:t>
            </a:r>
          </a:p>
          <a:p>
            <a:pPr lvl="1" algn="just"/>
            <a:r>
              <a:rPr lang="en-US" dirty="0" smtClean="0"/>
              <a:t>Iterate</a:t>
            </a:r>
          </a:p>
          <a:p>
            <a:pPr lvl="1" algn="just"/>
            <a:r>
              <a:rPr lang="en-US" dirty="0" smtClean="0"/>
              <a:t>Divide and Conquer</a:t>
            </a:r>
          </a:p>
          <a:p>
            <a:pPr lvl="1" algn="just"/>
            <a:r>
              <a:rPr lang="en-US" dirty="0" smtClean="0"/>
              <a:t>Top down and bottom up design approaches</a:t>
            </a:r>
          </a:p>
          <a:p>
            <a:pPr lvl="1" algn="just"/>
            <a:r>
              <a:rPr lang="en-US" dirty="0" smtClean="0"/>
              <a:t>Experimental prototyping</a:t>
            </a:r>
          </a:p>
          <a:p>
            <a:pPr lvl="1" algn="just"/>
            <a:r>
              <a:rPr lang="en-US" dirty="0" smtClean="0"/>
              <a:t>Collaborative design</a:t>
            </a:r>
          </a:p>
          <a:p>
            <a:pPr lvl="1" algn="just"/>
            <a:r>
              <a:rPr lang="en-US" dirty="0" smtClean="0"/>
              <a:t>Capturing your design work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385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I</a:t>
            </a:r>
            <a:r>
              <a:rPr lang="en-US" b="1" u="sng" dirty="0" smtClean="0"/>
              <a:t>terate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Design is an iterative process.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don’t usually go from point A only to point B; </a:t>
            </a:r>
            <a:r>
              <a:rPr lang="en-US" dirty="0" smtClean="0"/>
              <a:t>you go </a:t>
            </a:r>
            <a:r>
              <a:rPr lang="en-US" dirty="0"/>
              <a:t>from point A to point B and back to point A.</a:t>
            </a:r>
          </a:p>
          <a:p>
            <a:pPr algn="just"/>
            <a:r>
              <a:rPr lang="en-US" dirty="0"/>
              <a:t>As you cycle through candidate designs and try different approaches, you’ll look </a:t>
            </a:r>
            <a:r>
              <a:rPr lang="en-US" dirty="0" smtClean="0"/>
              <a:t>at both </a:t>
            </a:r>
            <a:r>
              <a:rPr lang="en-US" dirty="0"/>
              <a:t>high-level and low-level views.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big picture you get from working with </a:t>
            </a:r>
            <a:r>
              <a:rPr lang="en-US" dirty="0" smtClean="0"/>
              <a:t>high level issues </a:t>
            </a:r>
            <a:r>
              <a:rPr lang="en-US" dirty="0"/>
              <a:t>will help you to put the low-level details in perspective.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details </a:t>
            </a:r>
            <a:r>
              <a:rPr lang="en-US" dirty="0" smtClean="0"/>
              <a:t>you get </a:t>
            </a:r>
            <a:r>
              <a:rPr lang="en-US" dirty="0"/>
              <a:t>from working with low-level issues will provide a foundation in solid reality </a:t>
            </a:r>
            <a:r>
              <a:rPr lang="en-US" dirty="0" smtClean="0"/>
              <a:t>for the </a:t>
            </a:r>
            <a:r>
              <a:rPr lang="en-US" dirty="0"/>
              <a:t>high-level decisions.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tug and pull between top-level and </a:t>
            </a:r>
            <a:r>
              <a:rPr lang="en-US" dirty="0" smtClean="0"/>
              <a:t>bottom-level </a:t>
            </a:r>
            <a:r>
              <a:rPr lang="en-US" dirty="0"/>
              <a:t>considerations is a healthy dynamic; it creates a </a:t>
            </a:r>
            <a:r>
              <a:rPr lang="en-US" dirty="0" smtClean="0"/>
              <a:t>structure </a:t>
            </a:r>
            <a:r>
              <a:rPr lang="en-US" dirty="0"/>
              <a:t>that’s more </a:t>
            </a:r>
            <a:r>
              <a:rPr lang="en-US" dirty="0" smtClean="0"/>
              <a:t>stable than </a:t>
            </a:r>
            <a:r>
              <a:rPr lang="en-US" dirty="0"/>
              <a:t>one built wholly from the top down or the bottom up.</a:t>
            </a:r>
          </a:p>
        </p:txBody>
      </p:sp>
    </p:spTree>
    <p:extLst>
      <p:ext uri="{BB962C8B-B14F-4D97-AF65-F5344CB8AC3E}">
        <p14:creationId xmlns:p14="http://schemas.microsoft.com/office/powerpoint/2010/main" val="36519267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Divide and Conquer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As </a:t>
            </a:r>
            <a:r>
              <a:rPr lang="en-US" dirty="0" err="1"/>
              <a:t>Edsger</a:t>
            </a:r>
            <a:r>
              <a:rPr lang="en-US" dirty="0"/>
              <a:t> </a:t>
            </a:r>
            <a:r>
              <a:rPr lang="en-US" dirty="0" err="1"/>
              <a:t>Dijkstra</a:t>
            </a:r>
            <a:r>
              <a:rPr lang="en-US" dirty="0"/>
              <a:t> pointed out, no one’s skull is big enough to contain all the </a:t>
            </a:r>
            <a:r>
              <a:rPr lang="en-US" dirty="0" smtClean="0"/>
              <a:t>details of </a:t>
            </a:r>
            <a:r>
              <a:rPr lang="en-US" dirty="0"/>
              <a:t>a complex program, and that applies just as well to design. </a:t>
            </a:r>
            <a:endParaRPr lang="en-US" dirty="0" smtClean="0"/>
          </a:p>
          <a:p>
            <a:pPr algn="just"/>
            <a:r>
              <a:rPr lang="en-US" dirty="0" smtClean="0"/>
              <a:t>Divide </a:t>
            </a:r>
            <a:r>
              <a:rPr lang="en-US" dirty="0"/>
              <a:t>the program </a:t>
            </a:r>
            <a:r>
              <a:rPr lang="en-US" dirty="0" smtClean="0"/>
              <a:t>into different </a:t>
            </a:r>
            <a:r>
              <a:rPr lang="en-US" dirty="0"/>
              <a:t>areas of concern, and then tackle each of those areas individually.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</a:t>
            </a:r>
            <a:r>
              <a:rPr lang="en-US" dirty="0" smtClean="0"/>
              <a:t>run into </a:t>
            </a:r>
            <a:r>
              <a:rPr lang="en-US" dirty="0"/>
              <a:t>a dead end in one of the areas, iterate!</a:t>
            </a:r>
          </a:p>
        </p:txBody>
      </p:sp>
    </p:spTree>
    <p:extLst>
      <p:ext uri="{BB962C8B-B14F-4D97-AF65-F5344CB8AC3E}">
        <p14:creationId xmlns:p14="http://schemas.microsoft.com/office/powerpoint/2010/main" val="326582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Top-Down and Bottom-Up Design Approaches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“Top down” and “bottom up” might have an old-fashioned sound, but they </a:t>
            </a:r>
            <a:r>
              <a:rPr lang="en-US" dirty="0" smtClean="0"/>
              <a:t>provide valuable </a:t>
            </a:r>
            <a:r>
              <a:rPr lang="en-US" dirty="0"/>
              <a:t>insight into the creation of object-oriented designs. </a:t>
            </a:r>
            <a:endParaRPr lang="en-US" dirty="0" smtClean="0"/>
          </a:p>
          <a:p>
            <a:pPr algn="just"/>
            <a:r>
              <a:rPr lang="en-US" dirty="0" smtClean="0"/>
              <a:t>Top-down </a:t>
            </a:r>
            <a:r>
              <a:rPr lang="en-US" dirty="0"/>
              <a:t>design </a:t>
            </a:r>
            <a:r>
              <a:rPr lang="en-US" dirty="0" smtClean="0"/>
              <a:t>begins at </a:t>
            </a:r>
            <a:r>
              <a:rPr lang="en-US" dirty="0"/>
              <a:t>a high level of abstraction.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define base classes or other nonspecific design elements.</a:t>
            </a:r>
          </a:p>
          <a:p>
            <a:pPr algn="just"/>
            <a:r>
              <a:rPr lang="en-US" dirty="0"/>
              <a:t>As you develop the design, you increase the level of detail, identifying </a:t>
            </a:r>
            <a:r>
              <a:rPr lang="en-US" dirty="0" smtClean="0"/>
              <a:t>derived classes</a:t>
            </a:r>
            <a:r>
              <a:rPr lang="en-US" dirty="0"/>
              <a:t>, collaborating classes, and other detailed design elements.</a:t>
            </a:r>
          </a:p>
        </p:txBody>
      </p:sp>
    </p:spTree>
    <p:extLst>
      <p:ext uri="{BB962C8B-B14F-4D97-AF65-F5344CB8AC3E}">
        <p14:creationId xmlns:p14="http://schemas.microsoft.com/office/powerpoint/2010/main" val="40570712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Top-Down and Bottom-Up Design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Bottom-up design starts with specifics and works toward generalities. </a:t>
            </a:r>
            <a:endParaRPr lang="en-US" dirty="0" smtClean="0"/>
          </a:p>
          <a:p>
            <a:pPr algn="just"/>
            <a:r>
              <a:rPr lang="en-US" dirty="0" smtClean="0"/>
              <a:t>It typically begins </a:t>
            </a:r>
            <a:r>
              <a:rPr lang="en-US" dirty="0"/>
              <a:t>by identifying concrete objects and then generalizes aggregations of </a:t>
            </a:r>
            <a:r>
              <a:rPr lang="en-US" dirty="0" smtClean="0"/>
              <a:t>objects and </a:t>
            </a:r>
            <a:r>
              <a:rPr lang="en-US" dirty="0"/>
              <a:t>base classes from those specifics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Some people </a:t>
            </a:r>
            <a:r>
              <a:rPr lang="en-US" dirty="0" smtClean="0"/>
              <a:t>argue that </a:t>
            </a:r>
            <a:r>
              <a:rPr lang="en-US" dirty="0"/>
              <a:t>starting with generalities and working </a:t>
            </a:r>
            <a:r>
              <a:rPr lang="en-US" dirty="0" smtClean="0"/>
              <a:t>toward specifics </a:t>
            </a:r>
            <a:r>
              <a:rPr lang="en-US" dirty="0"/>
              <a:t>is best, and some argue that you can’t really identify general design </a:t>
            </a:r>
            <a:r>
              <a:rPr lang="en-US" dirty="0" smtClean="0"/>
              <a:t>principles until </a:t>
            </a:r>
            <a:r>
              <a:rPr lang="en-US" dirty="0"/>
              <a:t>you’ve worked out the significant details.</a:t>
            </a:r>
          </a:p>
        </p:txBody>
      </p:sp>
    </p:spTree>
    <p:extLst>
      <p:ext uri="{BB962C8B-B14F-4D97-AF65-F5344CB8AC3E}">
        <p14:creationId xmlns:p14="http://schemas.microsoft.com/office/powerpoint/2010/main" val="25904875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Top-Down and Bottom-Up Design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Argument for Top Down</a:t>
            </a:r>
          </a:p>
          <a:p>
            <a:pPr lvl="1" algn="just"/>
            <a:r>
              <a:rPr lang="en-US" dirty="0"/>
              <a:t>The guiding principle behind the top-down approach is the idea that the human </a:t>
            </a:r>
            <a:r>
              <a:rPr lang="en-US" dirty="0" smtClean="0"/>
              <a:t>brain can </a:t>
            </a:r>
            <a:r>
              <a:rPr lang="en-US" dirty="0"/>
              <a:t>concentrate on only a certain amount of detail at a time. </a:t>
            </a: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you start with </a:t>
            </a:r>
            <a:r>
              <a:rPr lang="en-US" dirty="0" smtClean="0"/>
              <a:t>general classes </a:t>
            </a:r>
            <a:r>
              <a:rPr lang="en-US" dirty="0"/>
              <a:t>and decompose them into more specialized classes step by step, your </a:t>
            </a:r>
            <a:r>
              <a:rPr lang="en-US" dirty="0" smtClean="0"/>
              <a:t>brain isn’t </a:t>
            </a:r>
            <a:r>
              <a:rPr lang="en-US" dirty="0"/>
              <a:t>forced to deal with too many details at once.</a:t>
            </a:r>
          </a:p>
        </p:txBody>
      </p:sp>
    </p:spTree>
    <p:extLst>
      <p:ext uri="{BB962C8B-B14F-4D97-AF65-F5344CB8AC3E}">
        <p14:creationId xmlns:p14="http://schemas.microsoft.com/office/powerpoint/2010/main" val="11579868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Top-Down and Bottom-Up Design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n-US" dirty="0"/>
              <a:t>The divide-and-conquer process is iterative in a couple of senses. </a:t>
            </a:r>
            <a:endParaRPr lang="en-US" dirty="0" smtClean="0"/>
          </a:p>
          <a:p>
            <a:pPr lvl="1" algn="just"/>
            <a:r>
              <a:rPr lang="en-US" dirty="0" smtClean="0"/>
              <a:t>First</a:t>
            </a:r>
            <a:r>
              <a:rPr lang="en-US" dirty="0"/>
              <a:t>, it’s </a:t>
            </a:r>
            <a:r>
              <a:rPr lang="en-US" dirty="0" smtClean="0"/>
              <a:t>iterative because </a:t>
            </a:r>
            <a:r>
              <a:rPr lang="en-US" dirty="0"/>
              <a:t>you usually don’t stop after one level of decomposition. You keep going </a:t>
            </a:r>
            <a:r>
              <a:rPr lang="en-US" dirty="0" smtClean="0"/>
              <a:t>for several </a:t>
            </a:r>
            <a:r>
              <a:rPr lang="en-US" dirty="0"/>
              <a:t>levels. </a:t>
            </a:r>
            <a:endParaRPr lang="en-US" dirty="0" smtClean="0"/>
          </a:p>
          <a:p>
            <a:pPr lvl="1" algn="just"/>
            <a:r>
              <a:rPr lang="en-US" dirty="0" smtClean="0"/>
              <a:t>Second</a:t>
            </a:r>
            <a:r>
              <a:rPr lang="en-US" dirty="0"/>
              <a:t>, it’s iterative because you don’t usually settle for your </a:t>
            </a:r>
            <a:r>
              <a:rPr lang="en-US" dirty="0" smtClean="0"/>
              <a:t>first attempt.</a:t>
            </a:r>
          </a:p>
          <a:p>
            <a:pPr lvl="1" algn="just"/>
            <a:r>
              <a:rPr lang="en-US" dirty="0"/>
              <a:t>Continue decomposing until it seems as if </a:t>
            </a:r>
            <a:r>
              <a:rPr lang="en-US" dirty="0" smtClean="0"/>
              <a:t>it would </a:t>
            </a:r>
            <a:r>
              <a:rPr lang="en-US" dirty="0"/>
              <a:t>be easier to code the next level than to decompose it.</a:t>
            </a:r>
          </a:p>
        </p:txBody>
      </p:sp>
    </p:spTree>
    <p:extLst>
      <p:ext uri="{BB962C8B-B14F-4D97-AF65-F5344CB8AC3E}">
        <p14:creationId xmlns:p14="http://schemas.microsoft.com/office/powerpoint/2010/main" val="28466124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Top-Down and Bottom-Up Design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/>
              <a:t>Argument for Bottom </a:t>
            </a:r>
            <a:r>
              <a:rPr lang="en-US" b="1" dirty="0" smtClean="0"/>
              <a:t>Up</a:t>
            </a:r>
          </a:p>
          <a:p>
            <a:pPr lvl="1" algn="just"/>
            <a:r>
              <a:rPr lang="en-US" dirty="0"/>
              <a:t>Sometimes the top-down approach is so abstract that it’s hard to get started</a:t>
            </a:r>
            <a:r>
              <a:rPr lang="en-US" dirty="0" smtClean="0"/>
              <a:t>.</a:t>
            </a: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 smtClean="0"/>
              <a:t>you need </a:t>
            </a:r>
            <a:r>
              <a:rPr lang="en-US" dirty="0"/>
              <a:t>to work with something more tangible, try the bottom-up design approach.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might identify a few low-level responsibilities that you can assign </a:t>
            </a:r>
            <a:r>
              <a:rPr lang="en-US" dirty="0" smtClean="0"/>
              <a:t>to concrete </a:t>
            </a:r>
            <a:r>
              <a:rPr lang="en-US" dirty="0"/>
              <a:t>classes. </a:t>
            </a:r>
            <a:endParaRPr lang="en-US" dirty="0" smtClean="0"/>
          </a:p>
          <a:p>
            <a:pPr lvl="1" algn="just"/>
            <a:r>
              <a:rPr lang="en-US" dirty="0" smtClean="0"/>
              <a:t>For </a:t>
            </a:r>
            <a:r>
              <a:rPr lang="en-US" dirty="0"/>
              <a:t>example, you might know that a system needs to format a </a:t>
            </a:r>
            <a:r>
              <a:rPr lang="en-US" dirty="0" smtClean="0"/>
              <a:t>particular report</a:t>
            </a:r>
            <a:r>
              <a:rPr lang="en-US" dirty="0"/>
              <a:t>, compute data for that report, center its headings, display the report on </a:t>
            </a:r>
            <a:r>
              <a:rPr lang="en-US" dirty="0" smtClean="0"/>
              <a:t>the screen</a:t>
            </a:r>
            <a:r>
              <a:rPr lang="en-US" dirty="0"/>
              <a:t>, print the report on a printer, and so on. </a:t>
            </a:r>
            <a:endParaRPr lang="en-US" dirty="0" smtClean="0"/>
          </a:p>
          <a:p>
            <a:pPr lvl="1" algn="just"/>
            <a:r>
              <a:rPr lang="en-US" dirty="0" smtClean="0"/>
              <a:t>After </a:t>
            </a:r>
            <a:r>
              <a:rPr lang="en-US" dirty="0"/>
              <a:t>you identify several </a:t>
            </a:r>
            <a:r>
              <a:rPr lang="en-US" dirty="0" smtClean="0"/>
              <a:t>low-level responsibilities</a:t>
            </a:r>
            <a:r>
              <a:rPr lang="en-US" dirty="0"/>
              <a:t>, you’ll usually start to feel comfortable enough to look at the top again.</a:t>
            </a:r>
          </a:p>
        </p:txBody>
      </p:sp>
    </p:spTree>
    <p:extLst>
      <p:ext uri="{BB962C8B-B14F-4D97-AF65-F5344CB8AC3E}">
        <p14:creationId xmlns:p14="http://schemas.microsoft.com/office/powerpoint/2010/main" val="244497769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Top-Down and Bottom-Up Design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Here are some things to keep in mind as you do bottom-up </a:t>
            </a:r>
            <a:r>
              <a:rPr lang="en-US" dirty="0" smtClean="0"/>
              <a:t>composition:</a:t>
            </a:r>
          </a:p>
          <a:p>
            <a:pPr lvl="1" algn="just"/>
            <a:r>
              <a:rPr lang="en-US" dirty="0" smtClean="0"/>
              <a:t>Ask </a:t>
            </a:r>
            <a:r>
              <a:rPr lang="en-US" dirty="0"/>
              <a:t>yourself what you know the system needs to </a:t>
            </a:r>
            <a:r>
              <a:rPr lang="en-US" dirty="0" smtClean="0"/>
              <a:t>do.</a:t>
            </a:r>
          </a:p>
          <a:p>
            <a:pPr lvl="1" algn="just"/>
            <a:r>
              <a:rPr lang="en-US" dirty="0" smtClean="0"/>
              <a:t>Identify </a:t>
            </a:r>
            <a:r>
              <a:rPr lang="en-US" dirty="0"/>
              <a:t>concrete objects and responsibilities from that </a:t>
            </a:r>
            <a:r>
              <a:rPr lang="en-US" dirty="0" smtClean="0"/>
              <a:t>question.</a:t>
            </a:r>
          </a:p>
          <a:p>
            <a:pPr lvl="1" algn="just"/>
            <a:r>
              <a:rPr lang="en-US" dirty="0" smtClean="0"/>
              <a:t>Identify </a:t>
            </a:r>
            <a:r>
              <a:rPr lang="en-US" dirty="0"/>
              <a:t>common objects, and group them using subsystem organization, </a:t>
            </a:r>
            <a:r>
              <a:rPr lang="en-US" dirty="0" smtClean="0"/>
              <a:t>packages, composition </a:t>
            </a:r>
            <a:r>
              <a:rPr lang="en-US" dirty="0"/>
              <a:t>within objects, or inheritance, whichever is </a:t>
            </a:r>
            <a:r>
              <a:rPr lang="en-US" dirty="0" smtClean="0"/>
              <a:t>appropriate.</a:t>
            </a:r>
          </a:p>
          <a:p>
            <a:pPr lvl="1" algn="just"/>
            <a:r>
              <a:rPr lang="en-US" dirty="0" smtClean="0"/>
              <a:t>Continue </a:t>
            </a:r>
            <a:r>
              <a:rPr lang="en-US" dirty="0"/>
              <a:t>with the next level up, or go back to the top and try again to work down.</a:t>
            </a:r>
          </a:p>
        </p:txBody>
      </p:sp>
    </p:spTree>
    <p:extLst>
      <p:ext uri="{BB962C8B-B14F-4D97-AF65-F5344CB8AC3E}">
        <p14:creationId xmlns:p14="http://schemas.microsoft.com/office/powerpoint/2010/main" val="241883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Design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Design is marked by numerous challenges, which </a:t>
            </a:r>
            <a:r>
              <a:rPr lang="en-US" dirty="0" smtClean="0"/>
              <a:t>are (details from book Pg. 74-76)</a:t>
            </a:r>
          </a:p>
          <a:p>
            <a:pPr lvl="1" algn="just"/>
            <a:r>
              <a:rPr lang="en-US" dirty="0" smtClean="0"/>
              <a:t>Design is a wicked problem</a:t>
            </a:r>
          </a:p>
          <a:p>
            <a:pPr lvl="1" algn="just"/>
            <a:r>
              <a:rPr lang="en-US" dirty="0" smtClean="0"/>
              <a:t>Design is  a sloppy process</a:t>
            </a:r>
          </a:p>
          <a:p>
            <a:pPr lvl="1" algn="just"/>
            <a:r>
              <a:rPr lang="en-US" dirty="0" smtClean="0"/>
              <a:t>Design is about tradeoffs and priorities</a:t>
            </a:r>
          </a:p>
          <a:p>
            <a:pPr lvl="1" algn="just"/>
            <a:r>
              <a:rPr lang="en-US" dirty="0"/>
              <a:t>Design Involves </a:t>
            </a:r>
            <a:r>
              <a:rPr lang="en-US" dirty="0" smtClean="0"/>
              <a:t>Restrictions</a:t>
            </a:r>
          </a:p>
          <a:p>
            <a:pPr lvl="1" algn="just"/>
            <a:r>
              <a:rPr lang="en-US" dirty="0"/>
              <a:t>Design Is </a:t>
            </a:r>
            <a:r>
              <a:rPr lang="en-US" dirty="0" smtClean="0"/>
              <a:t>Nondeterministic</a:t>
            </a:r>
          </a:p>
          <a:p>
            <a:pPr lvl="1" algn="just"/>
            <a:r>
              <a:rPr lang="en-US" dirty="0"/>
              <a:t>Design Is a Heuristic </a:t>
            </a:r>
            <a:r>
              <a:rPr lang="en-US" dirty="0" smtClean="0"/>
              <a:t>Process</a:t>
            </a:r>
          </a:p>
          <a:p>
            <a:pPr lvl="1" algn="just"/>
            <a:r>
              <a:rPr lang="en-US" dirty="0"/>
              <a:t>Design Is Emergent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309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Experimental Prototyping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Sometimes you can’t really know whether a design will work until you better </a:t>
            </a:r>
            <a:r>
              <a:rPr lang="en-US" dirty="0" smtClean="0"/>
              <a:t>understand some </a:t>
            </a:r>
            <a:r>
              <a:rPr lang="en-US" dirty="0"/>
              <a:t>implementation detail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general technique for addressing </a:t>
            </a:r>
            <a:r>
              <a:rPr lang="en-US" dirty="0" smtClean="0"/>
              <a:t>this issue at </a:t>
            </a:r>
            <a:r>
              <a:rPr lang="en-US" dirty="0"/>
              <a:t>low cost is experimental prototyping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In this context, prototyping means writing the absolute </a:t>
            </a:r>
            <a:r>
              <a:rPr lang="en-US" dirty="0" smtClean="0"/>
              <a:t>minimum amount </a:t>
            </a:r>
            <a:r>
              <a:rPr lang="en-US" dirty="0"/>
              <a:t>of throwaway code that’s needed to answer a specific design question.</a:t>
            </a:r>
          </a:p>
        </p:txBody>
      </p:sp>
    </p:spTree>
    <p:extLst>
      <p:ext uri="{BB962C8B-B14F-4D97-AF65-F5344CB8AC3E}">
        <p14:creationId xmlns:p14="http://schemas.microsoft.com/office/powerpoint/2010/main" val="24575129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Experimental 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Prototyping works poorly when developers aren’t disciplined about writing the </a:t>
            </a:r>
            <a:r>
              <a:rPr lang="en-US" i="1" dirty="0" smtClean="0"/>
              <a:t>absolute minimum </a:t>
            </a:r>
            <a:r>
              <a:rPr lang="en-US" dirty="0"/>
              <a:t>of code needed to answer a question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Prototyping also works poorly when the design question is not </a:t>
            </a:r>
            <a:r>
              <a:rPr lang="en-US" i="1" dirty="0"/>
              <a:t>specific </a:t>
            </a:r>
            <a:r>
              <a:rPr lang="en-US" dirty="0"/>
              <a:t>enough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A final risk of prototyping arises when developers do not treat the code as </a:t>
            </a:r>
            <a:r>
              <a:rPr lang="en-US" i="1" dirty="0" smtClean="0"/>
              <a:t>throwaway </a:t>
            </a:r>
            <a:r>
              <a:rPr lang="en-US" dirty="0" smtClean="0"/>
              <a:t>code.</a:t>
            </a:r>
          </a:p>
          <a:p>
            <a:pPr algn="just"/>
            <a:r>
              <a:rPr lang="en-US" dirty="0" smtClean="0"/>
              <a:t>(Details from 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25016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Collaborative Design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In design, two heads are often better than one, whether those two heads are </a:t>
            </a:r>
            <a:r>
              <a:rPr lang="en-US" dirty="0" smtClean="0"/>
              <a:t>organized formally </a:t>
            </a:r>
            <a:r>
              <a:rPr lang="en-US" dirty="0"/>
              <a:t>or informally. Collaboration can take any of several </a:t>
            </a:r>
            <a:r>
              <a:rPr lang="en-US" dirty="0" smtClean="0"/>
              <a:t>forms:</a:t>
            </a:r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informally walk over to a co-worker’s desk and ask to bounce some </a:t>
            </a:r>
            <a:r>
              <a:rPr lang="en-US" dirty="0" smtClean="0"/>
              <a:t>ideas around.</a:t>
            </a:r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and your co-worker sit together in a conference room and draw design </a:t>
            </a:r>
            <a:r>
              <a:rPr lang="en-US" dirty="0" smtClean="0"/>
              <a:t>alternatives on </a:t>
            </a:r>
            <a:r>
              <a:rPr lang="en-US" dirty="0"/>
              <a:t>a </a:t>
            </a:r>
            <a:r>
              <a:rPr lang="en-US" dirty="0" smtClean="0"/>
              <a:t>whiteboard.</a:t>
            </a:r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and your co-worker sit together at the keyboard and do detailed design </a:t>
            </a:r>
            <a:r>
              <a:rPr lang="en-US" dirty="0" smtClean="0"/>
              <a:t>in the </a:t>
            </a:r>
            <a:r>
              <a:rPr lang="en-US" dirty="0"/>
              <a:t>programming language you’re using—that is, you can use pair </a:t>
            </a:r>
            <a:r>
              <a:rPr lang="en-US" dirty="0" smtClean="0"/>
              <a:t>programming.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841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Collaborative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en-US" dirty="0"/>
              <a:t>You schedule a meeting to walk through your design ideas with one or more </a:t>
            </a:r>
            <a:r>
              <a:rPr lang="en-US" dirty="0" smtClean="0"/>
              <a:t>coworkers.</a:t>
            </a:r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schedule a formal </a:t>
            </a:r>
            <a:r>
              <a:rPr lang="en-US" dirty="0" smtClean="0"/>
              <a:t>inspection</a:t>
            </a:r>
            <a:endParaRPr lang="en-US" dirty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don’t work with anyone who can review your work, so you do some </a:t>
            </a:r>
            <a:r>
              <a:rPr lang="en-US" dirty="0" smtClean="0"/>
              <a:t>initial work</a:t>
            </a:r>
            <a:r>
              <a:rPr lang="en-US" dirty="0"/>
              <a:t>, put it into a drawer, and come back to it a week later. You will have </a:t>
            </a:r>
            <a:r>
              <a:rPr lang="en-US" dirty="0" smtClean="0"/>
              <a:t>forgotten enough </a:t>
            </a:r>
            <a:r>
              <a:rPr lang="en-US" dirty="0"/>
              <a:t>that you should be able to give yourself a fairly good </a:t>
            </a:r>
            <a:r>
              <a:rPr lang="en-US" dirty="0" smtClean="0"/>
              <a:t>review.</a:t>
            </a:r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ask someone outside your company for help: send questions to a </a:t>
            </a:r>
            <a:r>
              <a:rPr lang="en-US" dirty="0" smtClean="0"/>
              <a:t>specialized forum </a:t>
            </a:r>
            <a:r>
              <a:rPr lang="en-US" dirty="0"/>
              <a:t>or newsgroup.</a:t>
            </a:r>
          </a:p>
        </p:txBody>
      </p:sp>
    </p:spTree>
    <p:extLst>
      <p:ext uri="{BB962C8B-B14F-4D97-AF65-F5344CB8AC3E}">
        <p14:creationId xmlns:p14="http://schemas.microsoft.com/office/powerpoint/2010/main" val="13956567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Capturing Your Design Work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traditional approach to capturing design work is to write up the designs in a </a:t>
            </a:r>
            <a:r>
              <a:rPr lang="en-US" dirty="0" smtClean="0"/>
              <a:t>formal design </a:t>
            </a:r>
            <a:r>
              <a:rPr lang="en-US" dirty="0"/>
              <a:t>document. </a:t>
            </a:r>
            <a:endParaRPr lang="en-US" dirty="0" smtClean="0"/>
          </a:p>
          <a:p>
            <a:pPr algn="just"/>
            <a:r>
              <a:rPr lang="en-US" dirty="0" smtClean="0"/>
              <a:t>However</a:t>
            </a:r>
            <a:r>
              <a:rPr lang="en-US" dirty="0"/>
              <a:t>, you can capture designs in numerous </a:t>
            </a:r>
            <a:r>
              <a:rPr lang="en-US" dirty="0" smtClean="0"/>
              <a:t>alternative ways </a:t>
            </a:r>
            <a:r>
              <a:rPr lang="en-US" dirty="0"/>
              <a:t>that work well on small projects, informal projects, or projects that need a </a:t>
            </a:r>
            <a:r>
              <a:rPr lang="en-US" dirty="0" smtClean="0"/>
              <a:t>lightweight way </a:t>
            </a:r>
            <a:r>
              <a:rPr lang="en-US" dirty="0"/>
              <a:t>to record a </a:t>
            </a:r>
            <a:r>
              <a:rPr lang="en-US" dirty="0" smtClean="0"/>
              <a:t>design.</a:t>
            </a:r>
          </a:p>
        </p:txBody>
      </p:sp>
    </p:spTree>
    <p:extLst>
      <p:ext uri="{BB962C8B-B14F-4D97-AF65-F5344CB8AC3E}">
        <p14:creationId xmlns:p14="http://schemas.microsoft.com/office/powerpoint/2010/main" val="21115419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Capturing Your Design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Some of these ways are </a:t>
            </a:r>
            <a:r>
              <a:rPr lang="en-US" i="1" dirty="0" smtClean="0"/>
              <a:t>(details from book)</a:t>
            </a:r>
          </a:p>
          <a:p>
            <a:pPr lvl="1" algn="just"/>
            <a:r>
              <a:rPr lang="en-US" i="1" dirty="0"/>
              <a:t>Insert design documentation into the code </a:t>
            </a:r>
            <a:r>
              <a:rPr lang="en-US" i="1" dirty="0" smtClean="0"/>
              <a:t>itself</a:t>
            </a:r>
          </a:p>
          <a:p>
            <a:pPr lvl="1" algn="just"/>
            <a:r>
              <a:rPr lang="en-US" i="1" dirty="0"/>
              <a:t>Capture design discussions and decisions on a </a:t>
            </a:r>
            <a:r>
              <a:rPr lang="en-US" i="1" dirty="0" smtClean="0"/>
              <a:t>Wiki</a:t>
            </a:r>
          </a:p>
          <a:p>
            <a:pPr lvl="1" algn="just"/>
            <a:r>
              <a:rPr lang="en-US" i="1" dirty="0"/>
              <a:t>Write e-mail </a:t>
            </a:r>
            <a:r>
              <a:rPr lang="en-US" i="1" dirty="0" smtClean="0"/>
              <a:t>summaries</a:t>
            </a:r>
          </a:p>
          <a:p>
            <a:pPr lvl="1" algn="just"/>
            <a:r>
              <a:rPr lang="en-US" i="1" dirty="0"/>
              <a:t>Use a digital </a:t>
            </a:r>
            <a:r>
              <a:rPr lang="en-US" i="1" dirty="0" smtClean="0"/>
              <a:t>camera</a:t>
            </a:r>
          </a:p>
          <a:p>
            <a:pPr lvl="1" algn="just"/>
            <a:r>
              <a:rPr lang="en-US" i="1" dirty="0"/>
              <a:t>Save design flip </a:t>
            </a:r>
            <a:r>
              <a:rPr lang="en-US" i="1" dirty="0" smtClean="0"/>
              <a:t>charts</a:t>
            </a:r>
          </a:p>
          <a:p>
            <a:pPr lvl="1" algn="just"/>
            <a:r>
              <a:rPr lang="en-US" i="1" dirty="0"/>
              <a:t>Use CRC (Class, Responsibility, Collaborator) </a:t>
            </a:r>
            <a:r>
              <a:rPr lang="en-US" i="1" dirty="0" smtClean="0"/>
              <a:t>cards</a:t>
            </a:r>
          </a:p>
          <a:p>
            <a:pPr lvl="1" algn="just"/>
            <a:r>
              <a:rPr lang="en-US" i="1" dirty="0"/>
              <a:t>Create UML diagrams at appropriate levels of detail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116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5]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Key Design Concepts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Good design depends on understanding a handful of key concepts. </a:t>
            </a:r>
            <a:endParaRPr lang="en-US" dirty="0" smtClean="0"/>
          </a:p>
          <a:p>
            <a:pPr algn="just"/>
            <a:r>
              <a:rPr lang="en-US" dirty="0" smtClean="0"/>
              <a:t>Some of these key concepts are</a:t>
            </a:r>
            <a:endParaRPr lang="en-US" dirty="0"/>
          </a:p>
          <a:p>
            <a:pPr lvl="1" algn="just"/>
            <a:r>
              <a:rPr lang="en-US" dirty="0"/>
              <a:t>R</a:t>
            </a:r>
            <a:r>
              <a:rPr lang="en-US" dirty="0" smtClean="0"/>
              <a:t>ole </a:t>
            </a:r>
            <a:r>
              <a:rPr lang="en-US" dirty="0"/>
              <a:t>of </a:t>
            </a:r>
            <a:r>
              <a:rPr lang="en-US" dirty="0" smtClean="0"/>
              <a:t>complexity</a:t>
            </a:r>
          </a:p>
          <a:p>
            <a:pPr lvl="1" algn="just"/>
            <a:r>
              <a:rPr lang="en-US" dirty="0"/>
              <a:t>D</a:t>
            </a:r>
            <a:r>
              <a:rPr lang="en-US" dirty="0" smtClean="0"/>
              <a:t>esirable </a:t>
            </a:r>
            <a:r>
              <a:rPr lang="en-US" dirty="0"/>
              <a:t>characteristics of </a:t>
            </a:r>
            <a:r>
              <a:rPr lang="en-US" dirty="0" smtClean="0"/>
              <a:t>designs</a:t>
            </a:r>
          </a:p>
          <a:p>
            <a:pPr lvl="1" algn="just"/>
            <a:r>
              <a:rPr lang="en-US" dirty="0"/>
              <a:t>L</a:t>
            </a:r>
            <a:r>
              <a:rPr lang="en-US" dirty="0" smtClean="0"/>
              <a:t>evels </a:t>
            </a:r>
            <a:r>
              <a:rPr lang="en-US" dirty="0"/>
              <a:t>of </a:t>
            </a:r>
            <a:r>
              <a:rPr lang="en-US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92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Managing Complexity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When software-project surveys </a:t>
            </a:r>
            <a:r>
              <a:rPr lang="en-US" dirty="0" smtClean="0"/>
              <a:t>describe the </a:t>
            </a:r>
            <a:r>
              <a:rPr lang="en-US" dirty="0"/>
              <a:t>causes of project failure, they rarely </a:t>
            </a:r>
            <a:r>
              <a:rPr lang="en-US" dirty="0" smtClean="0"/>
              <a:t>identify technical </a:t>
            </a:r>
            <a:r>
              <a:rPr lang="en-US" dirty="0"/>
              <a:t>reasons as the primary causes of project failure. </a:t>
            </a:r>
            <a:endParaRPr lang="en-US" dirty="0" smtClean="0"/>
          </a:p>
          <a:p>
            <a:pPr algn="just"/>
            <a:r>
              <a:rPr lang="en-US" dirty="0" smtClean="0"/>
              <a:t>Projects </a:t>
            </a:r>
            <a:r>
              <a:rPr lang="en-US" dirty="0"/>
              <a:t>fail most </a:t>
            </a:r>
            <a:r>
              <a:rPr lang="en-US" dirty="0" smtClean="0"/>
              <a:t>often because </a:t>
            </a:r>
            <a:r>
              <a:rPr lang="en-US" dirty="0"/>
              <a:t>of poor requirements, poor planning, or poor management. </a:t>
            </a:r>
            <a:endParaRPr lang="en-US" dirty="0" smtClean="0"/>
          </a:p>
          <a:p>
            <a:pPr algn="just"/>
            <a:r>
              <a:rPr lang="en-US" dirty="0" smtClean="0"/>
              <a:t>But when projects </a:t>
            </a:r>
            <a:r>
              <a:rPr lang="en-US" dirty="0"/>
              <a:t>do fail for reasons that are primarily technical, the reason is often </a:t>
            </a:r>
            <a:r>
              <a:rPr lang="en-US" dirty="0" smtClean="0"/>
              <a:t>uncontrolled complexity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software is allowed to grow so complex that no one </a:t>
            </a:r>
            <a:r>
              <a:rPr lang="en-US" dirty="0" smtClean="0"/>
              <a:t>really knows </a:t>
            </a:r>
            <a:r>
              <a:rPr lang="en-US" dirty="0"/>
              <a:t>what it does.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a project reaches the point at which no one </a:t>
            </a:r>
            <a:r>
              <a:rPr lang="en-US" dirty="0" smtClean="0"/>
              <a:t>completely understands </a:t>
            </a:r>
            <a:r>
              <a:rPr lang="en-US" dirty="0"/>
              <a:t>the impact that code changes in one area will have on other </a:t>
            </a:r>
            <a:r>
              <a:rPr lang="en-US" dirty="0" smtClean="0"/>
              <a:t>areas, progress </a:t>
            </a:r>
            <a:r>
              <a:rPr lang="en-US" dirty="0"/>
              <a:t>grinds to a halt.</a:t>
            </a:r>
          </a:p>
        </p:txBody>
      </p:sp>
    </p:spTree>
    <p:extLst>
      <p:ext uri="{BB962C8B-B14F-4D97-AF65-F5344CB8AC3E}">
        <p14:creationId xmlns:p14="http://schemas.microsoft.com/office/powerpoint/2010/main" val="3716020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Managing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Managing complexity is the most important technical topic in software development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Dijkstra</a:t>
            </a:r>
            <a:r>
              <a:rPr lang="en-US" dirty="0"/>
              <a:t> </a:t>
            </a:r>
            <a:r>
              <a:rPr lang="en-US" dirty="0" smtClean="0"/>
              <a:t>(Computing Pioneer) pointed </a:t>
            </a:r>
            <a:r>
              <a:rPr lang="en-US" dirty="0"/>
              <a:t>out that no one’s skull is really big enough to contain a </a:t>
            </a:r>
            <a:r>
              <a:rPr lang="en-US" dirty="0" smtClean="0"/>
              <a:t>modern computer program, </a:t>
            </a:r>
            <a:r>
              <a:rPr lang="en-US" dirty="0"/>
              <a:t>which means that we as software </a:t>
            </a:r>
            <a:r>
              <a:rPr lang="en-US" dirty="0" smtClean="0"/>
              <a:t>developers shouldn’t </a:t>
            </a:r>
            <a:r>
              <a:rPr lang="en-US" dirty="0"/>
              <a:t>try to cram whole programs into our skulls at </a:t>
            </a:r>
            <a:r>
              <a:rPr lang="en-US" dirty="0" smtClean="0"/>
              <a:t>once.</a:t>
            </a:r>
          </a:p>
          <a:p>
            <a:pPr algn="just"/>
            <a:r>
              <a:rPr lang="en-US" dirty="0" smtClean="0"/>
              <a:t>We </a:t>
            </a:r>
            <a:r>
              <a:rPr lang="en-US" dirty="0"/>
              <a:t>should try to </a:t>
            </a:r>
            <a:r>
              <a:rPr lang="en-US" dirty="0" smtClean="0"/>
              <a:t>organize our </a:t>
            </a:r>
            <a:r>
              <a:rPr lang="en-US" dirty="0"/>
              <a:t>programs in such a way that we can safely focus on one part of it at a time.</a:t>
            </a:r>
          </a:p>
          <a:p>
            <a:pPr algn="just"/>
            <a:r>
              <a:rPr lang="en-US" dirty="0"/>
              <a:t>The goal is to minimize the amount of a program you have to think about at any </a:t>
            </a:r>
            <a:r>
              <a:rPr lang="en-US" dirty="0" smtClean="0"/>
              <a:t>one time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315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4396</Words>
  <Application>Microsoft Office PowerPoint</Application>
  <PresentationFormat>On-screen Show (4:3)</PresentationFormat>
  <Paragraphs>335</Paragraphs>
  <Slides>66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  Design in Software Construction</vt:lpstr>
      <vt:lpstr>Contents</vt:lpstr>
      <vt:lpstr>Introduction</vt:lpstr>
      <vt:lpstr>Introduction</vt:lpstr>
      <vt:lpstr>Design Challenges</vt:lpstr>
      <vt:lpstr>Design Challenges</vt:lpstr>
      <vt:lpstr>Key Design Concepts</vt:lpstr>
      <vt:lpstr>Managing Complexity</vt:lpstr>
      <vt:lpstr>Managing Complexity</vt:lpstr>
      <vt:lpstr>Managing Complexity</vt:lpstr>
      <vt:lpstr>Managing Complexity</vt:lpstr>
      <vt:lpstr>Managing Complexity (How to Attack Complexity)</vt:lpstr>
      <vt:lpstr>Desirable Characteristics of a Design</vt:lpstr>
      <vt:lpstr>Desirable Characteristics of a Design</vt:lpstr>
      <vt:lpstr>Levels  of Design</vt:lpstr>
      <vt:lpstr> Levels of Design Level 1: Software System </vt:lpstr>
      <vt:lpstr> Levels of Design Level 2: Division into Sub Systems/Packages </vt:lpstr>
      <vt:lpstr> Levels of Design Level 2: Division into Sub Systems/Packages </vt:lpstr>
      <vt:lpstr> Levels of Design Level 2: Division into Sub Systems/Packages </vt:lpstr>
      <vt:lpstr> Levels of Design Level 2: Division into Sub Systems/Packages </vt:lpstr>
      <vt:lpstr> Levels of Design Level 2: Division into Sub Systems/Packages </vt:lpstr>
      <vt:lpstr> Levels of Design Level 2: Division into Sub Systems/Packages </vt:lpstr>
      <vt:lpstr> Levels of Design Level 2: Division into Sub Systems/Packages </vt:lpstr>
      <vt:lpstr>Levels of Design Level 3: Division into Classes</vt:lpstr>
      <vt:lpstr>Levels of Design Level 4: Division into Routines</vt:lpstr>
      <vt:lpstr>Levels of Design Level 4: Division into Routines</vt:lpstr>
      <vt:lpstr>Levels of Design Level 5: Internal routine Design</vt:lpstr>
      <vt:lpstr>Design Building Blocks: Heuristics</vt:lpstr>
      <vt:lpstr>Design Building Blocks: Heuristics</vt:lpstr>
      <vt:lpstr>Find Real-World Objects</vt:lpstr>
      <vt:lpstr>Hide Secrets (Information Hiding)</vt:lpstr>
      <vt:lpstr>Hide Secrets (Information Hiding)</vt:lpstr>
      <vt:lpstr>Hide Secrets (Information Hiding)</vt:lpstr>
      <vt:lpstr>Hide Secrets (Information Hiding)</vt:lpstr>
      <vt:lpstr>Form Consistent Abstractions</vt:lpstr>
      <vt:lpstr>Form Consistent Abstractions</vt:lpstr>
      <vt:lpstr>Form Consistent Abstractions</vt:lpstr>
      <vt:lpstr>Form Consistent Abstractions</vt:lpstr>
      <vt:lpstr>Encapsulate Implementation Details</vt:lpstr>
      <vt:lpstr>Encapsulate Implementation Details</vt:lpstr>
      <vt:lpstr>Inherit—When Inheritance Simplifies the Design</vt:lpstr>
      <vt:lpstr>Inherit—When Inheritance Simplifies the Design</vt:lpstr>
      <vt:lpstr>Identify Areas Likely to Change</vt:lpstr>
      <vt:lpstr>Identify Areas Likely to Change</vt:lpstr>
      <vt:lpstr>Identify Areas Likely to Change</vt:lpstr>
      <vt:lpstr>Identify Areas Likely to Change</vt:lpstr>
      <vt:lpstr>Keep Coupling Loose</vt:lpstr>
      <vt:lpstr>Keep Coupling Loose</vt:lpstr>
      <vt:lpstr>Look for Common Design Patterns</vt:lpstr>
      <vt:lpstr>Look for Common Design Patterns</vt:lpstr>
      <vt:lpstr>Design Practices</vt:lpstr>
      <vt:lpstr>Iterate</vt:lpstr>
      <vt:lpstr>Divide and Conquer</vt:lpstr>
      <vt:lpstr>Top-Down and Bottom-Up Design Approaches</vt:lpstr>
      <vt:lpstr>Top-Down and Bottom-Up Design Approaches</vt:lpstr>
      <vt:lpstr>Top-Down and Bottom-Up Design Approaches</vt:lpstr>
      <vt:lpstr>Top-Down and Bottom-Up Design Approaches</vt:lpstr>
      <vt:lpstr>Top-Down and Bottom-Up Design Approaches</vt:lpstr>
      <vt:lpstr>Top-Down and Bottom-Up Design Approaches</vt:lpstr>
      <vt:lpstr>Experimental Prototyping</vt:lpstr>
      <vt:lpstr>Experimental Prototyping</vt:lpstr>
      <vt:lpstr>Collaborative Design</vt:lpstr>
      <vt:lpstr>Collaborative Design</vt:lpstr>
      <vt:lpstr>Capturing Your Design Work</vt:lpstr>
      <vt:lpstr>Capturing Your Design Work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aisha</cp:lastModifiedBy>
  <cp:revision>241</cp:revision>
  <dcterms:created xsi:type="dcterms:W3CDTF">2006-08-16T00:00:00Z</dcterms:created>
  <dcterms:modified xsi:type="dcterms:W3CDTF">2020-11-08T08:59:32Z</dcterms:modified>
</cp:coreProperties>
</file>