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  <p:sldMasterId id="2147483840" r:id="rId3"/>
  </p:sldMasterIdLst>
  <p:notesMasterIdLst>
    <p:notesMasterId r:id="rId27"/>
  </p:notesMasterIdLst>
  <p:sldIdLst>
    <p:sldId id="280" r:id="rId4"/>
    <p:sldId id="278" r:id="rId5"/>
    <p:sldId id="276" r:id="rId6"/>
    <p:sldId id="257" r:id="rId7"/>
    <p:sldId id="258" r:id="rId8"/>
    <p:sldId id="275" r:id="rId9"/>
    <p:sldId id="260" r:id="rId10"/>
    <p:sldId id="261" r:id="rId11"/>
    <p:sldId id="262" r:id="rId12"/>
    <p:sldId id="263" r:id="rId13"/>
    <p:sldId id="264" r:id="rId14"/>
    <p:sldId id="265" r:id="rId15"/>
    <p:sldId id="268" r:id="rId16"/>
    <p:sldId id="269" r:id="rId17"/>
    <p:sldId id="272" r:id="rId18"/>
    <p:sldId id="273" r:id="rId19"/>
    <p:sldId id="293" r:id="rId20"/>
    <p:sldId id="274" r:id="rId21"/>
    <p:sldId id="289" r:id="rId22"/>
    <p:sldId id="288" r:id="rId23"/>
    <p:sldId id="287" r:id="rId24"/>
    <p:sldId id="285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AFCFC-556B-4088-BCC7-AE149721729F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9BE53-8CC7-4D90-8518-C21DBDF83C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398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1980 this initiative was done to tackle the problem of disposal , to a recycling process by EPA (Environmental protection act.)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BE53-8CC7-4D90-8518-C21DBDF83C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6029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Japan recycled</a:t>
            </a:r>
            <a:r>
              <a:rPr lang="en-US" baseline="0" dirty="0" smtClean="0"/>
              <a:t> about half of all household and commercial waste.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BE53-8CC7-4D90-8518-C21DBDF83C0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8824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Japan recycled</a:t>
            </a:r>
            <a:r>
              <a:rPr lang="en-US" baseline="0" dirty="0" smtClean="0"/>
              <a:t> about half of all household and commercial waste.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BE53-8CC7-4D90-8518-C21DBDF83C0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8824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Japan recycled</a:t>
            </a:r>
            <a:r>
              <a:rPr lang="en-US" baseline="0" dirty="0" smtClean="0"/>
              <a:t> about half of all household and commercial waste.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BE53-8CC7-4D90-8518-C21DBDF83C0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8824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Japan recycled</a:t>
            </a:r>
            <a:r>
              <a:rPr lang="en-US" baseline="0" dirty="0" smtClean="0"/>
              <a:t> about half of all household and commercial waste.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BE53-8CC7-4D90-8518-C21DBDF83C0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8824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Japan recycled</a:t>
            </a:r>
            <a:r>
              <a:rPr lang="en-US" baseline="0" dirty="0" smtClean="0"/>
              <a:t> about half of all household and commercial waste.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BE53-8CC7-4D90-8518-C21DBDF83C0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8824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 the most effective recycling</a:t>
            </a:r>
            <a:r>
              <a:rPr lang="en-US" baseline="0" dirty="0" smtClean="0"/>
              <a:t> method of animal waste, animal waste can be used for biogas production which can be use for light, fuel and biofertilizer purposes.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BE53-8CC7-4D90-8518-C21DBDF83C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4681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Through applying</a:t>
            </a:r>
            <a:r>
              <a:rPr lang="en-US" baseline="0" dirty="0" smtClean="0"/>
              <a:t> worms in animals waste derived from biogas we can use it for our crops as a </a:t>
            </a:r>
            <a:r>
              <a:rPr lang="en-US" baseline="0" dirty="0" err="1" smtClean="0"/>
              <a:t>vermiculture</a:t>
            </a:r>
            <a:r>
              <a:rPr lang="en-US" baseline="0" dirty="0" smtClean="0"/>
              <a:t> techniques. It is estimated that </a:t>
            </a:r>
            <a:r>
              <a:rPr lang="en-US" baseline="0" dirty="0" err="1" smtClean="0"/>
              <a:t>throgh</a:t>
            </a:r>
            <a:r>
              <a:rPr lang="en-US" baseline="0" dirty="0" smtClean="0"/>
              <a:t> this tech. we can produce 20 million tons of NPK through organic farm resources.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BE53-8CC7-4D90-8518-C21DBDF83C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0802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older animals</a:t>
            </a:r>
            <a:r>
              <a:rPr lang="en-US" baseline="0" dirty="0" smtClean="0"/>
              <a:t> must be cull or slaughter and bloods , hides , wooves must be recycled into leather.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BE53-8CC7-4D90-8518-C21DBDF83C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6849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older animals</a:t>
            </a:r>
            <a:r>
              <a:rPr lang="en-US" baseline="0" dirty="0" smtClean="0"/>
              <a:t> bones should not be thrown on open place , but it should be converted bone powder, which can be used for Drugs, animals feed, fertilizers.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BE53-8CC7-4D90-8518-C21DBDF83C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6509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Straws</a:t>
            </a:r>
            <a:r>
              <a:rPr lang="en-US" baseline="0" dirty="0" smtClean="0"/>
              <a:t> and peals of different crops can be recycled into a paper form, wood/ply or pulp instead of  dispose off.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BE53-8CC7-4D90-8518-C21DBDF83C0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2219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Due to inappropriate</a:t>
            </a:r>
            <a:r>
              <a:rPr lang="en-US" baseline="0" dirty="0" smtClean="0"/>
              <a:t> management of wastes we are going to face , high </a:t>
            </a:r>
            <a:r>
              <a:rPr lang="en-US" baseline="0" dirty="0" err="1" smtClean="0"/>
              <a:t>envirmental</a:t>
            </a:r>
            <a:r>
              <a:rPr lang="en-US" baseline="0" dirty="0" smtClean="0"/>
              <a:t> temperature , increasing new insects and field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BE53-8CC7-4D90-8518-C21DBDF83C0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4157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Nause</a:t>
            </a:r>
            <a:r>
              <a:rPr lang="en-US" dirty="0" smtClean="0"/>
              <a:t> and vomiting , increase diabetic  </a:t>
            </a:r>
            <a:r>
              <a:rPr lang="en-US" dirty="0" err="1" smtClean="0"/>
              <a:t>cencer</a:t>
            </a:r>
            <a:r>
              <a:rPr lang="en-US" dirty="0" smtClean="0"/>
              <a:t> disease</a:t>
            </a:r>
            <a:r>
              <a:rPr lang="en-US" baseline="0" dirty="0" smtClean="0"/>
              <a:t> due to heavy metals , </a:t>
            </a:r>
            <a:r>
              <a:rPr lang="en-US" baseline="0" dirty="0" err="1" smtClean="0"/>
              <a:t>murcury</a:t>
            </a:r>
            <a:r>
              <a:rPr lang="en-US" baseline="0" dirty="0" smtClean="0"/>
              <a:t> present in fish meat.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BE53-8CC7-4D90-8518-C21DBDF83C0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6739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Japan recycled</a:t>
            </a:r>
            <a:r>
              <a:rPr lang="en-US" baseline="0" dirty="0" smtClean="0"/>
              <a:t> about half of all household and commercial waste.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BE53-8CC7-4D90-8518-C21DBDF83C0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8824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0884-D69D-4779-9DF9-A363DD1AF8A0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1147-97CF-461F-BA52-5ADBD3319C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0884-D69D-4779-9DF9-A363DD1AF8A0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1147-97CF-461F-BA52-5ADBD3319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0884-D69D-4779-9DF9-A363DD1AF8A0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1147-97CF-461F-BA52-5ADBD3319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26F1B-813A-45D4-B707-63F817E00E7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C1448-D4A7-43AC-A935-F3DDA27A968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0C31831E-3EA8-4CDA-80B1-9A22559D5E0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A9F8C-CD0C-478B-B2A1-85090D2B409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80B2B-ECC5-4A75-94A4-4514BBC1E8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F14EB7-7D2C-420A-9109-55E5256341B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110DF-64A6-4432-BF2F-0EC337B1EF2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F15C6-6A37-4EB3-99F8-5D11E7149CE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0884-D69D-4779-9DF9-A363DD1AF8A0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1147-97CF-461F-BA52-5ADBD3319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90DB8-8D73-488D-83E2-8EC48E9F8A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2F4FA-265B-4761-9E46-68A701CBB1E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BB340-5941-4856-B280-621CB4ACEA1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26F1B-813A-45D4-B707-63F817E00E7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C1448-D4A7-43AC-A935-F3DDA27A968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0C31831E-3EA8-4CDA-80B1-9A22559D5E0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A9F8C-CD0C-478B-B2A1-85090D2B409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80B2B-ECC5-4A75-94A4-4514BBC1E8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F14EB7-7D2C-420A-9109-55E5256341B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110DF-64A6-4432-BF2F-0EC337B1EF2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0884-D69D-4779-9DF9-A363DD1AF8A0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5251147-97CF-461F-BA52-5ADBD3319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F15C6-6A37-4EB3-99F8-5D11E7149CE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90DB8-8D73-488D-83E2-8EC48E9F8A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2F4FA-265B-4761-9E46-68A701CBB1E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BB340-5941-4856-B280-621CB4ACEA1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0884-D69D-4779-9DF9-A363DD1AF8A0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1147-97CF-461F-BA52-5ADBD3319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0884-D69D-4779-9DF9-A363DD1AF8A0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1147-97CF-461F-BA52-5ADBD3319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0884-D69D-4779-9DF9-A363DD1AF8A0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1147-97CF-461F-BA52-5ADBD3319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0884-D69D-4779-9DF9-A363DD1AF8A0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1147-97CF-461F-BA52-5ADBD3319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0884-D69D-4779-9DF9-A363DD1AF8A0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1147-97CF-461F-BA52-5ADBD3319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0884-D69D-4779-9DF9-A363DD1AF8A0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1147-97CF-461F-BA52-5ADBD3319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ECF42D-F8C2-49FC-B88B-FE656BEE9FD5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ECF42D-F8C2-49FC-B88B-FE656BEE9FD5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ECF42D-F8C2-49FC-B88B-FE656BEE9FD5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met.com/catalogs/allograft/images/cortical_bone_powder.jpg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2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jpeg"/><Relationship Id="rId5" Type="http://schemas.openxmlformats.org/officeDocument/2006/relationships/hyperlink" Target="http://www1.ormoz.si/pic/old%20and%20new%20wastes.jpg" TargetMode="Externa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28604"/>
            <a:ext cx="7429552" cy="580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981200" y="228600"/>
            <a:ext cx="56733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i="1" u="sng" dirty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Bio-fertilizers production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538163" y="4191000"/>
            <a:ext cx="1466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latin typeface="Times New Roman" pitchFamily="18" charset="0"/>
              </a:rPr>
              <a:t>Agro-wastes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3848100" y="2667000"/>
            <a:ext cx="952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latin typeface="Times New Roman" pitchFamily="18" charset="0"/>
              </a:rPr>
              <a:t>Biogas </a:t>
            </a: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6858000" y="1062038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latin typeface="Times New Roman" pitchFamily="18" charset="0"/>
              </a:rPr>
              <a:t>Bio-Fertilizers</a:t>
            </a:r>
          </a:p>
        </p:txBody>
      </p:sp>
      <p:sp>
        <p:nvSpPr>
          <p:cNvPr id="7174" name="Text Box 13"/>
          <p:cNvSpPr txBox="1">
            <a:spLocks noChangeArrowheads="1"/>
          </p:cNvSpPr>
          <p:nvPr/>
        </p:nvSpPr>
        <p:spPr bwMode="auto">
          <a:xfrm>
            <a:off x="3565525" y="4132263"/>
            <a:ext cx="1535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latin typeface="Times New Roman" pitchFamily="18" charset="0"/>
              </a:rPr>
              <a:t>Vermiculture</a:t>
            </a:r>
          </a:p>
        </p:txBody>
      </p:sp>
      <p:sp>
        <p:nvSpPr>
          <p:cNvPr id="7175" name="Text Box 14"/>
          <p:cNvSpPr txBox="1">
            <a:spLocks noChangeArrowheads="1"/>
          </p:cNvSpPr>
          <p:nvPr/>
        </p:nvSpPr>
        <p:spPr bwMode="auto">
          <a:xfrm>
            <a:off x="3124200" y="5000625"/>
            <a:ext cx="26717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 err="1">
                <a:latin typeface="Times New Roman" pitchFamily="18" charset="0"/>
              </a:rPr>
              <a:t>Dugging</a:t>
            </a:r>
            <a:r>
              <a:rPr lang="en-US" b="1" dirty="0">
                <a:latin typeface="Times New Roman" pitchFamily="18" charset="0"/>
              </a:rPr>
              <a:t> with various microorganisms</a:t>
            </a:r>
          </a:p>
          <a:p>
            <a:r>
              <a:rPr lang="en-US" b="1" dirty="0">
                <a:latin typeface="Times New Roman" pitchFamily="18" charset="0"/>
              </a:rPr>
              <a:t>Cyanobacteria and other nitrogen fixating MO</a:t>
            </a:r>
          </a:p>
        </p:txBody>
      </p:sp>
      <p:pic>
        <p:nvPicPr>
          <p:cNvPr id="717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091113"/>
            <a:ext cx="1676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17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667000"/>
            <a:ext cx="195103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17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3124200"/>
            <a:ext cx="16478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179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1585913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180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3414713"/>
            <a:ext cx="16668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181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219200"/>
            <a:ext cx="15287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AutoShape 22"/>
          <p:cNvSpPr>
            <a:spLocks noChangeArrowheads="1"/>
          </p:cNvSpPr>
          <p:nvPr/>
        </p:nvSpPr>
        <p:spPr bwMode="auto">
          <a:xfrm>
            <a:off x="2438400" y="3276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3" name="AutoShape 23"/>
          <p:cNvSpPr>
            <a:spLocks noChangeArrowheads="1"/>
          </p:cNvSpPr>
          <p:nvPr/>
        </p:nvSpPr>
        <p:spPr bwMode="auto">
          <a:xfrm>
            <a:off x="5562600" y="3276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4" name="Rectangle 24"/>
          <p:cNvSpPr>
            <a:spLocks noChangeArrowheads="1"/>
          </p:cNvSpPr>
          <p:nvPr/>
        </p:nvSpPr>
        <p:spPr bwMode="auto">
          <a:xfrm>
            <a:off x="152400" y="228600"/>
            <a:ext cx="8839200" cy="6400800"/>
          </a:xfrm>
          <a:prstGeom prst="rect">
            <a:avLst/>
          </a:prstGeom>
          <a:noFill/>
          <a:ln w="57150" cmpd="thinThick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5" name="Rectangle 25"/>
          <p:cNvSpPr>
            <a:spLocks noChangeArrowheads="1"/>
          </p:cNvSpPr>
          <p:nvPr/>
        </p:nvSpPr>
        <p:spPr bwMode="auto">
          <a:xfrm>
            <a:off x="228600" y="2590800"/>
            <a:ext cx="2057400" cy="1981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6" name="Rectangle 26"/>
          <p:cNvSpPr>
            <a:spLocks noChangeArrowheads="1"/>
          </p:cNvSpPr>
          <p:nvPr/>
        </p:nvSpPr>
        <p:spPr bwMode="auto">
          <a:xfrm>
            <a:off x="3514725" y="1171575"/>
            <a:ext cx="1676400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7" name="Rectangle 27"/>
          <p:cNvSpPr>
            <a:spLocks noChangeArrowheads="1"/>
          </p:cNvSpPr>
          <p:nvPr/>
        </p:nvSpPr>
        <p:spPr bwMode="auto">
          <a:xfrm>
            <a:off x="3514725" y="3124200"/>
            <a:ext cx="1676400" cy="1371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8" name="Rectangle 28"/>
          <p:cNvSpPr>
            <a:spLocks noChangeArrowheads="1"/>
          </p:cNvSpPr>
          <p:nvPr/>
        </p:nvSpPr>
        <p:spPr bwMode="auto">
          <a:xfrm>
            <a:off x="3124200" y="4876800"/>
            <a:ext cx="2519363" cy="1447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9" name="Rectangle 29"/>
          <p:cNvSpPr>
            <a:spLocks noChangeArrowheads="1"/>
          </p:cNvSpPr>
          <p:nvPr/>
        </p:nvSpPr>
        <p:spPr bwMode="auto">
          <a:xfrm>
            <a:off x="6900863" y="1052513"/>
            <a:ext cx="1828800" cy="541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8687429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667159" y="390540"/>
            <a:ext cx="59298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i="1" u="sng" dirty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Leather and Meat Industry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47663" y="3390900"/>
            <a:ext cx="1479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solidFill>
                  <a:srgbClr val="0000CC"/>
                </a:solidFill>
                <a:latin typeface="Times New Roman" pitchFamily="18" charset="0"/>
              </a:rPr>
              <a:t>Old  animals</a:t>
            </a:r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7153275" y="6276975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CC"/>
                </a:solidFill>
                <a:latin typeface="Times New Roman" pitchFamily="18" charset="0"/>
              </a:rPr>
              <a:t>Leather</a:t>
            </a:r>
          </a:p>
        </p:txBody>
      </p:sp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129213"/>
            <a:ext cx="15240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19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752600"/>
            <a:ext cx="1905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19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897313"/>
            <a:ext cx="190500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7118" name="Picture 14" descr="Indian tannery moving carcass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33688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7" descr="Pig skinn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2395538"/>
            <a:ext cx="1430338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AutoShape 18"/>
          <p:cNvSpPr>
            <a:spLocks noChangeArrowheads="1"/>
          </p:cNvSpPr>
          <p:nvPr/>
        </p:nvSpPr>
        <p:spPr bwMode="auto">
          <a:xfrm>
            <a:off x="2286000" y="3305175"/>
            <a:ext cx="914400" cy="428625"/>
          </a:xfrm>
          <a:prstGeom prst="rightArrow">
            <a:avLst>
              <a:gd name="adj1" fmla="val 50000"/>
              <a:gd name="adj2" fmla="val 5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3" name="AutoShape 19"/>
          <p:cNvSpPr>
            <a:spLocks noChangeArrowheads="1"/>
          </p:cNvSpPr>
          <p:nvPr/>
        </p:nvSpPr>
        <p:spPr bwMode="auto">
          <a:xfrm>
            <a:off x="5715000" y="3352800"/>
            <a:ext cx="914400" cy="428625"/>
          </a:xfrm>
          <a:prstGeom prst="rightArrow">
            <a:avLst>
              <a:gd name="adj1" fmla="val 50000"/>
              <a:gd name="adj2" fmla="val 5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4" name="AutoShape 20"/>
          <p:cNvSpPr>
            <a:spLocks noChangeArrowheads="1"/>
          </p:cNvSpPr>
          <p:nvPr/>
        </p:nvSpPr>
        <p:spPr bwMode="auto">
          <a:xfrm>
            <a:off x="7467600" y="4767263"/>
            <a:ext cx="304800" cy="2000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205" name="Picture 22" descr="mea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285750"/>
            <a:ext cx="164306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Rectangle 23"/>
          <p:cNvSpPr>
            <a:spLocks noChangeArrowheads="1"/>
          </p:cNvSpPr>
          <p:nvPr/>
        </p:nvSpPr>
        <p:spPr bwMode="auto">
          <a:xfrm>
            <a:off x="152400" y="228600"/>
            <a:ext cx="8839200" cy="6400800"/>
          </a:xfrm>
          <a:prstGeom prst="rect">
            <a:avLst/>
          </a:prstGeom>
          <a:noFill/>
          <a:ln w="57150" cmpd="thinThick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7" name="AutoShape 24"/>
          <p:cNvSpPr>
            <a:spLocks noChangeArrowheads="1"/>
          </p:cNvSpPr>
          <p:nvPr/>
        </p:nvSpPr>
        <p:spPr bwMode="auto">
          <a:xfrm>
            <a:off x="7543800" y="1824038"/>
            <a:ext cx="333375" cy="457200"/>
          </a:xfrm>
          <a:prstGeom prst="upArrow">
            <a:avLst>
              <a:gd name="adj1" fmla="val 50000"/>
              <a:gd name="adj2" fmla="val 3428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8" name="Text Box 25"/>
          <p:cNvSpPr txBox="1">
            <a:spLocks noChangeArrowheads="1"/>
          </p:cNvSpPr>
          <p:nvPr/>
        </p:nvSpPr>
        <p:spPr bwMode="auto">
          <a:xfrm>
            <a:off x="3762375" y="4217988"/>
            <a:ext cx="1266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CC"/>
                </a:solidFill>
              </a:rPr>
              <a:t>Slaughtering</a:t>
            </a:r>
          </a:p>
        </p:txBody>
      </p:sp>
      <p:sp>
        <p:nvSpPr>
          <p:cNvPr id="8209" name="Text Box 26"/>
          <p:cNvSpPr txBox="1">
            <a:spLocks noChangeArrowheads="1"/>
          </p:cNvSpPr>
          <p:nvPr/>
        </p:nvSpPr>
        <p:spPr bwMode="auto">
          <a:xfrm>
            <a:off x="6929438" y="4456113"/>
            <a:ext cx="1266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CC"/>
                </a:solidFill>
              </a:rPr>
              <a:t>Slaughtering</a:t>
            </a:r>
          </a:p>
        </p:txBody>
      </p:sp>
      <p:sp>
        <p:nvSpPr>
          <p:cNvPr id="8210" name="Text Box 27"/>
          <p:cNvSpPr txBox="1">
            <a:spLocks noChangeArrowheads="1"/>
          </p:cNvSpPr>
          <p:nvPr/>
        </p:nvSpPr>
        <p:spPr bwMode="auto">
          <a:xfrm>
            <a:off x="7391400" y="1447800"/>
            <a:ext cx="587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CC"/>
                </a:solidFill>
              </a:rPr>
              <a:t>Meat</a:t>
            </a:r>
          </a:p>
        </p:txBody>
      </p:sp>
      <p:sp>
        <p:nvSpPr>
          <p:cNvPr id="8211" name="Rectangle 28"/>
          <p:cNvSpPr>
            <a:spLocks noChangeArrowheads="1"/>
          </p:cNvSpPr>
          <p:nvPr/>
        </p:nvSpPr>
        <p:spPr bwMode="auto">
          <a:xfrm>
            <a:off x="228600" y="1685925"/>
            <a:ext cx="2009775" cy="3648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2" name="Rectangle 29"/>
          <p:cNvSpPr>
            <a:spLocks noChangeArrowheads="1"/>
          </p:cNvSpPr>
          <p:nvPr/>
        </p:nvSpPr>
        <p:spPr bwMode="auto">
          <a:xfrm>
            <a:off x="3352800" y="2743200"/>
            <a:ext cx="2209800" cy="175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3" name="Rectangle 30"/>
          <p:cNvSpPr>
            <a:spLocks noChangeArrowheads="1"/>
          </p:cNvSpPr>
          <p:nvPr/>
        </p:nvSpPr>
        <p:spPr bwMode="auto">
          <a:xfrm>
            <a:off x="6858000" y="2362200"/>
            <a:ext cx="15240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4" name="Rectangle 31"/>
          <p:cNvSpPr>
            <a:spLocks noChangeArrowheads="1"/>
          </p:cNvSpPr>
          <p:nvPr/>
        </p:nvSpPr>
        <p:spPr bwMode="auto">
          <a:xfrm>
            <a:off x="6781800" y="228600"/>
            <a:ext cx="1752600" cy="1524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5" name="Rectangle 32"/>
          <p:cNvSpPr>
            <a:spLocks noChangeArrowheads="1"/>
          </p:cNvSpPr>
          <p:nvPr/>
        </p:nvSpPr>
        <p:spPr bwMode="auto">
          <a:xfrm>
            <a:off x="6858000" y="5029200"/>
            <a:ext cx="1600200" cy="1524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4149467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371600" y="382369"/>
            <a:ext cx="3621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i="1" u="sng" dirty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Bone utilization</a:t>
            </a: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152400" y="228600"/>
            <a:ext cx="8839200" cy="6400800"/>
          </a:xfrm>
          <a:prstGeom prst="rect">
            <a:avLst/>
          </a:prstGeom>
          <a:noFill/>
          <a:ln w="57150" cmpd="thinThick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381000" y="3743325"/>
            <a:ext cx="1338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CC"/>
                </a:solidFill>
              </a:rPr>
              <a:t>Old animals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2947988" y="3729038"/>
            <a:ext cx="803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CC"/>
                </a:solidFill>
              </a:rPr>
              <a:t>Bones</a:t>
            </a: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4862513" y="3717925"/>
            <a:ext cx="148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CC"/>
                </a:solidFill>
              </a:rPr>
              <a:t>Bone Powder</a:t>
            </a:r>
          </a:p>
        </p:txBody>
      </p: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7324725" y="2932113"/>
            <a:ext cx="1238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CC"/>
                </a:solidFill>
              </a:rPr>
              <a:t>Animal Feed</a:t>
            </a:r>
          </a:p>
        </p:txBody>
      </p:sp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7634288" y="1436688"/>
            <a:ext cx="696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CC"/>
                </a:solidFill>
              </a:rPr>
              <a:t>Drugs</a:t>
            </a:r>
          </a:p>
        </p:txBody>
      </p:sp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7096125" y="6027738"/>
            <a:ext cx="17399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CC"/>
                </a:solidFill>
              </a:rPr>
              <a:t>Phosphorus and </a:t>
            </a:r>
          </a:p>
          <a:p>
            <a:pPr eaLnBrk="1" hangingPunct="1"/>
            <a:r>
              <a:rPr lang="en-US" sz="1400" b="1">
                <a:solidFill>
                  <a:srgbClr val="0000CC"/>
                </a:solidFill>
              </a:rPr>
              <a:t>calcium extraction</a:t>
            </a:r>
          </a:p>
        </p:txBody>
      </p:sp>
      <p:pic>
        <p:nvPicPr>
          <p:cNvPr id="9226" name="Picture 14" descr="mcginley-index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451100"/>
            <a:ext cx="1714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6" descr="Jwr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4991100"/>
            <a:ext cx="13716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7" descr="baled-stra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49" t="51282" r="8661" b="9743"/>
          <a:stretch>
            <a:fillRect/>
          </a:stretch>
        </p:blipFill>
        <p:spPr bwMode="auto">
          <a:xfrm>
            <a:off x="7239000" y="1905000"/>
            <a:ext cx="1447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8" descr="Laktera Natural Synbiotic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0038"/>
            <a:ext cx="1533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Rectangle 20"/>
          <p:cNvSpPr>
            <a:spLocks noChangeArrowheads="1"/>
          </p:cNvSpPr>
          <p:nvPr/>
        </p:nvSpPr>
        <p:spPr bwMode="auto">
          <a:xfrm>
            <a:off x="7153275" y="4938713"/>
            <a:ext cx="1595438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1" name="Text Box 21"/>
          <p:cNvSpPr txBox="1">
            <a:spLocks noChangeArrowheads="1"/>
          </p:cNvSpPr>
          <p:nvPr/>
        </p:nvSpPr>
        <p:spPr bwMode="auto">
          <a:xfrm>
            <a:off x="7462838" y="4551363"/>
            <a:ext cx="1022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CC"/>
                </a:solidFill>
              </a:rPr>
              <a:t>Fertilizers</a:t>
            </a:r>
          </a:p>
        </p:txBody>
      </p:sp>
      <p:sp>
        <p:nvSpPr>
          <p:cNvPr id="9232" name="Rectangle 22"/>
          <p:cNvSpPr>
            <a:spLocks noChangeArrowheads="1"/>
          </p:cNvSpPr>
          <p:nvPr/>
        </p:nvSpPr>
        <p:spPr bwMode="auto">
          <a:xfrm>
            <a:off x="7148513" y="3276600"/>
            <a:ext cx="1595437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Rectangle 23"/>
          <p:cNvSpPr>
            <a:spLocks noChangeArrowheads="1"/>
          </p:cNvSpPr>
          <p:nvPr/>
        </p:nvSpPr>
        <p:spPr bwMode="auto">
          <a:xfrm>
            <a:off x="7148513" y="1828800"/>
            <a:ext cx="1595437" cy="1371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Rectangle 24"/>
          <p:cNvSpPr>
            <a:spLocks noChangeArrowheads="1"/>
          </p:cNvSpPr>
          <p:nvPr/>
        </p:nvSpPr>
        <p:spPr bwMode="auto">
          <a:xfrm>
            <a:off x="7148513" y="304800"/>
            <a:ext cx="1595437" cy="1447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5" name="Rectangle 26"/>
          <p:cNvSpPr>
            <a:spLocks noChangeArrowheads="1"/>
          </p:cNvSpPr>
          <p:nvPr/>
        </p:nvSpPr>
        <p:spPr bwMode="auto">
          <a:xfrm>
            <a:off x="261938" y="2319338"/>
            <a:ext cx="1828800" cy="175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6" name="Rectangle 27"/>
          <p:cNvSpPr>
            <a:spLocks noChangeArrowheads="1"/>
          </p:cNvSpPr>
          <p:nvPr/>
        </p:nvSpPr>
        <p:spPr bwMode="auto">
          <a:xfrm>
            <a:off x="2543175" y="2314575"/>
            <a:ext cx="1676400" cy="175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7" name="Rectangle 28"/>
          <p:cNvSpPr>
            <a:spLocks noChangeArrowheads="1"/>
          </p:cNvSpPr>
          <p:nvPr/>
        </p:nvSpPr>
        <p:spPr bwMode="auto">
          <a:xfrm>
            <a:off x="4767263" y="2314575"/>
            <a:ext cx="1676400" cy="175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8" name="AutoShape 29"/>
          <p:cNvSpPr>
            <a:spLocks noChangeArrowheads="1"/>
          </p:cNvSpPr>
          <p:nvPr/>
        </p:nvSpPr>
        <p:spPr bwMode="auto">
          <a:xfrm>
            <a:off x="2133600" y="314325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9" name="AutoShape 30"/>
          <p:cNvSpPr>
            <a:spLocks noChangeArrowheads="1"/>
          </p:cNvSpPr>
          <p:nvPr/>
        </p:nvSpPr>
        <p:spPr bwMode="auto">
          <a:xfrm>
            <a:off x="6505575" y="31242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40" name="AutoShape 31"/>
          <p:cNvSpPr>
            <a:spLocks noChangeArrowheads="1"/>
          </p:cNvSpPr>
          <p:nvPr/>
        </p:nvSpPr>
        <p:spPr bwMode="auto">
          <a:xfrm>
            <a:off x="4267200" y="3124200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41" name="Picture 34" descr="WicAnimalBones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2386013"/>
            <a:ext cx="1524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Picture 36" descr="cortical_bone_powder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3" name="Picture 38" descr="fertiliz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3" y="3328988"/>
            <a:ext cx="137160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5866984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52400" y="395787"/>
            <a:ext cx="6109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i="1" u="sng" dirty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Pulp and Paper Production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066800" y="5257800"/>
            <a:ext cx="1889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solidFill>
                  <a:srgbClr val="0000CC"/>
                </a:solidFill>
                <a:latin typeface="Times New Roman" pitchFamily="18" charset="0"/>
              </a:rPr>
              <a:t>Straws and peals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1203325" y="2632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sz="2400">
              <a:latin typeface="Times New Roman" pitchFamily="18" charset="0"/>
            </a:endParaRPr>
          </a:p>
        </p:txBody>
      </p:sp>
      <p:pic>
        <p:nvPicPr>
          <p:cNvPr id="12293" name="Picture 9" descr="pulppap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519113"/>
            <a:ext cx="2414588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1" descr="pulp_mill_portal_5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430" y="4598751"/>
            <a:ext cx="2209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3" descr="3_ply_Engineered_Wood_Floor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2442765"/>
            <a:ext cx="2384503" cy="169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5" descr="baled-stra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1581150"/>
            <a:ext cx="18732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7" descr="20060820225000_stra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18"/>
          <p:cNvSpPr>
            <a:spLocks noChangeArrowheads="1"/>
          </p:cNvSpPr>
          <p:nvPr/>
        </p:nvSpPr>
        <p:spPr bwMode="auto">
          <a:xfrm>
            <a:off x="152400" y="228600"/>
            <a:ext cx="8839200" cy="6400800"/>
          </a:xfrm>
          <a:prstGeom prst="rect">
            <a:avLst/>
          </a:prstGeom>
          <a:noFill/>
          <a:ln w="57150" cmpd="thinThick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9" name="Rectangle 19"/>
          <p:cNvSpPr>
            <a:spLocks noChangeArrowheads="1"/>
          </p:cNvSpPr>
          <p:nvPr/>
        </p:nvSpPr>
        <p:spPr bwMode="auto">
          <a:xfrm>
            <a:off x="990600" y="1524000"/>
            <a:ext cx="2057400" cy="411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00" name="AutoShape 20"/>
          <p:cNvSpPr>
            <a:spLocks noChangeArrowheads="1"/>
          </p:cNvSpPr>
          <p:nvPr/>
        </p:nvSpPr>
        <p:spPr bwMode="auto">
          <a:xfrm>
            <a:off x="3657600" y="3200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1" name="Text Box 21"/>
          <p:cNvSpPr txBox="1">
            <a:spLocks noChangeArrowheads="1"/>
          </p:cNvSpPr>
          <p:nvPr/>
        </p:nvSpPr>
        <p:spPr bwMode="auto">
          <a:xfrm>
            <a:off x="6396038" y="2009775"/>
            <a:ext cx="747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CC"/>
                </a:solidFill>
              </a:rPr>
              <a:t>Paper</a:t>
            </a:r>
          </a:p>
        </p:txBody>
      </p:sp>
      <p:sp>
        <p:nvSpPr>
          <p:cNvPr id="12302" name="Text Box 22"/>
          <p:cNvSpPr txBox="1">
            <a:spLocks noChangeArrowheads="1"/>
          </p:cNvSpPr>
          <p:nvPr/>
        </p:nvSpPr>
        <p:spPr bwMode="auto">
          <a:xfrm>
            <a:off x="6223000" y="4138613"/>
            <a:ext cx="1166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CC"/>
                </a:solidFill>
              </a:rPr>
              <a:t>Wood/ Ply</a:t>
            </a:r>
          </a:p>
        </p:txBody>
      </p:sp>
      <p:sp>
        <p:nvSpPr>
          <p:cNvPr id="12303" name="Text Box 23"/>
          <p:cNvSpPr txBox="1">
            <a:spLocks noChangeArrowheads="1"/>
          </p:cNvSpPr>
          <p:nvPr/>
        </p:nvSpPr>
        <p:spPr bwMode="auto">
          <a:xfrm>
            <a:off x="6586538" y="6197600"/>
            <a:ext cx="623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CC"/>
                </a:solidFill>
              </a:rPr>
              <a:t>Pulp</a:t>
            </a:r>
          </a:p>
        </p:txBody>
      </p:sp>
      <p:sp>
        <p:nvSpPr>
          <p:cNvPr id="12304" name="Rectangle 24"/>
          <p:cNvSpPr>
            <a:spLocks noChangeArrowheads="1"/>
          </p:cNvSpPr>
          <p:nvPr/>
        </p:nvSpPr>
        <p:spPr bwMode="auto">
          <a:xfrm>
            <a:off x="6178230" y="402610"/>
            <a:ext cx="2286000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05" name="Rectangle 25"/>
          <p:cNvSpPr>
            <a:spLocks noChangeArrowheads="1"/>
          </p:cNvSpPr>
          <p:nvPr/>
        </p:nvSpPr>
        <p:spPr bwMode="auto">
          <a:xfrm>
            <a:off x="6208713" y="2346325"/>
            <a:ext cx="2362200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06" name="Rectangle 26"/>
          <p:cNvSpPr>
            <a:spLocks noChangeArrowheads="1"/>
          </p:cNvSpPr>
          <p:nvPr/>
        </p:nvSpPr>
        <p:spPr bwMode="auto">
          <a:xfrm>
            <a:off x="6178230" y="4486275"/>
            <a:ext cx="2362200" cy="1905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020994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533400" y="171450"/>
            <a:ext cx="80756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i="1" u="sng" dirty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Drawbacks of Improper Agro-Waste Recycling</a:t>
            </a:r>
          </a:p>
        </p:txBody>
      </p:sp>
      <p:pic>
        <p:nvPicPr>
          <p:cNvPr id="13315" name="Picture 7" descr="mosqui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3865563"/>
            <a:ext cx="2933700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9" descr="global-warming-po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23925"/>
            <a:ext cx="29718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3" descr="namen_projekta_clip_image00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1038225"/>
            <a:ext cx="3062287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14"/>
          <p:cNvSpPr>
            <a:spLocks noChangeArrowheads="1"/>
          </p:cNvSpPr>
          <p:nvPr/>
        </p:nvSpPr>
        <p:spPr bwMode="auto">
          <a:xfrm>
            <a:off x="152400" y="228600"/>
            <a:ext cx="8839200" cy="6400800"/>
          </a:xfrm>
          <a:prstGeom prst="rect">
            <a:avLst/>
          </a:prstGeom>
          <a:noFill/>
          <a:ln w="57150" cmpd="thinThick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Rectangle 15"/>
          <p:cNvSpPr>
            <a:spLocks noChangeArrowheads="1"/>
          </p:cNvSpPr>
          <p:nvPr/>
        </p:nvSpPr>
        <p:spPr bwMode="auto">
          <a:xfrm>
            <a:off x="1143000" y="3271838"/>
            <a:ext cx="1711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en-US" sz="1600" b="1"/>
              <a:t>Global warming</a:t>
            </a:r>
          </a:p>
        </p:txBody>
      </p:sp>
      <p:sp>
        <p:nvSpPr>
          <p:cNvPr id="13320" name="Rectangle 16"/>
          <p:cNvSpPr>
            <a:spLocks noChangeArrowheads="1"/>
          </p:cNvSpPr>
          <p:nvPr/>
        </p:nvSpPr>
        <p:spPr bwMode="auto">
          <a:xfrm>
            <a:off x="6397625" y="3276600"/>
            <a:ext cx="1260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en-US" sz="1600" b="1"/>
              <a:t>Field filling</a:t>
            </a:r>
          </a:p>
        </p:txBody>
      </p:sp>
      <p:sp>
        <p:nvSpPr>
          <p:cNvPr id="13321" name="Rectangle 17"/>
          <p:cNvSpPr>
            <a:spLocks noChangeArrowheads="1"/>
          </p:cNvSpPr>
          <p:nvPr/>
        </p:nvSpPr>
        <p:spPr bwMode="auto">
          <a:xfrm>
            <a:off x="3009900" y="611505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/>
              <a:t>Mosquito generated diseases</a:t>
            </a:r>
          </a:p>
        </p:txBody>
      </p:sp>
      <p:sp>
        <p:nvSpPr>
          <p:cNvPr id="13322" name="Rectangle 18"/>
          <p:cNvSpPr>
            <a:spLocks noChangeArrowheads="1"/>
          </p:cNvSpPr>
          <p:nvPr/>
        </p:nvSpPr>
        <p:spPr bwMode="auto">
          <a:xfrm>
            <a:off x="642938" y="876300"/>
            <a:ext cx="3048000" cy="2743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3" name="Rectangle 19"/>
          <p:cNvSpPr>
            <a:spLocks noChangeArrowheads="1"/>
          </p:cNvSpPr>
          <p:nvPr/>
        </p:nvSpPr>
        <p:spPr bwMode="auto">
          <a:xfrm>
            <a:off x="3095625" y="3810000"/>
            <a:ext cx="3000375" cy="2743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4" name="Rectangle 20"/>
          <p:cNvSpPr>
            <a:spLocks noChangeArrowheads="1"/>
          </p:cNvSpPr>
          <p:nvPr/>
        </p:nvSpPr>
        <p:spPr bwMode="auto">
          <a:xfrm>
            <a:off x="5395913" y="923925"/>
            <a:ext cx="3200400" cy="2667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817336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u="sng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Harmful effect of Improper Waste recycling</a:t>
            </a:r>
            <a:endParaRPr lang="en-US" sz="3600" b="1" u="sng" dirty="0">
              <a:ln w="1905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Environmental pollution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Soil degradation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Loss of </a:t>
            </a:r>
            <a:r>
              <a:rPr lang="en-US" sz="2800" dirty="0"/>
              <a:t>cultivation capacity</a:t>
            </a:r>
          </a:p>
          <a:p>
            <a:endParaRPr lang="en-US" dirty="0"/>
          </a:p>
        </p:txBody>
      </p:sp>
      <p:pic>
        <p:nvPicPr>
          <p:cNvPr id="4" name="Picture 3" descr="29441 [Compatibility Mode] - Microsoft PowerPoi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200400"/>
            <a:ext cx="5967143" cy="320040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="" xmlns:p14="http://schemas.microsoft.com/office/powerpoint/2010/main" val="3711500506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……………</a:t>
            </a:r>
            <a:endParaRPr lang="en-US" dirty="0">
              <a:ln w="1905">
                <a:solidFill>
                  <a:srgbClr val="FF0000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4.  Reduce water quality</a:t>
            </a:r>
          </a:p>
          <a:p>
            <a:pPr marL="514350" indent="-514350">
              <a:buAutoNum type="arabicPeriod" startAt="5"/>
            </a:pPr>
            <a:r>
              <a:rPr lang="en-US" sz="2800" dirty="0" smtClean="0"/>
              <a:t>Produce water toxicity</a:t>
            </a:r>
          </a:p>
          <a:p>
            <a:pPr marL="0" indent="0">
              <a:buNone/>
            </a:pPr>
            <a:r>
              <a:rPr lang="en-US" sz="2800" dirty="0" smtClean="0"/>
              <a:t>6.  Disturbance in ecosystem  </a:t>
            </a:r>
          </a:p>
          <a:p>
            <a:pPr marL="514350" indent="-514350">
              <a:buAutoNum type="arabicPeriod" startAt="7"/>
            </a:pPr>
            <a:r>
              <a:rPr lang="en-US" sz="2800" dirty="0" smtClean="0"/>
              <a:t>Affect health of animals and humans</a:t>
            </a:r>
          </a:p>
          <a:p>
            <a:pPr marL="514350" indent="-514350">
              <a:buAutoNum type="arabicPeriod" startAt="7"/>
            </a:pPr>
            <a:r>
              <a:rPr lang="en-US" sz="2800" dirty="0" smtClean="0"/>
              <a:t>Chemical poisoning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3491375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u="sng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Benefits of proper Recycling of the farm waste</a:t>
            </a:r>
            <a:endParaRPr lang="en-US" sz="4000" b="1" u="sng" dirty="0">
              <a:ln w="1905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Pollution reduction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Reduce pressure on disposal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Lower demand for RAW material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Reduce water and soil toxicity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Reduce health 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Farm waste recycling give benefit to agriculture sector.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15144317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u="sng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Benefits of proper Recycling of the farm waste</a:t>
            </a:r>
            <a:endParaRPr lang="en-US" sz="4000" b="1" u="sng" dirty="0">
              <a:ln w="1905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sz="2800" dirty="0" smtClean="0"/>
              <a:t>Pollution reduction</a:t>
            </a:r>
          </a:p>
          <a:p>
            <a:pPr marL="514350" indent="-514350">
              <a:buNone/>
            </a:pPr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2505074"/>
            <a:ext cx="5072098" cy="32813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1443179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u="sng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Benefits of proper Recycling of the farm waste</a:t>
            </a:r>
            <a:endParaRPr lang="en-US" sz="4000" b="1" u="sng" dirty="0">
              <a:ln w="1905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sz="2800" dirty="0" smtClean="0"/>
              <a:t>Reduce pressure on disposal system</a:t>
            </a:r>
          </a:p>
          <a:p>
            <a:endParaRPr lang="en-US" sz="2800" dirty="0"/>
          </a:p>
        </p:txBody>
      </p:sp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2505074"/>
            <a:ext cx="4786346" cy="34242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144317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“Farm Waste Recycling”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08306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u="sng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Benefits of proper Recycling of the farm waste</a:t>
            </a:r>
            <a:endParaRPr lang="en-US" sz="4000" b="1" u="sng" dirty="0">
              <a:ln w="1905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Reduce water and soil toxicity</a:t>
            </a:r>
          </a:p>
          <a:p>
            <a:endParaRPr lang="en-US" sz="2800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2752724"/>
            <a:ext cx="3786214" cy="25336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14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u="sng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Benefits of proper Recycling of the farm waste</a:t>
            </a:r>
            <a:endParaRPr lang="en-US" sz="4000" b="1" u="sng" dirty="0">
              <a:ln w="1905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sz="2800" dirty="0" smtClean="0"/>
              <a:t>Reduce health problems</a:t>
            </a:r>
          </a:p>
          <a:p>
            <a:endParaRPr lang="en-US" sz="2800" dirty="0"/>
          </a:p>
        </p:txBody>
      </p:sp>
      <p:pic>
        <p:nvPicPr>
          <p:cNvPr id="4" name="Picture 3" descr="images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2557462"/>
            <a:ext cx="4643470" cy="28718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14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u="sng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Benefits of proper Recycling of the farm waste</a:t>
            </a:r>
            <a:endParaRPr lang="en-US" sz="4000" b="1" u="sng" dirty="0">
              <a:ln w="1905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sz="2800" dirty="0" smtClean="0"/>
              <a:t>Farm waste recycling give benefit to agriculture sector.</a:t>
            </a:r>
          </a:p>
          <a:p>
            <a:endParaRPr lang="en-US" sz="2800" dirty="0"/>
          </a:p>
        </p:txBody>
      </p:sp>
      <p:pic>
        <p:nvPicPr>
          <p:cNvPr id="4" name="Picture 3" descr="images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2786058"/>
            <a:ext cx="4857784" cy="30146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14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000108"/>
            <a:ext cx="6786610" cy="4929221"/>
          </a:xfrm>
        </p:spPr>
      </p:pic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74378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			</a:t>
            </a:r>
            <a:r>
              <a:rPr lang="en-US" sz="5400" dirty="0" smtClean="0"/>
              <a:t>BASHARAT ABBAS</a:t>
            </a:r>
          </a:p>
          <a:p>
            <a:pPr>
              <a:buNone/>
            </a:pPr>
            <a:r>
              <a:rPr lang="en-US" dirty="0" smtClean="0"/>
              <a:t>						Roll No:E#209</a:t>
            </a:r>
          </a:p>
          <a:p>
            <a:pPr>
              <a:buNone/>
            </a:pPr>
            <a:r>
              <a:rPr lang="en-US" dirty="0" smtClean="0"/>
              <a:t>				Sem: 6</a:t>
            </a:r>
            <a:r>
              <a:rPr lang="en-US" baseline="30000" dirty="0" smtClean="0"/>
              <a:t>th</a:t>
            </a:r>
            <a:r>
              <a:rPr lang="en-US" dirty="0" smtClean="0"/>
              <a:t> Agronomy(Agro-504)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900" dirty="0" smtClean="0">
                <a:latin typeface="Cataneo BT" pitchFamily="66" charset="0"/>
              </a:rPr>
              <a:t>	</a:t>
            </a:r>
          </a:p>
          <a:p>
            <a:pPr>
              <a:buNone/>
            </a:pPr>
            <a:r>
              <a:rPr lang="en-US" sz="3900" dirty="0" smtClean="0">
                <a:latin typeface="Cataneo BT" pitchFamily="66" charset="0"/>
              </a:rPr>
              <a:t>	University College OfAgriculture   		University Of Sargodha </a:t>
            </a:r>
            <a:endParaRPr lang="en-US" sz="3900" dirty="0">
              <a:latin typeface="Cataneo BT" pitchFamily="66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Farm Waste Recycling</a:t>
            </a:r>
            <a:endParaRPr lang="en-US" sz="4000" b="1" u="sng" dirty="0">
              <a:ln w="1905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process of reutilization of the farm waste such as (field waste, animal waste and agro-industry waste) into a well modified form which ensure environmental harmony, free from contamination and health hazards.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788392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Importance of Farm waste Recycling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Good waste management on farm is essential to ensure a healthy safe and productive forming system.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Clean and green agriculture is of increasing importance in marketing.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Prevents contamination of land and water of the farm.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Reduce the breeding site of insect pest, animal predators and diseases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Purchase those material that can be reused or recycled easily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247586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700644" y="238496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u="sng" dirty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Kinds of Farm Waste</a:t>
            </a: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1371600" y="2133600"/>
            <a:ext cx="6400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8000"/>
                </a:solidFill>
              </a:rPr>
              <a:t>Field Wastes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US" sz="2400" dirty="0">
                <a:solidFill>
                  <a:srgbClr val="000000"/>
                </a:solidFill>
              </a:rPr>
              <a:t> 	</a:t>
            </a:r>
            <a:r>
              <a:rPr lang="en-US" sz="2400" dirty="0">
                <a:solidFill>
                  <a:srgbClr val="0033CC"/>
                </a:solidFill>
              </a:rPr>
              <a:t>Weeds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US" sz="2400" dirty="0">
                <a:solidFill>
                  <a:srgbClr val="0033CC"/>
                </a:solidFill>
              </a:rPr>
              <a:t> 	Straws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n-US" sz="2400" dirty="0">
              <a:solidFill>
                <a:srgbClr val="0033CC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8000"/>
                </a:solidFill>
              </a:rPr>
              <a:t>Animal Wastes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US" sz="2400" dirty="0">
                <a:solidFill>
                  <a:srgbClr val="000000"/>
                </a:solidFill>
              </a:rPr>
              <a:t> 	</a:t>
            </a:r>
            <a:r>
              <a:rPr lang="en-US" sz="2400" dirty="0">
                <a:solidFill>
                  <a:srgbClr val="0033CC"/>
                </a:solidFill>
              </a:rPr>
              <a:t>Animal Dung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US" sz="2400" dirty="0">
                <a:solidFill>
                  <a:srgbClr val="0033CC"/>
                </a:solidFill>
              </a:rPr>
              <a:t> 	Dead Bodies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8000"/>
                </a:solidFill>
              </a:rPr>
              <a:t>Agro-Industrial Wastes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US" sz="2400" dirty="0">
                <a:solidFill>
                  <a:srgbClr val="000000"/>
                </a:solidFill>
              </a:rPr>
              <a:t> 	</a:t>
            </a:r>
            <a:r>
              <a:rPr lang="en-US" sz="2400" dirty="0">
                <a:solidFill>
                  <a:srgbClr val="0033CC"/>
                </a:solidFill>
              </a:rPr>
              <a:t>Sugar cane: Molasses, Peals</a:t>
            </a:r>
            <a:endParaRPr lang="en-US" sz="2800" dirty="0">
              <a:solidFill>
                <a:srgbClr val="0033CC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152400" y="228600"/>
            <a:ext cx="8839200" cy="6400800"/>
          </a:xfrm>
          <a:prstGeom prst="rect">
            <a:avLst/>
          </a:prstGeom>
          <a:noFill/>
          <a:ln w="57150" cmpd="thinThick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50107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6"/>
          <p:cNvSpPr>
            <a:spLocks noChangeArrowheads="1"/>
          </p:cNvSpPr>
          <p:nvPr/>
        </p:nvSpPr>
        <p:spPr bwMode="auto">
          <a:xfrm>
            <a:off x="2514600" y="1905000"/>
            <a:ext cx="3733800" cy="3505200"/>
          </a:xfrm>
          <a:prstGeom prst="sun">
            <a:avLst>
              <a:gd name="adj" fmla="val 25000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Agro-Wastes</a:t>
            </a:r>
          </a:p>
        </p:txBody>
      </p:sp>
      <p:sp>
        <p:nvSpPr>
          <p:cNvPr id="4099" name="Text Box 19"/>
          <p:cNvSpPr txBox="1">
            <a:spLocks noChangeArrowheads="1"/>
          </p:cNvSpPr>
          <p:nvPr/>
        </p:nvSpPr>
        <p:spPr bwMode="auto">
          <a:xfrm>
            <a:off x="1568450" y="504825"/>
            <a:ext cx="5831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Management of agro-wastes</a:t>
            </a:r>
          </a:p>
        </p:txBody>
      </p:sp>
      <p:sp>
        <p:nvSpPr>
          <p:cNvPr id="4100" name="Rectangle 20"/>
          <p:cNvSpPr>
            <a:spLocks noChangeArrowheads="1"/>
          </p:cNvSpPr>
          <p:nvPr/>
        </p:nvSpPr>
        <p:spPr bwMode="auto">
          <a:xfrm>
            <a:off x="152400" y="228600"/>
            <a:ext cx="8839200" cy="6400800"/>
          </a:xfrm>
          <a:prstGeom prst="rect">
            <a:avLst/>
          </a:prstGeom>
          <a:noFill/>
          <a:ln w="57150" cmpd="thinThick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1" name="AutoShape 21"/>
          <p:cNvSpPr>
            <a:spLocks noChangeArrowheads="1"/>
          </p:cNvSpPr>
          <p:nvPr/>
        </p:nvSpPr>
        <p:spPr bwMode="auto">
          <a:xfrm>
            <a:off x="5791200" y="5029200"/>
            <a:ext cx="914400" cy="3810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33CC"/>
                </a:solidFill>
              </a:rPr>
              <a:t>Meat</a:t>
            </a:r>
          </a:p>
        </p:txBody>
      </p:sp>
      <p:sp>
        <p:nvSpPr>
          <p:cNvPr id="4102" name="AutoShape 23"/>
          <p:cNvSpPr>
            <a:spLocks noChangeArrowheads="1"/>
          </p:cNvSpPr>
          <p:nvPr/>
        </p:nvSpPr>
        <p:spPr bwMode="auto">
          <a:xfrm>
            <a:off x="6324600" y="3319463"/>
            <a:ext cx="1447800" cy="685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33CC"/>
                </a:solidFill>
              </a:rPr>
              <a:t>Leather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33CC"/>
                </a:solidFill>
              </a:rPr>
              <a:t> Industries</a:t>
            </a:r>
          </a:p>
        </p:txBody>
      </p:sp>
      <p:sp>
        <p:nvSpPr>
          <p:cNvPr id="4103" name="AutoShape 24"/>
          <p:cNvSpPr>
            <a:spLocks noChangeArrowheads="1"/>
          </p:cNvSpPr>
          <p:nvPr/>
        </p:nvSpPr>
        <p:spPr bwMode="auto">
          <a:xfrm>
            <a:off x="5791200" y="19050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33CC"/>
                </a:solidFill>
              </a:rPr>
              <a:t>Bio-fertilizer</a:t>
            </a:r>
          </a:p>
        </p:txBody>
      </p:sp>
      <p:sp>
        <p:nvSpPr>
          <p:cNvPr id="4104" name="AutoShape 26"/>
          <p:cNvSpPr>
            <a:spLocks noChangeArrowheads="1"/>
          </p:cNvSpPr>
          <p:nvPr/>
        </p:nvSpPr>
        <p:spPr bwMode="auto">
          <a:xfrm>
            <a:off x="3886200" y="1447800"/>
            <a:ext cx="990600" cy="3810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33CC"/>
                </a:solidFill>
              </a:rPr>
              <a:t>Biogas </a:t>
            </a:r>
          </a:p>
        </p:txBody>
      </p:sp>
      <p:sp>
        <p:nvSpPr>
          <p:cNvPr id="4105" name="AutoShape 27"/>
          <p:cNvSpPr>
            <a:spLocks noChangeArrowheads="1"/>
          </p:cNvSpPr>
          <p:nvPr/>
        </p:nvSpPr>
        <p:spPr bwMode="auto">
          <a:xfrm>
            <a:off x="1752600" y="1905000"/>
            <a:ext cx="1219200" cy="5334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33CC"/>
                </a:solidFill>
              </a:rPr>
              <a:t>Pulp and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33CC"/>
                </a:solidFill>
              </a:rPr>
              <a:t> Paper </a:t>
            </a:r>
          </a:p>
        </p:txBody>
      </p:sp>
      <p:sp>
        <p:nvSpPr>
          <p:cNvPr id="4106" name="AutoShape 28"/>
          <p:cNvSpPr>
            <a:spLocks noChangeArrowheads="1"/>
          </p:cNvSpPr>
          <p:nvPr/>
        </p:nvSpPr>
        <p:spPr bwMode="auto">
          <a:xfrm>
            <a:off x="914400" y="3276600"/>
            <a:ext cx="1524000" cy="8382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33CC"/>
                </a:solidFill>
              </a:rPr>
              <a:t>Phosphorus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33CC"/>
                </a:solidFill>
              </a:rPr>
              <a:t>and calcium</a:t>
            </a:r>
          </a:p>
        </p:txBody>
      </p:sp>
      <p:sp>
        <p:nvSpPr>
          <p:cNvPr id="4107" name="AutoShape 29"/>
          <p:cNvSpPr>
            <a:spLocks noChangeArrowheads="1"/>
          </p:cNvSpPr>
          <p:nvPr/>
        </p:nvSpPr>
        <p:spPr bwMode="auto">
          <a:xfrm>
            <a:off x="3733800" y="5481638"/>
            <a:ext cx="1295400" cy="5334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33CC"/>
                </a:solidFill>
              </a:rPr>
              <a:t>Alcohol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33CC"/>
                </a:solidFill>
              </a:rPr>
              <a:t>production</a:t>
            </a:r>
          </a:p>
        </p:txBody>
      </p:sp>
      <p:sp>
        <p:nvSpPr>
          <p:cNvPr id="4108" name="AutoShape 30"/>
          <p:cNvSpPr>
            <a:spLocks noChangeArrowheads="1"/>
          </p:cNvSpPr>
          <p:nvPr/>
        </p:nvSpPr>
        <p:spPr bwMode="auto">
          <a:xfrm>
            <a:off x="2438400" y="49530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33CC"/>
                </a:solidFill>
              </a:rPr>
              <a:t>Fuel</a:t>
            </a:r>
          </a:p>
        </p:txBody>
      </p:sp>
    </p:spTree>
    <p:extLst>
      <p:ext uri="{BB962C8B-B14F-4D97-AF65-F5344CB8AC3E}">
        <p14:creationId xmlns="" xmlns:p14="http://schemas.microsoft.com/office/powerpoint/2010/main" val="583840804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10800000">
                                      <p:cBhvr>
                                        <p:cTn id="6" dur="5000" fill="hold"/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10800000">
                                      <p:cBhvr>
                                        <p:cTn id="8" dur="5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1900238" y="403225"/>
            <a:ext cx="38055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u="sng" dirty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Biogas Production</a:t>
            </a:r>
          </a:p>
        </p:txBody>
      </p:sp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474663" y="4240213"/>
            <a:ext cx="1573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latin typeface="Times New Roman" pitchFamily="18" charset="0"/>
              </a:rPr>
              <a:t>Animal Dung</a:t>
            </a:r>
          </a:p>
        </p:txBody>
      </p: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3433763" y="4267200"/>
            <a:ext cx="1458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latin typeface="Times New Roman" pitchFamily="18" charset="0"/>
              </a:rPr>
              <a:t>Biogas plant</a:t>
            </a:r>
          </a:p>
        </p:txBody>
      </p: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7315200" y="1828800"/>
            <a:ext cx="63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latin typeface="Times New Roman" pitchFamily="18" charset="0"/>
              </a:rPr>
              <a:t>Fuel</a:t>
            </a:r>
          </a:p>
        </p:txBody>
      </p:sp>
      <p:pic>
        <p:nvPicPr>
          <p:cNvPr id="512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2047875"/>
            <a:ext cx="15430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124075"/>
            <a:ext cx="16002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23"/>
          <p:cNvSpPr txBox="1">
            <a:spLocks noChangeArrowheads="1"/>
          </p:cNvSpPr>
          <p:nvPr/>
        </p:nvSpPr>
        <p:spPr bwMode="auto">
          <a:xfrm>
            <a:off x="7294563" y="4111625"/>
            <a:ext cx="73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latin typeface="Times New Roman" pitchFamily="18" charset="0"/>
              </a:rPr>
              <a:t>Light</a:t>
            </a:r>
          </a:p>
        </p:txBody>
      </p:sp>
      <p:pic>
        <p:nvPicPr>
          <p:cNvPr id="5129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4567238"/>
            <a:ext cx="2438400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25"/>
          <p:cNvSpPr txBox="1">
            <a:spLocks noChangeArrowheads="1"/>
          </p:cNvSpPr>
          <p:nvPr/>
        </p:nvSpPr>
        <p:spPr bwMode="auto">
          <a:xfrm>
            <a:off x="6777038" y="6054725"/>
            <a:ext cx="1420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Times New Roman" pitchFamily="18" charset="0"/>
              </a:rPr>
              <a:t>Biofertilizer</a:t>
            </a:r>
          </a:p>
        </p:txBody>
      </p:sp>
      <p:sp>
        <p:nvSpPr>
          <p:cNvPr id="5131" name="AutoShape 26"/>
          <p:cNvSpPr>
            <a:spLocks noChangeArrowheads="1"/>
          </p:cNvSpPr>
          <p:nvPr/>
        </p:nvSpPr>
        <p:spPr bwMode="auto">
          <a:xfrm>
            <a:off x="2205038" y="3019425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2" name="AutoShape 27"/>
          <p:cNvSpPr>
            <a:spLocks noChangeArrowheads="1"/>
          </p:cNvSpPr>
          <p:nvPr/>
        </p:nvSpPr>
        <p:spPr bwMode="auto">
          <a:xfrm>
            <a:off x="5100638" y="3171825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33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702" r="2153" b="56065"/>
          <a:stretch>
            <a:fillRect/>
          </a:stretch>
        </p:blipFill>
        <p:spPr bwMode="auto">
          <a:xfrm>
            <a:off x="6319838" y="2308225"/>
            <a:ext cx="24384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134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30" t="54382" r="49394" b="5545"/>
          <a:stretch>
            <a:fillRect/>
          </a:stretch>
        </p:blipFill>
        <p:spPr bwMode="auto">
          <a:xfrm>
            <a:off x="6410325" y="381000"/>
            <a:ext cx="23622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135" name="Rectangle 30"/>
          <p:cNvSpPr>
            <a:spLocks noChangeArrowheads="1"/>
          </p:cNvSpPr>
          <p:nvPr/>
        </p:nvSpPr>
        <p:spPr bwMode="auto">
          <a:xfrm>
            <a:off x="152400" y="228600"/>
            <a:ext cx="8839200" cy="6400800"/>
          </a:xfrm>
          <a:prstGeom prst="rect">
            <a:avLst/>
          </a:prstGeom>
          <a:noFill/>
          <a:ln w="57150" cmpd="thinThick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6" name="Rectangle 31"/>
          <p:cNvSpPr>
            <a:spLocks noChangeArrowheads="1"/>
          </p:cNvSpPr>
          <p:nvPr/>
        </p:nvSpPr>
        <p:spPr bwMode="auto">
          <a:xfrm>
            <a:off x="409575" y="2043113"/>
            <a:ext cx="1676400" cy="2590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7" name="Rectangle 32"/>
          <p:cNvSpPr>
            <a:spLocks noChangeArrowheads="1"/>
          </p:cNvSpPr>
          <p:nvPr/>
        </p:nvSpPr>
        <p:spPr bwMode="auto">
          <a:xfrm>
            <a:off x="3338513" y="1981200"/>
            <a:ext cx="1676400" cy="2667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8" name="Rectangle 33"/>
          <p:cNvSpPr>
            <a:spLocks noChangeArrowheads="1"/>
          </p:cNvSpPr>
          <p:nvPr/>
        </p:nvSpPr>
        <p:spPr bwMode="auto">
          <a:xfrm>
            <a:off x="6276975" y="4510088"/>
            <a:ext cx="2514600" cy="1905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9" name="Rectangle 34"/>
          <p:cNvSpPr>
            <a:spLocks noChangeArrowheads="1"/>
          </p:cNvSpPr>
          <p:nvPr/>
        </p:nvSpPr>
        <p:spPr bwMode="auto">
          <a:xfrm>
            <a:off x="6248400" y="2252663"/>
            <a:ext cx="2590800" cy="220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40" name="Rectangle 35"/>
          <p:cNvSpPr>
            <a:spLocks noChangeArrowheads="1"/>
          </p:cNvSpPr>
          <p:nvPr/>
        </p:nvSpPr>
        <p:spPr bwMode="auto">
          <a:xfrm>
            <a:off x="6310313" y="333375"/>
            <a:ext cx="2514600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48990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71450" y="266700"/>
            <a:ext cx="8724900" cy="5899150"/>
            <a:chOff x="108" y="192"/>
            <a:chExt cx="5496" cy="3716"/>
          </a:xfrm>
        </p:grpSpPr>
        <p:pic>
          <p:nvPicPr>
            <p:cNvPr id="6148" name="Picture 3" descr="Spreader-graphi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400"/>
              <a:ext cx="912" cy="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49" name="Group 4"/>
            <p:cNvGrpSpPr>
              <a:grpSpLocks/>
            </p:cNvGrpSpPr>
            <p:nvPr/>
          </p:nvGrpSpPr>
          <p:grpSpPr bwMode="auto">
            <a:xfrm>
              <a:off x="4032" y="2640"/>
              <a:ext cx="1572" cy="1148"/>
              <a:chOff x="4032" y="2640"/>
              <a:chExt cx="1572" cy="1148"/>
            </a:xfrm>
          </p:grpSpPr>
          <p:pic>
            <p:nvPicPr>
              <p:cNvPr id="6184" name="Picture 5" descr="NA01847_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4" y="2880"/>
                <a:ext cx="384" cy="4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85" name="Picture 6" descr="IN00233_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640"/>
                <a:ext cx="660" cy="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86" name="Text Box 7"/>
              <p:cNvSpPr txBox="1">
                <a:spLocks noChangeArrowheads="1"/>
              </p:cNvSpPr>
              <p:nvPr/>
            </p:nvSpPr>
            <p:spPr bwMode="auto">
              <a:xfrm>
                <a:off x="4032" y="3384"/>
                <a:ext cx="124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/>
                  <a:t>Electrical and/or thermal energy</a:t>
                </a:r>
              </a:p>
            </p:txBody>
          </p:sp>
          <p:sp>
            <p:nvSpPr>
              <p:cNvPr id="6187" name="Freeform 8"/>
              <p:cNvSpPr>
                <a:spLocks/>
              </p:cNvSpPr>
              <p:nvPr/>
            </p:nvSpPr>
            <p:spPr bwMode="auto">
              <a:xfrm>
                <a:off x="4608" y="2976"/>
                <a:ext cx="336" cy="96"/>
              </a:xfrm>
              <a:custGeom>
                <a:avLst/>
                <a:gdLst>
                  <a:gd name="T0" fmla="*/ 0 w 336"/>
                  <a:gd name="T1" fmla="*/ 96 h 96"/>
                  <a:gd name="T2" fmla="*/ 336 w 336"/>
                  <a:gd name="T3" fmla="*/ 0 h 96"/>
                  <a:gd name="T4" fmla="*/ 0 60000 65536"/>
                  <a:gd name="T5" fmla="*/ 0 60000 65536"/>
                  <a:gd name="T6" fmla="*/ 0 w 336"/>
                  <a:gd name="T7" fmla="*/ 0 h 96"/>
                  <a:gd name="T8" fmla="*/ 336 w 336"/>
                  <a:gd name="T9" fmla="*/ 96 h 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6" h="96">
                    <a:moveTo>
                      <a:pt x="0" y="96"/>
                    </a:moveTo>
                    <a:cubicBezTo>
                      <a:pt x="140" y="56"/>
                      <a:pt x="280" y="16"/>
                      <a:pt x="336" y="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8" name="Freeform 9"/>
              <p:cNvSpPr>
                <a:spLocks/>
              </p:cNvSpPr>
              <p:nvPr/>
            </p:nvSpPr>
            <p:spPr bwMode="auto">
              <a:xfrm>
                <a:off x="4608" y="3024"/>
                <a:ext cx="336" cy="96"/>
              </a:xfrm>
              <a:custGeom>
                <a:avLst/>
                <a:gdLst>
                  <a:gd name="T0" fmla="*/ 0 w 336"/>
                  <a:gd name="T1" fmla="*/ 96 h 96"/>
                  <a:gd name="T2" fmla="*/ 336 w 336"/>
                  <a:gd name="T3" fmla="*/ 0 h 96"/>
                  <a:gd name="T4" fmla="*/ 0 60000 65536"/>
                  <a:gd name="T5" fmla="*/ 0 60000 65536"/>
                  <a:gd name="T6" fmla="*/ 0 w 336"/>
                  <a:gd name="T7" fmla="*/ 0 h 96"/>
                  <a:gd name="T8" fmla="*/ 336 w 336"/>
                  <a:gd name="T9" fmla="*/ 96 h 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6" h="96">
                    <a:moveTo>
                      <a:pt x="0" y="96"/>
                    </a:moveTo>
                    <a:cubicBezTo>
                      <a:pt x="140" y="56"/>
                      <a:pt x="280" y="16"/>
                      <a:pt x="336" y="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9" name="Freeform 10"/>
              <p:cNvSpPr>
                <a:spLocks/>
              </p:cNvSpPr>
              <p:nvPr/>
            </p:nvSpPr>
            <p:spPr bwMode="auto">
              <a:xfrm>
                <a:off x="4608" y="3072"/>
                <a:ext cx="336" cy="96"/>
              </a:xfrm>
              <a:custGeom>
                <a:avLst/>
                <a:gdLst>
                  <a:gd name="T0" fmla="*/ 0 w 336"/>
                  <a:gd name="T1" fmla="*/ 96 h 96"/>
                  <a:gd name="T2" fmla="*/ 336 w 336"/>
                  <a:gd name="T3" fmla="*/ 0 h 96"/>
                  <a:gd name="T4" fmla="*/ 0 60000 65536"/>
                  <a:gd name="T5" fmla="*/ 0 60000 65536"/>
                  <a:gd name="T6" fmla="*/ 0 w 336"/>
                  <a:gd name="T7" fmla="*/ 0 h 96"/>
                  <a:gd name="T8" fmla="*/ 336 w 336"/>
                  <a:gd name="T9" fmla="*/ 96 h 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6" h="96">
                    <a:moveTo>
                      <a:pt x="0" y="96"/>
                    </a:moveTo>
                    <a:cubicBezTo>
                      <a:pt x="140" y="56"/>
                      <a:pt x="280" y="16"/>
                      <a:pt x="336" y="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50" name="Line 11"/>
            <p:cNvSpPr>
              <a:spLocks noChangeShapeType="1"/>
            </p:cNvSpPr>
            <p:nvPr/>
          </p:nvSpPr>
          <p:spPr bwMode="auto">
            <a:xfrm flipV="1">
              <a:off x="3120" y="2112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" name="Text Box 12"/>
            <p:cNvSpPr txBox="1">
              <a:spLocks noChangeArrowheads="1"/>
            </p:cNvSpPr>
            <p:nvPr/>
          </p:nvSpPr>
          <p:spPr bwMode="auto">
            <a:xfrm>
              <a:off x="3168" y="2160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/>
                <a:t>Biofertilizer</a:t>
              </a:r>
            </a:p>
          </p:txBody>
        </p:sp>
        <p:grpSp>
          <p:nvGrpSpPr>
            <p:cNvPr id="6152" name="Group 13"/>
            <p:cNvGrpSpPr>
              <a:grpSpLocks/>
            </p:cNvGrpSpPr>
            <p:nvPr/>
          </p:nvGrpSpPr>
          <p:grpSpPr bwMode="auto">
            <a:xfrm>
              <a:off x="108" y="192"/>
              <a:ext cx="4836" cy="3716"/>
              <a:chOff x="108" y="192"/>
              <a:chExt cx="4836" cy="3716"/>
            </a:xfrm>
          </p:grpSpPr>
          <p:pic>
            <p:nvPicPr>
              <p:cNvPr id="6153" name="Picture 14" descr="j029616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2688"/>
                <a:ext cx="649" cy="6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54" name="Text Box 15"/>
              <p:cNvSpPr txBox="1">
                <a:spLocks noChangeArrowheads="1"/>
              </p:cNvSpPr>
              <p:nvPr/>
            </p:nvSpPr>
            <p:spPr bwMode="auto">
              <a:xfrm>
                <a:off x="576" y="3360"/>
                <a:ext cx="6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b="1"/>
                  <a:t>Organic wastes</a:t>
                </a:r>
              </a:p>
            </p:txBody>
          </p:sp>
          <p:sp>
            <p:nvSpPr>
              <p:cNvPr id="6155" name="Rectangle 16"/>
              <p:cNvSpPr>
                <a:spLocks noChangeArrowheads="1"/>
              </p:cNvSpPr>
              <p:nvPr/>
            </p:nvSpPr>
            <p:spPr bwMode="auto">
              <a:xfrm>
                <a:off x="1920" y="2928"/>
                <a:ext cx="768" cy="52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6" name="AutoShape 17"/>
              <p:cNvSpPr>
                <a:spLocks noChangeArrowheads="1"/>
              </p:cNvSpPr>
              <p:nvPr/>
            </p:nvSpPr>
            <p:spPr bwMode="auto">
              <a:xfrm rot="-5400000">
                <a:off x="2184" y="2424"/>
                <a:ext cx="240" cy="768"/>
              </a:xfrm>
              <a:prstGeom prst="flowChartDelay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7" name="Text Box 18"/>
              <p:cNvSpPr txBox="1">
                <a:spLocks noChangeArrowheads="1"/>
              </p:cNvSpPr>
              <p:nvPr/>
            </p:nvSpPr>
            <p:spPr bwMode="auto">
              <a:xfrm>
                <a:off x="1872" y="3504"/>
                <a:ext cx="86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/>
                  <a:t>Anaerobic digestion</a:t>
                </a:r>
              </a:p>
            </p:txBody>
          </p:sp>
          <p:sp>
            <p:nvSpPr>
              <p:cNvPr id="6158" name="Line 19"/>
              <p:cNvSpPr>
                <a:spLocks noChangeShapeType="1"/>
              </p:cNvSpPr>
              <p:nvPr/>
            </p:nvSpPr>
            <p:spPr bwMode="auto">
              <a:xfrm>
                <a:off x="2688" y="2832"/>
                <a:ext cx="144" cy="0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9" name="Line 20"/>
              <p:cNvSpPr>
                <a:spLocks noChangeShapeType="1"/>
              </p:cNvSpPr>
              <p:nvPr/>
            </p:nvSpPr>
            <p:spPr bwMode="auto">
              <a:xfrm>
                <a:off x="2832" y="2832"/>
                <a:ext cx="0" cy="432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0" name="Line 21"/>
              <p:cNvSpPr>
                <a:spLocks noChangeShapeType="1"/>
              </p:cNvSpPr>
              <p:nvPr/>
            </p:nvSpPr>
            <p:spPr bwMode="auto">
              <a:xfrm>
                <a:off x="2820" y="3264"/>
                <a:ext cx="1392" cy="0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1" name="Text Box 22"/>
              <p:cNvSpPr txBox="1">
                <a:spLocks noChangeArrowheads="1"/>
              </p:cNvSpPr>
              <p:nvPr/>
            </p:nvSpPr>
            <p:spPr bwMode="auto">
              <a:xfrm>
                <a:off x="3120" y="3264"/>
                <a:ext cx="62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/>
                  <a:t>Biogas</a:t>
                </a:r>
              </a:p>
            </p:txBody>
          </p:sp>
          <p:sp>
            <p:nvSpPr>
              <p:cNvPr id="6162" name="Line 23"/>
              <p:cNvSpPr>
                <a:spLocks noChangeShapeType="1"/>
              </p:cNvSpPr>
              <p:nvPr/>
            </p:nvSpPr>
            <p:spPr bwMode="auto">
              <a:xfrm>
                <a:off x="1248" y="3216"/>
                <a:ext cx="62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3" name="Arc 24"/>
              <p:cNvSpPr>
                <a:spLocks/>
              </p:cNvSpPr>
              <p:nvPr/>
            </p:nvSpPr>
            <p:spPr bwMode="auto">
              <a:xfrm flipV="1">
                <a:off x="2688" y="2903"/>
                <a:ext cx="480" cy="457"/>
              </a:xfrm>
              <a:custGeom>
                <a:avLst/>
                <a:gdLst>
                  <a:gd name="T0" fmla="*/ 0 w 21600"/>
                  <a:gd name="T1" fmla="*/ 0 h 25695"/>
                  <a:gd name="T2" fmla="*/ 471 w 21600"/>
                  <a:gd name="T3" fmla="*/ 457 h 25695"/>
                  <a:gd name="T4" fmla="*/ 0 w 21600"/>
                  <a:gd name="T5" fmla="*/ 384 h 256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5695"/>
                  <a:gd name="T11" fmla="*/ 21600 w 21600"/>
                  <a:gd name="T12" fmla="*/ 25695 h 256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5695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974"/>
                      <a:pt x="21468" y="24345"/>
                      <a:pt x="21208" y="25695"/>
                    </a:cubicBezTo>
                  </a:path>
                  <a:path w="21600" h="25695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974"/>
                      <a:pt x="21468" y="24345"/>
                      <a:pt x="21208" y="2569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4" name="Line 25"/>
              <p:cNvSpPr>
                <a:spLocks noChangeShapeType="1"/>
              </p:cNvSpPr>
              <p:nvPr/>
            </p:nvSpPr>
            <p:spPr bwMode="auto">
              <a:xfrm>
                <a:off x="960" y="2256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65" name="Group 26"/>
              <p:cNvGrpSpPr>
                <a:grpSpLocks/>
              </p:cNvGrpSpPr>
              <p:nvPr/>
            </p:nvGrpSpPr>
            <p:grpSpPr bwMode="auto">
              <a:xfrm>
                <a:off x="108" y="192"/>
                <a:ext cx="4836" cy="2592"/>
                <a:chOff x="108" y="192"/>
                <a:chExt cx="4836" cy="2592"/>
              </a:xfrm>
            </p:grpSpPr>
            <p:pic>
              <p:nvPicPr>
                <p:cNvPr id="6170" name="Picture 27" descr="Sun-graphic_0001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52" y="240"/>
                  <a:ext cx="509" cy="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171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880" y="432"/>
                  <a:ext cx="105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/>
                    <a:t>Solar energy</a:t>
                  </a:r>
                </a:p>
              </p:txBody>
            </p:sp>
            <p:pic>
              <p:nvPicPr>
                <p:cNvPr id="6172" name="Picture 29" descr="j040076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64" y="1296"/>
                  <a:ext cx="1488" cy="7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173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620" y="1584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4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08" y="1209"/>
                  <a:ext cx="1584" cy="10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/>
                    <a:t>Animal husbandry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/>
                    <a:t>Crop harvesting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/>
                    <a:t>Industrial processing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/>
                    <a:t>Human consumption</a:t>
                  </a:r>
                </a:p>
              </p:txBody>
            </p:sp>
            <p:sp>
              <p:nvSpPr>
                <p:cNvPr id="6175" name="Line 32"/>
                <p:cNvSpPr>
                  <a:spLocks noChangeShapeType="1"/>
                </p:cNvSpPr>
                <p:nvPr/>
              </p:nvSpPr>
              <p:spPr bwMode="auto">
                <a:xfrm>
                  <a:off x="2592" y="864"/>
                  <a:ext cx="0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6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688" y="921"/>
                  <a:ext cx="124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/>
                    <a:t>Photosynthesis</a:t>
                  </a:r>
                </a:p>
              </p:txBody>
            </p:sp>
            <p:sp>
              <p:nvSpPr>
                <p:cNvPr id="6177" name="Line 34"/>
                <p:cNvSpPr>
                  <a:spLocks noChangeShapeType="1"/>
                </p:cNvSpPr>
                <p:nvPr/>
              </p:nvSpPr>
              <p:spPr bwMode="auto">
                <a:xfrm>
                  <a:off x="4320" y="1776"/>
                  <a:ext cx="0" cy="100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8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3624" y="1776"/>
                  <a:ext cx="720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9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936" y="1872"/>
                  <a:ext cx="43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/>
                    <a:t>H</a:t>
                  </a:r>
                  <a:r>
                    <a:rPr lang="en-US" b="1" baseline="-25000"/>
                    <a:t>2</a:t>
                  </a:r>
                  <a:r>
                    <a:rPr lang="en-US" b="1"/>
                    <a:t>O</a:t>
                  </a:r>
                </a:p>
              </p:txBody>
            </p:sp>
            <p:sp>
              <p:nvSpPr>
                <p:cNvPr id="6180" name="Line 37"/>
                <p:cNvSpPr>
                  <a:spLocks noChangeShapeType="1"/>
                </p:cNvSpPr>
                <p:nvPr/>
              </p:nvSpPr>
              <p:spPr bwMode="auto">
                <a:xfrm>
                  <a:off x="4464" y="1584"/>
                  <a:ext cx="0" cy="12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1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3624" y="1596"/>
                  <a:ext cx="852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2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512" y="1680"/>
                  <a:ext cx="43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/>
                    <a:t>CO</a:t>
                  </a:r>
                  <a:r>
                    <a:rPr lang="en-US" b="1" baseline="-25000"/>
                    <a:t>2</a:t>
                  </a:r>
                  <a:endParaRPr lang="en-US" b="1"/>
                </a:p>
              </p:txBody>
            </p:sp>
            <p:sp>
              <p:nvSpPr>
                <p:cNvPr id="6183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44" y="192"/>
                  <a:ext cx="2112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3600" b="1" i="1" u="sng" dirty="0">
                      <a:ln w="1905">
                        <a:solidFill>
                          <a:srgbClr val="FF0000"/>
                        </a:solidFill>
                      </a:ln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</a:rPr>
                    <a:t>Biogas Cycle</a:t>
                  </a:r>
                </a:p>
              </p:txBody>
            </p:sp>
          </p:grpSp>
          <p:sp>
            <p:nvSpPr>
              <p:cNvPr id="6166" name="Line 41"/>
              <p:cNvSpPr>
                <a:spLocks noChangeShapeType="1"/>
              </p:cNvSpPr>
              <p:nvPr/>
            </p:nvSpPr>
            <p:spPr bwMode="auto">
              <a:xfrm>
                <a:off x="1632" y="3048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7" name="Line 42"/>
              <p:cNvSpPr>
                <a:spLocks noChangeShapeType="1"/>
              </p:cNvSpPr>
              <p:nvPr/>
            </p:nvSpPr>
            <p:spPr bwMode="auto">
              <a:xfrm flipH="1">
                <a:off x="1632" y="2160"/>
                <a:ext cx="528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8" name="Text Box 43"/>
              <p:cNvSpPr txBox="1">
                <a:spLocks noChangeArrowheads="1"/>
              </p:cNvSpPr>
              <p:nvPr/>
            </p:nvSpPr>
            <p:spPr bwMode="auto">
              <a:xfrm>
                <a:off x="2088" y="2188"/>
                <a:ext cx="6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b="1"/>
                  <a:t>Energy</a:t>
                </a:r>
              </a:p>
              <a:p>
                <a:pPr eaLnBrk="1" hangingPunct="1"/>
                <a:r>
                  <a:rPr lang="en-US" b="1"/>
                  <a:t>crops</a:t>
                </a:r>
              </a:p>
            </p:txBody>
          </p:sp>
          <p:sp>
            <p:nvSpPr>
              <p:cNvPr id="6169" name="Line 44"/>
              <p:cNvSpPr>
                <a:spLocks noChangeShapeType="1"/>
              </p:cNvSpPr>
              <p:nvPr/>
            </p:nvSpPr>
            <p:spPr bwMode="auto">
              <a:xfrm>
                <a:off x="1632" y="2676"/>
                <a:ext cx="0" cy="3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47" name="Rectangle 45"/>
          <p:cNvSpPr>
            <a:spLocks noChangeArrowheads="1"/>
          </p:cNvSpPr>
          <p:nvPr/>
        </p:nvSpPr>
        <p:spPr bwMode="auto">
          <a:xfrm>
            <a:off x="152400" y="228600"/>
            <a:ext cx="8839200" cy="6400800"/>
          </a:xfrm>
          <a:prstGeom prst="rect">
            <a:avLst/>
          </a:prstGeom>
          <a:noFill/>
          <a:ln w="57150" cmpd="thinThick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108945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673</Words>
  <Application>Microsoft Office PowerPoint</Application>
  <PresentationFormat>On-screen Show (4:3)</PresentationFormat>
  <Paragraphs>152</Paragraphs>
  <Slides>23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Apex</vt:lpstr>
      <vt:lpstr>1_Apex</vt:lpstr>
      <vt:lpstr>2_Apex</vt:lpstr>
      <vt:lpstr>Slide 1</vt:lpstr>
      <vt:lpstr>“Farm Waste Recycling”</vt:lpstr>
      <vt:lpstr>.</vt:lpstr>
      <vt:lpstr>Farm Waste Recycling</vt:lpstr>
      <vt:lpstr>Importance of Farm waste Recycling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Harmful effect of Improper Waste recycling</vt:lpstr>
      <vt:lpstr>……………</vt:lpstr>
      <vt:lpstr>Benefits of proper Recycling of the farm waste</vt:lpstr>
      <vt:lpstr>Benefits of proper Recycling of the farm waste</vt:lpstr>
      <vt:lpstr>Benefits of proper Recycling of the farm waste</vt:lpstr>
      <vt:lpstr>Benefits of proper Recycling of the farm waste</vt:lpstr>
      <vt:lpstr>Benefits of proper Recycling of the farm waste</vt:lpstr>
      <vt:lpstr>Benefits of proper Recycling of the farm waste</vt:lpstr>
      <vt:lpstr>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“Form Waste Recycling”</dc:title>
  <dc:creator>sajjad</dc:creator>
  <cp:lastModifiedBy>Bilal Ahmad Khan</cp:lastModifiedBy>
  <cp:revision>29</cp:revision>
  <dcterms:created xsi:type="dcterms:W3CDTF">2014-06-03T00:27:38Z</dcterms:created>
  <dcterms:modified xsi:type="dcterms:W3CDTF">2016-03-06T14:32:15Z</dcterms:modified>
</cp:coreProperties>
</file>