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 id="275" r:id="rId29"/>
    <p:sldId id="276"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E6B0-B220-4E90-9F0E-7843F37F5475}"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DE6B0-B220-4E90-9F0E-7843F37F5475}" type="datetimeFigureOut">
              <a:rPr lang="en-GB" smtClean="0"/>
              <a:pPr/>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B2E6D-6C52-4D9B-AC78-887EC3FA258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sychology.about.com/od/psychosocialtheories/a/industry-versus-inferiority.htm" TargetMode="External"/><Relationship Id="rId2" Type="http://schemas.openxmlformats.org/officeDocument/2006/relationships/hyperlink" Target="http://psychology.about.com/od/psychosocialtheories/a/initiative-versus-guilt.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sychology.about.com/od/psychosocialtheories/a/intimacy-versus-isolation.htm" TargetMode="External"/><Relationship Id="rId2" Type="http://schemas.openxmlformats.org/officeDocument/2006/relationships/hyperlink" Target="http://psychology.about.com/od/psychosocialtheories/a/identity-versus-confusion.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sychology.about.com/od/psychosocialtheories/a/integrity-versus-despair.htm" TargetMode="External"/><Relationship Id="rId2" Type="http://schemas.openxmlformats.org/officeDocument/2006/relationships/hyperlink" Target="http://psychology.about.com/od/psychosocialtheories/a/generativity-versus-stagnatio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hlt.flinders.edu.au/education/DLiT/2000/Piaget/stage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sychology.about.com/od/piagetstheory/p/concreteop.htm" TargetMode="External"/><Relationship Id="rId2" Type="http://schemas.openxmlformats.org/officeDocument/2006/relationships/hyperlink" Target="http://psychology.about.com/od/piagetstheory/p/preoperational.htm" TargetMode="External"/><Relationship Id="rId1" Type="http://schemas.openxmlformats.org/officeDocument/2006/relationships/slideLayout" Target="../slideLayouts/slideLayout2.xml"/><Relationship Id="rId4" Type="http://schemas.openxmlformats.org/officeDocument/2006/relationships/hyperlink" Target="http://psychology.about.com/od/piagetstheory/p/formaloperation.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sychology.about.com/od/theoriesofpersonality/a/psychosocial.htm" TargetMode="External"/><Relationship Id="rId2" Type="http://schemas.openxmlformats.org/officeDocument/2006/relationships/hyperlink" Target="http://psychology.about.com/od/theoriesofpersonality/ss/psychosexualdev.htm" TargetMode="External"/><Relationship Id="rId1" Type="http://schemas.openxmlformats.org/officeDocument/2006/relationships/slideLayout" Target="../slideLayouts/slideLayout2.xml"/><Relationship Id="rId5" Type="http://schemas.openxmlformats.org/officeDocument/2006/relationships/hyperlink" Target="http://psychology.about.com/od/theoriesofpersonality/ss/psychosexualdev_3.htm" TargetMode="External"/><Relationship Id="rId4" Type="http://schemas.openxmlformats.org/officeDocument/2006/relationships/hyperlink" Target="http://psychology.about.com/od/theoriesofpersonality/ss/psychosexualdev_2.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sychology.about.com/od/theoriesofpersonality/ss/psychosexualdev_5.htm" TargetMode="External"/><Relationship Id="rId2" Type="http://schemas.openxmlformats.org/officeDocument/2006/relationships/hyperlink" Target="http://psychology.about.com/od/theoriesofpersonality/ss/psychosexualdev_4.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sychology.about.com/od/theoriesofpersonality/ss/psychosexualdev_6.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sychology.about.com/od/psychosocialtheories/a/autonomy-versus-shame-and-doubt.htm" TargetMode="External"/><Relationship Id="rId2" Type="http://schemas.openxmlformats.org/officeDocument/2006/relationships/hyperlink" Target="http://psychology.about.com/od/psychosocialtheories/a/trust-versus-mistrust.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LIFE SPAN DEVELOPEMENT </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err="1" smtClean="0"/>
              <a:t>reschool</a:t>
            </a:r>
            <a:r>
              <a:rPr lang="en-GB" b="1" dirty="0" smtClean="0"/>
              <a:t> (3 to 5 years)</a:t>
            </a:r>
            <a:r>
              <a:rPr lang="en-GB" dirty="0" smtClean="0"/>
              <a:t> </a:t>
            </a:r>
            <a:r>
              <a:rPr lang="en-GB" dirty="0" smtClean="0">
                <a:hlinkClick r:id="rId2"/>
              </a:rPr>
              <a:t>Initiative vs. Guilt</a:t>
            </a:r>
            <a:r>
              <a:rPr lang="en-GB" dirty="0" smtClean="0"/>
              <a:t> Exploration Children need to begin asserting control and power over the environment. Success in this stage leads to a sense of purpose. Children who try to exert too much power experience disapproval, resulting in a sense of guilt.</a:t>
            </a:r>
          </a:p>
          <a:p>
            <a:r>
              <a:rPr lang="en-GB" dirty="0" smtClean="0"/>
              <a:t> </a:t>
            </a:r>
            <a:r>
              <a:rPr lang="en-GB" b="1" dirty="0" smtClean="0"/>
              <a:t>School Age (6 to 11 years)</a:t>
            </a:r>
            <a:r>
              <a:rPr lang="en-GB" dirty="0" smtClean="0"/>
              <a:t> </a:t>
            </a:r>
            <a:r>
              <a:rPr lang="en-GB" dirty="0" smtClean="0">
                <a:hlinkClick r:id="rId3"/>
              </a:rPr>
              <a:t>Industry vs. Inferiority</a:t>
            </a:r>
            <a:r>
              <a:rPr lang="en-GB" dirty="0" smtClean="0"/>
              <a:t> School Children need to cope with new social and academic demands. Success leads to a sense of competence, while failure results in feelings of inferiority.</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Adolescence (12 to 18 years)</a:t>
            </a:r>
            <a:r>
              <a:rPr lang="en-GB" dirty="0" smtClean="0"/>
              <a:t> </a:t>
            </a:r>
            <a:r>
              <a:rPr lang="en-GB" dirty="0" smtClean="0">
                <a:hlinkClick r:id="rId2"/>
              </a:rPr>
              <a:t>Identity vs. Role Confusion</a:t>
            </a:r>
            <a:r>
              <a:rPr lang="en-GB" dirty="0" smtClean="0"/>
              <a:t> Social Relationships Teens need to develop a sense of self and personal identity. Success leads to an ability to stay true to yourself, while failure leads to role confusion and a weak sense of self. </a:t>
            </a:r>
            <a:r>
              <a:rPr lang="en-GB" b="1" dirty="0" smtClean="0"/>
              <a:t>Young Adulthood (19 to 40 years)</a:t>
            </a:r>
            <a:r>
              <a:rPr lang="en-GB" dirty="0" smtClean="0"/>
              <a:t> </a:t>
            </a:r>
            <a:r>
              <a:rPr lang="en-GB" dirty="0" smtClean="0">
                <a:hlinkClick r:id="rId3"/>
              </a:rPr>
              <a:t>Intimacy vs. Isolation</a:t>
            </a:r>
            <a:r>
              <a:rPr lang="en-GB" dirty="0" smtClean="0"/>
              <a:t> Relationships Young adults need to form intimate, loving relationships with other people. Success leads to strong relationships, while failure results in loneliness and isolation.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b="1" dirty="0" smtClean="0"/>
              <a:t>Middle Adulthood (40 to 65 years)</a:t>
            </a:r>
            <a:r>
              <a:rPr lang="en-GB" dirty="0" smtClean="0"/>
              <a:t> </a:t>
            </a:r>
            <a:r>
              <a:rPr lang="en-GB" dirty="0" err="1" smtClean="0">
                <a:hlinkClick r:id="rId2"/>
              </a:rPr>
              <a:t>Generativity</a:t>
            </a:r>
            <a:r>
              <a:rPr lang="en-GB" dirty="0" smtClean="0">
                <a:hlinkClick r:id="rId2"/>
              </a:rPr>
              <a:t> vs. Stagnation</a:t>
            </a:r>
            <a:r>
              <a:rPr lang="en-GB" dirty="0" smtClean="0"/>
              <a:t> Work and Parenthood Adults need to create or nurture things that will outlast them, often by having children or creating a positive change that benefits other people. Success leads to feelings of usefulness and accomplishment, while failure results in shallow involvement in the world.</a:t>
            </a:r>
          </a:p>
          <a:p>
            <a:r>
              <a:rPr lang="en-GB" dirty="0" smtClean="0"/>
              <a:t> </a:t>
            </a:r>
            <a:r>
              <a:rPr lang="en-GB" b="1" dirty="0" smtClean="0"/>
              <a:t>Maturity(65 to death)</a:t>
            </a:r>
            <a:r>
              <a:rPr lang="en-GB" dirty="0" smtClean="0"/>
              <a:t> </a:t>
            </a:r>
            <a:r>
              <a:rPr lang="en-GB" dirty="0" smtClean="0">
                <a:hlinkClick r:id="rId3"/>
              </a:rPr>
              <a:t>Ego Integrity vs. Despair</a:t>
            </a:r>
            <a:r>
              <a:rPr lang="en-GB" dirty="0" smtClean="0"/>
              <a:t> Reflection on Life Older adults need to look back on life and feel a sense of </a:t>
            </a:r>
            <a:r>
              <a:rPr lang="en-GB" dirty="0" err="1" smtClean="0"/>
              <a:t>fulfillment</a:t>
            </a:r>
            <a:r>
              <a:rPr lang="en-GB" dirty="0" smtClean="0"/>
              <a:t>. Success at this stage leads to feelings of wisdom, while failure results in regret, bitterness, and despair.</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endParaRPr lang="en-GB" dirty="0" smtClean="0"/>
          </a:p>
          <a:p>
            <a:r>
              <a:rPr lang="en-GB" b="1" dirty="0" smtClean="0">
                <a:hlinkClick r:id="rId2"/>
              </a:rPr>
              <a:t>Sensory Motor Stage</a:t>
            </a:r>
            <a:endParaRPr lang="en-GB" dirty="0" smtClean="0"/>
          </a:p>
          <a:p>
            <a:r>
              <a:rPr lang="en-GB" dirty="0" smtClean="0"/>
              <a:t>(Birth - 2yrs)</a:t>
            </a:r>
          </a:p>
          <a:p>
            <a:r>
              <a:rPr lang="en-GB" b="1" dirty="0" smtClean="0">
                <a:hlinkClick r:id="rId2"/>
              </a:rPr>
              <a:t>Pre-operational Stage</a:t>
            </a:r>
            <a:endParaRPr lang="en-GB" dirty="0" smtClean="0"/>
          </a:p>
          <a:p>
            <a:r>
              <a:rPr lang="en-GB" dirty="0" smtClean="0"/>
              <a:t>(2yrs-7yrs)</a:t>
            </a:r>
          </a:p>
          <a:p>
            <a:r>
              <a:rPr lang="en-GB" b="1" dirty="0" smtClean="0">
                <a:hlinkClick r:id="rId2"/>
              </a:rPr>
              <a:t>Concrete Operational Stage</a:t>
            </a:r>
            <a:endParaRPr lang="en-GB" dirty="0" smtClean="0"/>
          </a:p>
          <a:p>
            <a:r>
              <a:rPr lang="en-GB" dirty="0" smtClean="0"/>
              <a:t>(7yrs-11yrs)</a:t>
            </a:r>
          </a:p>
          <a:p>
            <a:r>
              <a:rPr lang="en-GB" b="1" dirty="0" smtClean="0">
                <a:hlinkClick r:id="rId2"/>
              </a:rPr>
              <a:t>Formal Operations Stage</a:t>
            </a:r>
            <a:endParaRPr lang="en-GB" dirty="0" smtClean="0"/>
          </a:p>
          <a:p>
            <a:r>
              <a:rPr lang="en-GB" dirty="0" smtClean="0"/>
              <a:t>(11yrs-16yrs)</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The </a:t>
            </a:r>
            <a:r>
              <a:rPr lang="en-GB" dirty="0" err="1" smtClean="0"/>
              <a:t>sensorimotor</a:t>
            </a:r>
            <a:r>
              <a:rPr lang="en-GB" dirty="0" smtClean="0"/>
              <a:t> stage can be divided into six separate </a:t>
            </a:r>
            <a:r>
              <a:rPr lang="en-GB" dirty="0" err="1" smtClean="0"/>
              <a:t>substages</a:t>
            </a:r>
            <a:r>
              <a:rPr lang="en-GB" dirty="0" smtClean="0"/>
              <a:t> that are characterized by the development of a new skill. </a:t>
            </a:r>
            <a:r>
              <a:rPr lang="en-GB" dirty="0" smtClean="0">
                <a:hlinkClick r:id="rId2"/>
              </a:rPr>
              <a:t>The Preoperational Stage</a:t>
            </a:r>
            <a:r>
              <a:rPr lang="en-GB" dirty="0" smtClean="0"/>
              <a:t/>
            </a:r>
            <a:br>
              <a:rPr lang="en-GB" dirty="0" smtClean="0"/>
            </a:br>
            <a:r>
              <a:rPr lang="en-GB" dirty="0" smtClean="0"/>
              <a:t>This stage is characterized by an increase in playing and pretending. Characteristics of this stage include egocentrism and difficulty understanding conservation. </a:t>
            </a:r>
            <a:r>
              <a:rPr lang="en-GB" dirty="0" smtClean="0">
                <a:hlinkClick r:id="rId3"/>
              </a:rPr>
              <a:t>The Concrete Operational Stage</a:t>
            </a:r>
            <a:r>
              <a:rPr lang="en-GB" dirty="0" smtClean="0"/>
              <a:t/>
            </a:r>
            <a:br>
              <a:rPr lang="en-GB" dirty="0" smtClean="0"/>
            </a:br>
            <a:r>
              <a:rPr lang="en-GB" dirty="0" smtClean="0"/>
              <a:t>During this stage, children begin thinking logically about concrete events, but have difficulty understanding abstract or hypothetical concepts. </a:t>
            </a:r>
            <a:r>
              <a:rPr lang="en-GB" dirty="0" smtClean="0">
                <a:hlinkClick r:id="rId4"/>
              </a:rPr>
              <a:t>The Formal Operational Stage</a:t>
            </a:r>
            <a:r>
              <a:rPr lang="en-GB" dirty="0" smtClean="0"/>
              <a:t/>
            </a:r>
            <a:br>
              <a:rPr lang="en-GB" dirty="0" smtClean="0"/>
            </a:br>
            <a:r>
              <a:rPr lang="en-GB" dirty="0" smtClean="0"/>
              <a:t>During this stage of cognitive development, skills such as logical thought, deductive reasoning, and systematic planning begin to emerge. </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b="1" dirty="0" err="1" smtClean="0"/>
              <a:t>Sensorimotor</a:t>
            </a:r>
            <a:r>
              <a:rPr lang="en-GB" b="1" dirty="0" smtClean="0"/>
              <a:t> Stage</a:t>
            </a:r>
          </a:p>
          <a:p>
            <a:r>
              <a:rPr lang="en-GB" b="1" dirty="0" smtClean="0"/>
              <a:t>0-2 yrs</a:t>
            </a:r>
            <a:r>
              <a:rPr lang="en-GB" dirty="0" smtClean="0"/>
              <a:t> During this first stage, children learn entirely through the movements they make and the sensations that result. They learn: that they exist separately from the objects and people around them</a:t>
            </a:r>
          </a:p>
          <a:p>
            <a:r>
              <a:rPr lang="en-GB" dirty="0" smtClean="0"/>
              <a:t>that they can cause things to happen</a:t>
            </a:r>
          </a:p>
          <a:p>
            <a:r>
              <a:rPr lang="en-GB" dirty="0" smtClean="0"/>
              <a:t>that things continue to exist even when they can't see them</a:t>
            </a:r>
          </a:p>
          <a:p>
            <a:r>
              <a:rPr lang="en-GB" b="1" dirty="0" smtClean="0"/>
              <a:t>Preoperational Stage</a:t>
            </a:r>
          </a:p>
          <a:p>
            <a:r>
              <a:rPr lang="en-GB" b="1" dirty="0" smtClean="0"/>
              <a:t>2-7 yrs</a:t>
            </a:r>
            <a:r>
              <a:rPr lang="en-GB" dirty="0" smtClean="0"/>
              <a:t> Once children acquire language, they are able to use symbols (such as words or pictures) to represent objects. Their thinking is still very egocentric though -- they assume that everyone else sees things from the same viewpoint as they </a:t>
            </a:r>
            <a:r>
              <a:rPr lang="en-GB" dirty="0" err="1" smtClean="0"/>
              <a:t>do.They</a:t>
            </a:r>
            <a:r>
              <a:rPr lang="en-GB" dirty="0" smtClean="0"/>
              <a:t> are able to understand concepts like counting, classifying according to similarity, and past-present-future but generally they are still focused primarily on the present and on the concrete, rather than the abstract.</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b="1" dirty="0" err="1" smtClean="0"/>
              <a:t>oncrete</a:t>
            </a:r>
            <a:r>
              <a:rPr lang="en-GB" b="1" dirty="0" smtClean="0"/>
              <a:t> Operational Stage</a:t>
            </a:r>
          </a:p>
          <a:p>
            <a:r>
              <a:rPr lang="en-GB" b="1" dirty="0" smtClean="0"/>
              <a:t>7-11 yrs</a:t>
            </a:r>
            <a:r>
              <a:rPr lang="en-GB" dirty="0" smtClean="0"/>
              <a:t> At this stage, children are able to see things from different points of view and to imagine events that occur outside their own lives. Some organized, logical thought processes are now evident and they are able to: order objects by size, </a:t>
            </a:r>
            <a:r>
              <a:rPr lang="en-GB" dirty="0" err="1" smtClean="0"/>
              <a:t>color</a:t>
            </a:r>
            <a:r>
              <a:rPr lang="en-GB" dirty="0" smtClean="0"/>
              <a:t> gradient, etc. </a:t>
            </a:r>
          </a:p>
          <a:p>
            <a:r>
              <a:rPr lang="en-GB" dirty="0" smtClean="0"/>
              <a:t>understand that if 3 + 4 = 7 then 7 - 4 = 3 </a:t>
            </a:r>
          </a:p>
          <a:p>
            <a:r>
              <a:rPr lang="en-GB" dirty="0" smtClean="0"/>
              <a:t>understand that a red square can belong to both the 'red' category and the 'square' category </a:t>
            </a:r>
          </a:p>
          <a:p>
            <a:r>
              <a:rPr lang="en-GB" dirty="0" smtClean="0"/>
              <a:t>understand that a short wide cup can hold the same amount of liquid as a tall thin cup </a:t>
            </a:r>
          </a:p>
          <a:p>
            <a:r>
              <a:rPr lang="en-GB" dirty="0" smtClean="0"/>
              <a:t>However, thinking still tends to be tied to concrete reality</a:t>
            </a:r>
          </a:p>
          <a:p>
            <a:r>
              <a:rPr lang="en-GB" b="1" dirty="0" smtClean="0"/>
              <a:t>Formal Operational Stage</a:t>
            </a:r>
          </a:p>
          <a:p>
            <a:r>
              <a:rPr lang="en-GB" b="1" dirty="0" smtClean="0"/>
              <a:t>11+ yrs</a:t>
            </a:r>
            <a:r>
              <a:rPr lang="en-GB" dirty="0" smtClean="0"/>
              <a:t> Around the onset of puberty, children are able to reason in much more abstract ways and to test hypotheses using systematic logic. There is a much greater focus on possibilities and on ideological issues.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b="1" dirty="0" err="1" smtClean="0"/>
              <a:t>pproximate</a:t>
            </a:r>
            <a:r>
              <a:rPr lang="en-GB" b="1" dirty="0" smtClean="0"/>
              <a:t> Ages</a:t>
            </a:r>
            <a:r>
              <a:rPr lang="en-GB" dirty="0" smtClean="0"/>
              <a:t> </a:t>
            </a:r>
            <a:r>
              <a:rPr lang="en-GB" b="1" dirty="0" smtClean="0">
                <a:hlinkClick r:id="rId2"/>
              </a:rPr>
              <a:t>Freud's Stages of Psychosexual Development </a:t>
            </a:r>
            <a:r>
              <a:rPr lang="en-GB" b="1" dirty="0" smtClean="0">
                <a:hlinkClick r:id="rId3"/>
              </a:rPr>
              <a:t>Erikson's Stages of Psychosocial Development</a:t>
            </a:r>
          </a:p>
          <a:p>
            <a:r>
              <a:rPr lang="en-GB" b="1" dirty="0" smtClean="0">
                <a:hlinkClick r:id="rId3"/>
              </a:rPr>
              <a:t> </a:t>
            </a:r>
            <a:r>
              <a:rPr lang="en-GB" dirty="0" smtClean="0"/>
              <a:t>Birth to 1 year </a:t>
            </a:r>
            <a:r>
              <a:rPr lang="en-GB" i="1" dirty="0" smtClean="0">
                <a:hlinkClick r:id="rId4"/>
              </a:rPr>
              <a:t>Oral Stage</a:t>
            </a:r>
            <a:endParaRPr lang="en-GB" dirty="0" smtClean="0"/>
          </a:p>
          <a:p>
            <a:pPr>
              <a:buNone/>
            </a:pPr>
            <a:r>
              <a:rPr lang="en-GB" dirty="0" smtClean="0"/>
              <a:t>A child's primary source of pleasure is through the mouth, via sucking, eating and tasting. </a:t>
            </a:r>
          </a:p>
          <a:p>
            <a:r>
              <a:rPr lang="en-GB" dirty="0" smtClean="0"/>
              <a:t>1-3 years </a:t>
            </a:r>
            <a:r>
              <a:rPr lang="en-GB" i="1" dirty="0" smtClean="0">
                <a:hlinkClick r:id="rId5"/>
              </a:rPr>
              <a:t>Anal Stage</a:t>
            </a:r>
            <a:endParaRPr lang="en-GB" dirty="0" smtClean="0"/>
          </a:p>
          <a:p>
            <a:r>
              <a:rPr lang="en-GB" dirty="0" smtClean="0"/>
              <a:t>Children gain a sense of mastery and competence by controlling bladder and bowel movements. </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3-6 years </a:t>
            </a:r>
            <a:r>
              <a:rPr lang="en-GB" i="1" dirty="0" smtClean="0">
                <a:hlinkClick r:id="rId2"/>
              </a:rPr>
              <a:t>Phallic Stage</a:t>
            </a:r>
            <a:endParaRPr lang="en-GB" dirty="0" smtClean="0"/>
          </a:p>
          <a:p>
            <a:r>
              <a:rPr lang="en-GB" dirty="0" smtClean="0"/>
              <a:t>The libido's energy is focused on the genitals. Children begin to identify with their same-sex parent. </a:t>
            </a:r>
          </a:p>
          <a:p>
            <a:pPr>
              <a:buNone/>
            </a:pPr>
            <a:endParaRPr lang="en-GB" dirty="0" smtClean="0"/>
          </a:p>
          <a:p>
            <a:r>
              <a:rPr lang="en-GB" dirty="0" smtClean="0"/>
              <a:t>7-11 year </a:t>
            </a:r>
            <a:r>
              <a:rPr lang="en-GB" i="1" dirty="0" smtClean="0">
                <a:hlinkClick r:id="rId3"/>
              </a:rPr>
              <a:t>Latent Period</a:t>
            </a:r>
            <a:endParaRPr lang="en-GB" dirty="0" smtClean="0"/>
          </a:p>
          <a:p>
            <a:r>
              <a:rPr lang="en-GB" dirty="0" smtClean="0"/>
              <a:t>The libido's energy is suppressed and children are focused on other activities such as school, friends and hobbies. </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Adolescence </a:t>
            </a:r>
            <a:r>
              <a:rPr lang="en-GB" dirty="0" smtClean="0">
                <a:hlinkClick r:id="rId2"/>
              </a:rPr>
              <a:t>Genital Stage</a:t>
            </a:r>
            <a:endParaRPr lang="en-GB" dirty="0" smtClean="0"/>
          </a:p>
          <a:p>
            <a:r>
              <a:rPr lang="en-GB" dirty="0" smtClean="0"/>
              <a:t>Children begin to explore romantic relationships. </a:t>
            </a:r>
          </a:p>
          <a:p>
            <a:endParaRPr lang="en-GB" dirty="0" smtClean="0"/>
          </a:p>
          <a:p>
            <a:r>
              <a:rPr lang="en-GB" dirty="0" smtClean="0"/>
              <a:t>Adulthood According to Freud, the genital stage lasts throughout adulthood. He believed the goal is to develop a balance between all areas of life.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GB" dirty="0" smtClean="0"/>
              <a:t>It is life long ,multi dimensional ,multi directional ,plastic ,multidisciplinary and contextual that involves maintenance, growth and regulation of loss. The development occur through socio-cultural, individual and biological factors.</a:t>
            </a:r>
          </a:p>
          <a:p>
            <a:r>
              <a:rPr lang="en-GB" b="1" dirty="0" smtClean="0"/>
              <a:t>Development is life long</a:t>
            </a:r>
          </a:p>
          <a:p>
            <a:r>
              <a:rPr lang="en-GB" dirty="0" smtClean="0"/>
              <a:t>There is  no endpoint of development</a:t>
            </a:r>
            <a:r>
              <a:rPr lang="en-GB" b="1" dirty="0" smtClean="0"/>
              <a:t>.</a:t>
            </a:r>
            <a:endParaRPr lang="en-GB"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VYGOTSKY’S SOCIOCULTURAL THEORY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According to him the children can actively construct their knowledge. More than Piaget he gave importance to the social interaction and culture in cognitive development. It is socio-cultural cognitive theory that how cognitive development is influenced by the social and cultural interaction.</a:t>
            </a:r>
          </a:p>
          <a:p>
            <a:r>
              <a:rPr lang="en-GB" dirty="0" smtClean="0"/>
              <a:t>ACCODING TO him the learning occur by using the inventions of society such as memory strategies, computer  and language.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processing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According to this theory the individuals manipulate, monitor and strategize the information.</a:t>
            </a:r>
          </a:p>
          <a:p>
            <a:r>
              <a:rPr lang="en-GB" dirty="0" smtClean="0"/>
              <a:t>This theory doesn't describe the development in stages according to this theory the development is gradual increase in information processing.</a:t>
            </a:r>
          </a:p>
          <a:p>
            <a:r>
              <a:rPr lang="en-GB" dirty="0" smtClean="0"/>
              <a:t>Robert </a:t>
            </a:r>
            <a:r>
              <a:rPr lang="en-GB" dirty="0" err="1" smtClean="0"/>
              <a:t>Seigler</a:t>
            </a:r>
            <a:r>
              <a:rPr lang="en-GB" dirty="0" smtClean="0"/>
              <a:t> proposed that when children perceive ,encode, represent ,store  and retrieve information than they are thinking.</a:t>
            </a:r>
          </a:p>
          <a:p>
            <a:r>
              <a:rPr lang="en-GB" dirty="0" smtClean="0"/>
              <a:t>According to him learning the good strategies is very important for information processing.</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Behavioural and social learning theories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Operant conditioning and</a:t>
            </a:r>
          </a:p>
          <a:p>
            <a:r>
              <a:rPr lang="en-GB" dirty="0" smtClean="0"/>
              <a:t> </a:t>
            </a:r>
            <a:r>
              <a:rPr lang="en-GB" dirty="0" err="1" smtClean="0"/>
              <a:t>Bandura</a:t>
            </a:r>
            <a:r>
              <a:rPr lang="en-GB" dirty="0" smtClean="0"/>
              <a:t> social learning (the environment, cognition and behaviour are key factors in development)</a:t>
            </a:r>
          </a:p>
          <a:p>
            <a:r>
              <a:rPr lang="en-GB" dirty="0" err="1" smtClean="0"/>
              <a:t>Bandura</a:t>
            </a:r>
            <a:r>
              <a:rPr lang="en-GB" dirty="0" smtClean="0"/>
              <a:t> emphasized the cognitive processes that are linked with environment and behaviour.</a:t>
            </a:r>
          </a:p>
          <a:p>
            <a:r>
              <a:rPr lang="en-GB" dirty="0" smtClean="0"/>
              <a:t>More focused on observational learning such as modelling and imitation.</a:t>
            </a:r>
          </a:p>
          <a:p>
            <a:r>
              <a:rPr lang="en-GB" dirty="0" smtClean="0"/>
              <a:t>According to him three elements are important and involved in the learning and development such as behavior,person cognition and environment.</a:t>
            </a:r>
          </a:p>
          <a:p>
            <a:r>
              <a:rPr lang="en-GB" dirty="0" smtClean="0"/>
              <a:t>The thinking that a person can control his success is example of his cognitive factor.</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ETHOLOGICAL THEORY</a:t>
            </a:r>
            <a:endParaRPr lang="en-GB" dirty="0"/>
          </a:p>
        </p:txBody>
      </p:sp>
      <p:sp>
        <p:nvSpPr>
          <p:cNvPr id="3" name="Content Placeholder 2"/>
          <p:cNvSpPr>
            <a:spLocks noGrp="1"/>
          </p:cNvSpPr>
          <p:nvPr>
            <p:ph idx="1"/>
          </p:nvPr>
        </p:nvSpPr>
        <p:spPr/>
        <p:txBody>
          <a:bodyPr>
            <a:normAutofit fontScale="85000" lnSpcReduction="10000"/>
          </a:bodyPr>
          <a:lstStyle/>
          <a:p>
            <a:pPr lvl="1">
              <a:buNone/>
            </a:pPr>
            <a:r>
              <a:rPr lang="en-GB" dirty="0" smtClean="0"/>
              <a:t>Biology role is important that the evolution play an important role. According to this theory there are specific time when the certain experiences have great influences on the life.</a:t>
            </a:r>
          </a:p>
          <a:p>
            <a:pPr lvl="1">
              <a:buNone/>
            </a:pPr>
            <a:r>
              <a:rPr lang="en-GB" dirty="0" smtClean="0"/>
              <a:t>Offspring following their parents and learn by the process of imprinting .IT IS rapid innate learning that involves attachment to first moving object seen. According to Lorenz the imprinting need to take place at certain, very early in the life or else it will not take place. This time is called critical period. According to </a:t>
            </a:r>
            <a:r>
              <a:rPr lang="en-GB" dirty="0" err="1" smtClean="0"/>
              <a:t>Bowlby</a:t>
            </a:r>
            <a:r>
              <a:rPr lang="en-GB" dirty="0" smtClean="0"/>
              <a:t> this time is infancy when attachment occurs. Which is very important for developing the social relations.(concept of attachment in early life negative or positive )</a:t>
            </a:r>
          </a:p>
          <a:p>
            <a:pPr lvl="1">
              <a:buNone/>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Ecological theory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It emphasise the environmental factors.</a:t>
            </a:r>
          </a:p>
          <a:p>
            <a:r>
              <a:rPr lang="en-GB" dirty="0" err="1" smtClean="0"/>
              <a:t>Bronfenbrener</a:t>
            </a:r>
            <a:r>
              <a:rPr lang="en-GB" dirty="0" smtClean="0"/>
              <a:t> .according to him development is influenced by several environmental systems.</a:t>
            </a:r>
          </a:p>
          <a:p>
            <a:r>
              <a:rPr lang="en-GB" dirty="0" smtClean="0"/>
              <a:t>Five systems</a:t>
            </a:r>
          </a:p>
          <a:p>
            <a:r>
              <a:rPr lang="en-GB" dirty="0" smtClean="0"/>
              <a:t>Micro</a:t>
            </a:r>
          </a:p>
          <a:p>
            <a:r>
              <a:rPr lang="en-GB" dirty="0" err="1" smtClean="0"/>
              <a:t>Meso</a:t>
            </a:r>
            <a:endParaRPr lang="en-GB" dirty="0" smtClean="0"/>
          </a:p>
          <a:p>
            <a:r>
              <a:rPr lang="en-GB" dirty="0" err="1" smtClean="0"/>
              <a:t>Exo</a:t>
            </a:r>
            <a:endParaRPr lang="en-GB" dirty="0" smtClean="0"/>
          </a:p>
          <a:p>
            <a:r>
              <a:rPr lang="en-GB" dirty="0" smtClean="0"/>
              <a:t>Macro</a:t>
            </a:r>
          </a:p>
          <a:p>
            <a:r>
              <a:rPr lang="en-GB" dirty="0" err="1" smtClean="0"/>
              <a:t>Chrono</a:t>
            </a:r>
            <a:r>
              <a:rPr lang="en-GB" dirty="0" smtClean="0"/>
              <a:t>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Micro setting </a:t>
            </a:r>
            <a:r>
              <a:rPr lang="en-GB" dirty="0" smtClean="0"/>
              <a:t>in which individual live. These  include person’s family ,peers, school,  and neighbour. In it their is direct interaction with social agents such as neighbours and family.</a:t>
            </a:r>
          </a:p>
          <a:p>
            <a:r>
              <a:rPr lang="en-GB" b="1" dirty="0" err="1" smtClean="0"/>
              <a:t>Mesosystem</a:t>
            </a:r>
            <a:r>
              <a:rPr lang="en-GB" dirty="0" smtClean="0"/>
              <a:t> : involves the relationship between </a:t>
            </a:r>
            <a:r>
              <a:rPr lang="en-GB" dirty="0" err="1" smtClean="0"/>
              <a:t>microsystems</a:t>
            </a:r>
            <a:r>
              <a:rPr lang="en-GB" dirty="0" smtClean="0"/>
              <a:t> or connections between context. For example the relation of family experiences and school experiences. School experiences to religious experiences. Such as the parents who rejected their children can also have difficulty in developing good relations with children.</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b="1" dirty="0" err="1" smtClean="0"/>
              <a:t>Exosystem</a:t>
            </a:r>
            <a:r>
              <a:rPr lang="en-GB" b="1" dirty="0" smtClean="0"/>
              <a:t> </a:t>
            </a:r>
            <a:r>
              <a:rPr lang="en-GB" dirty="0" smtClean="0"/>
              <a:t>:it involves the link between a </a:t>
            </a:r>
            <a:r>
              <a:rPr lang="en-GB" dirty="0" err="1" smtClean="0"/>
              <a:t>socil</a:t>
            </a:r>
            <a:r>
              <a:rPr lang="en-GB" dirty="0" smtClean="0"/>
              <a:t> settings in which the individual does not have an active role and the individual's immediate context.</a:t>
            </a:r>
          </a:p>
          <a:p>
            <a:r>
              <a:rPr lang="en-GB" dirty="0" smtClean="0"/>
              <a:t>For example father and child experiences at home can be influenced by mother’s experiences at work. For example mother receive promotion that requires more travel it can create conflict at home.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Macrosystem</a:t>
            </a:r>
            <a:r>
              <a:rPr lang="en-GB" dirty="0" smtClean="0"/>
              <a:t> :culture in which an individual lives.</a:t>
            </a:r>
          </a:p>
          <a:p>
            <a:r>
              <a:rPr lang="en-GB" dirty="0" err="1" smtClean="0"/>
              <a:t>Choronosystem</a:t>
            </a:r>
            <a:r>
              <a:rPr lang="en-GB" dirty="0" smtClean="0"/>
              <a:t>: patterns of environmental events and transitions events in life. For example divorce.</a:t>
            </a:r>
          </a:p>
          <a:p>
            <a:r>
              <a:rPr lang="en-GB" dirty="0" smtClean="0"/>
              <a:t>Always use </a:t>
            </a:r>
            <a:r>
              <a:rPr lang="en-GB" dirty="0" err="1" smtClean="0"/>
              <a:t>electical</a:t>
            </a:r>
            <a:r>
              <a:rPr lang="en-GB" dirty="0" smtClean="0"/>
              <a:t> approach</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332656"/>
            <a:ext cx="7992888"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Chromosomal abnormalities</a:t>
            </a:r>
            <a:endParaRPr lang="en-GB" dirty="0"/>
          </a:p>
        </p:txBody>
      </p:sp>
      <p:sp>
        <p:nvSpPr>
          <p:cNvPr id="3" name="Content Placeholder 2"/>
          <p:cNvSpPr>
            <a:spLocks noGrp="1"/>
          </p:cNvSpPr>
          <p:nvPr>
            <p:ph idx="1"/>
          </p:nvPr>
        </p:nvSpPr>
        <p:spPr/>
        <p:txBody>
          <a:bodyPr>
            <a:noAutofit/>
          </a:bodyPr>
          <a:lstStyle/>
          <a:p>
            <a:pPr>
              <a:buNone/>
            </a:pPr>
            <a:r>
              <a:rPr lang="en-GB" sz="1800" dirty="0" smtClean="0"/>
              <a:t>,</a:t>
            </a:r>
            <a:r>
              <a:rPr lang="en-GB" dirty="0" smtClean="0"/>
              <a:t>Sometime when gamete is formed the male and female ovum do not have their normal set of 23 </a:t>
            </a:r>
            <a:r>
              <a:rPr lang="en-GB" dirty="0" err="1" smtClean="0"/>
              <a:t>chromosomes.FOR</a:t>
            </a:r>
            <a:r>
              <a:rPr lang="en-GB" dirty="0" smtClean="0"/>
              <a:t> EXAMPLE</a:t>
            </a:r>
          </a:p>
          <a:p>
            <a:pPr>
              <a:buNone/>
            </a:pPr>
            <a:r>
              <a:rPr lang="en-GB" b="1" dirty="0" smtClean="0"/>
              <a:t>Down Syndrome </a:t>
            </a:r>
          </a:p>
          <a:p>
            <a:pPr>
              <a:buNone/>
            </a:pPr>
            <a:r>
              <a:rPr lang="en-GB" dirty="0" smtClean="0"/>
              <a:t>Round face ,flattened skull, an extra folds of skin over eyelids, a protruding tongue, </a:t>
            </a:r>
            <a:r>
              <a:rPr lang="en-GB" dirty="0" err="1" smtClean="0"/>
              <a:t>retradation</a:t>
            </a:r>
            <a:r>
              <a:rPr lang="en-GB" dirty="0" smtClean="0"/>
              <a:t> of motor or mental abilities.</a:t>
            </a:r>
          </a:p>
          <a:p>
            <a:pPr>
              <a:buNone/>
            </a:pPr>
            <a:r>
              <a:rPr lang="en-GB" dirty="0" smtClean="0"/>
              <a:t>Due to extra 21 chromosome</a:t>
            </a:r>
          </a:p>
          <a:p>
            <a:pPr>
              <a:buNone/>
            </a:pPr>
            <a:r>
              <a:rPr lang="en-GB" dirty="0" smtClean="0"/>
              <a:t>Cause not known but the heath of male sperm and female egg involved.</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Development is multidimensional;</a:t>
            </a:r>
          </a:p>
          <a:p>
            <a:r>
              <a:rPr lang="en-GB" dirty="0" smtClean="0"/>
              <a:t>How body, mind ,emotions and relationships are changing and effecting each other. The development consisted of cognitive, emotional and biological  and within each dimension there are many components such as attention, memory, abstract thinking ,speed of processing information and social intelligence.</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Present in once 700 live births.</a:t>
            </a:r>
          </a:p>
          <a:p>
            <a:r>
              <a:rPr lang="en-GB" dirty="0" smtClean="0"/>
              <a:t>Women age between 16 -34 less chances.</a:t>
            </a:r>
          </a:p>
          <a:p>
            <a:r>
              <a:rPr lang="en-GB" b="1" dirty="0" smtClean="0"/>
              <a:t>Sex linked chromosomal abnormalities</a:t>
            </a:r>
          </a:p>
          <a:p>
            <a:r>
              <a:rPr lang="en-GB" dirty="0" smtClean="0"/>
              <a:t>These are due to presence of extra Y or X CHORMOSOME or absence of X chromosome.</a:t>
            </a:r>
          </a:p>
          <a:p>
            <a:r>
              <a:rPr lang="en-GB" b="1" dirty="0" err="1" smtClean="0"/>
              <a:t>Klinefelter</a:t>
            </a:r>
            <a:r>
              <a:rPr lang="en-GB" b="1" dirty="0" smtClean="0"/>
              <a:t> syndrome</a:t>
            </a:r>
          </a:p>
          <a:p>
            <a:r>
              <a:rPr lang="en-GB" dirty="0" smtClean="0"/>
              <a:t>Genetic disorder in which the males have extra X chromosome making them XXY instead of XY.</a:t>
            </a:r>
          </a:p>
          <a:p>
            <a:r>
              <a:rPr lang="en-GB" dirty="0" smtClean="0"/>
              <a:t>Undeveloped testes </a:t>
            </a:r>
          </a:p>
          <a:p>
            <a:r>
              <a:rPr lang="en-GB" dirty="0" smtClean="0"/>
              <a:t>Enlarged breasts</a:t>
            </a:r>
          </a:p>
          <a:p>
            <a:r>
              <a:rPr lang="en-GB" dirty="0" smtClean="0"/>
              <a:t>Tall</a:t>
            </a:r>
          </a:p>
          <a:p>
            <a:r>
              <a:rPr lang="en-GB" dirty="0" smtClean="0"/>
              <a:t>Once in every 600 live male birth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Fragile X syndrome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Due to abnormality in X chromosome ,which often become stiff or some time break.</a:t>
            </a:r>
          </a:p>
          <a:p>
            <a:r>
              <a:rPr lang="en-GB" dirty="0" smtClean="0"/>
              <a:t>Lead to mental disability, mental retardation, learning difficulty, short attention span.</a:t>
            </a:r>
          </a:p>
          <a:p>
            <a:r>
              <a:rPr lang="en-GB" dirty="0" smtClean="0"/>
              <a:t>Recent study shows that boys have poor memory and planning.</a:t>
            </a:r>
          </a:p>
          <a:p>
            <a:r>
              <a:rPr lang="en-GB" dirty="0" smtClean="0"/>
              <a:t>More common in males</a:t>
            </a:r>
          </a:p>
          <a:p>
            <a:r>
              <a:rPr lang="en-GB" dirty="0" smtClean="0"/>
              <a:t>Because in female s the TWO X compensate each other.</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Turner </a:t>
            </a:r>
            <a:r>
              <a:rPr lang="en-GB" dirty="0" err="1" smtClean="0"/>
              <a:t>syndorme</a:t>
            </a:r>
            <a:endParaRPr lang="en-GB" dirty="0"/>
          </a:p>
        </p:txBody>
      </p:sp>
      <p:sp>
        <p:nvSpPr>
          <p:cNvPr id="3" name="Content Placeholder 2"/>
          <p:cNvSpPr>
            <a:spLocks noGrp="1"/>
          </p:cNvSpPr>
          <p:nvPr>
            <p:ph idx="1"/>
          </p:nvPr>
        </p:nvSpPr>
        <p:spPr/>
        <p:txBody>
          <a:bodyPr/>
          <a:lstStyle/>
          <a:p>
            <a:r>
              <a:rPr lang="en-GB" dirty="0" smtClean="0"/>
              <a:t>IT IS chromosomal disorder </a:t>
            </a:r>
            <a:r>
              <a:rPr lang="en-GB" dirty="0" err="1" smtClean="0"/>
              <a:t>inwhich</a:t>
            </a:r>
            <a:r>
              <a:rPr lang="en-GB" dirty="0" smtClean="0"/>
              <a:t> wither an X chromosome is missing ,making XO </a:t>
            </a:r>
            <a:r>
              <a:rPr lang="en-GB" dirty="0" err="1" smtClean="0"/>
              <a:t>instaed</a:t>
            </a:r>
            <a:r>
              <a:rPr lang="en-GB" dirty="0" smtClean="0"/>
              <a:t> of XX.</a:t>
            </a:r>
          </a:p>
          <a:p>
            <a:r>
              <a:rPr lang="en-GB" dirty="0" smtClean="0"/>
              <a:t>Females have short stature</a:t>
            </a:r>
          </a:p>
          <a:p>
            <a:r>
              <a:rPr lang="en-GB" dirty="0" smtClean="0"/>
              <a:t>Webbed neck</a:t>
            </a:r>
          </a:p>
          <a:p>
            <a:r>
              <a:rPr lang="en-GB" dirty="0" smtClean="0"/>
              <a:t>Infertile and difficulty in mathematics</a:t>
            </a:r>
          </a:p>
          <a:p>
            <a:r>
              <a:rPr lang="en-GB" dirty="0" smtClean="0"/>
              <a:t>Verbal ability is good</a:t>
            </a:r>
          </a:p>
          <a:p>
            <a:r>
              <a:rPr lang="en-GB" dirty="0" smtClean="0"/>
              <a:t>Occur in 1 every 2500</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XYY</a:t>
            </a:r>
            <a:endParaRPr lang="en-GB" dirty="0"/>
          </a:p>
        </p:txBody>
      </p:sp>
      <p:sp>
        <p:nvSpPr>
          <p:cNvPr id="3" name="Content Placeholder 2"/>
          <p:cNvSpPr>
            <a:spLocks noGrp="1"/>
          </p:cNvSpPr>
          <p:nvPr>
            <p:ph idx="1"/>
          </p:nvPr>
        </p:nvSpPr>
        <p:spPr/>
        <p:txBody>
          <a:bodyPr/>
          <a:lstStyle/>
          <a:p>
            <a:r>
              <a:rPr lang="en-GB" dirty="0" smtClean="0"/>
              <a:t>Male have extra Y chromosome</a:t>
            </a:r>
          </a:p>
          <a:p>
            <a:r>
              <a:rPr lang="en-GB" dirty="0" smtClean="0"/>
              <a:t>In males cause aggression and violence  </a:t>
            </a:r>
          </a:p>
          <a:p>
            <a:r>
              <a:rPr lang="en-GB" dirty="0" smtClean="0"/>
              <a:t>But crimes rate is not high as compared XY</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 LINKED ABNORMALITIES</a:t>
            </a:r>
            <a:endParaRPr lang="en-GB" dirty="0"/>
          </a:p>
        </p:txBody>
      </p:sp>
      <p:sp>
        <p:nvSpPr>
          <p:cNvPr id="3" name="Content Placeholder 2"/>
          <p:cNvSpPr>
            <a:spLocks noGrp="1"/>
          </p:cNvSpPr>
          <p:nvPr>
            <p:ph idx="1"/>
          </p:nvPr>
        </p:nvSpPr>
        <p:spPr/>
        <p:txBody>
          <a:bodyPr>
            <a:normAutofit lnSpcReduction="10000"/>
          </a:bodyPr>
          <a:lstStyle/>
          <a:p>
            <a:r>
              <a:rPr lang="en-GB" dirty="0" smtClean="0"/>
              <a:t>The abnormalities can be due to harmful genes.</a:t>
            </a:r>
          </a:p>
          <a:p>
            <a:r>
              <a:rPr lang="en-GB" b="1" dirty="0" err="1" smtClean="0"/>
              <a:t>Phenylketonureia</a:t>
            </a:r>
            <a:endParaRPr lang="en-GB" b="1" dirty="0" smtClean="0"/>
          </a:p>
          <a:p>
            <a:r>
              <a:rPr lang="en-GB" dirty="0" smtClean="0"/>
              <a:t>Cant metabolize the enzyme phenylalanine an amino acid.</a:t>
            </a:r>
          </a:p>
          <a:p>
            <a:r>
              <a:rPr lang="en-GB" dirty="0" smtClean="0"/>
              <a:t>Results from recessive gene</a:t>
            </a:r>
          </a:p>
          <a:p>
            <a:r>
              <a:rPr lang="en-GB" dirty="0" smtClean="0"/>
              <a:t>Can easily </a:t>
            </a:r>
            <a:r>
              <a:rPr lang="en-GB" dirty="0" err="1" smtClean="0"/>
              <a:t>dected</a:t>
            </a:r>
            <a:r>
              <a:rPr lang="en-GB" dirty="0" smtClean="0"/>
              <a:t> and treated through diet which prevent the accumulation of phenylalanine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If not treated than cause mental retardation and hyperactivity.</a:t>
            </a:r>
          </a:p>
          <a:p>
            <a:r>
              <a:rPr lang="en-GB" b="1" dirty="0" smtClean="0"/>
              <a:t>Sickle cell </a:t>
            </a:r>
            <a:r>
              <a:rPr lang="en-GB" b="1" dirty="0" err="1" smtClean="0"/>
              <a:t>anemia</a:t>
            </a:r>
            <a:endParaRPr lang="en-GB" b="1" dirty="0" smtClean="0"/>
          </a:p>
          <a:p>
            <a:r>
              <a:rPr lang="en-GB" dirty="0" smtClean="0"/>
              <a:t>The genetic disorder that affects the red blood cells and occur most often in people of </a:t>
            </a:r>
            <a:r>
              <a:rPr lang="en-GB" dirty="0" err="1" smtClean="0"/>
              <a:t>africa</a:t>
            </a:r>
            <a:r>
              <a:rPr lang="en-GB" dirty="0" smtClean="0"/>
              <a:t>.</a:t>
            </a:r>
          </a:p>
          <a:p>
            <a:r>
              <a:rPr lang="en-GB" dirty="0" smtClean="0"/>
              <a:t>Genetic disorder lead to impairment of red blood cells.</a:t>
            </a:r>
          </a:p>
          <a:p>
            <a:r>
              <a:rPr lang="en-GB" dirty="0" smtClean="0"/>
              <a:t>The recessive gene cause red blood to become hooked shaped and cant receive adequate oxygen causing the </a:t>
            </a:r>
            <a:r>
              <a:rPr lang="en-GB" dirty="0" err="1" smtClean="0"/>
              <a:t>anemia</a:t>
            </a:r>
            <a:r>
              <a:rPr lang="en-GB" dirty="0" smtClean="0"/>
              <a:t> and than death. Babies are affected and research is under process.</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BIOLOGICAL BEGNINGS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60217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NARURAL SELECTION AND ADAPTIVE BEHAVIOR</a:t>
            </a:r>
            <a:endParaRPr lang="en-GB" dirty="0"/>
          </a:p>
        </p:txBody>
      </p:sp>
      <p:sp>
        <p:nvSpPr>
          <p:cNvPr id="3" name="Content Placeholder 2"/>
          <p:cNvSpPr>
            <a:spLocks noGrp="1"/>
          </p:cNvSpPr>
          <p:nvPr>
            <p:ph idx="1"/>
          </p:nvPr>
        </p:nvSpPr>
        <p:spPr/>
        <p:txBody>
          <a:bodyPr/>
          <a:lstStyle/>
          <a:p>
            <a:r>
              <a:rPr lang="en-GB" dirty="0" smtClean="0"/>
              <a:t>Natural selection is process by which those individuals or species that are best adapted are the ones that survive and reproduce.</a:t>
            </a:r>
          </a:p>
          <a:p>
            <a:r>
              <a:rPr lang="en-GB" dirty="0" smtClean="0"/>
              <a:t>Darwin gave the concept of natural selection and published a book origin of species.</a:t>
            </a:r>
          </a:p>
          <a:p>
            <a:r>
              <a:rPr lang="en-GB" dirty="0" smtClean="0"/>
              <a:t>Lot of generation produce and than reproduce further but some die and which survive their characters pass to next generation.</a:t>
            </a:r>
            <a:endParaRPr lang="en-GB" dirty="0"/>
          </a:p>
        </p:txBody>
      </p:sp>
    </p:spTree>
    <p:extLst>
      <p:ext uri="{BB962C8B-B14F-4D97-AF65-F5344CB8AC3E}">
        <p14:creationId xmlns:p14="http://schemas.microsoft.com/office/powerpoint/2010/main" val="214842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Adaptive behaviour</a:t>
            </a:r>
            <a:endParaRPr lang="en-GB" dirty="0"/>
          </a:p>
        </p:txBody>
      </p:sp>
      <p:sp>
        <p:nvSpPr>
          <p:cNvPr id="3" name="Content Placeholder 2"/>
          <p:cNvSpPr>
            <a:spLocks noGrp="1"/>
          </p:cNvSpPr>
          <p:nvPr>
            <p:ph idx="1"/>
          </p:nvPr>
        </p:nvSpPr>
        <p:spPr/>
        <p:txBody>
          <a:bodyPr/>
          <a:lstStyle/>
          <a:p>
            <a:r>
              <a:rPr lang="en-GB" dirty="0" smtClean="0"/>
              <a:t>All organisms should show adaptive behaviour.</a:t>
            </a:r>
          </a:p>
          <a:p>
            <a:r>
              <a:rPr lang="en-GB" dirty="0" smtClean="0"/>
              <a:t>The best adapted organism reproduce, promote the behaviour is natural environment by living in suitable climate.</a:t>
            </a:r>
          </a:p>
          <a:p>
            <a:r>
              <a:rPr lang="en-GB" dirty="0" smtClean="0"/>
              <a:t>Over many generations the gradual modifications occur, that further bring the modification in whole population.</a:t>
            </a:r>
          </a:p>
          <a:p>
            <a:endParaRPr lang="en-GB" dirty="0"/>
          </a:p>
        </p:txBody>
      </p:sp>
    </p:spTree>
    <p:extLst>
      <p:ext uri="{BB962C8B-B14F-4D97-AF65-F5344CB8AC3E}">
        <p14:creationId xmlns:p14="http://schemas.microsoft.com/office/powerpoint/2010/main" val="664740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Terms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Chromosome</a:t>
            </a:r>
          </a:p>
          <a:p>
            <a:r>
              <a:rPr lang="en-GB" dirty="0" smtClean="0"/>
              <a:t>DNA</a:t>
            </a:r>
          </a:p>
          <a:p>
            <a:r>
              <a:rPr lang="en-GB" dirty="0" smtClean="0"/>
              <a:t>GENE (Unit of inheritance, direct cells to reproduce and play important role in the production of protein).</a:t>
            </a:r>
          </a:p>
          <a:p>
            <a:r>
              <a:rPr lang="en-GB" dirty="0" smtClean="0"/>
              <a:t>Total chromosomes 46 in 23 pairs expect in sperm and eggs.</a:t>
            </a:r>
          </a:p>
          <a:p>
            <a:r>
              <a:rPr lang="en-GB" dirty="0" smtClean="0"/>
              <a:t>These cells(chromosomes ) reproduce by the process of duplication. Than two new cells form. Than new cells containing exact same DNA and 23 pairs of chromosomes.</a:t>
            </a:r>
          </a:p>
          <a:p>
            <a:endParaRPr lang="en-GB" dirty="0"/>
          </a:p>
        </p:txBody>
      </p:sp>
    </p:spTree>
    <p:extLst>
      <p:ext uri="{BB962C8B-B14F-4D97-AF65-F5344CB8AC3E}">
        <p14:creationId xmlns:p14="http://schemas.microsoft.com/office/powerpoint/2010/main" val="398059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Multidirectional</a:t>
            </a:r>
          </a:p>
          <a:p>
            <a:r>
              <a:rPr lang="en-GB" dirty="0" smtClean="0"/>
              <a:t>Some dimensions or components of dimensions expand and some shrink such as acquiring the one language can decrease the capacity to acquire second language.</a:t>
            </a:r>
          </a:p>
          <a:p>
            <a:r>
              <a:rPr lang="en-GB" b="1" dirty="0" smtClean="0"/>
              <a:t>Development is plastic </a:t>
            </a:r>
          </a:p>
          <a:p>
            <a:r>
              <a:rPr lang="en-GB" dirty="0" smtClean="0"/>
              <a:t>It means capacity for change .for example can an individual can improve his skills at any age. Research prove that skills can be improved through training but in old age the change is little.</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Meiosis</a:t>
            </a:r>
            <a:endParaRPr lang="en-GB" dirty="0"/>
          </a:p>
        </p:txBody>
      </p:sp>
      <p:sp>
        <p:nvSpPr>
          <p:cNvPr id="3" name="Content Placeholder 2"/>
          <p:cNvSpPr>
            <a:spLocks noGrp="1"/>
          </p:cNvSpPr>
          <p:nvPr>
            <p:ph idx="1"/>
          </p:nvPr>
        </p:nvSpPr>
        <p:spPr/>
        <p:txBody>
          <a:bodyPr/>
          <a:lstStyle/>
          <a:p>
            <a:r>
              <a:rPr lang="en-GB" dirty="0" smtClean="0"/>
              <a:t>It is different type of cell division.</a:t>
            </a:r>
          </a:p>
          <a:p>
            <a:r>
              <a:rPr lang="en-GB" dirty="0" smtClean="0"/>
              <a:t>Female produce eggs and male produce sperms. During meiosis, cell of testes or ovaries duplicates its chromosomes and form four cells each of which has half of parental genetic material.</a:t>
            </a:r>
          </a:p>
          <a:p>
            <a:r>
              <a:rPr lang="en-GB" dirty="0" smtClean="0"/>
              <a:t>And at the end of meiosis each egg or sperm has 23 unpaired chromosomes.</a:t>
            </a:r>
          </a:p>
          <a:p>
            <a:endParaRPr lang="en-GB" dirty="0"/>
          </a:p>
        </p:txBody>
      </p:sp>
    </p:spTree>
    <p:extLst>
      <p:ext uri="{BB962C8B-B14F-4D97-AF65-F5344CB8AC3E}">
        <p14:creationId xmlns:p14="http://schemas.microsoft.com/office/powerpoint/2010/main" val="1840541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Fertilization</a:t>
            </a:r>
            <a:endParaRPr lang="en-GB" dirty="0"/>
          </a:p>
        </p:txBody>
      </p:sp>
      <p:sp>
        <p:nvSpPr>
          <p:cNvPr id="3" name="Content Placeholder 2"/>
          <p:cNvSpPr>
            <a:spLocks noGrp="1"/>
          </p:cNvSpPr>
          <p:nvPr>
            <p:ph idx="1"/>
          </p:nvPr>
        </p:nvSpPr>
        <p:spPr/>
        <p:txBody>
          <a:bodyPr>
            <a:normAutofit lnSpcReduction="10000"/>
          </a:bodyPr>
          <a:lstStyle/>
          <a:p>
            <a:r>
              <a:rPr lang="en-GB" dirty="0" smtClean="0"/>
              <a:t>The fusion of egg and sperm to create single cell is called zygote.</a:t>
            </a:r>
          </a:p>
          <a:p>
            <a:r>
              <a:rPr lang="en-GB" dirty="0" smtClean="0"/>
              <a:t>In zygote there are 23 unpaired chromosomes from egg and 23 chromosome from sperms.</a:t>
            </a:r>
          </a:p>
          <a:p>
            <a:r>
              <a:rPr lang="en-GB" dirty="0" smtClean="0"/>
              <a:t>Genes are from the parents cells having the features of both. for hairs, eyes etc.</a:t>
            </a:r>
          </a:p>
          <a:p>
            <a:r>
              <a:rPr lang="en-GB" dirty="0" smtClean="0"/>
              <a:t>Genotype: genetic makeup</a:t>
            </a:r>
          </a:p>
          <a:p>
            <a:r>
              <a:rPr lang="en-GB" dirty="0" smtClean="0"/>
              <a:t>Phenotype: physical and psychological characters which are observable.</a:t>
            </a:r>
          </a:p>
          <a:p>
            <a:endParaRPr lang="en-GB" dirty="0"/>
          </a:p>
        </p:txBody>
      </p:sp>
    </p:spTree>
    <p:extLst>
      <p:ext uri="{BB962C8B-B14F-4D97-AF65-F5344CB8AC3E}">
        <p14:creationId xmlns:p14="http://schemas.microsoft.com/office/powerpoint/2010/main" val="3893086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Chromosomal abnormalities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Sometimes, the males sperms and female ovum do not have their normal set of 23 chromosomes.</a:t>
            </a:r>
          </a:p>
          <a:p>
            <a:r>
              <a:rPr lang="en-GB" dirty="0" smtClean="0"/>
              <a:t>Down Syndrome : has round face, flattened </a:t>
            </a:r>
            <a:r>
              <a:rPr lang="en-GB" dirty="0" err="1" smtClean="0"/>
              <a:t>skull,extra</a:t>
            </a:r>
            <a:r>
              <a:rPr lang="en-GB" dirty="0" smtClean="0"/>
              <a:t> fold of skin over eye </a:t>
            </a:r>
            <a:r>
              <a:rPr lang="en-GB" dirty="0" err="1" smtClean="0"/>
              <a:t>lids,proruding</a:t>
            </a:r>
            <a:r>
              <a:rPr lang="en-GB" dirty="0" smtClean="0"/>
              <a:t> </a:t>
            </a:r>
            <a:r>
              <a:rPr lang="en-GB" dirty="0" err="1" smtClean="0"/>
              <a:t>tongue,short</a:t>
            </a:r>
            <a:r>
              <a:rPr lang="en-GB" dirty="0" smtClean="0"/>
              <a:t> </a:t>
            </a:r>
            <a:r>
              <a:rPr lang="en-GB" dirty="0" err="1" smtClean="0"/>
              <a:t>limbs,mental</a:t>
            </a:r>
            <a:r>
              <a:rPr lang="en-GB" dirty="0" smtClean="0"/>
              <a:t> and motor retardation.</a:t>
            </a:r>
          </a:p>
          <a:p>
            <a:r>
              <a:rPr lang="en-GB" dirty="0" smtClean="0"/>
              <a:t>Due to the presence of extra chromosome on 21 pair of chromosome.</a:t>
            </a:r>
          </a:p>
          <a:p>
            <a:r>
              <a:rPr lang="en-GB" dirty="0" smtClean="0"/>
              <a:t>Mother between 16 to 34 have less chances to give birth to abnormal child.</a:t>
            </a:r>
          </a:p>
          <a:p>
            <a:r>
              <a:rPr lang="en-GB" dirty="0" smtClean="0"/>
              <a:t>Reason is unknown</a:t>
            </a:r>
            <a:endParaRPr lang="en-GB" dirty="0"/>
          </a:p>
        </p:txBody>
      </p:sp>
    </p:spTree>
    <p:extLst>
      <p:ext uri="{BB962C8B-B14F-4D97-AF65-F5344CB8AC3E}">
        <p14:creationId xmlns:p14="http://schemas.microsoft.com/office/powerpoint/2010/main" val="105541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Sex linked chromosomal abnormalities</a:t>
            </a:r>
            <a:endParaRPr lang="en-GB" dirty="0"/>
          </a:p>
        </p:txBody>
      </p:sp>
      <p:sp>
        <p:nvSpPr>
          <p:cNvPr id="3" name="Content Placeholder 2"/>
          <p:cNvSpPr>
            <a:spLocks noGrp="1"/>
          </p:cNvSpPr>
          <p:nvPr>
            <p:ph idx="1"/>
          </p:nvPr>
        </p:nvSpPr>
        <p:spPr/>
        <p:txBody>
          <a:bodyPr/>
          <a:lstStyle/>
          <a:p>
            <a:r>
              <a:rPr lang="en-GB" dirty="0" err="1" smtClean="0"/>
              <a:t>Klinefelter</a:t>
            </a:r>
            <a:endParaRPr lang="en-GB" dirty="0" smtClean="0"/>
          </a:p>
          <a:p>
            <a:r>
              <a:rPr lang="en-GB" dirty="0" smtClean="0"/>
              <a:t>Males have extra X chromosomes ,XXY instead of XY.</a:t>
            </a:r>
          </a:p>
          <a:p>
            <a:r>
              <a:rPr lang="en-GB" dirty="0" smtClean="0"/>
              <a:t>Have undeveloped testes, enlarged breast, tall </a:t>
            </a:r>
            <a:endParaRPr lang="en-GB" dirty="0"/>
          </a:p>
        </p:txBody>
      </p:sp>
    </p:spTree>
    <p:extLst>
      <p:ext uri="{BB962C8B-B14F-4D97-AF65-F5344CB8AC3E}">
        <p14:creationId xmlns:p14="http://schemas.microsoft.com/office/powerpoint/2010/main" val="873457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Fragile X syndrome</a:t>
            </a:r>
            <a:endParaRPr lang="en-GB" dirty="0"/>
          </a:p>
        </p:txBody>
      </p:sp>
      <p:sp>
        <p:nvSpPr>
          <p:cNvPr id="3" name="Content Placeholder 2"/>
          <p:cNvSpPr>
            <a:spLocks noGrp="1"/>
          </p:cNvSpPr>
          <p:nvPr>
            <p:ph idx="1"/>
          </p:nvPr>
        </p:nvSpPr>
        <p:spPr/>
        <p:txBody>
          <a:bodyPr/>
          <a:lstStyle/>
          <a:p>
            <a:r>
              <a:rPr lang="en-GB" dirty="0" smtClean="0"/>
              <a:t>Abnormality is X chromosome</a:t>
            </a:r>
          </a:p>
          <a:p>
            <a:r>
              <a:rPr lang="en-GB" dirty="0" smtClean="0"/>
              <a:t>Mentally abnormal ,learning </a:t>
            </a:r>
            <a:r>
              <a:rPr lang="en-GB" dirty="0" err="1" smtClean="0"/>
              <a:t>disability,a</a:t>
            </a:r>
            <a:r>
              <a:rPr lang="en-GB" dirty="0" smtClean="0"/>
              <a:t> short attention span.</a:t>
            </a:r>
          </a:p>
          <a:p>
            <a:r>
              <a:rPr lang="en-GB" dirty="0" smtClean="0"/>
              <a:t>In boys cognitive disability, problem in memory and planning.</a:t>
            </a:r>
          </a:p>
          <a:p>
            <a:r>
              <a:rPr lang="en-GB" dirty="0" smtClean="0"/>
              <a:t>More common in males because females has two X chromosome so the one neglects the affect of other chromosome.</a:t>
            </a:r>
            <a:endParaRPr lang="en-GB" dirty="0"/>
          </a:p>
        </p:txBody>
      </p:sp>
    </p:spTree>
    <p:extLst>
      <p:ext uri="{BB962C8B-B14F-4D97-AF65-F5344CB8AC3E}">
        <p14:creationId xmlns:p14="http://schemas.microsoft.com/office/powerpoint/2010/main" val="2981200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Turner Syndrome</a:t>
            </a:r>
            <a:endParaRPr lang="en-GB" dirty="0"/>
          </a:p>
        </p:txBody>
      </p:sp>
      <p:sp>
        <p:nvSpPr>
          <p:cNvPr id="3" name="Content Placeholder 2"/>
          <p:cNvSpPr>
            <a:spLocks noGrp="1"/>
          </p:cNvSpPr>
          <p:nvPr>
            <p:ph idx="1"/>
          </p:nvPr>
        </p:nvSpPr>
        <p:spPr/>
        <p:txBody>
          <a:bodyPr/>
          <a:lstStyle/>
          <a:p>
            <a:r>
              <a:rPr lang="en-GB" dirty="0" smtClean="0"/>
              <a:t>More common in females where one X chromosome is missing or the part of X chromosome is deleted.</a:t>
            </a:r>
          </a:p>
          <a:p>
            <a:r>
              <a:rPr lang="en-GB" dirty="0" smtClean="0"/>
              <a:t>Females are short in stature, and webbed neck.</a:t>
            </a:r>
            <a:endParaRPr lang="en-GB" dirty="0"/>
          </a:p>
          <a:p>
            <a:r>
              <a:rPr lang="en-GB" dirty="0" smtClean="0"/>
              <a:t>Infertile and having difficulty in mathematics.</a:t>
            </a:r>
          </a:p>
          <a:p>
            <a:endParaRPr lang="en-GB" dirty="0"/>
          </a:p>
        </p:txBody>
      </p:sp>
    </p:spTree>
    <p:extLst>
      <p:ext uri="{BB962C8B-B14F-4D97-AF65-F5344CB8AC3E}">
        <p14:creationId xmlns:p14="http://schemas.microsoft.com/office/powerpoint/2010/main" val="3875101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XYY SYNDROME</a:t>
            </a:r>
            <a:endParaRPr lang="en-GB" dirty="0"/>
          </a:p>
        </p:txBody>
      </p:sp>
      <p:sp>
        <p:nvSpPr>
          <p:cNvPr id="3" name="Content Placeholder 2"/>
          <p:cNvSpPr>
            <a:spLocks noGrp="1"/>
          </p:cNvSpPr>
          <p:nvPr>
            <p:ph idx="1"/>
          </p:nvPr>
        </p:nvSpPr>
        <p:spPr/>
        <p:txBody>
          <a:bodyPr/>
          <a:lstStyle/>
          <a:p>
            <a:r>
              <a:rPr lang="en-GB" dirty="0" smtClean="0"/>
              <a:t>Male has extra y chromosome</a:t>
            </a:r>
          </a:p>
          <a:p>
            <a:r>
              <a:rPr lang="en-GB" dirty="0" smtClean="0"/>
              <a:t>Aggression and violence</a:t>
            </a:r>
          </a:p>
          <a:p>
            <a:r>
              <a:rPr lang="en-GB" dirty="0" smtClean="0"/>
              <a:t>But not in high ratio on criminal behaviour.</a:t>
            </a:r>
          </a:p>
          <a:p>
            <a:endParaRPr lang="en-GB" dirty="0"/>
          </a:p>
        </p:txBody>
      </p:sp>
    </p:spTree>
    <p:extLst>
      <p:ext uri="{BB962C8B-B14F-4D97-AF65-F5344CB8AC3E}">
        <p14:creationId xmlns:p14="http://schemas.microsoft.com/office/powerpoint/2010/main" val="2863998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 linked abnormalities</a:t>
            </a:r>
            <a:endParaRPr lang="en-GB" dirty="0"/>
          </a:p>
        </p:txBody>
      </p:sp>
      <p:sp>
        <p:nvSpPr>
          <p:cNvPr id="3" name="Content Placeholder 2"/>
          <p:cNvSpPr>
            <a:spLocks noGrp="1"/>
          </p:cNvSpPr>
          <p:nvPr>
            <p:ph idx="1"/>
          </p:nvPr>
        </p:nvSpPr>
        <p:spPr/>
        <p:txBody>
          <a:bodyPr>
            <a:normAutofit lnSpcReduction="10000"/>
          </a:bodyPr>
          <a:lstStyle/>
          <a:p>
            <a:r>
              <a:rPr lang="en-GB" dirty="0" err="1" smtClean="0"/>
              <a:t>Phenylketonuria</a:t>
            </a:r>
            <a:endParaRPr lang="en-GB" dirty="0" smtClean="0"/>
          </a:p>
          <a:p>
            <a:r>
              <a:rPr lang="en-GB" dirty="0" smtClean="0"/>
              <a:t>It is genetic problem in which individual cant metabolize phenylalanine, an amino acid.</a:t>
            </a:r>
          </a:p>
          <a:p>
            <a:r>
              <a:rPr lang="en-GB" dirty="0" smtClean="0"/>
              <a:t>Due to recessive gene</a:t>
            </a:r>
          </a:p>
          <a:p>
            <a:r>
              <a:rPr lang="en-GB" dirty="0" smtClean="0"/>
              <a:t>It can easily be detected and can be treated by diet that prevent the excess accumulation of </a:t>
            </a:r>
            <a:r>
              <a:rPr lang="en-GB" dirty="0" err="1" smtClean="0"/>
              <a:t>phenylinanine</a:t>
            </a:r>
            <a:r>
              <a:rPr lang="en-GB" dirty="0" smtClean="0"/>
              <a:t>.</a:t>
            </a:r>
          </a:p>
          <a:p>
            <a:r>
              <a:rPr lang="en-GB" dirty="0" smtClean="0"/>
              <a:t>if untreated can lead toward mental retardation and hyperactivity.</a:t>
            </a:r>
          </a:p>
          <a:p>
            <a:endParaRPr lang="en-GB" dirty="0"/>
          </a:p>
        </p:txBody>
      </p:sp>
    </p:spTree>
    <p:extLst>
      <p:ext uri="{BB962C8B-B14F-4D97-AF65-F5344CB8AC3E}">
        <p14:creationId xmlns:p14="http://schemas.microsoft.com/office/powerpoint/2010/main" val="979198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Sickle –cell anaemia</a:t>
            </a:r>
            <a:endParaRPr lang="en-GB" dirty="0"/>
          </a:p>
        </p:txBody>
      </p:sp>
      <p:sp>
        <p:nvSpPr>
          <p:cNvPr id="3" name="Content Placeholder 2"/>
          <p:cNvSpPr>
            <a:spLocks noGrp="1"/>
          </p:cNvSpPr>
          <p:nvPr>
            <p:ph idx="1"/>
          </p:nvPr>
        </p:nvSpPr>
        <p:spPr/>
        <p:txBody>
          <a:bodyPr/>
          <a:lstStyle/>
          <a:p>
            <a:r>
              <a:rPr lang="en-GB" dirty="0" smtClean="0"/>
              <a:t>Impairing of body red blood cells.</a:t>
            </a:r>
          </a:p>
          <a:p>
            <a:r>
              <a:rPr lang="en-GB" dirty="0" smtClean="0"/>
              <a:t>That body cells that carry oxygen to the body become disk shaped.</a:t>
            </a:r>
          </a:p>
          <a:p>
            <a:r>
              <a:rPr lang="en-GB" dirty="0" smtClean="0"/>
              <a:t>Recessive gene</a:t>
            </a:r>
          </a:p>
          <a:p>
            <a:r>
              <a:rPr lang="en-GB" dirty="0" smtClean="0"/>
              <a:t>So that the cells cant receive accurate amount of oxygen and cant transfer it </a:t>
            </a:r>
            <a:r>
              <a:rPr lang="en-GB" dirty="0" err="1" smtClean="0"/>
              <a:t>appropritely</a:t>
            </a:r>
            <a:r>
              <a:rPr lang="en-GB" dirty="0" smtClean="0"/>
              <a:t> to the body.</a:t>
            </a:r>
          </a:p>
          <a:p>
            <a:r>
              <a:rPr lang="en-GB" dirty="0" smtClean="0"/>
              <a:t>Can cause early death</a:t>
            </a:r>
          </a:p>
          <a:p>
            <a:endParaRPr lang="en-GB" dirty="0"/>
          </a:p>
        </p:txBody>
      </p:sp>
    </p:spTree>
    <p:extLst>
      <p:ext uri="{BB962C8B-B14F-4D97-AF65-F5344CB8AC3E}">
        <p14:creationId xmlns:p14="http://schemas.microsoft.com/office/powerpoint/2010/main" val="3645445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b="1" dirty="0" smtClean="0"/>
              <a:t>IT IS Multidisciplinary  </a:t>
            </a:r>
          </a:p>
          <a:p>
            <a:r>
              <a:rPr lang="en-GB" dirty="0" smtClean="0"/>
              <a:t>All researchers belonging to different fields of science are interested in unlocking the mysteries of development.</a:t>
            </a:r>
          </a:p>
          <a:p>
            <a:r>
              <a:rPr lang="en-GB" b="1" dirty="0" smtClean="0"/>
              <a:t>CONTEXTUAL</a:t>
            </a:r>
            <a:r>
              <a:rPr lang="en-GB" dirty="0" smtClean="0"/>
              <a:t> </a:t>
            </a:r>
          </a:p>
          <a:p>
            <a:r>
              <a:rPr lang="en-GB" dirty="0" smtClean="0"/>
              <a:t>WE study development from different context including families, school, countries, and how much they are influenced by historic ,and cultural factors. Individuals are changing being in the changing world. There are three types of influences.</a:t>
            </a:r>
          </a:p>
          <a:p>
            <a:r>
              <a:rPr lang="en-GB" dirty="0" smtClean="0"/>
              <a:t>Normative age graded influence( similar age effects)</a:t>
            </a:r>
          </a:p>
          <a:p>
            <a:r>
              <a:rPr lang="en-GB" dirty="0" smtClean="0"/>
              <a:t>Normative history graded influence(common to people belonging to the particular generation such as shared experiences .</a:t>
            </a:r>
          </a:p>
          <a:p>
            <a:r>
              <a:rPr lang="en-GB" dirty="0" smtClean="0"/>
              <a:t>Non-normative or highly individualized life events  ( these are not common to all individuals such as death of parent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Development involves growth, maintenance and regulation of loss.</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Mastery of the life often involves conflicts and competition among three goals of human development. which are growth, maintenance and regulation of loss. Because these all things changes with life.</a:t>
            </a:r>
          </a:p>
          <a:p>
            <a:r>
              <a:rPr lang="en-GB" b="1" dirty="0" smtClean="0"/>
              <a:t>Development is co-construction of biology, culture and the individual</a:t>
            </a:r>
          </a:p>
          <a:p>
            <a:r>
              <a:rPr lang="en-GB" dirty="0" smtClean="0"/>
              <a:t>Development involves the working of all these factors. For example the brain shapes culture, but it is also shaped by culture and life experiences.</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Periods of development </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Prenatal period</a:t>
            </a:r>
          </a:p>
          <a:p>
            <a:r>
              <a:rPr lang="en-GB" dirty="0" smtClean="0"/>
              <a:t>Infancy from birth to 24 months</a:t>
            </a:r>
          </a:p>
          <a:p>
            <a:r>
              <a:rPr lang="en-GB" dirty="0" smtClean="0"/>
              <a:t>Early childhood (2 to 5)</a:t>
            </a:r>
          </a:p>
          <a:p>
            <a:r>
              <a:rPr lang="en-GB" dirty="0" smtClean="0"/>
              <a:t>Middle and late childhood (6 to 11)</a:t>
            </a:r>
          </a:p>
          <a:p>
            <a:r>
              <a:rPr lang="en-GB" dirty="0" smtClean="0"/>
              <a:t>Adolescence (teen age )</a:t>
            </a:r>
          </a:p>
          <a:p>
            <a:r>
              <a:rPr lang="en-GB" dirty="0" smtClean="0"/>
              <a:t>Early adulthood</a:t>
            </a:r>
          </a:p>
          <a:p>
            <a:r>
              <a:rPr lang="en-GB" dirty="0" smtClean="0"/>
              <a:t>Middle adulthood </a:t>
            </a:r>
          </a:p>
          <a:p>
            <a:r>
              <a:rPr lang="en-GB" dirty="0" smtClean="0"/>
              <a:t>Late adulthood</a:t>
            </a:r>
          </a:p>
          <a:p>
            <a:endParaRPr lang="en-GB" dirty="0" smtClean="0"/>
          </a:p>
          <a:p>
            <a:endParaRPr lang="en-GB" dirty="0" smtClean="0"/>
          </a:p>
          <a:p>
            <a:r>
              <a:rPr lang="en-GB" dirty="0" smtClean="0"/>
              <a: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Developmental </a:t>
            </a:r>
            <a:r>
              <a:rPr lang="en-GB" dirty="0" smtClean="0"/>
              <a:t>issues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Nature and nurture</a:t>
            </a:r>
          </a:p>
          <a:p>
            <a:r>
              <a:rPr lang="en-GB" dirty="0" smtClean="0"/>
              <a:t>Stability and change</a:t>
            </a:r>
          </a:p>
          <a:p>
            <a:r>
              <a:rPr lang="en-GB" dirty="0" smtClean="0"/>
              <a:t>Continuity and discontinuity</a:t>
            </a:r>
          </a:p>
          <a:p>
            <a:r>
              <a:rPr lang="en-GB" dirty="0" smtClean="0"/>
              <a:t>Evaluating the developmental issues  </a:t>
            </a:r>
          </a:p>
          <a:p>
            <a:r>
              <a:rPr lang="en-GB" dirty="0" smtClean="0"/>
              <a:t>Theories of development(Freud, Erikson, Piaget, social cognitive theory of </a:t>
            </a:r>
            <a:r>
              <a:rPr lang="en-GB" dirty="0" err="1" smtClean="0"/>
              <a:t>Bandura</a:t>
            </a:r>
            <a:r>
              <a:rPr lang="en-GB" dirty="0" smtClean="0"/>
              <a:t>, ecological theory)</a:t>
            </a:r>
          </a:p>
          <a:p>
            <a:r>
              <a:rPr lang="en-GB" dirty="0" smtClean="0"/>
              <a:t>Research methods such as cross sectional and longitudinal ,cohort effects that are due to person time and area of birth, CROSS SECTIONAL STUDIES CAN SHOW IT)</a:t>
            </a:r>
          </a:p>
          <a:p>
            <a:r>
              <a:rPr lang="en-GB" dirty="0" smtClean="0"/>
              <a:t>And </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Stage</a:t>
            </a:r>
            <a:r>
              <a:rPr lang="en-GB" dirty="0" smtClean="0"/>
              <a:t> </a:t>
            </a:r>
            <a:r>
              <a:rPr lang="en-GB" b="1" dirty="0" smtClean="0"/>
              <a:t>Basic Conflict</a:t>
            </a:r>
            <a:r>
              <a:rPr lang="en-GB" dirty="0" smtClean="0"/>
              <a:t> </a:t>
            </a:r>
            <a:r>
              <a:rPr lang="en-GB" b="1" dirty="0" smtClean="0"/>
              <a:t>Important Events</a:t>
            </a:r>
            <a:r>
              <a:rPr lang="en-GB" dirty="0" smtClean="0"/>
              <a:t> </a:t>
            </a:r>
            <a:r>
              <a:rPr lang="en-GB" b="1" dirty="0" smtClean="0"/>
              <a:t>Outcome</a:t>
            </a:r>
            <a:r>
              <a:rPr lang="en-GB" dirty="0" smtClean="0"/>
              <a:t> </a:t>
            </a:r>
            <a:r>
              <a:rPr lang="en-GB" b="1" dirty="0" smtClean="0"/>
              <a:t>Infancy (birth to 18 months)</a:t>
            </a:r>
            <a:r>
              <a:rPr lang="en-GB" dirty="0" smtClean="0"/>
              <a:t> </a:t>
            </a:r>
            <a:r>
              <a:rPr lang="en-GB" dirty="0" smtClean="0">
                <a:hlinkClick r:id="rId2"/>
              </a:rPr>
              <a:t>Trust vs. Mistrust</a:t>
            </a:r>
            <a:r>
              <a:rPr lang="en-GB" dirty="0" smtClean="0"/>
              <a:t> Feeding Children develop a sense of trust when caregivers provide </a:t>
            </a:r>
            <a:r>
              <a:rPr lang="en-GB" dirty="0" err="1" smtClean="0"/>
              <a:t>reliabilty</a:t>
            </a:r>
            <a:r>
              <a:rPr lang="en-GB" dirty="0" smtClean="0"/>
              <a:t>, care, and affection. A lack of this will lead to mistrust. </a:t>
            </a:r>
          </a:p>
          <a:p>
            <a:r>
              <a:rPr lang="en-GB" b="1" dirty="0" smtClean="0"/>
              <a:t>Early Childhood (2 to 3 years)</a:t>
            </a:r>
            <a:r>
              <a:rPr lang="en-GB" dirty="0" smtClean="0"/>
              <a:t> </a:t>
            </a:r>
            <a:r>
              <a:rPr lang="en-GB" dirty="0" smtClean="0">
                <a:hlinkClick r:id="rId3"/>
              </a:rPr>
              <a:t>Autonomy vs. Shame and Doubt</a:t>
            </a:r>
            <a:r>
              <a:rPr lang="en-GB" dirty="0" smtClean="0"/>
              <a:t> Toilet Training Children need to develop a sense of personal control over physical skills and a sense of independence. Success leads to feelings of autonomy, failure results in feelings of shame and doubt.</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2839</Words>
  <Application>Microsoft Office PowerPoint</Application>
  <PresentationFormat>On-screen Show (4:3)</PresentationFormat>
  <Paragraphs>224</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LIFE SPAN DEVELOPEMENT </vt:lpstr>
      <vt:lpstr>PowerPoint Presentation</vt:lpstr>
      <vt:lpstr>PowerPoint Presentation</vt:lpstr>
      <vt:lpstr>PowerPoint Presentation</vt:lpstr>
      <vt:lpstr>PowerPoint Presentation</vt:lpstr>
      <vt:lpstr>Development involves growth, maintenance and regulation of loss.</vt:lpstr>
      <vt:lpstr>Periods of development </vt:lpstr>
      <vt:lpstr>Developmental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VYGOTSKY’S SOCIOCULTURAL THEORY</vt:lpstr>
      <vt:lpstr>Information processing</vt:lpstr>
      <vt:lpstr>Behavioural and social learning theories</vt:lpstr>
      <vt:lpstr>ETHOLOGICAL THEORY</vt:lpstr>
      <vt:lpstr>Ecological theory </vt:lpstr>
      <vt:lpstr>PowerPoint Presentation</vt:lpstr>
      <vt:lpstr>PowerPoint Presentation</vt:lpstr>
      <vt:lpstr>PowerPoint Presentation</vt:lpstr>
      <vt:lpstr>PowerPoint Presentation</vt:lpstr>
      <vt:lpstr>Chromosomal abnormalities</vt:lpstr>
      <vt:lpstr>PowerPoint Presentation</vt:lpstr>
      <vt:lpstr>Fragile X syndrome</vt:lpstr>
      <vt:lpstr>Turner syndorme</vt:lpstr>
      <vt:lpstr>XYY</vt:lpstr>
      <vt:lpstr>GENE LINKED ABNORMALITIES</vt:lpstr>
      <vt:lpstr>PowerPoint Presentation</vt:lpstr>
      <vt:lpstr>BIOLOGICAL BEGNINGS</vt:lpstr>
      <vt:lpstr>NARURAL SELECTION AND ADAPTIVE BEHAVIOR</vt:lpstr>
      <vt:lpstr>Adaptive behaviour</vt:lpstr>
      <vt:lpstr> Terms</vt:lpstr>
      <vt:lpstr> Meiosis</vt:lpstr>
      <vt:lpstr>Fertilization</vt:lpstr>
      <vt:lpstr>Chromosomal abnormalities</vt:lpstr>
      <vt:lpstr>Sex linked chromosomal abnormalities</vt:lpstr>
      <vt:lpstr>Fragile X syndrome</vt:lpstr>
      <vt:lpstr>Turner Syndrome</vt:lpstr>
      <vt:lpstr>XYY SYNDROME</vt:lpstr>
      <vt:lpstr>Gene linked abnormalities</vt:lpstr>
      <vt:lpstr>Sickle –cell anaemia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SPAN DEVELOPEMENT </dc:title>
  <dc:creator>Sadia</dc:creator>
  <cp:lastModifiedBy>lenovo</cp:lastModifiedBy>
  <cp:revision>95</cp:revision>
  <dcterms:created xsi:type="dcterms:W3CDTF">2013-03-05T16:46:01Z</dcterms:created>
  <dcterms:modified xsi:type="dcterms:W3CDTF">2023-09-11T05:21:23Z</dcterms:modified>
</cp:coreProperties>
</file>