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9" r:id="rId3"/>
    <p:sldId id="260" r:id="rId4"/>
    <p:sldId id="261" r:id="rId5"/>
    <p:sldId id="262" r:id="rId6"/>
    <p:sldId id="263" r:id="rId7"/>
    <p:sldId id="257" r:id="rId8"/>
    <p:sldId id="258"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57379D-692E-445F-A750-6423FCA07E94}" type="datetimeFigureOut">
              <a:rPr lang="en-US" smtClean="0"/>
              <a:t>4/29/2020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CE9FDE-7768-4E19-98E1-0F0479EED187}" type="slidenum">
              <a:rPr lang="en-US" smtClean="0"/>
              <a:t>‹#›</a:t>
            </a:fld>
            <a:endParaRPr lang="en-US"/>
          </a:p>
        </p:txBody>
      </p:sp>
    </p:spTree>
    <p:extLst>
      <p:ext uri="{BB962C8B-B14F-4D97-AF65-F5344CB8AC3E}">
        <p14:creationId xmlns:p14="http://schemas.microsoft.com/office/powerpoint/2010/main" val="2395626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CE9FDE-7768-4E19-98E1-0F0479EED187}" type="slidenum">
              <a:rPr lang="en-US" smtClean="0"/>
              <a:t>7</a:t>
            </a:fld>
            <a:endParaRPr lang="en-US"/>
          </a:p>
        </p:txBody>
      </p:sp>
    </p:spTree>
    <p:extLst>
      <p:ext uri="{BB962C8B-B14F-4D97-AF65-F5344CB8AC3E}">
        <p14:creationId xmlns:p14="http://schemas.microsoft.com/office/powerpoint/2010/main" val="422179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78D025-2D9E-4880-B6AD-1C29D58D1473}" type="datetime1">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2659347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0F335-B45A-4B35-B850-0EA5C67E889D}" type="datetime1">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304983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0D6626-1342-4412-A9DC-EFE0D4CBD94B}" type="datetime1">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1000220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B5A0F-E714-48D9-B110-8207241C1EF2}" type="datetime1">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3021710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EAE547-1031-4728-B434-F542EB3583B2}" type="datetime1">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1264093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4C951F-FCAE-48FA-BAC2-4CF1400A4510}" type="datetime1">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426054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01B62A-075C-40F2-90A0-0815BAD52E90}" type="datetime1">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1384912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B10A97-88F6-4F26-8602-388486B731A2}" type="datetime1">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186350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127F45-4EB1-438C-B3B9-88755CD41AB2}" type="datetime1">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2872320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3E976-CD7A-4089-8752-3989D85F5CB9}" type="datetime1">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2070303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E7C9C-CF70-417D-B060-939F0936DAAF}" type="datetime1">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FAAA7-D1D3-4C52-998D-FAE084489E04}" type="slidenum">
              <a:rPr lang="en-US" smtClean="0"/>
              <a:t>‹#›</a:t>
            </a:fld>
            <a:endParaRPr lang="en-US"/>
          </a:p>
        </p:txBody>
      </p:sp>
    </p:spTree>
    <p:extLst>
      <p:ext uri="{BB962C8B-B14F-4D97-AF65-F5344CB8AC3E}">
        <p14:creationId xmlns:p14="http://schemas.microsoft.com/office/powerpoint/2010/main" val="421963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194C0-961C-4068-9A3C-C267AE5E317F}" type="datetime1">
              <a:rPr lang="en-US" smtClean="0"/>
              <a:t>4/29/2020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7FAAA7-D1D3-4C52-998D-FAE084489E04}" type="slidenum">
              <a:rPr lang="en-US" smtClean="0"/>
              <a:t>‹#›</a:t>
            </a:fld>
            <a:endParaRPr lang="en-US"/>
          </a:p>
        </p:txBody>
      </p:sp>
    </p:spTree>
    <p:extLst>
      <p:ext uri="{BB962C8B-B14F-4D97-AF65-F5344CB8AC3E}">
        <p14:creationId xmlns:p14="http://schemas.microsoft.com/office/powerpoint/2010/main" val="192484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994" y="401146"/>
            <a:ext cx="9144000" cy="2387600"/>
          </a:xfrm>
        </p:spPr>
        <p:txBody>
          <a:bodyPr>
            <a:normAutofit/>
          </a:bodyPr>
          <a:lstStyle/>
          <a:p>
            <a:pPr algn="l"/>
            <a:r>
              <a:rPr lang="en-US" sz="5400" b="1" dirty="0" smtClean="0">
                <a:latin typeface="Times New Roman" panose="02020603050405020304" pitchFamily="18" charset="0"/>
                <a:cs typeface="Times New Roman" panose="02020603050405020304" pitchFamily="18" charset="0"/>
              </a:rPr>
              <a:t/>
            </a:r>
            <a:br>
              <a:rPr lang="en-US" sz="5400" b="1" dirty="0" smtClean="0">
                <a:latin typeface="Times New Roman" panose="02020603050405020304" pitchFamily="18" charset="0"/>
                <a:cs typeface="Times New Roman" panose="02020603050405020304" pitchFamily="18" charset="0"/>
              </a:rPr>
            </a:br>
            <a:r>
              <a:rPr lang="en-US" sz="5400" b="1" dirty="0" smtClean="0">
                <a:latin typeface="Times New Roman" panose="02020603050405020304" pitchFamily="18" charset="0"/>
                <a:cs typeface="Times New Roman" panose="02020603050405020304" pitchFamily="18" charset="0"/>
              </a:rPr>
              <a:t>Chapter # 2: </a:t>
            </a:r>
            <a:r>
              <a:rPr lang="en-US" sz="4000" b="1" dirty="0" smtClean="0">
                <a:latin typeface="Times New Roman" panose="02020603050405020304" pitchFamily="18" charset="0"/>
                <a:cs typeface="Times New Roman" panose="02020603050405020304" pitchFamily="18" charset="0"/>
              </a:rPr>
              <a:t>Frequency Distribution</a:t>
            </a:r>
            <a:endParaRPr lang="en-US" sz="40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335628"/>
            <a:ext cx="9144000" cy="2086378"/>
          </a:xfrm>
        </p:spPr>
        <p:txBody>
          <a:bodyPr>
            <a:normAutofit/>
          </a:bodyPr>
          <a:lstStyle/>
          <a:p>
            <a:pPr algn="l"/>
            <a:r>
              <a:rPr lang="en-US" sz="2600" b="1" dirty="0" smtClean="0">
                <a:latin typeface="Times New Roman" panose="02020603050405020304" pitchFamily="18" charset="0"/>
                <a:cs typeface="Times New Roman" panose="02020603050405020304" pitchFamily="18" charset="0"/>
              </a:rPr>
              <a:t>BS Psychology 2</a:t>
            </a:r>
            <a:r>
              <a:rPr lang="en-US" sz="2600" b="1" baseline="30000" dirty="0" smtClean="0">
                <a:latin typeface="Times New Roman" panose="02020603050405020304" pitchFamily="18" charset="0"/>
                <a:cs typeface="Times New Roman" panose="02020603050405020304" pitchFamily="18" charset="0"/>
              </a:rPr>
              <a:t>nd</a:t>
            </a:r>
            <a:r>
              <a:rPr lang="en-US" sz="2600" b="1" dirty="0" smtClean="0">
                <a:latin typeface="Times New Roman" panose="02020603050405020304" pitchFamily="18" charset="0"/>
                <a:cs typeface="Times New Roman" panose="02020603050405020304" pitchFamily="18" charset="0"/>
              </a:rPr>
              <a:t> </a:t>
            </a:r>
            <a:endParaRPr lang="en-US" sz="2600" b="1" dirty="0" smtClean="0">
              <a:latin typeface="Times New Roman" panose="02020603050405020304" pitchFamily="18" charset="0"/>
              <a:cs typeface="Times New Roman" panose="02020603050405020304" pitchFamily="18" charset="0"/>
            </a:endParaRPr>
          </a:p>
          <a:p>
            <a:pPr algn="r"/>
            <a:r>
              <a:rPr lang="en-US" b="1" dirty="0" smtClean="0">
                <a:latin typeface="Times New Roman" panose="02020603050405020304" pitchFamily="18" charset="0"/>
                <a:cs typeface="Times New Roman" panose="02020603050405020304" pitchFamily="18" charset="0"/>
              </a:rPr>
              <a:t>Course</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Introduction to Statistics </a:t>
            </a:r>
          </a:p>
          <a:p>
            <a:r>
              <a:rPr lang="en-US" b="1" dirty="0" smtClean="0">
                <a:latin typeface="Times New Roman" panose="02020603050405020304" pitchFamily="18" charset="0"/>
                <a:cs typeface="Times New Roman" panose="02020603050405020304" pitchFamily="18" charset="0"/>
              </a:rPr>
              <a:t>                                                      Course Code</a:t>
            </a:r>
            <a:r>
              <a:rPr lang="en-US" dirty="0" smtClean="0">
                <a:latin typeface="Times New Roman" panose="02020603050405020304" pitchFamily="18" charset="0"/>
                <a:cs typeface="Times New Roman" panose="02020603050405020304" pitchFamily="18" charset="0"/>
              </a:rPr>
              <a:t>: URCS-5108</a:t>
            </a:r>
          </a:p>
          <a:p>
            <a:r>
              <a:rPr lang="en-US" sz="3100" b="1" dirty="0" smtClean="0">
                <a:latin typeface="Times New Roman" panose="02020603050405020304" pitchFamily="18" charset="0"/>
                <a:cs typeface="Times New Roman" panose="02020603050405020304" pitchFamily="18" charset="0"/>
              </a:rPr>
              <a:t>Course Instructor: </a:t>
            </a:r>
            <a:r>
              <a:rPr lang="en-US" sz="3100" dirty="0" smtClean="0">
                <a:latin typeface="Times New Roman" panose="02020603050405020304" pitchFamily="18" charset="0"/>
                <a:cs typeface="Times New Roman" panose="02020603050405020304" pitchFamily="18" charset="0"/>
              </a:rPr>
              <a:t>Kanwal Iqbal  </a:t>
            </a:r>
            <a:endParaRPr lang="en-US" sz="31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1</a:t>
            </a:fld>
            <a:endParaRPr lang="en-US" dirty="0"/>
          </a:p>
        </p:txBody>
      </p:sp>
    </p:spTree>
    <p:extLst>
      <p:ext uri="{BB962C8B-B14F-4D97-AF65-F5344CB8AC3E}">
        <p14:creationId xmlns:p14="http://schemas.microsoft.com/office/powerpoint/2010/main" val="456657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Frequency Distribution Table </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29528343"/>
              </p:ext>
            </p:extLst>
          </p:nvPr>
        </p:nvGraphicFramePr>
        <p:xfrm>
          <a:off x="2009101" y="1690690"/>
          <a:ext cx="7701568" cy="3383584"/>
        </p:xfrm>
        <a:graphic>
          <a:graphicData uri="http://schemas.openxmlformats.org/drawingml/2006/table">
            <a:tbl>
              <a:tblPr firstRow="1" firstCol="1" bandRow="1">
                <a:tableStyleId>{5940675A-B579-460E-94D1-54222C63F5DA}</a:tableStyleId>
              </a:tblPr>
              <a:tblGrid>
                <a:gridCol w="1924980"/>
                <a:gridCol w="1924980"/>
                <a:gridCol w="1925804"/>
                <a:gridCol w="1925804"/>
              </a:tblGrid>
              <a:tr h="422948">
                <a:tc>
                  <a:txBody>
                    <a:bodyPr/>
                    <a:lstStyle/>
                    <a:p>
                      <a:pPr marL="0" marR="0" algn="ctr">
                        <a:lnSpc>
                          <a:spcPct val="107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X</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b="1" dirty="0" smtClean="0">
                          <a:effectLst/>
                          <a:latin typeface="Times New Roman" panose="02020603050405020304" pitchFamily="18" charset="0"/>
                          <a:cs typeface="Times New Roman" panose="02020603050405020304" pitchFamily="18" charset="0"/>
                        </a:rPr>
                        <a:t>f (Frequency</a:t>
                      </a:r>
                      <a:r>
                        <a:rPr lang="en-US" sz="2000" b="1" dirty="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X</a:t>
                      </a:r>
                      <a:r>
                        <a:rPr lang="en-US" sz="2000" b="1" baseline="30000" dirty="0">
                          <a:effectLst/>
                          <a:latin typeface="Times New Roman" panose="02020603050405020304" pitchFamily="18" charset="0"/>
                          <a:cs typeface="Times New Roman" panose="02020603050405020304" pitchFamily="18" charset="0"/>
                        </a:rPr>
                        <a:t>2</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fX</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2948">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(4)</a:t>
                      </a:r>
                      <a:r>
                        <a:rPr lang="en-US" sz="2000" baseline="30000" dirty="0">
                          <a:effectLst/>
                          <a:latin typeface="Times New Roman" panose="02020603050405020304" pitchFamily="18" charset="0"/>
                          <a:cs typeface="Times New Roman" panose="02020603050405020304" pitchFamily="18" charset="0"/>
                        </a:rPr>
                        <a:t>2</a:t>
                      </a:r>
                      <a:r>
                        <a:rPr lang="en-US" sz="2000" dirty="0">
                          <a:effectLst/>
                          <a:latin typeface="Times New Roman" panose="02020603050405020304" pitchFamily="18" charset="0"/>
                          <a:cs typeface="Times New Roman" panose="02020603050405020304" pitchFamily="18" charset="0"/>
                        </a:rPr>
                        <a:t>=16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4×1=4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2948">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(6)</a:t>
                      </a:r>
                      <a:r>
                        <a:rPr lang="en-US" sz="2000" baseline="30000">
                          <a:effectLst/>
                          <a:latin typeface="Times New Roman" panose="02020603050405020304" pitchFamily="18" charset="0"/>
                          <a:cs typeface="Times New Roman" panose="02020603050405020304" pitchFamily="18" charset="0"/>
                        </a:rPr>
                        <a:t>2</a:t>
                      </a:r>
                      <a:r>
                        <a:rPr lang="en-US" sz="2000">
                          <a:effectLst/>
                          <a:latin typeface="Times New Roman" panose="02020603050405020304" pitchFamily="18" charset="0"/>
                          <a:cs typeface="Times New Roman" panose="02020603050405020304" pitchFamily="18" charset="0"/>
                        </a:rPr>
                        <a:t>=36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6×2=12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2948">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(7)</a:t>
                      </a:r>
                      <a:r>
                        <a:rPr lang="en-US" sz="2000" baseline="30000">
                          <a:effectLst/>
                          <a:latin typeface="Times New Roman" panose="02020603050405020304" pitchFamily="18" charset="0"/>
                          <a:cs typeface="Times New Roman" panose="02020603050405020304" pitchFamily="18" charset="0"/>
                        </a:rPr>
                        <a:t>2</a:t>
                      </a:r>
                      <a:r>
                        <a:rPr lang="en-US" sz="2000">
                          <a:effectLst/>
                          <a:latin typeface="Times New Roman" panose="02020603050405020304" pitchFamily="18" charset="0"/>
                          <a:cs typeface="Times New Roman" panose="02020603050405020304" pitchFamily="18" charset="0"/>
                        </a:rPr>
                        <a:t>=49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7×3=21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2948">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8</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(8)</a:t>
                      </a:r>
                      <a:r>
                        <a:rPr lang="en-US" sz="2000" baseline="30000">
                          <a:effectLst/>
                          <a:latin typeface="Times New Roman" panose="02020603050405020304" pitchFamily="18" charset="0"/>
                          <a:cs typeface="Times New Roman" panose="02020603050405020304" pitchFamily="18" charset="0"/>
                        </a:rPr>
                        <a:t>2</a:t>
                      </a:r>
                      <a:r>
                        <a:rPr lang="en-US" sz="2000">
                          <a:effectLst/>
                          <a:latin typeface="Times New Roman" panose="02020603050405020304" pitchFamily="18" charset="0"/>
                          <a:cs typeface="Times New Roman" panose="02020603050405020304" pitchFamily="18" charset="0"/>
                        </a:rPr>
                        <a:t>=64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8×7=56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2948">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(9)</a:t>
                      </a:r>
                      <a:r>
                        <a:rPr lang="en-US" sz="2000" baseline="30000" dirty="0">
                          <a:effectLst/>
                          <a:latin typeface="Times New Roman" panose="02020603050405020304" pitchFamily="18" charset="0"/>
                          <a:cs typeface="Times New Roman" panose="02020603050405020304" pitchFamily="18" charset="0"/>
                        </a:rPr>
                        <a:t>2</a:t>
                      </a:r>
                      <a:r>
                        <a:rPr lang="en-US" sz="2000" dirty="0">
                          <a:effectLst/>
                          <a:latin typeface="Times New Roman" panose="02020603050405020304" pitchFamily="18" charset="0"/>
                          <a:cs typeface="Times New Roman" panose="02020603050405020304" pitchFamily="18" charset="0"/>
                        </a:rPr>
                        <a:t>=81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9×5=45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2948">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10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(10)</a:t>
                      </a:r>
                      <a:r>
                        <a:rPr lang="en-US" sz="2000" baseline="30000" dirty="0">
                          <a:effectLst/>
                          <a:latin typeface="Times New Roman" panose="02020603050405020304" pitchFamily="18" charset="0"/>
                          <a:cs typeface="Times New Roman" panose="02020603050405020304" pitchFamily="18" charset="0"/>
                        </a:rPr>
                        <a:t>2</a:t>
                      </a:r>
                      <a:r>
                        <a:rPr lang="en-US" sz="2000" dirty="0">
                          <a:effectLst/>
                          <a:latin typeface="Times New Roman" panose="02020603050405020304" pitchFamily="18" charset="0"/>
                          <a:cs typeface="Times New Roman" panose="02020603050405020304" pitchFamily="18" charset="0"/>
                        </a:rPr>
                        <a:t>=100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10×2=20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2948">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 X</a:t>
                      </a:r>
                      <a:r>
                        <a:rPr lang="en-US" sz="2000" b="1" baseline="30000" dirty="0">
                          <a:effectLst/>
                          <a:latin typeface="Times New Roman" panose="02020603050405020304" pitchFamily="18" charset="0"/>
                          <a:cs typeface="Times New Roman" panose="02020603050405020304" pitchFamily="18" charset="0"/>
                        </a:rPr>
                        <a:t>2 </a:t>
                      </a:r>
                      <a:r>
                        <a:rPr lang="en-US" sz="2000" b="1" dirty="0">
                          <a:effectLst/>
                          <a:latin typeface="Times New Roman" panose="02020603050405020304" pitchFamily="18" charset="0"/>
                          <a:cs typeface="Times New Roman" panose="02020603050405020304" pitchFamily="18" charset="0"/>
                        </a:rPr>
                        <a:t>=346</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a:t>
                      </a:r>
                      <a:r>
                        <a:rPr lang="en-US" sz="2000" b="1" dirty="0" err="1">
                          <a:effectLst/>
                          <a:latin typeface="Times New Roman" panose="02020603050405020304" pitchFamily="18" charset="0"/>
                          <a:cs typeface="Times New Roman" panose="02020603050405020304" pitchFamily="18" charset="0"/>
                        </a:rPr>
                        <a:t>fX</a:t>
                      </a:r>
                      <a:r>
                        <a:rPr lang="en-US" sz="2000" b="1" dirty="0">
                          <a:effectLst/>
                          <a:latin typeface="Times New Roman" panose="02020603050405020304" pitchFamily="18" charset="0"/>
                          <a:cs typeface="Times New Roman" panose="02020603050405020304" pitchFamily="18" charset="0"/>
                        </a:rPr>
                        <a:t>=158</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4" name="Slide Number Placeholder 3"/>
          <p:cNvSpPr>
            <a:spLocks noGrp="1"/>
          </p:cNvSpPr>
          <p:nvPr>
            <p:ph type="sldNum" sz="quarter" idx="12"/>
          </p:nvPr>
        </p:nvSpPr>
        <p:spPr/>
        <p:txBody>
          <a:bodyPr/>
          <a:lstStyle/>
          <a:p>
            <a:fld id="{BF7FAAA7-D1D3-4C52-998D-FAE084489E04}" type="slidenum">
              <a:rPr lang="en-US" smtClean="0"/>
              <a:t>10</a:t>
            </a:fld>
            <a:endParaRPr lang="en-US"/>
          </a:p>
        </p:txBody>
      </p:sp>
    </p:spTree>
    <p:extLst>
      <p:ext uri="{BB962C8B-B14F-4D97-AF65-F5344CB8AC3E}">
        <p14:creationId xmlns:p14="http://schemas.microsoft.com/office/powerpoint/2010/main" val="4120382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8642"/>
            <a:ext cx="10515600" cy="4567104"/>
          </a:xfrm>
        </p:spPr>
        <p:txBody>
          <a:bodyPr/>
          <a:lstStyle/>
          <a:p>
            <a:pPr marL="0" indent="0" algn="just">
              <a:lnSpc>
                <a:spcPct val="150000"/>
              </a:lnSpc>
              <a:buNone/>
            </a:pPr>
            <a:endParaRPr lang="en-US"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n-US" dirty="0" smtClean="0">
                <a:latin typeface="Times New Roman" panose="02020603050405020304" pitchFamily="18" charset="0"/>
                <a:cs typeface="Times New Roman" panose="02020603050405020304" pitchFamily="18" charset="0"/>
              </a:rPr>
              <a:t>You should also noted that the frequencies can be used to find the total number of scores in the distribution. By adding up the frequencies, you will obtained the total number of individuals that is </a:t>
            </a:r>
          </a:p>
          <a:p>
            <a:pPr marL="0" indent="0" algn="just">
              <a:lnSpc>
                <a:spcPct val="150000"/>
              </a:lnSpc>
              <a:buNone/>
            </a:pPr>
            <a:r>
              <a:rPr lang="en-US" b="1" dirty="0" smtClean="0">
                <a:effectLst/>
                <a:latin typeface="Times New Roman" panose="02020603050405020304" pitchFamily="18" charset="0"/>
                <a:cs typeface="Times New Roman" panose="02020603050405020304" pitchFamily="18" charset="0"/>
              </a:rPr>
              <a:t>                                                       ∑f = N</a:t>
            </a:r>
            <a:endParaRPr lang="en-US" dirty="0" smtClean="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BF7FAAA7-D1D3-4C52-998D-FAE084489E04}" type="slidenum">
              <a:rPr lang="en-US" smtClean="0"/>
              <a:t>11</a:t>
            </a:fld>
            <a:endParaRPr lang="en-US"/>
          </a:p>
        </p:txBody>
      </p:sp>
    </p:spTree>
    <p:extLst>
      <p:ext uri="{BB962C8B-B14F-4D97-AF65-F5344CB8AC3E}">
        <p14:creationId xmlns:p14="http://schemas.microsoft.com/office/powerpoint/2010/main" val="1399460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Proportion and Percentage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indent="0">
              <a:lnSpc>
                <a:spcPct val="150000"/>
              </a:lnSpc>
              <a:buNone/>
            </a:pPr>
            <a:r>
              <a:rPr lang="en-US" b="1" dirty="0" smtClean="0">
                <a:latin typeface="Times New Roman" panose="02020603050405020304" pitchFamily="18" charset="0"/>
                <a:cs typeface="Times New Roman" panose="02020603050405020304" pitchFamily="18" charset="0"/>
              </a:rPr>
              <a:t>Proportion</a:t>
            </a:r>
          </a:p>
          <a:p>
            <a:pPr marL="457200" lvl="1" indent="0">
              <a:lnSpc>
                <a:spcPct val="150000"/>
              </a:lnSpc>
              <a:buNone/>
            </a:pPr>
            <a:r>
              <a:rPr lang="en-US" dirty="0">
                <a:latin typeface="Times New Roman" panose="02020603050405020304" pitchFamily="18" charset="0"/>
                <a:cs typeface="Times New Roman" panose="02020603050405020304" pitchFamily="18" charset="0"/>
              </a:rPr>
              <a:t>P</a:t>
            </a:r>
            <a:r>
              <a:rPr lang="en-US" dirty="0" smtClean="0">
                <a:latin typeface="Times New Roman" panose="02020603050405020304" pitchFamily="18" charset="0"/>
                <a:cs typeface="Times New Roman" panose="02020603050405020304" pitchFamily="18" charset="0"/>
              </a:rPr>
              <a:t>roportion measures the fraction of the total group that is associated with each score.</a:t>
            </a:r>
          </a:p>
          <a:p>
            <a:pPr marL="457200" lvl="1" indent="0">
              <a:lnSpc>
                <a:spcPct val="150000"/>
              </a:lnSpc>
              <a:buNone/>
            </a:pPr>
            <a:r>
              <a:rPr lang="en-US" dirty="0" smtClean="0">
                <a:latin typeface="Times New Roman" panose="02020603050405020304" pitchFamily="18" charset="0"/>
                <a:cs typeface="Times New Roman" panose="02020603050405020304" pitchFamily="18" charset="0"/>
              </a:rPr>
              <a:t>In general the proportion associated with each score is</a:t>
            </a:r>
          </a:p>
          <a:p>
            <a:pPr marL="457200" lvl="1" indent="0">
              <a:lnSpc>
                <a:spcPct val="15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P = f/N</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In previous example there were two individuals with X = 6. Thus 2 out of 20 people had X = 6, so proportion would be 2/20 = 0.10.</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Proportion describe the frequency, so they are often called as “ Relative Frequency”.</a:t>
            </a:r>
          </a:p>
          <a:p>
            <a:endParaRPr lang="en-US" dirty="0"/>
          </a:p>
        </p:txBody>
      </p:sp>
      <p:sp>
        <p:nvSpPr>
          <p:cNvPr id="4" name="Slide Number Placeholder 3"/>
          <p:cNvSpPr>
            <a:spLocks noGrp="1"/>
          </p:cNvSpPr>
          <p:nvPr>
            <p:ph type="sldNum" sz="quarter" idx="12"/>
          </p:nvPr>
        </p:nvSpPr>
        <p:spPr/>
        <p:txBody>
          <a:bodyPr/>
          <a:lstStyle/>
          <a:p>
            <a:fld id="{BF7FAAA7-D1D3-4C52-998D-FAE084489E04}" type="slidenum">
              <a:rPr lang="en-US" smtClean="0"/>
              <a:t>12</a:t>
            </a:fld>
            <a:endParaRPr lang="en-US"/>
          </a:p>
        </p:txBody>
      </p:sp>
    </p:spTree>
    <p:extLst>
      <p:ext uri="{BB962C8B-B14F-4D97-AF65-F5344CB8AC3E}">
        <p14:creationId xmlns:p14="http://schemas.microsoft.com/office/powerpoint/2010/main" val="3229527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Percentage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nSpc>
                <a:spcPct val="150000"/>
              </a:lnSpc>
              <a:buNone/>
            </a:pPr>
            <a:r>
              <a:rPr lang="en-US" sz="2400" dirty="0" smtClean="0">
                <a:latin typeface="Times New Roman" panose="02020603050405020304" pitchFamily="18" charset="0"/>
                <a:cs typeface="Times New Roman" panose="02020603050405020304" pitchFamily="18" charset="0"/>
              </a:rPr>
              <a:t>For finding the percentage or to compute the percentage associated with each score, you first find the proportion and then multiply by 100.</a:t>
            </a:r>
          </a:p>
          <a:p>
            <a:pPr marL="0" indent="0" algn="ctr">
              <a:lnSpc>
                <a:spcPct val="150000"/>
              </a:lnSpc>
              <a:buNone/>
            </a:pPr>
            <a:r>
              <a:rPr lang="en-US" sz="2400" dirty="0" smtClean="0">
                <a:latin typeface="Times New Roman" panose="02020603050405020304" pitchFamily="18" charset="0"/>
                <a:cs typeface="Times New Roman" panose="02020603050405020304" pitchFamily="18" charset="0"/>
              </a:rPr>
              <a:t>Percentage = p(100)=  P = (f/N) ×100</a:t>
            </a:r>
          </a:p>
          <a:p>
            <a:pPr marL="0" indent="0" algn="ctr">
              <a:lnSpc>
                <a:spcPct val="150000"/>
              </a:lnSpc>
              <a:buNone/>
            </a:pPr>
            <a:r>
              <a:rPr lang="en-US" sz="2400" dirty="0" smtClean="0">
                <a:latin typeface="Times New Roman" panose="02020603050405020304" pitchFamily="18" charset="0"/>
                <a:cs typeface="Times New Roman" panose="02020603050405020304" pitchFamily="18" charset="0"/>
              </a:rPr>
              <a:t>                                       =(2/20) ×100</a:t>
            </a:r>
          </a:p>
          <a:p>
            <a:pPr marL="0" indent="0" algn="ctr">
              <a:lnSpc>
                <a:spcPct val="150000"/>
              </a:lnSpc>
              <a:buNone/>
            </a:pPr>
            <a:r>
              <a:rPr lang="en-US" sz="2400" dirty="0" smtClean="0">
                <a:latin typeface="Times New Roman" panose="02020603050405020304" pitchFamily="18" charset="0"/>
                <a:cs typeface="Times New Roman" panose="02020603050405020304" pitchFamily="18" charset="0"/>
              </a:rPr>
              <a:t>                             = 10 %</a:t>
            </a:r>
          </a:p>
          <a:p>
            <a:pPr marL="0" indent="0" algn="ctr">
              <a:lnSpc>
                <a:spcPct val="150000"/>
              </a:lnSpc>
              <a:buNone/>
            </a:pPr>
            <a:endParaRPr lang="en-US" sz="2400" dirty="0" smtClean="0">
              <a:latin typeface="Times New Roman" panose="02020603050405020304" pitchFamily="18" charset="0"/>
              <a:cs typeface="Times New Roman" panose="02020603050405020304" pitchFamily="18" charset="0"/>
            </a:endParaRPr>
          </a:p>
          <a:p>
            <a:pPr marL="0" indent="0" algn="ctr">
              <a:buNone/>
            </a:pPr>
            <a:endParaRPr lang="en-US" dirty="0"/>
          </a:p>
        </p:txBody>
      </p:sp>
      <p:sp>
        <p:nvSpPr>
          <p:cNvPr id="4" name="Slide Number Placeholder 3"/>
          <p:cNvSpPr>
            <a:spLocks noGrp="1"/>
          </p:cNvSpPr>
          <p:nvPr>
            <p:ph type="sldNum" sz="quarter" idx="12"/>
          </p:nvPr>
        </p:nvSpPr>
        <p:spPr/>
        <p:txBody>
          <a:bodyPr/>
          <a:lstStyle/>
          <a:p>
            <a:fld id="{BF7FAAA7-D1D3-4C52-998D-FAE084489E04}" type="slidenum">
              <a:rPr lang="en-US" smtClean="0"/>
              <a:t>13</a:t>
            </a:fld>
            <a:endParaRPr lang="en-US"/>
          </a:p>
        </p:txBody>
      </p:sp>
    </p:spTree>
    <p:extLst>
      <p:ext uri="{BB962C8B-B14F-4D97-AF65-F5344CB8AC3E}">
        <p14:creationId xmlns:p14="http://schemas.microsoft.com/office/powerpoint/2010/main" val="1406653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Percentage</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00599457"/>
              </p:ext>
            </p:extLst>
          </p:nvPr>
        </p:nvGraphicFramePr>
        <p:xfrm>
          <a:off x="2189405" y="1690690"/>
          <a:ext cx="7868994" cy="3657600"/>
        </p:xfrm>
        <a:graphic>
          <a:graphicData uri="http://schemas.openxmlformats.org/drawingml/2006/table">
            <a:tbl>
              <a:tblPr firstRow="1" firstCol="1" bandRow="1">
                <a:tableStyleId>{5940675A-B579-460E-94D1-54222C63F5DA}</a:tableStyleId>
              </a:tblPr>
              <a:tblGrid>
                <a:gridCol w="1966828"/>
                <a:gridCol w="1966828"/>
                <a:gridCol w="1967669"/>
                <a:gridCol w="1967669"/>
              </a:tblGrid>
              <a:tr h="378043">
                <a:tc>
                  <a:txBody>
                    <a:bodyPr/>
                    <a:lstStyle/>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X</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f(Frequency)</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P = f/N</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(f/N) ×100</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1/20=0.05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0.5×100=5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6</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2/20=0.1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0.1×100=10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3/20=0.15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0.15×100=15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78043">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7/20=0.35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0.35×100=35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78043">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9</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5/20=0.25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0.25×100=25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78043">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2/20=0.1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0.1×100=10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78043">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 </a:t>
                      </a:r>
                      <a:r>
                        <a:rPr lang="en-US" sz="2000" dirty="0" smtClean="0">
                          <a:effectLst/>
                          <a:latin typeface="Times New Roman" panose="02020603050405020304" pitchFamily="18" charset="0"/>
                          <a:cs typeface="Times New Roman" panose="02020603050405020304" pitchFamily="18" charset="0"/>
                        </a:rPr>
                        <a:t>               =100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BF7FAAA7-D1D3-4C52-998D-FAE084489E04}" type="slidenum">
              <a:rPr lang="en-US" smtClean="0"/>
              <a:t>14</a:t>
            </a:fld>
            <a:endParaRPr lang="en-US"/>
          </a:p>
        </p:txBody>
      </p:sp>
    </p:spTree>
    <p:extLst>
      <p:ext uri="{BB962C8B-B14F-4D97-AF65-F5344CB8AC3E}">
        <p14:creationId xmlns:p14="http://schemas.microsoft.com/office/powerpoint/2010/main" val="622264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Grouped Frequency Distribution Table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nSpc>
                <a:spcPct val="150000"/>
              </a:lnSpc>
              <a:buNone/>
            </a:pPr>
            <a:r>
              <a:rPr lang="en-US" sz="2400" dirty="0" smtClean="0">
                <a:latin typeface="Times New Roman" panose="02020603050405020304" pitchFamily="18" charset="0"/>
                <a:cs typeface="Times New Roman" panose="02020603050405020304" pitchFamily="18" charset="0"/>
              </a:rPr>
              <a:t>When a set of data covers a wide range of values it is un reasonable to list all the individuals score in a frequency distribution.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400" dirty="0" smtClean="0">
                <a:latin typeface="Times New Roman" panose="02020603050405020304" pitchFamily="18" charset="0"/>
                <a:cs typeface="Times New Roman" panose="02020603050405020304" pitchFamily="18" charset="0"/>
              </a:rPr>
              <a:t>For example: a set of exam score ranges from a low of X = 41 to the high of X = 96. if we list all the individuals from 96 down to 41 it would take 56 rows to complete the frequency distribution table. Although this would organize and simplify the data but the table will be too long and complex. </a:t>
            </a: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15</a:t>
            </a:fld>
            <a:endParaRPr lang="en-US"/>
          </a:p>
        </p:txBody>
      </p:sp>
    </p:spTree>
    <p:extLst>
      <p:ext uri="{BB962C8B-B14F-4D97-AF65-F5344CB8AC3E}">
        <p14:creationId xmlns:p14="http://schemas.microsoft.com/office/powerpoint/2010/main" val="1237266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5003"/>
            <a:ext cx="10515600" cy="5751960"/>
          </a:xfrm>
        </p:spPr>
        <p:txBody>
          <a:bodyPr>
            <a:normAutofit/>
          </a:bodyPr>
          <a:lstStyle/>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The purpose of constructing a frequency table is to obtain relatively simple and organized picture of the data.</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This can be accomplished by grouping the scores into intervals and the listing the intervals in the table instead of listing each individual scores. </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For example we would constructed the able showing the no. of students who had score in 90s the number with scores in the 80s and so on. This is actually called </a:t>
            </a:r>
            <a:r>
              <a:rPr lang="en-US" sz="2400" b="1" dirty="0" smtClean="0">
                <a:latin typeface="Times New Roman" panose="02020603050405020304" pitchFamily="18" charset="0"/>
                <a:cs typeface="Times New Roman" panose="02020603050405020304" pitchFamily="18" charset="0"/>
              </a:rPr>
              <a:t>“grouped frequency distribution table” </a:t>
            </a:r>
            <a:r>
              <a:rPr lang="en-US" sz="2400" dirty="0" smtClean="0">
                <a:latin typeface="Times New Roman" panose="02020603050405020304" pitchFamily="18" charset="0"/>
                <a:cs typeface="Times New Roman" panose="02020603050405020304" pitchFamily="18" charset="0"/>
              </a:rPr>
              <a:t>because we are presenting group of scores rather then individual values.</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The group or intervals are called </a:t>
            </a:r>
            <a:r>
              <a:rPr lang="en-US" sz="2400" b="1" dirty="0" smtClean="0">
                <a:latin typeface="Times New Roman" panose="02020603050405020304" pitchFamily="18" charset="0"/>
                <a:cs typeface="Times New Roman" panose="02020603050405020304" pitchFamily="18" charset="0"/>
              </a:rPr>
              <a:t>“class intervals”.   </a:t>
            </a:r>
            <a:endParaRPr lang="en-US"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16</a:t>
            </a:fld>
            <a:endParaRPr lang="en-US"/>
          </a:p>
        </p:txBody>
      </p:sp>
    </p:spTree>
    <p:extLst>
      <p:ext uri="{BB962C8B-B14F-4D97-AF65-F5344CB8AC3E}">
        <p14:creationId xmlns:p14="http://schemas.microsoft.com/office/powerpoint/2010/main" val="35318665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Rules</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32586"/>
            <a:ext cx="10515600" cy="4644377"/>
          </a:xfrm>
        </p:spPr>
        <p:txBody>
          <a:bodyPr>
            <a:normAutofit fontScale="92500" lnSpcReduction="10000"/>
          </a:bodyPr>
          <a:lstStyle/>
          <a:p>
            <a:pPr marL="0" indent="0" algn="just">
              <a:lnSpc>
                <a:spcPct val="150000"/>
              </a:lnSpc>
              <a:buNone/>
            </a:pPr>
            <a:r>
              <a:rPr lang="en-US" sz="2600" dirty="0" smtClean="0">
                <a:latin typeface="Times New Roman" panose="02020603050405020304" pitchFamily="18" charset="0"/>
                <a:cs typeface="Times New Roman" panose="02020603050405020304" pitchFamily="18" charset="0"/>
              </a:rPr>
              <a:t>There are several rules to help guide you in construction of grouped frequency distribution table. These values should be considered as guidance rather then absolute experiment, but they do help to produce a simple, well organized and easily understood table.</a:t>
            </a:r>
          </a:p>
          <a:p>
            <a:pPr marL="0" indent="0" algn="just">
              <a:lnSpc>
                <a:spcPct val="150000"/>
              </a:lnSpc>
              <a:buNone/>
            </a:pPr>
            <a:r>
              <a:rPr lang="en-US" sz="2400" b="1" dirty="0" smtClean="0">
                <a:latin typeface="Times New Roman" panose="02020603050405020304" pitchFamily="18" charset="0"/>
                <a:cs typeface="Times New Roman" panose="02020603050405020304" pitchFamily="18" charset="0"/>
              </a:rPr>
              <a:t>Rule # 1 </a:t>
            </a:r>
          </a:p>
          <a:p>
            <a:pPr marL="0" indent="0" algn="just">
              <a:lnSpc>
                <a:spcPct val="150000"/>
              </a:lnSpc>
              <a:buNone/>
            </a:pPr>
            <a:r>
              <a:rPr lang="en-US" sz="2600" dirty="0" smtClean="0">
                <a:latin typeface="Times New Roman" panose="02020603050405020304" pitchFamily="18" charset="0"/>
                <a:cs typeface="Times New Roman" panose="02020603050405020304" pitchFamily="18" charset="0"/>
              </a:rPr>
              <a:t>The grouped frequency distribution have about 10 class intervals. If a table has more then 10 class intervals it becomes complex and defeat the purpose of frequency distribution table. On the other hand, if you have too few intervals you begins to </a:t>
            </a:r>
            <a:endParaRPr lang="en-US" sz="2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17</a:t>
            </a:fld>
            <a:endParaRPr lang="en-US"/>
          </a:p>
        </p:txBody>
      </p:sp>
    </p:spTree>
    <p:extLst>
      <p:ext uri="{BB962C8B-B14F-4D97-AF65-F5344CB8AC3E}">
        <p14:creationId xmlns:p14="http://schemas.microsoft.com/office/powerpoint/2010/main" val="1948624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1066"/>
            <a:ext cx="10515600" cy="5545898"/>
          </a:xfrm>
        </p:spPr>
        <p:txBody>
          <a:bodyPr>
            <a:normAutofit/>
          </a:bodyPr>
          <a:lstStyle/>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loose information about the score. In short too few and too many intervals the table will not provide a clear picture. If you are constructing a table you probably will want 5-9 intervals. If the table is printed in a scientific reports you may want 12-15 intervals.</a:t>
            </a:r>
          </a:p>
          <a:p>
            <a:pPr marL="0" indent="0" algn="just">
              <a:lnSpc>
                <a:spcPct val="150000"/>
              </a:lnSpc>
              <a:buNone/>
            </a:pPr>
            <a:r>
              <a:rPr lang="en-US" sz="2400" b="1" dirty="0" smtClean="0">
                <a:latin typeface="Times New Roman" panose="02020603050405020304" pitchFamily="18" charset="0"/>
                <a:cs typeface="Times New Roman" panose="02020603050405020304" pitchFamily="18" charset="0"/>
              </a:rPr>
              <a:t>Rule # 2</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The width of each interval should be relatively simple number e.g 2, 5, 10, 20 would be a great choice for intervals width. These number are easy to understand and easy to count. </a:t>
            </a:r>
          </a:p>
          <a:p>
            <a:pPr marL="0" indent="0">
              <a:buNone/>
            </a:pP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18</a:t>
            </a:fld>
            <a:endParaRPr lang="en-US"/>
          </a:p>
        </p:txBody>
      </p:sp>
    </p:spTree>
    <p:extLst>
      <p:ext uri="{BB962C8B-B14F-4D97-AF65-F5344CB8AC3E}">
        <p14:creationId xmlns:p14="http://schemas.microsoft.com/office/powerpoint/2010/main" val="4728212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186" y="965916"/>
            <a:ext cx="10735614" cy="5211048"/>
          </a:xfrm>
        </p:spPr>
        <p:txBody>
          <a:bodyPr>
            <a:normAutofit/>
          </a:bodyPr>
          <a:lstStyle/>
          <a:p>
            <a:pPr marL="0" indent="0" algn="just">
              <a:lnSpc>
                <a:spcPct val="150000"/>
              </a:lnSpc>
              <a:buNone/>
            </a:pPr>
            <a:r>
              <a:rPr lang="en-US" sz="2400" b="1" dirty="0" smtClean="0">
                <a:latin typeface="Times New Roman" panose="02020603050405020304" pitchFamily="18" charset="0"/>
                <a:cs typeface="Times New Roman" panose="02020603050405020304" pitchFamily="18" charset="0"/>
              </a:rPr>
              <a:t>Rule # 3</a:t>
            </a:r>
            <a:endParaRPr lang="en-US" sz="2400"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The bottom score in each class interval should be a multiple of width. If you choosing a width of 10 points then the interval should start with 10, 20, 30, 40 and so on. </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Again this makes it easier for someone to understand how the table has been constructed. </a:t>
            </a:r>
          </a:p>
          <a:p>
            <a:pPr marL="0" indent="0" algn="just">
              <a:lnSpc>
                <a:spcPct val="150000"/>
              </a:lnSpc>
              <a:buNone/>
            </a:pPr>
            <a:r>
              <a:rPr lang="en-US" sz="2400" b="1" dirty="0" smtClean="0">
                <a:latin typeface="Times New Roman" panose="02020603050405020304" pitchFamily="18" charset="0"/>
                <a:cs typeface="Times New Roman" panose="02020603050405020304" pitchFamily="18" charset="0"/>
              </a:rPr>
              <a:t>Rule # 4</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All the intervals should be the same width. </a:t>
            </a:r>
          </a:p>
          <a:p>
            <a:pPr marL="0" indent="0" algn="just">
              <a:buNone/>
            </a:pP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19</a:t>
            </a:fld>
            <a:endParaRPr lang="en-US"/>
          </a:p>
        </p:txBody>
      </p:sp>
    </p:spTree>
    <p:extLst>
      <p:ext uri="{BB962C8B-B14F-4D97-AF65-F5344CB8AC3E}">
        <p14:creationId xmlns:p14="http://schemas.microsoft.com/office/powerpoint/2010/main" val="1075911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anose="02020603050405020304" pitchFamily="18" charset="0"/>
                <a:cs typeface="Times New Roman" panose="02020603050405020304" pitchFamily="18" charset="0"/>
              </a:rPr>
              <a:t>DATA</a:t>
            </a:r>
            <a:r>
              <a:rPr lang="en-US"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18-03-2020, 19-03-2020</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Any bit of information that is expressed in a value or numerical number is data. </a:t>
            </a:r>
          </a:p>
          <a:p>
            <a:pPr lvl="1" algn="just">
              <a:lnSpc>
                <a:spcPct val="150000"/>
              </a:lnSpc>
            </a:pPr>
            <a:r>
              <a:rPr lang="en-US" sz="2000" dirty="0" smtClean="0">
                <a:latin typeface="Times New Roman" panose="02020603050405020304" pitchFamily="18" charset="0"/>
                <a:cs typeface="Times New Roman" panose="02020603050405020304" pitchFamily="18" charset="0"/>
              </a:rPr>
              <a:t>For example, the marks you scored in your Psychology exam is data, and the number of cars that pass through a bridge in a day is also data. </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Data is basically a collection of information, measurements or observations</a:t>
            </a:r>
          </a:p>
        </p:txBody>
      </p:sp>
      <p:sp>
        <p:nvSpPr>
          <p:cNvPr id="4" name="Slide Number Placeholder 3"/>
          <p:cNvSpPr>
            <a:spLocks noGrp="1"/>
          </p:cNvSpPr>
          <p:nvPr>
            <p:ph type="sldNum" sz="quarter" idx="12"/>
          </p:nvPr>
        </p:nvSpPr>
        <p:spPr/>
        <p:txBody>
          <a:bodyPr/>
          <a:lstStyle/>
          <a:p>
            <a:fld id="{BF7FAAA7-D1D3-4C52-998D-FAE084489E04}" type="slidenum">
              <a:rPr lang="en-US" smtClean="0"/>
              <a:t>2</a:t>
            </a:fld>
            <a:endParaRPr lang="en-US"/>
          </a:p>
        </p:txBody>
      </p:sp>
    </p:spTree>
    <p:extLst>
      <p:ext uri="{BB962C8B-B14F-4D97-AF65-F5344CB8AC3E}">
        <p14:creationId xmlns:p14="http://schemas.microsoft.com/office/powerpoint/2010/main" val="2642376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Example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An instructor has obtained the set of N = 25. Exams scores has shown here. 20 help organize these scores. We will place them in frequency distribution table. The scores are:</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82, 75, 88, 87, 58, 72, 94, 69, 84, 61, 91, 64, 87, 84, 70, 89, 75, 80, 73, 78, 60, 76. </a:t>
            </a:r>
          </a:p>
          <a:p>
            <a:pPr marL="0" indent="0" algn="ctr">
              <a:lnSpc>
                <a:spcPct val="150000"/>
              </a:lnSpc>
              <a:buNone/>
            </a:pPr>
            <a:r>
              <a:rPr lang="en-US" sz="2400" dirty="0">
                <a:latin typeface="Times New Roman" panose="02020603050405020304" pitchFamily="18" charset="0"/>
                <a:cs typeface="Times New Roman" panose="02020603050405020304" pitchFamily="18" charset="0"/>
              </a:rPr>
              <a:t>Lowest score </a:t>
            </a:r>
            <a:r>
              <a:rPr lang="en-US" sz="2400" dirty="0" smtClean="0">
                <a:latin typeface="Times New Roman" panose="02020603050405020304" pitchFamily="18" charset="0"/>
                <a:cs typeface="Times New Roman" panose="02020603050405020304" pitchFamily="18" charset="0"/>
              </a:rPr>
              <a:t>= 53                      </a:t>
            </a:r>
            <a:r>
              <a:rPr lang="en-US" sz="2400" dirty="0">
                <a:latin typeface="Times New Roman" panose="02020603050405020304" pitchFamily="18" charset="0"/>
                <a:cs typeface="Times New Roman" panose="02020603050405020304" pitchFamily="18" charset="0"/>
              </a:rPr>
              <a:t>Highest score </a:t>
            </a:r>
            <a:r>
              <a:rPr lang="en-US" sz="2400" dirty="0" smtClean="0">
                <a:latin typeface="Times New Roman" panose="02020603050405020304" pitchFamily="18" charset="0"/>
                <a:cs typeface="Times New Roman" panose="02020603050405020304" pitchFamily="18" charset="0"/>
              </a:rPr>
              <a:t>= 94</a:t>
            </a:r>
          </a:p>
          <a:p>
            <a:pPr marL="0" indent="0" algn="ctr">
              <a:lnSpc>
                <a:spcPct val="150000"/>
              </a:lnSpc>
              <a:buNone/>
            </a:pPr>
            <a:r>
              <a:rPr lang="en-US" sz="2400" dirty="0" smtClean="0">
                <a:latin typeface="Times New Roman" panose="02020603050405020304" pitchFamily="18" charset="0"/>
                <a:cs typeface="Times New Roman" panose="02020603050405020304" pitchFamily="18" charset="0"/>
              </a:rPr>
              <a:t>X</a:t>
            </a:r>
            <a:r>
              <a:rPr lang="en-US" sz="1800" dirty="0" smtClean="0">
                <a:latin typeface="Times New Roman" panose="02020603050405020304" pitchFamily="18" charset="0"/>
                <a:cs typeface="Times New Roman" panose="02020603050405020304" pitchFamily="18" charset="0"/>
              </a:rPr>
              <a:t>min </a:t>
            </a:r>
            <a:r>
              <a:rPr lang="en-US" sz="22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53                       X</a:t>
            </a:r>
            <a:r>
              <a:rPr lang="en-US" sz="1800" dirty="0" smtClean="0">
                <a:latin typeface="Times New Roman" panose="02020603050405020304" pitchFamily="18" charset="0"/>
                <a:cs typeface="Times New Roman" panose="02020603050405020304" pitchFamily="18" charset="0"/>
              </a:rPr>
              <a:t>max </a:t>
            </a:r>
            <a:r>
              <a:rPr lang="en-US" sz="22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94   </a:t>
            </a:r>
            <a:endParaRPr lang="en-US" sz="2400" dirty="0">
              <a:latin typeface="Times New Roman" panose="02020603050405020304" pitchFamily="18" charset="0"/>
              <a:cs typeface="Times New Roman" panose="02020603050405020304" pitchFamily="18" charset="0"/>
            </a:endParaRPr>
          </a:p>
          <a:p>
            <a:pPr marL="0" indent="0" algn="ctr">
              <a:lnSpc>
                <a:spcPct val="150000"/>
              </a:lnSpc>
              <a:buNone/>
            </a:pPr>
            <a:endParaRPr lang="en-US" sz="2400" dirty="0" smtClean="0">
              <a:latin typeface="Times New Roman" panose="02020603050405020304" pitchFamily="18" charset="0"/>
              <a:cs typeface="Times New Roman" panose="02020603050405020304" pitchFamily="18" charset="0"/>
            </a:endParaRPr>
          </a:p>
          <a:p>
            <a:pPr marL="0" indent="0" algn="ctr">
              <a:lnSpc>
                <a:spcPct val="150000"/>
              </a:lnSpc>
              <a:buNone/>
            </a:pPr>
            <a:endParaRPr lang="en-US" dirty="0">
              <a:latin typeface="Times New Roman" panose="02020603050405020304" pitchFamily="18" charset="0"/>
              <a:cs typeface="Times New Roman" panose="02020603050405020304" pitchFamily="18" charset="0"/>
            </a:endParaRPr>
          </a:p>
          <a:p>
            <a:pPr marL="0" indent="0" algn="just">
              <a:lnSpc>
                <a:spcPct val="150000"/>
              </a:lnSpc>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20</a:t>
            </a:fld>
            <a:endParaRPr lang="en-US"/>
          </a:p>
        </p:txBody>
      </p:sp>
    </p:spTree>
    <p:extLst>
      <p:ext uri="{BB962C8B-B14F-4D97-AF65-F5344CB8AC3E}">
        <p14:creationId xmlns:p14="http://schemas.microsoft.com/office/powerpoint/2010/main" val="356338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Grouped Frequency Distribution Table</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5325671"/>
              </p:ext>
            </p:extLst>
          </p:nvPr>
        </p:nvGraphicFramePr>
        <p:xfrm>
          <a:off x="2988972" y="1690688"/>
          <a:ext cx="3933656" cy="4572000"/>
        </p:xfrm>
        <a:graphic>
          <a:graphicData uri="http://schemas.openxmlformats.org/drawingml/2006/table">
            <a:tbl>
              <a:tblPr firstRow="1" firstCol="1" bandRow="1">
                <a:tableStyleId>{5940675A-B579-460E-94D1-54222C63F5DA}</a:tableStyleId>
              </a:tblPr>
              <a:tblGrid>
                <a:gridCol w="1966828"/>
                <a:gridCol w="1966828"/>
              </a:tblGrid>
              <a:tr h="378043">
                <a:tc>
                  <a:txBody>
                    <a:bodyPr/>
                    <a:lstStyle/>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X</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b="1" dirty="0">
                          <a:effectLst/>
                          <a:latin typeface="Times New Roman" panose="02020603050405020304" pitchFamily="18" charset="0"/>
                          <a:cs typeface="Times New Roman" panose="02020603050405020304" pitchFamily="18" charset="0"/>
                        </a:rPr>
                        <a:t>f(Frequency)</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dirty="0" smtClean="0">
                          <a:effectLst/>
                          <a:latin typeface="Times New Roman" panose="02020603050405020304" pitchFamily="18" charset="0"/>
                          <a:ea typeface="+mn-ea"/>
                          <a:cs typeface="Times New Roman" panose="02020603050405020304" pitchFamily="18" charset="0"/>
                        </a:rPr>
                        <a:t>50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- 54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dirty="0" smtClean="0">
                          <a:effectLst/>
                          <a:latin typeface="Times New Roman" panose="02020603050405020304" pitchFamily="18" charset="0"/>
                          <a:ea typeface="+mn-ea"/>
                          <a:cs typeface="Times New Roman" panose="02020603050405020304" pitchFamily="18" charset="0"/>
                        </a:rPr>
                        <a:t>55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- 59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ea typeface="+mn-ea"/>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dirty="0" smtClean="0">
                          <a:effectLst/>
                          <a:latin typeface="Times New Roman" panose="02020603050405020304" pitchFamily="18" charset="0"/>
                          <a:ea typeface="+mn-ea"/>
                          <a:cs typeface="Times New Roman" panose="02020603050405020304" pitchFamily="18" charset="0"/>
                        </a:rPr>
                        <a:t>60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- 64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dirty="0" smtClean="0">
                          <a:effectLst/>
                          <a:latin typeface="Times New Roman" panose="02020603050405020304" pitchFamily="18" charset="0"/>
                          <a:ea typeface="+mn-ea"/>
                          <a:cs typeface="Times New Roman" panose="02020603050405020304" pitchFamily="18" charset="0"/>
                        </a:rPr>
                        <a:t>65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- 69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ea typeface="+mn-ea"/>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dirty="0" smtClean="0">
                          <a:effectLst/>
                          <a:latin typeface="Times New Roman" panose="02020603050405020304" pitchFamily="18" charset="0"/>
                          <a:ea typeface="+mn-ea"/>
                          <a:cs typeface="Times New Roman" panose="02020603050405020304" pitchFamily="18" charset="0"/>
                        </a:rPr>
                        <a:t>70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- 74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ea typeface="+mn-ea"/>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algn="ctr">
                        <a:lnSpc>
                          <a:spcPct val="150000"/>
                        </a:lnSpc>
                        <a:spcBef>
                          <a:spcPts val="0"/>
                        </a:spcBef>
                        <a:spcAft>
                          <a:spcPts val="0"/>
                        </a:spcAft>
                      </a:pPr>
                      <a:r>
                        <a:rPr lang="en-US" sz="2000" dirty="0" smtClean="0">
                          <a:effectLst/>
                          <a:latin typeface="Times New Roman" panose="02020603050405020304" pitchFamily="18" charset="0"/>
                          <a:ea typeface="+mn-ea"/>
                          <a:cs typeface="Times New Roman" panose="02020603050405020304" pitchFamily="18" charset="0"/>
                        </a:rPr>
                        <a:t>75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- 79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ea typeface="+mn-ea"/>
                          <a:cs typeface="Times New Roman" panose="02020603050405020304" pitchFamily="18" charset="0"/>
                        </a:rPr>
                        <a:t>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000" dirty="0" smtClean="0">
                          <a:effectLst/>
                          <a:latin typeface="Times New Roman" panose="02020603050405020304" pitchFamily="18" charset="0"/>
                          <a:ea typeface="+mn-ea"/>
                          <a:cs typeface="Times New Roman" panose="02020603050405020304" pitchFamily="18" charset="0"/>
                        </a:rPr>
                        <a:t>80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- 84</a:t>
                      </a: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 </a:t>
                      </a:r>
                      <a:r>
                        <a:rPr lang="en-US" sz="2000" dirty="0" smtClean="0">
                          <a:effectLst/>
                          <a:latin typeface="Times New Roman" panose="02020603050405020304" pitchFamily="18" charset="0"/>
                          <a:cs typeface="Times New Roman" panose="02020603050405020304" pitchFamily="18" charset="0"/>
                        </a:rPr>
                        <a:t>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000" dirty="0" smtClean="0">
                          <a:effectLst/>
                          <a:latin typeface="Times New Roman" panose="02020603050405020304" pitchFamily="18" charset="0"/>
                          <a:ea typeface="+mn-ea"/>
                          <a:cs typeface="Times New Roman" panose="02020603050405020304" pitchFamily="18" charset="0"/>
                        </a:rPr>
                        <a:t>85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- 89</a:t>
                      </a:r>
                      <a:endParaRPr lang="en-US"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78043">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000" dirty="0" smtClean="0">
                          <a:effectLst/>
                          <a:latin typeface="Times New Roman" panose="02020603050405020304" pitchFamily="18" charset="0"/>
                          <a:ea typeface="+mn-ea"/>
                          <a:cs typeface="Times New Roman" panose="02020603050405020304" pitchFamily="18" charset="0"/>
                        </a:rPr>
                        <a:t>90 </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- 94</a:t>
                      </a:r>
                      <a:endParaRPr lang="en-US"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4" name="Slide Number Placeholder 3"/>
          <p:cNvSpPr>
            <a:spLocks noGrp="1"/>
          </p:cNvSpPr>
          <p:nvPr>
            <p:ph type="sldNum" sz="quarter" idx="12"/>
          </p:nvPr>
        </p:nvSpPr>
        <p:spPr/>
        <p:txBody>
          <a:bodyPr/>
          <a:lstStyle/>
          <a:p>
            <a:fld id="{BF7FAAA7-D1D3-4C52-998D-FAE084489E04}" type="slidenum">
              <a:rPr lang="en-US" smtClean="0"/>
              <a:t>21</a:t>
            </a:fld>
            <a:endParaRPr lang="en-US"/>
          </a:p>
        </p:txBody>
      </p:sp>
    </p:spTree>
    <p:extLst>
      <p:ext uri="{BB962C8B-B14F-4D97-AF65-F5344CB8AC3E}">
        <p14:creationId xmlns:p14="http://schemas.microsoft.com/office/powerpoint/2010/main" val="210831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Primary and Secondary Data</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lnSpc>
                <a:spcPct val="150000"/>
              </a:lnSpc>
              <a:buNone/>
            </a:pPr>
            <a:r>
              <a:rPr lang="en-US" b="1" dirty="0" smtClean="0">
                <a:latin typeface="Times New Roman" panose="02020603050405020304" pitchFamily="18" charset="0"/>
                <a:cs typeface="Times New Roman" panose="02020603050405020304" pitchFamily="18" charset="0"/>
              </a:rPr>
              <a:t>Primary Data or Raw Data:</a:t>
            </a:r>
          </a:p>
          <a:p>
            <a:pPr marL="0" indent="0" algn="just">
              <a:lnSpc>
                <a:spcPct val="150000"/>
              </a:lnSpc>
              <a:buNone/>
            </a:pPr>
            <a:r>
              <a:rPr lang="en-US" sz="2400" b="1" i="1" dirty="0">
                <a:latin typeface="Times New Roman" panose="02020603050405020304" pitchFamily="18" charset="0"/>
                <a:cs typeface="Times New Roman" panose="02020603050405020304" pitchFamily="18" charset="0"/>
              </a:rPr>
              <a:t>Raw data</a:t>
            </a:r>
            <a:r>
              <a:rPr lang="en-US" sz="2400" dirty="0">
                <a:latin typeface="Times New Roman" panose="02020603050405020304" pitchFamily="18" charset="0"/>
                <a:cs typeface="Times New Roman" panose="02020603050405020304" pitchFamily="18" charset="0"/>
              </a:rPr>
              <a:t> is an initial collection of information. This information has not yet been organized. </a:t>
            </a:r>
            <a:r>
              <a:rPr lang="en-US" sz="2400" dirty="0" smtClean="0">
                <a:latin typeface="Times New Roman" panose="02020603050405020304" pitchFamily="18" charset="0"/>
                <a:cs typeface="Times New Roman" panose="02020603050405020304" pitchFamily="18" charset="0"/>
              </a:rPr>
              <a:t>After </a:t>
            </a:r>
            <a:r>
              <a:rPr lang="en-US" sz="2400" dirty="0">
                <a:latin typeface="Times New Roman" panose="02020603050405020304" pitchFamily="18" charset="0"/>
                <a:cs typeface="Times New Roman" panose="02020603050405020304" pitchFamily="18" charset="0"/>
              </a:rPr>
              <a:t>the very first step of data collection, you will get raw data</a:t>
            </a:r>
            <a:r>
              <a:rPr lang="en-US" sz="2400" dirty="0" smtClean="0">
                <a:latin typeface="Times New Roman" panose="02020603050405020304" pitchFamily="18" charset="0"/>
                <a:cs typeface="Times New Roman" panose="02020603050405020304" pitchFamily="18" charset="0"/>
              </a:rPr>
              <a:t>.</a:t>
            </a:r>
          </a:p>
          <a:p>
            <a:pPr lvl="1" algn="just">
              <a:lnSpc>
                <a:spcPct val="150000"/>
              </a:lnSpc>
            </a:pPr>
            <a:r>
              <a:rPr lang="en-US" sz="2000" dirty="0">
                <a:latin typeface="Times New Roman" panose="02020603050405020304" pitchFamily="18" charset="0"/>
                <a:cs typeface="Times New Roman" panose="02020603050405020304" pitchFamily="18" charset="0"/>
              </a:rPr>
              <a:t>For example, we go around and ask a group of five friends their favourite colour. The answers are Blue, Green, Blue, Red, and Red. This collection of information is the raw data.</a:t>
            </a:r>
            <a:endParaRPr lang="en-US" sz="20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3</a:t>
            </a:fld>
            <a:endParaRPr lang="en-US"/>
          </a:p>
        </p:txBody>
      </p:sp>
    </p:spTree>
    <p:extLst>
      <p:ext uri="{BB962C8B-B14F-4D97-AF65-F5344CB8AC3E}">
        <p14:creationId xmlns:p14="http://schemas.microsoft.com/office/powerpoint/2010/main" val="841871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3159"/>
            <a:ext cx="10515600" cy="1325563"/>
          </a:xfrm>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r>
            <a:br>
              <a:rPr lang="en-US" sz="3600" b="1" dirty="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Secondary Data:</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buNone/>
            </a:pPr>
            <a:endParaRPr lang="en-US" sz="2400"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Secondary </a:t>
            </a:r>
            <a:r>
              <a:rPr lang="en-US" sz="2400" dirty="0">
                <a:latin typeface="Times New Roman" panose="02020603050405020304" pitchFamily="18" charset="0"/>
                <a:cs typeface="Times New Roman" panose="02020603050405020304" pitchFamily="18" charset="0"/>
              </a:rPr>
              <a:t>data is the data that have been already collected by and readily available from other sources. Such data are cheaper and more quickly obtainable than the primary </a:t>
            </a:r>
            <a:r>
              <a:rPr lang="en-US" sz="2400" dirty="0" smtClean="0">
                <a:latin typeface="Times New Roman" panose="02020603050405020304" pitchFamily="18" charset="0"/>
                <a:cs typeface="Times New Roman" panose="02020603050405020304" pitchFamily="18" charset="0"/>
              </a:rPr>
              <a:t>data.</a:t>
            </a:r>
          </a:p>
          <a:p>
            <a:pPr marL="0" indent="0" algn="just">
              <a:lnSpc>
                <a:spcPct val="150000"/>
              </a:lnSpc>
              <a:buNone/>
            </a:pPr>
            <a:r>
              <a:rPr lang="en-US" sz="2400" dirty="0">
                <a:latin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sz="quarter" idx="12"/>
          </p:nvPr>
        </p:nvSpPr>
        <p:spPr/>
        <p:txBody>
          <a:bodyPr/>
          <a:lstStyle/>
          <a:p>
            <a:fld id="{BF7FAAA7-D1D3-4C52-998D-FAE084489E04}" type="slidenum">
              <a:rPr lang="en-US" smtClean="0"/>
              <a:t>4</a:t>
            </a:fld>
            <a:endParaRPr lang="en-US"/>
          </a:p>
        </p:txBody>
      </p:sp>
    </p:spTree>
    <p:extLst>
      <p:ext uri="{BB962C8B-B14F-4D97-AF65-F5344CB8AC3E}">
        <p14:creationId xmlns:p14="http://schemas.microsoft.com/office/powerpoint/2010/main" val="3013764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Sources of </a:t>
            </a:r>
            <a:r>
              <a:rPr lang="en-US" sz="3600" b="1" dirty="0" smtClean="0">
                <a:latin typeface="Times New Roman" panose="02020603050405020304" pitchFamily="18" charset="0"/>
                <a:cs typeface="Times New Roman" panose="02020603050405020304" pitchFamily="18" charset="0"/>
              </a:rPr>
              <a:t>Primary and Secondary Data</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nSpc>
                <a:spcPct val="150000"/>
              </a:lnSpc>
              <a:buNone/>
            </a:pPr>
            <a:r>
              <a:rPr lang="en-US" sz="2400" dirty="0">
                <a:latin typeface="Times New Roman" panose="02020603050405020304" pitchFamily="18" charset="0"/>
                <a:cs typeface="Times New Roman" panose="02020603050405020304" pitchFamily="18" charset="0"/>
              </a:rPr>
              <a:t>The sources of generating </a:t>
            </a:r>
            <a:r>
              <a:rPr lang="en-US" sz="2400" dirty="0" smtClean="0">
                <a:latin typeface="Times New Roman" panose="02020603050405020304" pitchFamily="18" charset="0"/>
                <a:cs typeface="Times New Roman" panose="02020603050405020304" pitchFamily="18" charset="0"/>
              </a:rPr>
              <a:t>data are: </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Primary </a:t>
            </a:r>
            <a:r>
              <a:rPr lang="en-US" sz="2400" dirty="0">
                <a:latin typeface="Times New Roman" panose="02020603050405020304" pitchFamily="18" charset="0"/>
                <a:cs typeface="Times New Roman" panose="02020603050405020304" pitchFamily="18" charset="0"/>
              </a:rPr>
              <a:t>data can be collected through questionnaires, depth interview, focus group interviews, case studies, experimentation and </a:t>
            </a:r>
            <a:r>
              <a:rPr lang="en-US" sz="2400" dirty="0" smtClean="0">
                <a:latin typeface="Times New Roman" panose="02020603050405020304" pitchFamily="18" charset="0"/>
                <a:cs typeface="Times New Roman" panose="02020603050405020304" pitchFamily="18" charset="0"/>
              </a:rPr>
              <a:t>observation. </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While The </a:t>
            </a:r>
            <a:r>
              <a:rPr lang="en-US" sz="2400" dirty="0">
                <a:latin typeface="Times New Roman" panose="02020603050405020304" pitchFamily="18" charset="0"/>
                <a:cs typeface="Times New Roman" panose="02020603050405020304" pitchFamily="18" charset="0"/>
              </a:rPr>
              <a:t>secondary data can be obtained </a:t>
            </a:r>
            <a:r>
              <a:rPr lang="en-US" sz="2400" dirty="0" smtClean="0">
                <a:latin typeface="Times New Roman" panose="02020603050405020304" pitchFamily="18" charset="0"/>
                <a:cs typeface="Times New Roman" panose="02020603050405020304" pitchFamily="18" charset="0"/>
              </a:rPr>
              <a:t>through publications, reports, newspapers, research articles, internet, etc.</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BF7FAAA7-D1D3-4C52-998D-FAE084489E04}" type="slidenum">
              <a:rPr lang="en-US" smtClean="0"/>
              <a:t>5</a:t>
            </a:fld>
            <a:endParaRPr lang="en-US"/>
          </a:p>
        </p:txBody>
      </p:sp>
    </p:spTree>
    <p:extLst>
      <p:ext uri="{BB962C8B-B14F-4D97-AF65-F5344CB8AC3E}">
        <p14:creationId xmlns:p14="http://schemas.microsoft.com/office/powerpoint/2010/main" val="746030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Discrete Data </a:t>
            </a:r>
            <a:r>
              <a:rPr lang="en-US" sz="3600" b="1" dirty="0">
                <a:latin typeface="Times New Roman" panose="02020603050405020304" pitchFamily="18" charset="0"/>
                <a:cs typeface="Times New Roman" panose="02020603050405020304" pitchFamily="18" charset="0"/>
              </a:rPr>
              <a:t>and </a:t>
            </a:r>
            <a:r>
              <a:rPr lang="en-US" sz="3600" b="1" dirty="0" smtClean="0">
                <a:latin typeface="Times New Roman" panose="02020603050405020304" pitchFamily="18" charset="0"/>
                <a:cs typeface="Times New Roman" panose="02020603050405020304" pitchFamily="18" charset="0"/>
              </a:rPr>
              <a:t>Continuous Data</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indent="0">
              <a:lnSpc>
                <a:spcPct val="150000"/>
              </a:lnSpc>
              <a:buNone/>
            </a:pPr>
            <a:r>
              <a:rPr lang="en-US" b="1" dirty="0">
                <a:latin typeface="Times New Roman" panose="02020603050405020304" pitchFamily="18" charset="0"/>
                <a:cs typeface="Times New Roman" panose="02020603050405020304" pitchFamily="18" charset="0"/>
              </a:rPr>
              <a:t>Discrete data</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is </a:t>
            </a:r>
            <a:r>
              <a:rPr lang="en-US" sz="2400" dirty="0">
                <a:latin typeface="Times New Roman" panose="02020603050405020304" pitchFamily="18" charset="0"/>
                <a:cs typeface="Times New Roman" panose="02020603050405020304" pitchFamily="18" charset="0"/>
              </a:rPr>
              <a:t>that which is recorded in whole numbers, like the number of children in a </a:t>
            </a:r>
            <a:r>
              <a:rPr lang="en-US" sz="2400" dirty="0" smtClean="0">
                <a:latin typeface="Times New Roman" panose="02020603050405020304" pitchFamily="18" charset="0"/>
                <a:cs typeface="Times New Roman" panose="02020603050405020304" pitchFamily="18" charset="0"/>
              </a:rPr>
              <a:t>school, number of students in a class room, </a:t>
            </a:r>
            <a:r>
              <a:rPr lang="en-US" sz="2400" dirty="0">
                <a:latin typeface="Times New Roman" panose="02020603050405020304" pitchFamily="18" charset="0"/>
                <a:cs typeface="Times New Roman" panose="02020603050405020304" pitchFamily="18" charset="0"/>
              </a:rPr>
              <a:t>or number of tigers in a zoo. It cannot be in decimals or </a:t>
            </a:r>
            <a:r>
              <a:rPr lang="en-US" sz="2400" dirty="0" smtClean="0">
                <a:latin typeface="Times New Roman" panose="02020603050405020304" pitchFamily="18" charset="0"/>
                <a:cs typeface="Times New Roman" panose="02020603050405020304" pitchFamily="18" charset="0"/>
              </a:rPr>
              <a:t>fractions. </a:t>
            </a:r>
          </a:p>
          <a:p>
            <a:pPr marL="0" indent="0" algn="just">
              <a:lnSpc>
                <a:spcPct val="150000"/>
              </a:lnSpc>
              <a:buNone/>
            </a:pPr>
            <a:r>
              <a:rPr lang="en-US" b="1" dirty="0">
                <a:latin typeface="Times New Roman" panose="02020603050405020304" pitchFamily="18" charset="0"/>
                <a:cs typeface="Times New Roman" panose="02020603050405020304" pitchFamily="18" charset="0"/>
              </a:rPr>
              <a:t>Continuous data</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Continuous data is </a:t>
            </a:r>
            <a:r>
              <a:rPr lang="en-US" sz="2400" dirty="0">
                <a:latin typeface="Times New Roman" panose="02020603050405020304" pitchFamily="18" charset="0"/>
                <a:cs typeface="Times New Roman" panose="02020603050405020304" pitchFamily="18" charset="0"/>
              </a:rPr>
              <a:t>not be in whole numbers, it can be in </a:t>
            </a:r>
            <a:r>
              <a:rPr lang="en-US" sz="2400" dirty="0" smtClean="0">
                <a:latin typeface="Times New Roman" panose="02020603050405020304" pitchFamily="18" charset="0"/>
                <a:cs typeface="Times New Roman" panose="02020603050405020304" pitchFamily="18" charset="0"/>
              </a:rPr>
              <a:t>decimals. </a:t>
            </a:r>
            <a:r>
              <a:rPr lang="en-US" sz="2400" dirty="0">
                <a:latin typeface="Times New Roman" panose="02020603050405020304" pitchFamily="18" charset="0"/>
                <a:cs typeface="Times New Roman" panose="02020603050405020304" pitchFamily="18" charset="0"/>
              </a:rPr>
              <a:t>Examples are the temperature in a city for a week, your percentage of marks for the last exam etc.</a:t>
            </a:r>
          </a:p>
        </p:txBody>
      </p:sp>
      <p:sp>
        <p:nvSpPr>
          <p:cNvPr id="4" name="Slide Number Placeholder 3"/>
          <p:cNvSpPr>
            <a:spLocks noGrp="1"/>
          </p:cNvSpPr>
          <p:nvPr>
            <p:ph type="sldNum" sz="quarter" idx="12"/>
          </p:nvPr>
        </p:nvSpPr>
        <p:spPr/>
        <p:txBody>
          <a:bodyPr/>
          <a:lstStyle/>
          <a:p>
            <a:fld id="{BF7FAAA7-D1D3-4C52-998D-FAE084489E04}" type="slidenum">
              <a:rPr lang="en-US" smtClean="0"/>
              <a:t>6</a:t>
            </a:fld>
            <a:endParaRPr lang="en-US"/>
          </a:p>
        </p:txBody>
      </p:sp>
    </p:spTree>
    <p:extLst>
      <p:ext uri="{BB962C8B-B14F-4D97-AF65-F5344CB8AC3E}">
        <p14:creationId xmlns:p14="http://schemas.microsoft.com/office/powerpoint/2010/main" val="3503589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anose="02020603050405020304" pitchFamily="18" charset="0"/>
                <a:cs typeface="Times New Roman" panose="02020603050405020304" pitchFamily="18" charset="0"/>
              </a:rPr>
              <a:t>Frequency Distribution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b="1" dirty="0" smtClean="0">
                <a:latin typeface="Times New Roman" panose="02020603050405020304" pitchFamily="18" charset="0"/>
                <a:cs typeface="Times New Roman" panose="02020603050405020304" pitchFamily="18" charset="0"/>
              </a:rPr>
              <a:t>Definition </a:t>
            </a:r>
          </a:p>
          <a:p>
            <a:pPr lvl="1" algn="just">
              <a:lnSpc>
                <a:spcPct val="150000"/>
              </a:lnSpc>
            </a:pPr>
            <a:r>
              <a:rPr lang="en-US" dirty="0" smtClean="0">
                <a:latin typeface="Times New Roman" panose="02020603050405020304" pitchFamily="18" charset="0"/>
                <a:cs typeface="Times New Roman" panose="02020603050405020304" pitchFamily="18" charset="0"/>
              </a:rPr>
              <a:t>A frequency distribution is an organized tabulation of the number of individuals located in each category non the scale measurements. </a:t>
            </a:r>
          </a:p>
          <a:p>
            <a:pPr lvl="2" algn="just">
              <a:lnSpc>
                <a:spcPct val="150000"/>
              </a:lnSpc>
            </a:pPr>
            <a:r>
              <a:rPr lang="en-US" dirty="0" smtClean="0">
                <a:latin typeface="Times New Roman" panose="02020603050405020304" pitchFamily="18" charset="0"/>
                <a:cs typeface="Times New Roman" panose="02020603050405020304" pitchFamily="18" charset="0"/>
              </a:rPr>
              <a:t>How many times a value exists in data set</a:t>
            </a:r>
          </a:p>
          <a:p>
            <a:pPr lvl="2" algn="just">
              <a:lnSpc>
                <a:spcPct val="150000"/>
              </a:lnSpc>
            </a:pPr>
            <a:r>
              <a:rPr lang="en-US" dirty="0" smtClean="0">
                <a:latin typeface="Times New Roman" panose="02020603050405020304" pitchFamily="18" charset="0"/>
                <a:cs typeface="Times New Roman" panose="02020603050405020304" pitchFamily="18" charset="0"/>
              </a:rPr>
              <a:t>To deal with huge amount of data </a:t>
            </a:r>
          </a:p>
          <a:p>
            <a:pPr lvl="2" algn="just">
              <a:lnSpc>
                <a:spcPct val="150000"/>
              </a:lnSpc>
            </a:pPr>
            <a:r>
              <a:rPr lang="en-US" dirty="0" smtClean="0">
                <a:latin typeface="Times New Roman" panose="02020603050405020304" pitchFamily="18" charset="0"/>
                <a:cs typeface="Times New Roman" panose="02020603050405020304" pitchFamily="18" charset="0"/>
              </a:rPr>
              <a:t>We don’t know nature of data</a:t>
            </a:r>
          </a:p>
          <a:p>
            <a:pPr marL="914400" lvl="2" indent="0" algn="just">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7</a:t>
            </a:fld>
            <a:endParaRPr lang="en-US"/>
          </a:p>
        </p:txBody>
      </p:sp>
    </p:spTree>
    <p:extLst>
      <p:ext uri="{BB962C8B-B14F-4D97-AF65-F5344CB8AC3E}">
        <p14:creationId xmlns:p14="http://schemas.microsoft.com/office/powerpoint/2010/main" val="1580231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What is Frequency?</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611118" cy="4530725"/>
          </a:xfrm>
        </p:spPr>
        <p:txBody>
          <a:bodyPr>
            <a:normAutofit fontScale="85000" lnSpcReduction="20000"/>
          </a:bodyPr>
          <a:lstStyle/>
          <a:p>
            <a:pPr>
              <a:lnSpc>
                <a:spcPct val="150000"/>
              </a:lnSpc>
            </a:pPr>
            <a:r>
              <a:rPr lang="en-US" sz="2600" dirty="0" smtClean="0">
                <a:latin typeface="Times New Roman" panose="02020603050405020304" pitchFamily="18" charset="0"/>
                <a:cs typeface="Times New Roman" panose="02020603050405020304" pitchFamily="18" charset="0"/>
              </a:rPr>
              <a:t>In statistics the frequency of an event is the number of times the event occurred in an experiment or study. </a:t>
            </a:r>
          </a:p>
          <a:p>
            <a:pPr lvl="1">
              <a:lnSpc>
                <a:spcPct val="150000"/>
              </a:lnSpc>
            </a:pPr>
            <a:r>
              <a:rPr lang="en-US" sz="2600" dirty="0" smtClean="0">
                <a:latin typeface="Times New Roman" panose="02020603050405020304" pitchFamily="18" charset="0"/>
                <a:cs typeface="Times New Roman" panose="02020603050405020304" pitchFamily="18" charset="0"/>
              </a:rPr>
              <a:t>These frequencies are often represented in Tabulation and graphically in histograms.</a:t>
            </a:r>
            <a:endParaRPr lang="en-US" sz="2400" dirty="0" smtClean="0">
              <a:latin typeface="Times New Roman" panose="02020603050405020304" pitchFamily="18" charset="0"/>
              <a:cs typeface="Times New Roman" panose="02020603050405020304" pitchFamily="18" charset="0"/>
            </a:endParaRPr>
          </a:p>
          <a:p>
            <a:pPr>
              <a:lnSpc>
                <a:spcPct val="150000"/>
              </a:lnSpc>
            </a:pPr>
            <a:r>
              <a:rPr lang="en-US" sz="2400" b="1" dirty="0" smtClean="0">
                <a:latin typeface="Times New Roman" panose="02020603050405020304" pitchFamily="18" charset="0"/>
                <a:cs typeface="Times New Roman" panose="02020603050405020304" pitchFamily="18" charset="0"/>
              </a:rPr>
              <a:t>Types of Frequency Distribution</a:t>
            </a:r>
          </a:p>
          <a:p>
            <a:pPr lvl="1">
              <a:lnSpc>
                <a:spcPct val="150000"/>
              </a:lnSpc>
            </a:pPr>
            <a:r>
              <a:rPr lang="en-US" dirty="0" smtClean="0">
                <a:latin typeface="Times New Roman" panose="02020603050405020304" pitchFamily="18" charset="0"/>
                <a:cs typeface="Times New Roman" panose="02020603050405020304" pitchFamily="18" charset="0"/>
              </a:rPr>
              <a:t>Grouped frequency distribution.</a:t>
            </a:r>
          </a:p>
          <a:p>
            <a:pPr lvl="1">
              <a:lnSpc>
                <a:spcPct val="150000"/>
              </a:lnSpc>
            </a:pPr>
            <a:r>
              <a:rPr lang="en-US" dirty="0" smtClean="0">
                <a:latin typeface="Times New Roman" panose="02020603050405020304" pitchFamily="18" charset="0"/>
                <a:cs typeface="Times New Roman" panose="02020603050405020304" pitchFamily="18" charset="0"/>
              </a:rPr>
              <a:t>Ungrouped frequency distribution.</a:t>
            </a:r>
          </a:p>
          <a:p>
            <a:pPr lvl="1">
              <a:lnSpc>
                <a:spcPct val="150000"/>
              </a:lnSpc>
            </a:pPr>
            <a:r>
              <a:rPr lang="en-US" dirty="0" smtClean="0">
                <a:latin typeface="Times New Roman" panose="02020603050405020304" pitchFamily="18" charset="0"/>
                <a:cs typeface="Times New Roman" panose="02020603050405020304" pitchFamily="18" charset="0"/>
              </a:rPr>
              <a:t>Cumulative frequency distribution.</a:t>
            </a:r>
          </a:p>
          <a:p>
            <a:pPr lvl="1">
              <a:lnSpc>
                <a:spcPct val="150000"/>
              </a:lnSpc>
            </a:pPr>
            <a:r>
              <a:rPr lang="en-US" dirty="0" smtClean="0">
                <a:latin typeface="Times New Roman" panose="02020603050405020304" pitchFamily="18" charset="0"/>
                <a:cs typeface="Times New Roman" panose="02020603050405020304" pitchFamily="18" charset="0"/>
              </a:rPr>
              <a:t>Relative frequency distribution.</a:t>
            </a:r>
          </a:p>
          <a:p>
            <a:pPr lvl="1">
              <a:lnSpc>
                <a:spcPct val="150000"/>
              </a:lnSpc>
            </a:pPr>
            <a:r>
              <a:rPr lang="en-US" dirty="0" smtClean="0">
                <a:latin typeface="Times New Roman" panose="02020603050405020304" pitchFamily="18" charset="0"/>
                <a:cs typeface="Times New Roman" panose="02020603050405020304" pitchFamily="18" charset="0"/>
              </a:rPr>
              <a:t>Relative cumulative frequency distribution</a:t>
            </a:r>
          </a:p>
        </p:txBody>
      </p:sp>
      <p:sp>
        <p:nvSpPr>
          <p:cNvPr id="7" name="Slide Number Placeholder 6"/>
          <p:cNvSpPr>
            <a:spLocks noGrp="1"/>
          </p:cNvSpPr>
          <p:nvPr>
            <p:ph type="sldNum" sz="quarter" idx="12"/>
          </p:nvPr>
        </p:nvSpPr>
        <p:spPr/>
        <p:txBody>
          <a:bodyPr/>
          <a:lstStyle/>
          <a:p>
            <a:fld id="{BF7FAAA7-D1D3-4C52-998D-FAE084489E04}" type="slidenum">
              <a:rPr lang="en-US" smtClean="0"/>
              <a:t>8</a:t>
            </a:fld>
            <a:endParaRPr lang="en-US"/>
          </a:p>
        </p:txBody>
      </p:sp>
    </p:spTree>
    <p:extLst>
      <p:ext uri="{BB962C8B-B14F-4D97-AF65-F5344CB8AC3E}">
        <p14:creationId xmlns:p14="http://schemas.microsoft.com/office/powerpoint/2010/main" val="3680894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Frequency Distribution Table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The following set of N=20 scores was obtained from a 10 points statistics quiz. We will organize these scores by constructing frequency distribution table. The Scores were;</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8, 9, 8, 7, 10, 9, 6, 4, 9, 8, 7, 8, 10, 9, 8, 6, 9, 7, 8, 8.</a:t>
            </a:r>
          </a:p>
          <a:p>
            <a:pPr marL="0" indent="0" algn="just">
              <a:lnSpc>
                <a:spcPct val="150000"/>
              </a:lnSpc>
              <a:buNone/>
            </a:pPr>
            <a:r>
              <a:rPr lang="en-US" sz="2400" b="1" dirty="0" smtClean="0">
                <a:latin typeface="Times New Roman" panose="02020603050405020304" pitchFamily="18" charset="0"/>
                <a:cs typeface="Times New Roman" panose="02020603050405020304" pitchFamily="18" charset="0"/>
              </a:rPr>
              <a:t>Note</a:t>
            </a:r>
            <a:r>
              <a:rPr lang="en-US" sz="2400" dirty="0" smtClean="0">
                <a:latin typeface="Times New Roman" panose="02020603050405020304" pitchFamily="18" charset="0"/>
                <a:cs typeface="Times New Roman" panose="02020603050405020304" pitchFamily="18" charset="0"/>
              </a:rPr>
              <a:t>:  Firstly from the above scores you selected the lowest and the largest score</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Highest score = 10              Lowest score = 4</a:t>
            </a: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F7FAAA7-D1D3-4C52-998D-FAE084489E04}" type="slidenum">
              <a:rPr lang="en-US" smtClean="0"/>
              <a:t>9</a:t>
            </a:fld>
            <a:endParaRPr lang="en-US"/>
          </a:p>
        </p:txBody>
      </p:sp>
    </p:spTree>
    <p:extLst>
      <p:ext uri="{BB962C8B-B14F-4D97-AF65-F5344CB8AC3E}">
        <p14:creationId xmlns:p14="http://schemas.microsoft.com/office/powerpoint/2010/main" val="1056675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1187</Words>
  <Application>Microsoft Office PowerPoint</Application>
  <PresentationFormat>Widescreen</PresentationFormat>
  <Paragraphs>197</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 Chapter # 2: Frequency Distribution</vt:lpstr>
      <vt:lpstr>DATA                                        18-03-2020, 19-03-2020</vt:lpstr>
      <vt:lpstr>Primary and Secondary Data</vt:lpstr>
      <vt:lpstr>  Secondary Data:</vt:lpstr>
      <vt:lpstr>Sources of Primary and Secondary Data</vt:lpstr>
      <vt:lpstr>Discrete Data and Continuous Data</vt:lpstr>
      <vt:lpstr>Frequency Distribution</vt:lpstr>
      <vt:lpstr>What is Frequency?</vt:lpstr>
      <vt:lpstr>Frequency Distribution Table </vt:lpstr>
      <vt:lpstr>Frequency Distribution Table </vt:lpstr>
      <vt:lpstr>PowerPoint Presentation</vt:lpstr>
      <vt:lpstr>Proportion and Percentage </vt:lpstr>
      <vt:lpstr>Percentage </vt:lpstr>
      <vt:lpstr>Percentage</vt:lpstr>
      <vt:lpstr>Grouped Frequency Distribution Table</vt:lpstr>
      <vt:lpstr>PowerPoint Presentation</vt:lpstr>
      <vt:lpstr>Rules </vt:lpstr>
      <vt:lpstr>PowerPoint Presentation</vt:lpstr>
      <vt:lpstr>PowerPoint Presentation</vt:lpstr>
      <vt:lpstr>Example </vt:lpstr>
      <vt:lpstr>Grouped Frequency Distribution Table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 1  Chapter # 2</dc:title>
  <dc:creator>Kanwal Iqbal</dc:creator>
  <cp:lastModifiedBy>Kanwal Iqbal</cp:lastModifiedBy>
  <cp:revision>40</cp:revision>
  <dcterms:created xsi:type="dcterms:W3CDTF">2020-03-15T09:08:15Z</dcterms:created>
  <dcterms:modified xsi:type="dcterms:W3CDTF">2020-04-29T16:58:57Z</dcterms:modified>
</cp:coreProperties>
</file>