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4"/>
  </p:notesMasterIdLst>
  <p:sldIdLst>
    <p:sldId id="256" r:id="rId2"/>
    <p:sldId id="258" r:id="rId3"/>
    <p:sldId id="257"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047" autoAdjust="0"/>
  </p:normalViewPr>
  <p:slideViewPr>
    <p:cSldViewPr snapToGrid="0">
      <p:cViewPr varScale="1">
        <p:scale>
          <a:sx n="79" d="100"/>
          <a:sy n="79" d="100"/>
        </p:scale>
        <p:origin x="1570"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1B0A8C-E6E3-4E14-B280-5C2B941E4318}" type="datetimeFigureOut">
              <a:rPr lang="en-US" smtClean="0"/>
              <a:t>10/20/2020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584864B-46F7-446C-8CDC-28158F5A1986}" type="slidenum">
              <a:rPr lang="en-US" smtClean="0"/>
              <a:t>‹#›</a:t>
            </a:fld>
            <a:endParaRPr lang="en-US"/>
          </a:p>
        </p:txBody>
      </p:sp>
    </p:spTree>
    <p:extLst>
      <p:ext uri="{BB962C8B-B14F-4D97-AF65-F5344CB8AC3E}">
        <p14:creationId xmlns:p14="http://schemas.microsoft.com/office/powerpoint/2010/main" val="38246532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Abacus (500 B.B. was small size and portable) -&gt; Calculator (evolves into modern technology mobile computing) because of their use and portability.</a:t>
            </a:r>
          </a:p>
          <a:p>
            <a:r>
              <a:rPr lang="en-US" sz="1200" i="0" kern="1200" dirty="0">
                <a:solidFill>
                  <a:schemeClr val="tx1"/>
                </a:solidFill>
                <a:effectLst/>
                <a:latin typeface="+mn-lt"/>
                <a:ea typeface="+mn-ea"/>
                <a:cs typeface="+mn-cs"/>
              </a:rPr>
              <a:t>- Networking two or more computers together requires some medium that allows the signals to be exchanged among them.</a:t>
            </a:r>
            <a:br>
              <a:rPr lang="en-US" sz="1200" i="0" kern="1200" dirty="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10"/>
          </p:nvPr>
        </p:nvSpPr>
        <p:spPr/>
        <p:txBody>
          <a:bodyPr/>
          <a:lstStyle/>
          <a:p>
            <a:fld id="{4584864B-46F7-446C-8CDC-28158F5A1986}" type="slidenum">
              <a:rPr lang="en-US" smtClean="0"/>
              <a:t>5</a:t>
            </a:fld>
            <a:endParaRPr lang="en-US"/>
          </a:p>
        </p:txBody>
      </p:sp>
    </p:spTree>
    <p:extLst>
      <p:ext uri="{BB962C8B-B14F-4D97-AF65-F5344CB8AC3E}">
        <p14:creationId xmlns:p14="http://schemas.microsoft.com/office/powerpoint/2010/main" val="21389131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sz="1200" i="0" kern="1200" dirty="0">
                <a:solidFill>
                  <a:schemeClr val="tx1"/>
                </a:solidFill>
                <a:effectLst/>
                <a:latin typeface="+mn-lt"/>
                <a:ea typeface="+mn-ea"/>
                <a:cs typeface="+mn-cs"/>
              </a:rPr>
              <a:t>Tools that allow us to qualify our problem of building mobile software applications and mobile computing systems.</a:t>
            </a:r>
          </a:p>
          <a:p>
            <a:pPr marL="171450" indent="-171450">
              <a:buFontTx/>
              <a:buChar char="-"/>
            </a:pPr>
            <a:br>
              <a:rPr lang="en-US" sz="1200" i="0" kern="1200" dirty="0">
                <a:solidFill>
                  <a:schemeClr val="tx1"/>
                </a:solidFill>
                <a:effectLst/>
                <a:latin typeface="+mn-lt"/>
                <a:ea typeface="+mn-ea"/>
                <a:cs typeface="+mn-cs"/>
              </a:rPr>
            </a:br>
            <a:endParaRPr lang="en-US" dirty="0"/>
          </a:p>
        </p:txBody>
      </p:sp>
      <p:sp>
        <p:nvSpPr>
          <p:cNvPr id="4" name="Slide Number Placeholder 3"/>
          <p:cNvSpPr>
            <a:spLocks noGrp="1"/>
          </p:cNvSpPr>
          <p:nvPr>
            <p:ph type="sldNum" sz="quarter" idx="10"/>
          </p:nvPr>
        </p:nvSpPr>
        <p:spPr/>
        <p:txBody>
          <a:bodyPr/>
          <a:lstStyle/>
          <a:p>
            <a:fld id="{4584864B-46F7-446C-8CDC-28158F5A1986}" type="slidenum">
              <a:rPr lang="en-US" smtClean="0"/>
              <a:t>7</a:t>
            </a:fld>
            <a:endParaRPr lang="en-US"/>
          </a:p>
        </p:txBody>
      </p:sp>
    </p:spTree>
    <p:extLst>
      <p:ext uri="{BB962C8B-B14F-4D97-AF65-F5344CB8AC3E}">
        <p14:creationId xmlns:p14="http://schemas.microsoft.com/office/powerpoint/2010/main" val="4111043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84864B-46F7-446C-8CDC-28158F5A1986}" type="slidenum">
              <a:rPr lang="en-US" smtClean="0"/>
              <a:t>10</a:t>
            </a:fld>
            <a:endParaRPr lang="en-US"/>
          </a:p>
        </p:txBody>
      </p:sp>
    </p:spTree>
    <p:extLst>
      <p:ext uri="{BB962C8B-B14F-4D97-AF65-F5344CB8AC3E}">
        <p14:creationId xmlns:p14="http://schemas.microsoft.com/office/powerpoint/2010/main" val="3249077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1B20FA4D-82BE-458F-B68E-5FC032C10D94}" type="datetimeFigureOut">
              <a:rPr lang="en-US" smtClean="0"/>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9732DE-8723-4EC9-AA4C-E5FB5469A14C}" type="slidenum">
              <a:rPr lang="en-US" smtClean="0"/>
              <a:t>‹#›</a:t>
            </a:fld>
            <a:endParaRPr lang="en-US"/>
          </a:p>
        </p:txBody>
      </p:sp>
    </p:spTree>
    <p:extLst>
      <p:ext uri="{BB962C8B-B14F-4D97-AF65-F5344CB8AC3E}">
        <p14:creationId xmlns:p14="http://schemas.microsoft.com/office/powerpoint/2010/main" val="4196704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20FA4D-82BE-458F-B68E-5FC032C10D94}" type="datetimeFigureOut">
              <a:rPr lang="en-US" smtClean="0"/>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9732DE-8723-4EC9-AA4C-E5FB5469A14C}" type="slidenum">
              <a:rPr lang="en-US" smtClean="0"/>
              <a:t>‹#›</a:t>
            </a:fld>
            <a:endParaRPr lang="en-US"/>
          </a:p>
        </p:txBody>
      </p:sp>
    </p:spTree>
    <p:extLst>
      <p:ext uri="{BB962C8B-B14F-4D97-AF65-F5344CB8AC3E}">
        <p14:creationId xmlns:p14="http://schemas.microsoft.com/office/powerpoint/2010/main" val="4001366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20FA4D-82BE-458F-B68E-5FC032C10D94}" type="datetimeFigureOut">
              <a:rPr lang="en-US" smtClean="0"/>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9732DE-8723-4EC9-AA4C-E5FB5469A14C}" type="slidenum">
              <a:rPr lang="en-US" smtClean="0"/>
              <a:t>‹#›</a:t>
            </a:fld>
            <a:endParaRPr lang="en-US"/>
          </a:p>
        </p:txBody>
      </p:sp>
    </p:spTree>
    <p:extLst>
      <p:ext uri="{BB962C8B-B14F-4D97-AF65-F5344CB8AC3E}">
        <p14:creationId xmlns:p14="http://schemas.microsoft.com/office/powerpoint/2010/main" val="1054801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20FA4D-82BE-458F-B68E-5FC032C10D94}" type="datetimeFigureOut">
              <a:rPr lang="en-US" smtClean="0"/>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9732DE-8723-4EC9-AA4C-E5FB5469A14C}" type="slidenum">
              <a:rPr lang="en-US" smtClean="0"/>
              <a:t>‹#›</a:t>
            </a:fld>
            <a:endParaRPr lang="en-US"/>
          </a:p>
        </p:txBody>
      </p:sp>
    </p:spTree>
    <p:extLst>
      <p:ext uri="{BB962C8B-B14F-4D97-AF65-F5344CB8AC3E}">
        <p14:creationId xmlns:p14="http://schemas.microsoft.com/office/powerpoint/2010/main" val="3423505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B20FA4D-82BE-458F-B68E-5FC032C10D94}" type="datetimeFigureOut">
              <a:rPr lang="en-US" smtClean="0"/>
              <a:t>10/20/2020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9732DE-8723-4EC9-AA4C-E5FB5469A14C}" type="slidenum">
              <a:rPr lang="en-US" smtClean="0"/>
              <a:t>‹#›</a:t>
            </a:fld>
            <a:endParaRPr lang="en-US"/>
          </a:p>
        </p:txBody>
      </p:sp>
    </p:spTree>
    <p:extLst>
      <p:ext uri="{BB962C8B-B14F-4D97-AF65-F5344CB8AC3E}">
        <p14:creationId xmlns:p14="http://schemas.microsoft.com/office/powerpoint/2010/main" val="3384589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B20FA4D-82BE-458F-B68E-5FC032C10D94}" type="datetimeFigureOut">
              <a:rPr lang="en-US" smtClean="0"/>
              <a:t>10/20/2020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9732DE-8723-4EC9-AA4C-E5FB5469A14C}" type="slidenum">
              <a:rPr lang="en-US" smtClean="0"/>
              <a:t>‹#›</a:t>
            </a:fld>
            <a:endParaRPr lang="en-US"/>
          </a:p>
        </p:txBody>
      </p:sp>
    </p:spTree>
    <p:extLst>
      <p:ext uri="{BB962C8B-B14F-4D97-AF65-F5344CB8AC3E}">
        <p14:creationId xmlns:p14="http://schemas.microsoft.com/office/powerpoint/2010/main" val="3962627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B20FA4D-82BE-458F-B68E-5FC032C10D94}" type="datetimeFigureOut">
              <a:rPr lang="en-US" smtClean="0"/>
              <a:t>10/20/2020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9732DE-8723-4EC9-AA4C-E5FB5469A14C}" type="slidenum">
              <a:rPr lang="en-US" smtClean="0"/>
              <a:t>‹#›</a:t>
            </a:fld>
            <a:endParaRPr lang="en-US"/>
          </a:p>
        </p:txBody>
      </p:sp>
    </p:spTree>
    <p:extLst>
      <p:ext uri="{BB962C8B-B14F-4D97-AF65-F5344CB8AC3E}">
        <p14:creationId xmlns:p14="http://schemas.microsoft.com/office/powerpoint/2010/main" val="2954463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B20FA4D-82BE-458F-B68E-5FC032C10D94}" type="datetimeFigureOut">
              <a:rPr lang="en-US" smtClean="0"/>
              <a:t>10/20/2020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9732DE-8723-4EC9-AA4C-E5FB5469A14C}" type="slidenum">
              <a:rPr lang="en-US" smtClean="0"/>
              <a:t>‹#›</a:t>
            </a:fld>
            <a:endParaRPr lang="en-US"/>
          </a:p>
        </p:txBody>
      </p:sp>
    </p:spTree>
    <p:extLst>
      <p:ext uri="{BB962C8B-B14F-4D97-AF65-F5344CB8AC3E}">
        <p14:creationId xmlns:p14="http://schemas.microsoft.com/office/powerpoint/2010/main" val="2808303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20FA4D-82BE-458F-B68E-5FC032C10D94}" type="datetimeFigureOut">
              <a:rPr lang="en-US" smtClean="0"/>
              <a:t>10/20/2020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9732DE-8723-4EC9-AA4C-E5FB5469A14C}" type="slidenum">
              <a:rPr lang="en-US" smtClean="0"/>
              <a:t>‹#›</a:t>
            </a:fld>
            <a:endParaRPr lang="en-US"/>
          </a:p>
        </p:txBody>
      </p:sp>
    </p:spTree>
    <p:extLst>
      <p:ext uri="{BB962C8B-B14F-4D97-AF65-F5344CB8AC3E}">
        <p14:creationId xmlns:p14="http://schemas.microsoft.com/office/powerpoint/2010/main" val="2433529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B20FA4D-82BE-458F-B68E-5FC032C10D94}" type="datetimeFigureOut">
              <a:rPr lang="en-US" smtClean="0"/>
              <a:t>10/20/2020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9732DE-8723-4EC9-AA4C-E5FB5469A14C}" type="slidenum">
              <a:rPr lang="en-US" smtClean="0"/>
              <a:t>‹#›</a:t>
            </a:fld>
            <a:endParaRPr lang="en-US"/>
          </a:p>
        </p:txBody>
      </p:sp>
    </p:spTree>
    <p:extLst>
      <p:ext uri="{BB962C8B-B14F-4D97-AF65-F5344CB8AC3E}">
        <p14:creationId xmlns:p14="http://schemas.microsoft.com/office/powerpoint/2010/main" val="3017630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B20FA4D-82BE-458F-B68E-5FC032C10D94}" type="datetimeFigureOut">
              <a:rPr lang="en-US" smtClean="0"/>
              <a:t>10/20/2020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9732DE-8723-4EC9-AA4C-E5FB5469A14C}" type="slidenum">
              <a:rPr lang="en-US" smtClean="0"/>
              <a:t>‹#›</a:t>
            </a:fld>
            <a:endParaRPr lang="en-US"/>
          </a:p>
        </p:txBody>
      </p:sp>
    </p:spTree>
    <p:extLst>
      <p:ext uri="{BB962C8B-B14F-4D97-AF65-F5344CB8AC3E}">
        <p14:creationId xmlns:p14="http://schemas.microsoft.com/office/powerpoint/2010/main" val="505125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B20FA4D-82BE-458F-B68E-5FC032C10D94}" type="datetimeFigureOut">
              <a:rPr lang="en-US" smtClean="0"/>
              <a:t>10/20/2020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19732DE-8723-4EC9-AA4C-E5FB5469A14C}" type="slidenum">
              <a:rPr lang="en-US" smtClean="0"/>
              <a:t>‹#›</a:t>
            </a:fld>
            <a:endParaRPr lang="en-US"/>
          </a:p>
        </p:txBody>
      </p:sp>
    </p:spTree>
    <p:extLst>
      <p:ext uri="{BB962C8B-B14F-4D97-AF65-F5344CB8AC3E}">
        <p14:creationId xmlns:p14="http://schemas.microsoft.com/office/powerpoint/2010/main" val="134194285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638176"/>
            <a:ext cx="6858000" cy="3402012"/>
          </a:xfrm>
        </p:spPr>
        <p:txBody>
          <a:bodyPr>
            <a:normAutofit fontScale="90000"/>
          </a:bodyPr>
          <a:lstStyle/>
          <a:p>
            <a:br>
              <a:rPr lang="en-US" b="1" dirty="0">
                <a:latin typeface="Arial" pitchFamily="-105" charset="0"/>
              </a:rPr>
            </a:br>
            <a:br>
              <a:rPr lang="en-US" b="1" dirty="0">
                <a:latin typeface="Arial" pitchFamily="-105" charset="0"/>
              </a:rPr>
            </a:br>
            <a:r>
              <a:rPr lang="en-US" sz="4800" b="1" dirty="0"/>
              <a:t>IT-4545</a:t>
            </a:r>
            <a:br>
              <a:rPr lang="en-US" b="1" dirty="0">
                <a:latin typeface="Arial" pitchFamily="-105" charset="0"/>
              </a:rPr>
            </a:br>
            <a:r>
              <a:rPr lang="en-US" b="1" dirty="0">
                <a:latin typeface="Arial" pitchFamily="-105" charset="0"/>
              </a:rPr>
              <a:t>Introduction to Mobile Computing</a:t>
            </a:r>
            <a:br>
              <a:rPr lang="en-US" b="1" dirty="0">
                <a:latin typeface="Arial" pitchFamily="-105" charset="0"/>
              </a:rPr>
            </a:br>
            <a:br>
              <a:rPr lang="en-US" b="1" dirty="0">
                <a:latin typeface="Arial" pitchFamily="-105" charset="0"/>
              </a:rPr>
            </a:br>
            <a:r>
              <a:rPr lang="en-US" sz="4000" b="1">
                <a:solidFill>
                  <a:schemeClr val="bg1">
                    <a:lumMod val="50000"/>
                  </a:schemeClr>
                </a:solidFill>
                <a:latin typeface="Arial" pitchFamily="-105" charset="0"/>
              </a:rPr>
              <a:t>Fall 2020</a:t>
            </a:r>
            <a:br>
              <a:rPr lang="en-US" b="1" dirty="0">
                <a:latin typeface="Arial" pitchFamily="-105" charset="0"/>
              </a:rPr>
            </a:br>
            <a:r>
              <a:rPr lang="en-US" b="1" dirty="0">
                <a:latin typeface="Arial" pitchFamily="-105" charset="0"/>
              </a:rPr>
              <a:t> </a:t>
            </a:r>
            <a:endParaRPr lang="en-US" b="1" dirty="0"/>
          </a:p>
        </p:txBody>
      </p:sp>
      <p:sp>
        <p:nvSpPr>
          <p:cNvPr id="3" name="Subtitle 2"/>
          <p:cNvSpPr>
            <a:spLocks noGrp="1"/>
          </p:cNvSpPr>
          <p:nvPr>
            <p:ph type="subTitle" idx="1"/>
          </p:nvPr>
        </p:nvSpPr>
        <p:spPr>
          <a:xfrm>
            <a:off x="1143000" y="4040188"/>
            <a:ext cx="6858000" cy="1655762"/>
          </a:xfrm>
        </p:spPr>
        <p:txBody>
          <a:bodyPr>
            <a:normAutofit/>
          </a:bodyPr>
          <a:lstStyle/>
          <a:p>
            <a:pPr lvl="0" defTabSz="457200">
              <a:lnSpc>
                <a:spcPct val="100000"/>
              </a:lnSpc>
              <a:spcBef>
                <a:spcPct val="20000"/>
              </a:spcBef>
              <a:defRPr/>
            </a:pPr>
            <a:endParaRPr lang="en-US" dirty="0">
              <a:solidFill>
                <a:prstClr val="black">
                  <a:tint val="75000"/>
                </a:prstClr>
              </a:solidFill>
            </a:endParaRPr>
          </a:p>
        </p:txBody>
      </p:sp>
    </p:spTree>
    <p:extLst>
      <p:ext uri="{BB962C8B-B14F-4D97-AF65-F5344CB8AC3E}">
        <p14:creationId xmlns:p14="http://schemas.microsoft.com/office/powerpoint/2010/main" val="2928177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eorgia" panose="02040502050405020303" pitchFamily="18" charset="0"/>
                <a:cs typeface="Arial" panose="020B0604020202020204" pitchFamily="34" charset="0"/>
              </a:rPr>
              <a:t>Location</a:t>
            </a:r>
            <a:endParaRPr lang="en-US" dirty="0"/>
          </a:p>
        </p:txBody>
      </p:sp>
      <p:sp>
        <p:nvSpPr>
          <p:cNvPr id="3" name="Content Placeholder 2"/>
          <p:cNvSpPr>
            <a:spLocks noGrp="1"/>
          </p:cNvSpPr>
          <p:nvPr>
            <p:ph idx="1"/>
          </p:nvPr>
        </p:nvSpPr>
        <p:spPr/>
        <p:txBody>
          <a:bodyPr/>
          <a:lstStyle/>
          <a:p>
            <a:r>
              <a:rPr lang="en-US" sz="2400" i="1" dirty="0">
                <a:latin typeface="Arial" panose="020B0604020202020204" pitchFamily="34" charset="0"/>
                <a:cs typeface="Arial" panose="020B0604020202020204" pitchFamily="34" charset="0"/>
              </a:rPr>
              <a:t>Location sensitivity </a:t>
            </a:r>
            <a:r>
              <a:rPr lang="en-US" sz="2400" dirty="0">
                <a:latin typeface="Arial" panose="020B0604020202020204" pitchFamily="34" charset="0"/>
                <a:cs typeface="Arial" panose="020B0604020202020204" pitchFamily="34" charset="0"/>
              </a:rPr>
              <a:t>is the ability of the device and the software application to first obtain location information while being used and then to take advantage of this location information in offering features and functionality.</a:t>
            </a:r>
          </a:p>
          <a:p>
            <a:r>
              <a:rPr lang="en-US" sz="2400" dirty="0">
                <a:latin typeface="Arial" panose="020B0604020202020204" pitchFamily="34" charset="0"/>
                <a:cs typeface="Arial" panose="020B0604020202020204" pitchFamily="34" charset="0"/>
              </a:rPr>
              <a:t>location-sensing technologies (</a:t>
            </a:r>
            <a:r>
              <a:rPr lang="en-US" sz="2400" i="1" dirty="0">
                <a:latin typeface="Arial" panose="020B0604020202020204" pitchFamily="34" charset="0"/>
                <a:cs typeface="Arial" panose="020B0604020202020204" pitchFamily="34" charset="0"/>
              </a:rPr>
              <a:t>triangulation</a:t>
            </a:r>
            <a:r>
              <a:rPr lang="en-US" sz="2400" dirty="0">
                <a:latin typeface="Arial" panose="020B0604020202020204" pitchFamily="34" charset="0"/>
                <a:cs typeface="Arial" panose="020B0604020202020204" pitchFamily="34" charset="0"/>
              </a:rPr>
              <a:t>, </a:t>
            </a:r>
            <a:r>
              <a:rPr lang="en-US" sz="2400" i="1" dirty="0">
                <a:latin typeface="Arial" panose="020B0604020202020204" pitchFamily="34" charset="0"/>
                <a:cs typeface="Arial" panose="020B0604020202020204" pitchFamily="34" charset="0"/>
              </a:rPr>
              <a:t>proximity</a:t>
            </a:r>
            <a:r>
              <a:rPr lang="en-US" sz="2400" dirty="0">
                <a:latin typeface="Arial" panose="020B0604020202020204" pitchFamily="34" charset="0"/>
                <a:cs typeface="Arial" panose="020B0604020202020204" pitchFamily="34" charset="0"/>
              </a:rPr>
              <a:t>, and </a:t>
            </a:r>
            <a:r>
              <a:rPr lang="en-US" sz="2400" i="1" dirty="0">
                <a:latin typeface="Arial" panose="020B0604020202020204" pitchFamily="34" charset="0"/>
                <a:cs typeface="Arial" panose="020B0604020202020204" pitchFamily="34" charset="0"/>
              </a:rPr>
              <a:t>scene analysis</a:t>
            </a:r>
            <a:r>
              <a:rPr lang="en-US" sz="2400" dirty="0">
                <a:latin typeface="Arial" panose="020B0604020202020204" pitchFamily="34" charset="0"/>
                <a:cs typeface="Arial" panose="020B0604020202020204" pitchFamily="34" charset="0"/>
              </a:rPr>
              <a:t>)</a:t>
            </a:r>
          </a:p>
          <a:p>
            <a:pPr lvl="1"/>
            <a:r>
              <a:rPr lang="en-US" sz="2000" i="1" dirty="0">
                <a:latin typeface="Arial" panose="020B0604020202020204" pitchFamily="34" charset="0"/>
                <a:cs typeface="Arial" panose="020B0604020202020204" pitchFamily="34" charset="0"/>
              </a:rPr>
              <a:t>Triangulation is </a:t>
            </a:r>
            <a:r>
              <a:rPr lang="en-US" sz="2000" dirty="0">
                <a:latin typeface="Arial" panose="020B0604020202020204" pitchFamily="34" charset="0"/>
                <a:cs typeface="Arial" panose="020B0604020202020204" pitchFamily="34" charset="0"/>
              </a:rPr>
              <a:t>calculation of the location of a point that lies in the middle of three other points whose exact locations are known. </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55359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eorgia" panose="02040502050405020303" pitchFamily="18" charset="0"/>
                <a:cs typeface="Arial" panose="020B0604020202020204" pitchFamily="34" charset="0"/>
              </a:rPr>
              <a:t>Location: </a:t>
            </a:r>
            <a:r>
              <a:rPr lang="en-US" sz="2400" dirty="0">
                <a:latin typeface="Georgia" panose="02040502050405020303" pitchFamily="18" charset="0"/>
                <a:cs typeface="Arial" panose="020B0604020202020204" pitchFamily="34" charset="0"/>
              </a:rPr>
              <a:t>Triangulation</a:t>
            </a:r>
            <a:endParaRPr lang="en-US" dirty="0"/>
          </a:p>
        </p:txBody>
      </p:sp>
      <p:pic>
        <p:nvPicPr>
          <p:cNvPr id="4" name="Content Placeholder 3"/>
          <p:cNvPicPr>
            <a:picLocks noGrp="1" noChangeAspect="1"/>
          </p:cNvPicPr>
          <p:nvPr>
            <p:ph idx="1"/>
          </p:nvPr>
        </p:nvPicPr>
        <p:blipFill>
          <a:blip r:embed="rId2"/>
          <a:stretch>
            <a:fillRect/>
          </a:stretch>
        </p:blipFill>
        <p:spPr>
          <a:xfrm>
            <a:off x="1336675" y="1690689"/>
            <a:ext cx="6470650" cy="2066763"/>
          </a:xfrm>
          <a:prstGeom prst="rect">
            <a:avLst/>
          </a:prstGeom>
        </p:spPr>
      </p:pic>
      <p:pic>
        <p:nvPicPr>
          <p:cNvPr id="5" name="Picture 4"/>
          <p:cNvPicPr>
            <a:picLocks noChangeAspect="1"/>
          </p:cNvPicPr>
          <p:nvPr/>
        </p:nvPicPr>
        <p:blipFill>
          <a:blip r:embed="rId3"/>
          <a:stretch>
            <a:fillRect/>
          </a:stretch>
        </p:blipFill>
        <p:spPr>
          <a:xfrm>
            <a:off x="2603522" y="3757452"/>
            <a:ext cx="3936956" cy="2757700"/>
          </a:xfrm>
          <a:prstGeom prst="rect">
            <a:avLst/>
          </a:prstGeom>
        </p:spPr>
      </p:pic>
    </p:spTree>
    <p:extLst>
      <p:ext uri="{BB962C8B-B14F-4D97-AF65-F5344CB8AC3E}">
        <p14:creationId xmlns:p14="http://schemas.microsoft.com/office/powerpoint/2010/main" val="2438552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eorgia" panose="02040502050405020303" pitchFamily="18" charset="0"/>
                <a:cs typeface="Arial" panose="020B0604020202020204" pitchFamily="34" charset="0"/>
              </a:rPr>
              <a:t>Location</a:t>
            </a:r>
            <a:endParaRPr lang="en-US" dirty="0"/>
          </a:p>
        </p:txBody>
      </p:sp>
      <p:sp>
        <p:nvSpPr>
          <p:cNvPr id="3" name="Content Placeholder 2"/>
          <p:cNvSpPr>
            <a:spLocks noGrp="1"/>
          </p:cNvSpPr>
          <p:nvPr>
            <p:ph idx="1"/>
          </p:nvPr>
        </p:nvSpPr>
        <p:spPr/>
        <p:txBody>
          <a:bodyPr/>
          <a:lstStyle/>
          <a:p>
            <a:r>
              <a:rPr lang="en-US" sz="2400" i="1" dirty="0">
                <a:latin typeface="Arial" panose="020B0604020202020204" pitchFamily="34" charset="0"/>
                <a:cs typeface="Arial" panose="020B0604020202020204" pitchFamily="34" charset="0"/>
              </a:rPr>
              <a:t>Proximity</a:t>
            </a:r>
            <a:r>
              <a:rPr lang="en-US" sz="2400" dirty="0">
                <a:latin typeface="Arial" panose="020B0604020202020204" pitchFamily="34" charset="0"/>
                <a:cs typeface="Arial" panose="020B0604020202020204" pitchFamily="34" charset="0"/>
              </a:rPr>
              <a:t>-based methods measure the relative position of the unknown point to some known point. </a:t>
            </a:r>
          </a:p>
          <a:p>
            <a:r>
              <a:rPr lang="en-US" sz="2400" i="1" dirty="0">
                <a:latin typeface="Arial" panose="020B0604020202020204" pitchFamily="34" charset="0"/>
                <a:cs typeface="Arial" panose="020B0604020202020204" pitchFamily="34" charset="0"/>
              </a:rPr>
              <a:t>Scene analysis </a:t>
            </a:r>
            <a:r>
              <a:rPr lang="en-US" sz="2400" dirty="0">
                <a:latin typeface="Arial" panose="020B0604020202020204" pitchFamily="34" charset="0"/>
                <a:cs typeface="Arial" panose="020B0604020202020204" pitchFamily="34" charset="0"/>
              </a:rPr>
              <a:t>relies on image processing and</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topographical techniques to calculate the location of the unknown point based on a view of the unknown point from a known point.</a:t>
            </a:r>
          </a:p>
          <a:p>
            <a:r>
              <a:rPr lang="en-US" sz="2400" dirty="0">
                <a:latin typeface="Arial" panose="020B0604020202020204" pitchFamily="34" charset="0"/>
                <a:cs typeface="Arial" panose="020B0604020202020204" pitchFamily="34" charset="0"/>
              </a:rPr>
              <a:t>The most well known location sensing system today is GPS. GPS-enabled devices can obtain latitude and longitude with accuracy of about 1–5 m.</a:t>
            </a:r>
          </a:p>
        </p:txBody>
      </p:sp>
    </p:spTree>
    <p:extLst>
      <p:ext uri="{BB962C8B-B14F-4D97-AF65-F5344CB8AC3E}">
        <p14:creationId xmlns:p14="http://schemas.microsoft.com/office/powerpoint/2010/main" val="4125865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eorgia" panose="02040502050405020303" pitchFamily="18" charset="0"/>
                <a:cs typeface="Arial" panose="020B0604020202020204" pitchFamily="34" charset="0"/>
              </a:rPr>
              <a:t>Quality of Service</a:t>
            </a:r>
          </a:p>
        </p:txBody>
      </p:sp>
      <p:sp>
        <p:nvSpPr>
          <p:cNvPr id="3" name="Content Placeholder 2"/>
          <p:cNvSpPr>
            <a:spLocks noGrp="1"/>
          </p:cNvSpPr>
          <p:nvPr>
            <p:ph idx="1"/>
          </p:nvPr>
        </p:nvSpPr>
        <p:spPr>
          <a:xfrm>
            <a:off x="628650" y="1825624"/>
            <a:ext cx="7886700" cy="4749987"/>
          </a:xfrm>
        </p:spPr>
        <p:txBody>
          <a:bodyPr>
            <a:normAutofit fontScale="92500" lnSpcReduction="20000"/>
          </a:bodyPr>
          <a:lstStyle/>
          <a:p>
            <a:r>
              <a:rPr lang="en-US" sz="2600" dirty="0">
                <a:latin typeface="Arial" panose="020B0604020202020204" pitchFamily="34" charset="0"/>
                <a:cs typeface="Arial" panose="020B0604020202020204" pitchFamily="34" charset="0"/>
              </a:rPr>
              <a:t>Mobility means loss of network connectivity reliability.</a:t>
            </a:r>
          </a:p>
          <a:p>
            <a:r>
              <a:rPr lang="en-US" sz="2600" dirty="0">
                <a:latin typeface="Arial" panose="020B0604020202020204" pitchFamily="34" charset="0"/>
                <a:cs typeface="Arial" panose="020B0604020202020204" pitchFamily="34" charset="0"/>
              </a:rPr>
              <a:t>Physical conditions can significantly affect the quality of service (QOS)</a:t>
            </a:r>
          </a:p>
          <a:p>
            <a:pPr lvl="1"/>
            <a:r>
              <a:rPr lang="en-US" sz="2200" dirty="0">
                <a:latin typeface="Arial" panose="020B0604020202020204" pitchFamily="34" charset="0"/>
                <a:cs typeface="Arial" panose="020B0604020202020204" pitchFamily="34" charset="0"/>
              </a:rPr>
              <a:t>E.g. bad weather, solar flares, and a variety of other climate-related conditions</a:t>
            </a:r>
          </a:p>
          <a:p>
            <a:pPr lvl="1"/>
            <a:endParaRPr lang="en-US" sz="2200" dirty="0">
              <a:latin typeface="Arial" panose="020B0604020202020204" pitchFamily="34" charset="0"/>
              <a:cs typeface="Arial" panose="020B0604020202020204" pitchFamily="34" charset="0"/>
            </a:endParaRPr>
          </a:p>
          <a:p>
            <a:pPr marL="171450" lvl="1"/>
            <a:r>
              <a:rPr lang="en-US" sz="2600" dirty="0">
                <a:latin typeface="Arial" panose="020B0604020202020204" pitchFamily="34" charset="0"/>
                <a:cs typeface="Arial" panose="020B0604020202020204" pitchFamily="34" charset="0"/>
              </a:rPr>
              <a:t>Mobile applications have to know how to continue to operate even after they are disconnected from the network or while they connect and disconnect from the network</a:t>
            </a:r>
          </a:p>
          <a:p>
            <a:pPr marL="514350" lvl="2"/>
            <a:r>
              <a:rPr lang="en-US" sz="2200" dirty="0">
                <a:latin typeface="Arial" panose="020B0604020202020204" pitchFamily="34" charset="0"/>
                <a:cs typeface="Arial" panose="020B0604020202020204" pitchFamily="34" charset="0"/>
              </a:rPr>
              <a:t>E.g. User traveling in train downloading affect</a:t>
            </a:r>
          </a:p>
          <a:p>
            <a:pPr marL="514350" lvl="2"/>
            <a:endParaRPr lang="en-US" sz="2200" dirty="0">
              <a:latin typeface="Arial" panose="020B0604020202020204" pitchFamily="34" charset="0"/>
              <a:cs typeface="Arial" panose="020B0604020202020204" pitchFamily="34" charset="0"/>
            </a:endParaRPr>
          </a:p>
          <a:p>
            <a:pPr marL="171450" lvl="1"/>
            <a:r>
              <a:rPr lang="en-US" sz="2600" dirty="0">
                <a:latin typeface="Arial" panose="020B0604020202020204" pitchFamily="34" charset="0"/>
                <a:cs typeface="Arial" panose="020B0604020202020204" pitchFamily="34" charset="0"/>
              </a:rPr>
              <a:t>Mobile applications should know how to stop working when the application suddenly disconnects from the network and then resume working when it connects again.</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32112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eorgia" panose="02040502050405020303" pitchFamily="18" charset="0"/>
                <a:cs typeface="Arial" panose="020B0604020202020204" pitchFamily="34" charset="0"/>
              </a:rPr>
              <a:t>Limited Device Storage and CPU</a:t>
            </a:r>
          </a:p>
        </p:txBody>
      </p:sp>
      <p:sp>
        <p:nvSpPr>
          <p:cNvPr id="3" name="Content Placeholder 2"/>
          <p:cNvSpPr>
            <a:spLocks noGrp="1"/>
          </p:cNvSpPr>
          <p:nvPr>
            <p:ph idx="1"/>
          </p:nvPr>
        </p:nvSpPr>
        <p:spPr/>
        <p:txBody>
          <a:bodyPr>
            <a:normAutofit lnSpcReduction="10000"/>
          </a:bodyPr>
          <a:lstStyle/>
          <a:p>
            <a:r>
              <a:rPr lang="en-US" sz="2400" dirty="0">
                <a:latin typeface="Arial" panose="020B0604020202020204" pitchFamily="34" charset="0"/>
                <a:cs typeface="Arial" panose="020B0604020202020204" pitchFamily="34" charset="0"/>
              </a:rPr>
              <a:t>physical size limits; </a:t>
            </a:r>
            <a:r>
              <a:rPr lang="it-IT" sz="2400" dirty="0">
                <a:latin typeface="Arial" panose="020B0604020202020204" pitchFamily="34" charset="0"/>
                <a:cs typeface="Arial" panose="020B0604020202020204" pitchFamily="34" charset="0"/>
              </a:rPr>
              <a:t>volatile storage, nonvolatile storage, and CPU</a:t>
            </a:r>
          </a:p>
          <a:p>
            <a:r>
              <a:rPr lang="en-US" sz="2400" i="1" dirty="0">
                <a:latin typeface="Arial" panose="020B0604020202020204" pitchFamily="34" charset="0"/>
                <a:cs typeface="Arial" panose="020B0604020202020204" pitchFamily="34" charset="0"/>
              </a:rPr>
              <a:t>smaller is nearly always better</a:t>
            </a:r>
          </a:p>
          <a:p>
            <a:r>
              <a:rPr lang="en-US" sz="2400" dirty="0">
                <a:latin typeface="Arial" panose="020B0604020202020204" pitchFamily="34" charset="0"/>
                <a:cs typeface="Arial" panose="020B0604020202020204" pitchFamily="34" charset="0"/>
              </a:rPr>
              <a:t>physical boundaries on the size of transistors</a:t>
            </a:r>
          </a:p>
          <a:p>
            <a:pPr lvl="1"/>
            <a:r>
              <a:rPr lang="en-US" sz="2000" dirty="0">
                <a:latin typeface="Arial" panose="020B0604020202020204" pitchFamily="34" charset="0"/>
                <a:cs typeface="Arial" panose="020B0604020202020204" pitchFamily="34" charset="0"/>
              </a:rPr>
              <a:t>heat produced by the transistors</a:t>
            </a:r>
          </a:p>
          <a:p>
            <a:pPr lvl="1"/>
            <a:r>
              <a:rPr lang="en-US" sz="2000" dirty="0">
                <a:latin typeface="Arial" panose="020B0604020202020204" pitchFamily="34" charset="0"/>
                <a:cs typeface="Arial" panose="020B0604020202020204" pitchFamily="34" charset="0"/>
              </a:rPr>
              <a:t>number of transistors on a microchip</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So, the constraint on how we develop mobile applications</a:t>
            </a:r>
          </a:p>
          <a:p>
            <a:r>
              <a:rPr lang="en-US" sz="2400" dirty="0">
                <a:latin typeface="Arial" panose="020B0604020202020204" pitchFamily="34" charset="0"/>
                <a:cs typeface="Arial" panose="020B0604020202020204" pitchFamily="34" charset="0"/>
              </a:rPr>
              <a:t>Mobile applications must be designed to optimize the use of data storage and processing power</a:t>
            </a:r>
            <a:br>
              <a:rPr lang="en-US" sz="2400" dirty="0"/>
            </a:b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802835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eorgia" panose="02040502050405020303" pitchFamily="18" charset="0"/>
              </a:rPr>
              <a:t>Limited Power Supply</a:t>
            </a:r>
          </a:p>
        </p:txBody>
      </p:sp>
      <p:sp>
        <p:nvSpPr>
          <p:cNvPr id="3" name="Content Placeholder 2"/>
          <p:cNvSpPr>
            <a:spLocks noGrp="1"/>
          </p:cNvSpPr>
          <p:nvPr>
            <p:ph idx="1"/>
          </p:nvPr>
        </p:nvSpPr>
        <p:spPr/>
        <p:txBody>
          <a:bodyPr>
            <a:normAutofit/>
          </a:bodyPr>
          <a:lstStyle/>
          <a:p>
            <a:r>
              <a:rPr lang="en-US" sz="2400" i="1" dirty="0">
                <a:latin typeface="Arial" panose="020B0604020202020204" pitchFamily="34" charset="0"/>
                <a:cs typeface="Arial" panose="020B0604020202020204" pitchFamily="34" charset="0"/>
              </a:rPr>
              <a:t>limited power supply</a:t>
            </a:r>
          </a:p>
          <a:p>
            <a:pPr lvl="1"/>
            <a:r>
              <a:rPr lang="en-US" sz="2000" dirty="0">
                <a:latin typeface="Arial" panose="020B0604020202020204" pitchFamily="34" charset="0"/>
                <a:cs typeface="Arial" panose="020B0604020202020204" pitchFamily="34" charset="0"/>
              </a:rPr>
              <a:t>must be balanced with the processing power, storage, and size</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constraints</a:t>
            </a:r>
          </a:p>
          <a:p>
            <a:r>
              <a:rPr lang="en-US" sz="2400" dirty="0">
                <a:latin typeface="Arial" panose="020B0604020202020204" pitchFamily="34" charset="0"/>
                <a:cs typeface="Arial" panose="020B0604020202020204" pitchFamily="34" charset="0"/>
              </a:rPr>
              <a:t>power supply has a direct or an indirect effect on everything</a:t>
            </a:r>
          </a:p>
          <a:p>
            <a:pPr lvl="1"/>
            <a:r>
              <a:rPr lang="en-US" sz="2000" dirty="0">
                <a:latin typeface="Arial" panose="020B0604020202020204" pitchFamily="34" charset="0"/>
                <a:cs typeface="Arial" panose="020B0604020202020204" pitchFamily="34" charset="0"/>
              </a:rPr>
              <a:t>For example, the brighter the display</a:t>
            </a:r>
          </a:p>
          <a:p>
            <a:r>
              <a:rPr lang="en-US" sz="2400" dirty="0">
                <a:latin typeface="Arial" panose="020B0604020202020204" pitchFamily="34" charset="0"/>
                <a:cs typeface="Arial" panose="020B0604020202020204" pitchFamily="34" charset="0"/>
              </a:rPr>
              <a:t>power management functionality is built into the operating system</a:t>
            </a:r>
          </a:p>
          <a:p>
            <a:r>
              <a:rPr lang="en-US" sz="2400" dirty="0">
                <a:latin typeface="Arial" panose="020B0604020202020204" pitchFamily="34" charset="0"/>
                <a:cs typeface="Arial" panose="020B0604020202020204" pitchFamily="34" charset="0"/>
              </a:rPr>
              <a:t>making the right choice of platform and configure it properly</a:t>
            </a:r>
          </a:p>
        </p:txBody>
      </p:sp>
    </p:spTree>
    <p:extLst>
      <p:ext uri="{BB962C8B-B14F-4D97-AF65-F5344CB8AC3E}">
        <p14:creationId xmlns:p14="http://schemas.microsoft.com/office/powerpoint/2010/main" val="39374701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eorgia" panose="02040502050405020303" pitchFamily="18" charset="0"/>
              </a:rPr>
              <a:t>Varying User Interfaces</a:t>
            </a:r>
          </a:p>
        </p:txBody>
      </p:sp>
      <p:sp>
        <p:nvSpPr>
          <p:cNvPr id="3" name="Content Placeholder 2"/>
          <p:cNvSpPr>
            <a:spLocks noGrp="1"/>
          </p:cNvSpPr>
          <p:nvPr>
            <p:ph idx="1"/>
          </p:nvPr>
        </p:nvSpPr>
        <p:spPr/>
        <p:txBody>
          <a:bodyPr>
            <a:normAutofit/>
          </a:bodyPr>
          <a:lstStyle/>
          <a:p>
            <a:r>
              <a:rPr lang="en-US" sz="2400" dirty="0">
                <a:latin typeface="Arial" panose="020B0604020202020204" pitchFamily="34" charset="0"/>
                <a:cs typeface="Arial" panose="020B0604020202020204" pitchFamily="34" charset="0"/>
              </a:rPr>
              <a:t>Stationary computers efficiently operate interfaces with keyboard, mouse, and monitor</a:t>
            </a:r>
          </a:p>
          <a:p>
            <a:r>
              <a:rPr lang="en-US" sz="2400" dirty="0">
                <a:latin typeface="Arial" panose="020B0604020202020204" pitchFamily="34" charset="0"/>
                <a:cs typeface="Arial" panose="020B0604020202020204" pitchFamily="34" charset="0"/>
              </a:rPr>
              <a:t>Alternative interfaces for mobile devices are voice user interfaces, smaller displays, stylus and other pointing devices, touch-screen displays, and miniature keyboards.</a:t>
            </a:r>
          </a:p>
          <a:p>
            <a:r>
              <a:rPr lang="en-US" sz="2400" dirty="0">
                <a:latin typeface="Arial" panose="020B0604020202020204" pitchFamily="34" charset="0"/>
                <a:cs typeface="Arial" panose="020B0604020202020204" pitchFamily="34" charset="0"/>
              </a:rPr>
              <a:t>Cumbersome to interact while driving or on the move.</a:t>
            </a:r>
          </a:p>
          <a:p>
            <a:r>
              <a:rPr lang="en-US" sz="2400" dirty="0">
                <a:latin typeface="Arial" panose="020B0604020202020204" pitchFamily="34" charset="0"/>
                <a:cs typeface="Arial" panose="020B0604020202020204" pitchFamily="34" charset="0"/>
              </a:rPr>
              <a:t>designers and implementers need to understand necessity of finding the best user interface(s)</a:t>
            </a:r>
          </a:p>
          <a:p>
            <a:r>
              <a:rPr lang="en-US" sz="2400" dirty="0">
                <a:latin typeface="Arial" panose="020B0604020202020204" pitchFamily="34" charset="0"/>
                <a:cs typeface="Arial" panose="020B0604020202020204" pitchFamily="34" charset="0"/>
              </a:rPr>
              <a:t>Next computing revolution in interfaces</a:t>
            </a:r>
          </a:p>
        </p:txBody>
      </p:sp>
    </p:spTree>
    <p:extLst>
      <p:ext uri="{BB962C8B-B14F-4D97-AF65-F5344CB8AC3E}">
        <p14:creationId xmlns:p14="http://schemas.microsoft.com/office/powerpoint/2010/main" val="1449829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eorgia" panose="02040502050405020303" pitchFamily="18" charset="0"/>
              </a:rPr>
              <a:t>Varying User Interfaces</a:t>
            </a:r>
            <a:endParaRPr lang="en-US" dirty="0"/>
          </a:p>
        </p:txBody>
      </p:sp>
      <p:sp>
        <p:nvSpPr>
          <p:cNvPr id="3" name="Content Placeholder 2"/>
          <p:cNvSpPr>
            <a:spLocks noGrp="1"/>
          </p:cNvSpPr>
          <p:nvPr>
            <p:ph idx="1"/>
          </p:nvPr>
        </p:nvSpPr>
        <p:spPr/>
        <p:txBody>
          <a:bodyPr>
            <a:noAutofit/>
          </a:bodyPr>
          <a:lstStyle/>
          <a:p>
            <a:r>
              <a:rPr lang="en-US" sz="2400" dirty="0">
                <a:latin typeface="Arial" panose="020B0604020202020204" pitchFamily="34" charset="0"/>
                <a:cs typeface="Arial" panose="020B0604020202020204" pitchFamily="34" charset="0"/>
              </a:rPr>
              <a:t>User interfaces are difficult to design and implement for the following reasons</a:t>
            </a:r>
          </a:p>
          <a:p>
            <a:pPr lvl="1"/>
            <a:r>
              <a:rPr lang="en-US" sz="2000" dirty="0">
                <a:latin typeface="Arial" panose="020B0604020202020204" pitchFamily="34" charset="0"/>
                <a:cs typeface="Arial" panose="020B0604020202020204" pitchFamily="34" charset="0"/>
              </a:rPr>
              <a:t>Designers have difficulties learning the user’s tasks.</a:t>
            </a:r>
          </a:p>
          <a:p>
            <a:pPr lvl="1"/>
            <a:r>
              <a:rPr lang="en-US" sz="2000" dirty="0">
                <a:latin typeface="Arial" panose="020B0604020202020204" pitchFamily="34" charset="0"/>
                <a:cs typeface="Arial" panose="020B0604020202020204" pitchFamily="34" charset="0"/>
              </a:rPr>
              <a:t>The tasks and domains are complex.</a:t>
            </a:r>
          </a:p>
          <a:p>
            <a:pPr lvl="1"/>
            <a:r>
              <a:rPr lang="en-US" sz="2000" dirty="0">
                <a:latin typeface="Arial" panose="020B0604020202020204" pitchFamily="34" charset="0"/>
                <a:cs typeface="Arial" panose="020B0604020202020204" pitchFamily="34" charset="0"/>
              </a:rPr>
              <a:t>A balance must be achieved among the many different design aspects, such as standards, graphic design, technical writing, internationalization, performance, multiple levels of detail, social factors, and implementation time.</a:t>
            </a:r>
          </a:p>
          <a:p>
            <a:pPr lvl="1"/>
            <a:r>
              <a:rPr lang="en-US" sz="2000" dirty="0">
                <a:latin typeface="Arial" panose="020B0604020202020204" pitchFamily="34" charset="0"/>
                <a:cs typeface="Arial" panose="020B0604020202020204" pitchFamily="34" charset="0"/>
              </a:rPr>
              <a:t>The existing theories and guidelines are not sufficient.</a:t>
            </a:r>
          </a:p>
          <a:p>
            <a:pPr lvl="1"/>
            <a:r>
              <a:rPr lang="en-US" sz="2000" dirty="0">
                <a:latin typeface="Arial" panose="020B0604020202020204" pitchFamily="34" charset="0"/>
                <a:cs typeface="Arial" panose="020B0604020202020204" pitchFamily="34" charset="0"/>
              </a:rPr>
              <a:t>Iterative design is difficult.</a:t>
            </a:r>
          </a:p>
          <a:p>
            <a:pPr lvl="1"/>
            <a:r>
              <a:rPr lang="en-US" sz="2000" dirty="0">
                <a:latin typeface="Arial" panose="020B0604020202020204" pitchFamily="34" charset="0"/>
                <a:cs typeface="Arial" panose="020B0604020202020204" pitchFamily="34" charset="0"/>
              </a:rPr>
              <a:t>There are real-time requirements for handling input events.</a:t>
            </a:r>
          </a:p>
          <a:p>
            <a:pPr lvl="1"/>
            <a:r>
              <a:rPr lang="en-US" sz="2000" dirty="0">
                <a:latin typeface="Arial" panose="020B0604020202020204" pitchFamily="34" charset="0"/>
                <a:cs typeface="Arial" panose="020B0604020202020204" pitchFamily="34" charset="0"/>
              </a:rPr>
              <a:t>It is difficult to test user interface software.</a:t>
            </a:r>
          </a:p>
          <a:p>
            <a:pPr lvl="1"/>
            <a:r>
              <a:rPr lang="en-US" sz="2000" dirty="0">
                <a:latin typeface="Arial" panose="020B0604020202020204" pitchFamily="34" charset="0"/>
                <a:cs typeface="Arial" panose="020B0604020202020204" pitchFamily="34" charset="0"/>
              </a:rPr>
              <a:t>Today’s languages do not provide support for user interfaces.</a:t>
            </a:r>
          </a:p>
          <a:p>
            <a:pPr lvl="1"/>
            <a:r>
              <a:rPr lang="en-US" sz="2000" dirty="0">
                <a:latin typeface="Arial" panose="020B0604020202020204" pitchFamily="34" charset="0"/>
                <a:cs typeface="Arial" panose="020B0604020202020204" pitchFamily="34" charset="0"/>
              </a:rPr>
              <a:t>Programmers report an added difficulty of modularization of user interface software.</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6713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eorgia" panose="02040502050405020303" pitchFamily="18" charset="0"/>
              </a:rPr>
              <a:t>Platform Proliferation</a:t>
            </a:r>
          </a:p>
        </p:txBody>
      </p:sp>
      <p:sp>
        <p:nvSpPr>
          <p:cNvPr id="3" name="Content Placeholder 2"/>
          <p:cNvSpPr>
            <a:spLocks noGrp="1"/>
          </p:cNvSpPr>
          <p:nvPr>
            <p:ph idx="1"/>
          </p:nvPr>
        </p:nvSpPr>
        <p:spPr/>
        <p:txBody>
          <a:bodyPr>
            <a:normAutofit/>
          </a:bodyPr>
          <a:lstStyle/>
          <a:p>
            <a:r>
              <a:rPr lang="en-US" sz="2400" dirty="0">
                <a:latin typeface="Arial" panose="020B0604020202020204" pitchFamily="34" charset="0"/>
                <a:cs typeface="Arial" panose="020B0604020202020204" pitchFamily="34" charset="0"/>
              </a:rPr>
              <a:t>Low cost, small size mobile devices rage manufacturing </a:t>
            </a:r>
          </a:p>
          <a:p>
            <a:r>
              <a:rPr lang="en-US" sz="2400" dirty="0">
                <a:latin typeface="Arial" panose="020B0604020202020204" pitchFamily="34" charset="0"/>
                <a:cs typeface="Arial" panose="020B0604020202020204" pitchFamily="34" charset="0"/>
              </a:rPr>
              <a:t>Gives rise to proliferation of devices and platforms in market</a:t>
            </a:r>
          </a:p>
          <a:p>
            <a:r>
              <a:rPr lang="en-US" sz="2400" dirty="0">
                <a:latin typeface="Arial" panose="020B0604020202020204" pitchFamily="34" charset="0"/>
                <a:cs typeface="Arial" panose="020B0604020202020204" pitchFamily="34" charset="0"/>
              </a:rPr>
              <a:t>Platform proliferation has very significant implications on the architecture, design, and development of mobile applications.</a:t>
            </a:r>
          </a:p>
          <a:p>
            <a:pPr lvl="1"/>
            <a:r>
              <a:rPr lang="en-US" sz="2000" dirty="0">
                <a:latin typeface="Arial" panose="020B0604020202020204" pitchFamily="34" charset="0"/>
                <a:cs typeface="Arial" panose="020B0604020202020204" pitchFamily="34" charset="0"/>
              </a:rPr>
              <a:t>For example, it is not wise to write a voice-driven phone</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book application that runs only on one type of platform.</a:t>
            </a:r>
          </a:p>
          <a:p>
            <a:r>
              <a:rPr lang="en-US" sz="2400" dirty="0">
                <a:latin typeface="Arial" panose="020B0604020202020204" pitchFamily="34" charset="0"/>
                <a:cs typeface="Arial" panose="020B0604020202020204" pitchFamily="34" charset="0"/>
              </a:rPr>
              <a:t>The software architects and developers should be focused on user’s requirements such as, support of multiple platforms.</a:t>
            </a:r>
          </a:p>
        </p:txBody>
      </p:sp>
    </p:spTree>
    <p:extLst>
      <p:ext uri="{BB962C8B-B14F-4D97-AF65-F5344CB8AC3E}">
        <p14:creationId xmlns:p14="http://schemas.microsoft.com/office/powerpoint/2010/main" val="13776953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eorgia" panose="02040502050405020303" pitchFamily="18" charset="0"/>
              </a:rPr>
              <a:t>Active Transactions</a:t>
            </a:r>
          </a:p>
        </p:txBody>
      </p:sp>
      <p:sp>
        <p:nvSpPr>
          <p:cNvPr id="3" name="Content Placeholder 2"/>
          <p:cNvSpPr>
            <a:spLocks noGrp="1"/>
          </p:cNvSpPr>
          <p:nvPr>
            <p:ph idx="1"/>
          </p:nvPr>
        </p:nvSpPr>
        <p:spPr/>
        <p:txBody>
          <a:bodyPr/>
          <a:lstStyle/>
          <a:p>
            <a:r>
              <a:rPr lang="en-US" sz="2400" i="1" dirty="0">
                <a:latin typeface="Arial" panose="020B0604020202020204" pitchFamily="34" charset="0"/>
                <a:cs typeface="Arial" panose="020B0604020202020204" pitchFamily="34" charset="0"/>
              </a:rPr>
              <a:t>active transactions </a:t>
            </a:r>
            <a:r>
              <a:rPr lang="en-US" sz="2400" dirty="0">
                <a:latin typeface="Arial" panose="020B0604020202020204" pitchFamily="34" charset="0"/>
                <a:cs typeface="Arial" panose="020B0604020202020204" pitchFamily="34" charset="0"/>
              </a:rPr>
              <a:t>as those transactions initiated</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by the system.</a:t>
            </a:r>
          </a:p>
          <a:p>
            <a:r>
              <a:rPr lang="en-US" sz="2400" dirty="0">
                <a:latin typeface="Arial" panose="020B0604020202020204" pitchFamily="34" charset="0"/>
                <a:cs typeface="Arial" panose="020B0604020202020204" pitchFamily="34" charset="0"/>
              </a:rPr>
              <a:t>Active transactions may be </a:t>
            </a:r>
            <a:r>
              <a:rPr lang="en-US" sz="2400" i="1" dirty="0">
                <a:latin typeface="Arial" panose="020B0604020202020204" pitchFamily="34" charset="0"/>
                <a:cs typeface="Arial" panose="020B0604020202020204" pitchFamily="34" charset="0"/>
              </a:rPr>
              <a:t>synchronous </a:t>
            </a:r>
            <a:r>
              <a:rPr lang="en-US" sz="2400" dirty="0">
                <a:latin typeface="Arial" panose="020B0604020202020204" pitchFamily="34" charset="0"/>
                <a:cs typeface="Arial" panose="020B0604020202020204" pitchFamily="34" charset="0"/>
              </a:rPr>
              <a:t>or </a:t>
            </a:r>
            <a:r>
              <a:rPr lang="en-US" sz="2400" i="1" dirty="0">
                <a:latin typeface="Arial" panose="020B0604020202020204" pitchFamily="34" charset="0"/>
                <a:cs typeface="Arial" panose="020B0604020202020204" pitchFamily="34" charset="0"/>
              </a:rPr>
              <a:t>asynchronous</a:t>
            </a:r>
            <a:r>
              <a:rPr lang="en-US" sz="2400" dirty="0">
                <a:latin typeface="Arial" panose="020B0604020202020204" pitchFamily="34" charset="0"/>
                <a:cs typeface="Arial" panose="020B0604020202020204" pitchFamily="34" charset="0"/>
              </a:rPr>
              <a:t>. </a:t>
            </a:r>
          </a:p>
          <a:p>
            <a:r>
              <a:rPr lang="en-US" sz="2400" i="1" dirty="0">
                <a:latin typeface="Arial" panose="020B0604020202020204" pitchFamily="34" charset="0"/>
                <a:cs typeface="Arial" panose="020B0604020202020204" pitchFamily="34" charset="0"/>
              </a:rPr>
              <a:t>All active transactions are initiated by the system</a:t>
            </a:r>
            <a:r>
              <a:rPr lang="en-US" sz="2400" dirty="0">
                <a:latin typeface="Arial" panose="020B0604020202020204" pitchFamily="34" charset="0"/>
                <a:cs typeface="Arial" panose="020B0604020202020204" pitchFamily="34" charset="0"/>
              </a:rPr>
              <a:t>.</a:t>
            </a:r>
          </a:p>
          <a:p>
            <a:r>
              <a:rPr lang="en-US" sz="2400" dirty="0">
                <a:latin typeface="Arial" panose="020B0604020202020204" pitchFamily="34" charset="0"/>
                <a:cs typeface="Arial" panose="020B0604020202020204" pitchFamily="34" charset="0"/>
              </a:rPr>
              <a:t>Synchronous transactions are time dependent</a:t>
            </a:r>
          </a:p>
          <a:p>
            <a:endParaRPr lang="en-US" dirty="0"/>
          </a:p>
        </p:txBody>
      </p:sp>
    </p:spTree>
    <p:extLst>
      <p:ext uri="{BB962C8B-B14F-4D97-AF65-F5344CB8AC3E}">
        <p14:creationId xmlns:p14="http://schemas.microsoft.com/office/powerpoint/2010/main" val="3475044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eorgia" panose="02040502050405020303" pitchFamily="18" charset="0"/>
                <a:cs typeface="Arial" panose="020B0604020202020204" pitchFamily="34" charset="0"/>
              </a:rPr>
              <a:t>Course Information</a:t>
            </a:r>
          </a:p>
        </p:txBody>
      </p:sp>
      <p:sp>
        <p:nvSpPr>
          <p:cNvPr id="3" name="Content Placeholder 2"/>
          <p:cNvSpPr>
            <a:spLocks noGrp="1"/>
          </p:cNvSpPr>
          <p:nvPr>
            <p:ph idx="1"/>
          </p:nvPr>
        </p:nvSpPr>
        <p:spPr/>
        <p:txBody>
          <a:bodyPr>
            <a:normAutofit/>
          </a:bodyPr>
          <a:lstStyle/>
          <a:p>
            <a:r>
              <a:rPr lang="en-US" sz="2400" b="1" dirty="0">
                <a:latin typeface="Arial" panose="020B0604020202020204" pitchFamily="34" charset="0"/>
                <a:cs typeface="Arial" panose="020B0604020202020204" pitchFamily="34" charset="0"/>
              </a:rPr>
              <a:t>Books</a:t>
            </a:r>
          </a:p>
          <a:p>
            <a:pPr lvl="1">
              <a:buFontTx/>
              <a:buChar char="-"/>
            </a:pPr>
            <a:r>
              <a:rPr lang="en-US" sz="2000" dirty="0">
                <a:latin typeface="Arial" panose="020B0604020202020204" pitchFamily="34" charset="0"/>
                <a:cs typeface="Arial" panose="020B0604020202020204" pitchFamily="34" charset="0"/>
              </a:rPr>
              <a:t>Programming Mobile Devices: An Introduction for Practitioners by </a:t>
            </a:r>
            <a:r>
              <a:rPr lang="en-US" sz="2000" dirty="0" err="1">
                <a:latin typeface="Arial" panose="020B0604020202020204" pitchFamily="34" charset="0"/>
                <a:cs typeface="Arial" panose="020B0604020202020204" pitchFamily="34" charset="0"/>
              </a:rPr>
              <a:t>TommiMikkonen</a:t>
            </a:r>
            <a:r>
              <a:rPr lang="en-US" sz="2000" dirty="0">
                <a:latin typeface="Arial" panose="020B0604020202020204" pitchFamily="34" charset="0"/>
                <a:cs typeface="Arial" panose="020B0604020202020204" pitchFamily="34" charset="0"/>
              </a:rPr>
              <a:t>, Wiley; 1st Edition (March 19, 2007). ISBN-10: 0470057386.</a:t>
            </a:r>
          </a:p>
          <a:p>
            <a:pPr lvl="1">
              <a:buFontTx/>
              <a:buChar char="-"/>
            </a:pPr>
            <a:r>
              <a:rPr lang="en-US" sz="2000" dirty="0">
                <a:latin typeface="Arial" panose="020B0604020202020204" pitchFamily="34" charset="0"/>
                <a:cs typeface="Arial" panose="020B0604020202020204" pitchFamily="34" charset="0"/>
              </a:rPr>
              <a:t>Professional Mobile Application Development by Jeff </a:t>
            </a:r>
            <a:r>
              <a:rPr lang="en-US" sz="2000" dirty="0" err="1">
                <a:latin typeface="Arial" panose="020B0604020202020204" pitchFamily="34" charset="0"/>
                <a:cs typeface="Arial" panose="020B0604020202020204" pitchFamily="34" charset="0"/>
              </a:rPr>
              <a:t>McWherter</a:t>
            </a:r>
            <a:r>
              <a:rPr lang="en-US" sz="2000" dirty="0">
                <a:latin typeface="Arial" panose="020B0604020202020204" pitchFamily="34" charset="0"/>
                <a:cs typeface="Arial" panose="020B0604020202020204" pitchFamily="34" charset="0"/>
              </a:rPr>
              <a:t>&amp;  Scott </a:t>
            </a:r>
            <a:r>
              <a:rPr lang="en-US" sz="2000" dirty="0" err="1">
                <a:latin typeface="Arial" panose="020B0604020202020204" pitchFamily="34" charset="0"/>
                <a:cs typeface="Arial" panose="020B0604020202020204" pitchFamily="34" charset="0"/>
              </a:rPr>
              <a:t>Gowell</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Wrox</a:t>
            </a:r>
            <a:r>
              <a:rPr lang="en-US" sz="2000" dirty="0">
                <a:latin typeface="Arial" panose="020B0604020202020204" pitchFamily="34" charset="0"/>
                <a:cs typeface="Arial" panose="020B0604020202020204" pitchFamily="34" charset="0"/>
              </a:rPr>
              <a:t>; 1st Edition (September 4, 2012). ISBN-10: 1118203909</a:t>
            </a:r>
          </a:p>
          <a:p>
            <a:pPr>
              <a:buFontTx/>
              <a:buChar char="-"/>
            </a:pPr>
            <a:endParaRPr lang="en-US" sz="24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2163826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eorgia" panose="02040502050405020303" pitchFamily="18" charset="0"/>
              </a:rPr>
              <a:t>Active Transactions</a:t>
            </a:r>
            <a:endParaRPr lang="en-US" dirty="0"/>
          </a:p>
        </p:txBody>
      </p:sp>
      <p:sp>
        <p:nvSpPr>
          <p:cNvPr id="3" name="Content Placeholder 2"/>
          <p:cNvSpPr>
            <a:spLocks noGrp="1"/>
          </p:cNvSpPr>
          <p:nvPr>
            <p:ph idx="1"/>
          </p:nvPr>
        </p:nvSpPr>
        <p:spPr/>
        <p:txBody>
          <a:bodyPr>
            <a:noAutofit/>
          </a:bodyPr>
          <a:lstStyle/>
          <a:p>
            <a:r>
              <a:rPr lang="en-US" sz="2400" dirty="0">
                <a:latin typeface="Arial" panose="020B0604020202020204" pitchFamily="34" charset="0"/>
                <a:cs typeface="Arial" panose="020B0604020202020204" pitchFamily="34" charset="0"/>
              </a:rPr>
              <a:t>Synchronous active transactions properties:</a:t>
            </a:r>
          </a:p>
          <a:p>
            <a:r>
              <a:rPr lang="en-US" sz="2400" dirty="0">
                <a:latin typeface="Arial" panose="020B0604020202020204" pitchFamily="34" charset="0"/>
                <a:cs typeface="Arial" panose="020B0604020202020204" pitchFamily="34" charset="0"/>
              </a:rPr>
              <a:t>The transaction is initiated by the system, and during the same transaction, the user is given an opportunity, for a finite period of time, to respond to the action initiated by the system.</a:t>
            </a:r>
          </a:p>
          <a:p>
            <a:r>
              <a:rPr lang="en-US" sz="2400" dirty="0">
                <a:latin typeface="Arial" panose="020B0604020202020204" pitchFamily="34" charset="0"/>
                <a:cs typeface="Arial" panose="020B0604020202020204" pitchFamily="34" charset="0"/>
              </a:rPr>
              <a:t>Synchronous active transactions require a timely response from the user.</a:t>
            </a:r>
          </a:p>
          <a:p>
            <a:r>
              <a:rPr lang="en-US" sz="2400" dirty="0">
                <a:latin typeface="Arial" panose="020B0604020202020204" pitchFamily="34" charset="0"/>
                <a:cs typeface="Arial" panose="020B0604020202020204" pitchFamily="34" charset="0"/>
              </a:rPr>
              <a:t>The interactions between the system and the user work in a sequential and serial manner during a synchronous transaction.</a:t>
            </a:r>
          </a:p>
          <a:p>
            <a:r>
              <a:rPr lang="en-US" sz="2400" dirty="0">
                <a:latin typeface="Arial" panose="020B0604020202020204" pitchFamily="34" charset="0"/>
                <a:cs typeface="Arial" panose="020B0604020202020204" pitchFamily="34" charset="0"/>
              </a:rPr>
              <a:t>Synchronous active transactions are established between the system and a single user.</a:t>
            </a:r>
          </a:p>
        </p:txBody>
      </p:sp>
    </p:spTree>
    <p:extLst>
      <p:ext uri="{BB962C8B-B14F-4D97-AF65-F5344CB8AC3E}">
        <p14:creationId xmlns:p14="http://schemas.microsoft.com/office/powerpoint/2010/main" val="5724912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Georgia" panose="02040502050405020303" pitchFamily="18" charset="0"/>
              </a:rPr>
              <a:t>Architecture Of Mobile Software Applications</a:t>
            </a:r>
          </a:p>
        </p:txBody>
      </p:sp>
      <p:sp>
        <p:nvSpPr>
          <p:cNvPr id="3" name="Content Placeholder 2"/>
          <p:cNvSpPr>
            <a:spLocks noGrp="1"/>
          </p:cNvSpPr>
          <p:nvPr>
            <p:ph idx="1"/>
          </p:nvPr>
        </p:nvSpPr>
        <p:spPr/>
        <p:txBody>
          <a:bodyPr>
            <a:noAutofit/>
          </a:bodyPr>
          <a:lstStyle/>
          <a:p>
            <a:r>
              <a:rPr lang="en-US" sz="2400" dirty="0">
                <a:latin typeface="Arial" panose="020B0604020202020204" pitchFamily="34" charset="0"/>
                <a:cs typeface="Arial" panose="020B0604020202020204" pitchFamily="34" charset="0"/>
              </a:rPr>
              <a:t>After gathering requirements require such a high-level plan.</a:t>
            </a:r>
          </a:p>
          <a:p>
            <a:r>
              <a:rPr lang="en-US" sz="2400" dirty="0">
                <a:latin typeface="Arial" panose="020B0604020202020204" pitchFamily="34" charset="0"/>
                <a:cs typeface="Arial" panose="020B0604020202020204" pitchFamily="34" charset="0"/>
              </a:rPr>
              <a:t>basic prevalent application architectures are, N-Tier, client–server, mobile agent, and peer-to-peer</a:t>
            </a:r>
          </a:p>
          <a:p>
            <a:r>
              <a:rPr lang="en-US" sz="2400" dirty="0">
                <a:latin typeface="Arial" panose="020B0604020202020204" pitchFamily="34" charset="0"/>
                <a:cs typeface="Arial" panose="020B0604020202020204" pitchFamily="34" charset="0"/>
              </a:rPr>
              <a:t>software architecture to be </a:t>
            </a:r>
            <a:r>
              <a:rPr lang="en-US" sz="2400" i="1" dirty="0">
                <a:latin typeface="Arial" panose="020B0604020202020204" pitchFamily="34" charset="0"/>
                <a:cs typeface="Arial" panose="020B0604020202020204" pitchFamily="34" charset="0"/>
              </a:rPr>
              <a:t>a particular high-level abstraction of the system and how its components collaborate</a:t>
            </a:r>
            <a:r>
              <a:rPr lang="en-US" sz="2400" dirty="0">
                <a:latin typeface="Arial" panose="020B0604020202020204" pitchFamily="34" charset="0"/>
                <a:cs typeface="Arial" panose="020B0604020202020204" pitchFamily="34" charset="0"/>
              </a:rPr>
              <a:t>. </a:t>
            </a:r>
          </a:p>
          <a:p>
            <a:r>
              <a:rPr lang="en-US" sz="2400" i="1" dirty="0">
                <a:latin typeface="Arial" panose="020B0604020202020204" pitchFamily="34" charset="0"/>
                <a:cs typeface="Arial" panose="020B0604020202020204" pitchFamily="34" charset="0"/>
              </a:rPr>
              <a:t>architectural patterns</a:t>
            </a:r>
            <a:r>
              <a:rPr lang="en-US" sz="2400" dirty="0">
                <a:latin typeface="Arial" panose="020B0604020202020204" pitchFamily="34" charset="0"/>
                <a:cs typeface="Arial" panose="020B0604020202020204" pitchFamily="34" charset="0"/>
              </a:rPr>
              <a:t>; these are patterns that are recognizable</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once they are used prevalently in some architectures.</a:t>
            </a:r>
          </a:p>
          <a:p>
            <a:r>
              <a:rPr lang="en-US" sz="2400" dirty="0">
                <a:latin typeface="Arial" panose="020B0604020202020204" pitchFamily="34" charset="0"/>
                <a:cs typeface="Arial" panose="020B0604020202020204" pitchFamily="34" charset="0"/>
              </a:rPr>
              <a:t>Not fully established design patterns, architectural patterns, or even architectures </a:t>
            </a:r>
          </a:p>
        </p:txBody>
      </p:sp>
    </p:spTree>
    <p:extLst>
      <p:ext uri="{BB962C8B-B14F-4D97-AF65-F5344CB8AC3E}">
        <p14:creationId xmlns:p14="http://schemas.microsoft.com/office/powerpoint/2010/main" val="2517932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58890" y="295836"/>
            <a:ext cx="8902912" cy="6343090"/>
          </a:xfrm>
          <a:prstGeom prst="rect">
            <a:avLst/>
          </a:prstGeom>
        </p:spPr>
      </p:pic>
    </p:spTree>
    <p:extLst>
      <p:ext uri="{BB962C8B-B14F-4D97-AF65-F5344CB8AC3E}">
        <p14:creationId xmlns:p14="http://schemas.microsoft.com/office/powerpoint/2010/main" val="1551086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231F20"/>
                </a:solidFill>
                <a:latin typeface="Georgia" panose="02040502050405020303" pitchFamily="18" charset="0"/>
              </a:rPr>
              <a:t>I</a:t>
            </a:r>
            <a:r>
              <a:rPr lang="en-US" sz="3600" b="1" i="0" dirty="0">
                <a:solidFill>
                  <a:srgbClr val="231F20"/>
                </a:solidFill>
                <a:effectLst/>
                <a:latin typeface="Georgia" panose="02040502050405020303" pitchFamily="18" charset="0"/>
              </a:rPr>
              <a:t>ntroduction</a:t>
            </a:r>
            <a:endParaRPr lang="en-US" b="1" dirty="0">
              <a:latin typeface="Georgia" panose="02040502050405020303" pitchFamily="18" charset="0"/>
            </a:endParaRPr>
          </a:p>
        </p:txBody>
      </p:sp>
      <p:sp>
        <p:nvSpPr>
          <p:cNvPr id="3" name="Content Placeholder 2"/>
          <p:cNvSpPr>
            <a:spLocks noGrp="1"/>
          </p:cNvSpPr>
          <p:nvPr>
            <p:ph idx="1"/>
          </p:nvPr>
        </p:nvSpPr>
        <p:spPr/>
        <p:txBody>
          <a:bodyPr/>
          <a:lstStyle/>
          <a:p>
            <a:pPr>
              <a:lnSpc>
                <a:spcPct val="100000"/>
              </a:lnSpc>
            </a:pPr>
            <a:r>
              <a:rPr lang="en-US" sz="2400" i="1" dirty="0">
                <a:latin typeface="Arial" panose="020B0604020202020204" pitchFamily="34" charset="0"/>
                <a:cs typeface="Arial" panose="020B0604020202020204" pitchFamily="34" charset="0"/>
              </a:rPr>
              <a:t>“Mobile computing systems </a:t>
            </a:r>
            <a:r>
              <a:rPr lang="en-US" sz="2400" dirty="0">
                <a:latin typeface="Arial" panose="020B0604020202020204" pitchFamily="34" charset="0"/>
                <a:cs typeface="Arial" panose="020B0604020202020204" pitchFamily="34" charset="0"/>
              </a:rPr>
              <a:t>are computing systems that may be easily moved physically and whose computing capabilities may be used while they are being moved”.</a:t>
            </a:r>
          </a:p>
          <a:p>
            <a:pPr>
              <a:lnSpc>
                <a:spcPct val="100000"/>
              </a:lnSpc>
            </a:pPr>
            <a:r>
              <a:rPr lang="en-US" sz="2400" dirty="0">
                <a:latin typeface="Arial" panose="020B0604020202020204" pitchFamily="34" charset="0"/>
                <a:cs typeface="Arial" panose="020B0604020202020204" pitchFamily="34" charset="0"/>
              </a:rPr>
              <a:t>Examples are </a:t>
            </a:r>
          </a:p>
          <a:p>
            <a:pPr lvl="1">
              <a:lnSpc>
                <a:spcPct val="100000"/>
              </a:lnSpc>
            </a:pPr>
            <a:r>
              <a:rPr lang="en-US" sz="2000" dirty="0">
                <a:latin typeface="Arial" panose="020B0604020202020204" pitchFamily="34" charset="0"/>
                <a:cs typeface="Arial" panose="020B0604020202020204" pitchFamily="34" charset="0"/>
              </a:rPr>
              <a:t>laptops, personal digital assistants (PDAs), and mobile phones</a:t>
            </a:r>
          </a:p>
          <a:p>
            <a:pPr marL="0" indent="0">
              <a:buNone/>
            </a:pPr>
            <a:endParaRPr lang="en-US" dirty="0"/>
          </a:p>
        </p:txBody>
      </p:sp>
    </p:spTree>
    <p:extLst>
      <p:ext uri="{BB962C8B-B14F-4D97-AF65-F5344CB8AC3E}">
        <p14:creationId xmlns:p14="http://schemas.microsoft.com/office/powerpoint/2010/main" val="870662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eorgia" panose="02040502050405020303" pitchFamily="18" charset="0"/>
              </a:rPr>
              <a:t>Aspects Of Mobile Computing </a:t>
            </a:r>
          </a:p>
        </p:txBody>
      </p:sp>
      <p:sp>
        <p:nvSpPr>
          <p:cNvPr id="3" name="Content Placeholder 2"/>
          <p:cNvSpPr>
            <a:spLocks noGrp="1"/>
          </p:cNvSpPr>
          <p:nvPr>
            <p:ph idx="1"/>
          </p:nvPr>
        </p:nvSpPr>
        <p:spPr/>
        <p:txBody>
          <a:bodyPr/>
          <a:lstStyle/>
          <a:p>
            <a:r>
              <a:rPr lang="en-US" sz="2800" dirty="0">
                <a:latin typeface="Arial" panose="020B0604020202020204" pitchFamily="34" charset="0"/>
                <a:cs typeface="Arial" panose="020B0604020202020204" pitchFamily="34" charset="0"/>
              </a:rPr>
              <a:t>Systems are </a:t>
            </a:r>
          </a:p>
          <a:p>
            <a:pPr lvl="1"/>
            <a:r>
              <a:rPr lang="en-US" sz="2400" dirty="0">
                <a:latin typeface="Arial" panose="020B0604020202020204" pitchFamily="34" charset="0"/>
                <a:cs typeface="Arial" panose="020B0604020202020204" pitchFamily="34" charset="0"/>
              </a:rPr>
              <a:t>small size</a:t>
            </a:r>
          </a:p>
          <a:p>
            <a:pPr lvl="1"/>
            <a:r>
              <a:rPr lang="en-US" sz="2400" dirty="0">
                <a:latin typeface="Arial" panose="020B0604020202020204" pitchFamily="34" charset="0"/>
                <a:cs typeface="Arial" panose="020B0604020202020204" pitchFamily="34" charset="0"/>
              </a:rPr>
              <a:t>mobile nature of their use</a:t>
            </a:r>
          </a:p>
          <a:p>
            <a:pPr lvl="1"/>
            <a:r>
              <a:rPr lang="en-US" sz="2400" dirty="0">
                <a:latin typeface="Arial" panose="020B0604020202020204" pitchFamily="34" charset="0"/>
                <a:cs typeface="Arial" panose="020B0604020202020204" pitchFamily="34" charset="0"/>
              </a:rPr>
              <a:t>wireless network connectivity</a:t>
            </a:r>
          </a:p>
          <a:p>
            <a:pPr lvl="1"/>
            <a:r>
              <a:rPr lang="en-US" sz="2400" dirty="0">
                <a:latin typeface="Arial" panose="020B0604020202020204" pitchFamily="34" charset="0"/>
                <a:cs typeface="Arial" panose="020B0604020202020204" pitchFamily="34" charset="0"/>
              </a:rPr>
              <a:t>power sources</a:t>
            </a:r>
          </a:p>
          <a:p>
            <a:pPr lvl="1"/>
            <a:r>
              <a:rPr lang="en-US" sz="2400" dirty="0">
                <a:latin typeface="Arial" panose="020B0604020202020204" pitchFamily="34" charset="0"/>
                <a:cs typeface="Arial" panose="020B0604020202020204" pitchFamily="34" charset="0"/>
              </a:rPr>
              <a:t>functionalities that are particularly suited</a:t>
            </a:r>
            <a:br>
              <a:rPr lang="en-US" sz="2000" dirty="0"/>
            </a:br>
            <a:br>
              <a:rPr lang="en-US" dirty="0"/>
            </a:br>
            <a:br>
              <a:rPr lang="en-US" dirty="0"/>
            </a:br>
            <a:br>
              <a:rPr lang="en-US" dirty="0"/>
            </a:br>
            <a:endParaRPr lang="en-US" dirty="0"/>
          </a:p>
        </p:txBody>
      </p:sp>
    </p:spTree>
    <p:extLst>
      <p:ext uri="{BB962C8B-B14F-4D97-AF65-F5344CB8AC3E}">
        <p14:creationId xmlns:p14="http://schemas.microsoft.com/office/powerpoint/2010/main" val="3127548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8191500" cy="1325563"/>
          </a:xfrm>
        </p:spPr>
        <p:txBody>
          <a:bodyPr/>
          <a:lstStyle/>
          <a:p>
            <a:r>
              <a:rPr lang="en-US" b="1" dirty="0">
                <a:latin typeface="Georgia" panose="02040502050405020303" pitchFamily="18" charset="0"/>
              </a:rPr>
              <a:t>A Brief History of Mobile Computing</a:t>
            </a:r>
          </a:p>
        </p:txBody>
      </p:sp>
      <p:pic>
        <p:nvPicPr>
          <p:cNvPr id="4" name="Content Placeholder 3"/>
          <p:cNvPicPr>
            <a:picLocks noGrp="1" noChangeAspect="1"/>
          </p:cNvPicPr>
          <p:nvPr>
            <p:ph idx="1"/>
          </p:nvPr>
        </p:nvPicPr>
        <p:blipFill>
          <a:blip r:embed="rId3"/>
          <a:stretch>
            <a:fillRect/>
          </a:stretch>
        </p:blipFill>
        <p:spPr>
          <a:xfrm>
            <a:off x="628650" y="2057222"/>
            <a:ext cx="7886700" cy="3888143"/>
          </a:xfrm>
          <a:prstGeom prst="rect">
            <a:avLst/>
          </a:prstGeom>
        </p:spPr>
      </p:pic>
    </p:spTree>
    <p:extLst>
      <p:ext uri="{BB962C8B-B14F-4D97-AF65-F5344CB8AC3E}">
        <p14:creationId xmlns:p14="http://schemas.microsoft.com/office/powerpoint/2010/main" val="3676532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8159750" cy="1325563"/>
          </a:xfrm>
        </p:spPr>
        <p:txBody>
          <a:bodyPr/>
          <a:lstStyle/>
          <a:p>
            <a:r>
              <a:rPr lang="en-US" b="1" dirty="0">
                <a:latin typeface="Georgia" panose="02040502050405020303" pitchFamily="18" charset="0"/>
              </a:rPr>
              <a:t>Wireless Mobile or Mobile Wireless?</a:t>
            </a:r>
          </a:p>
        </p:txBody>
      </p:sp>
      <p:sp>
        <p:nvSpPr>
          <p:cNvPr id="3" name="Content Placeholder 2"/>
          <p:cNvSpPr>
            <a:spLocks noGrp="1"/>
          </p:cNvSpPr>
          <p:nvPr>
            <p:ph idx="1"/>
          </p:nvPr>
        </p:nvSpPr>
        <p:spPr/>
        <p:txBody>
          <a:bodyPr>
            <a:normAutofit/>
          </a:bodyPr>
          <a:lstStyle/>
          <a:p>
            <a:r>
              <a:rPr lang="en-US" sz="2400" i="1" dirty="0">
                <a:latin typeface="Arial" panose="020B0604020202020204" pitchFamily="34" charset="0"/>
                <a:cs typeface="Arial" panose="020B0604020202020204" pitchFamily="34" charset="0"/>
              </a:rPr>
              <a:t>wireless communications </a:t>
            </a:r>
            <a:r>
              <a:rPr lang="en-US" sz="2400" dirty="0">
                <a:latin typeface="Arial" panose="020B0604020202020204" pitchFamily="34" charset="0"/>
                <a:cs typeface="Arial" panose="020B0604020202020204" pitchFamily="34" charset="0"/>
              </a:rPr>
              <a:t>and </a:t>
            </a:r>
            <a:r>
              <a:rPr lang="en-US" sz="2400" i="1" dirty="0">
                <a:latin typeface="Arial" panose="020B0604020202020204" pitchFamily="34" charset="0"/>
                <a:cs typeface="Arial" panose="020B0604020202020204" pitchFamily="34" charset="0"/>
              </a:rPr>
              <a:t>mobile computing</a:t>
            </a:r>
          </a:p>
          <a:p>
            <a:pPr lvl="1"/>
            <a:r>
              <a:rPr lang="en-US" sz="2000" dirty="0">
                <a:latin typeface="Arial" panose="020B0604020202020204" pitchFamily="34" charset="0"/>
                <a:cs typeface="Arial" panose="020B0604020202020204" pitchFamily="34" charset="0"/>
              </a:rPr>
              <a:t>Mobile computing devices need not be wireless.</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Wireless communication systems are type of communication system</a:t>
            </a:r>
          </a:p>
          <a:p>
            <a:r>
              <a:rPr lang="en-US" sz="2400" dirty="0">
                <a:latin typeface="Arial" panose="020B0604020202020204" pitchFamily="34" charset="0"/>
                <a:cs typeface="Arial" panose="020B0604020202020204" pitchFamily="34" charset="0"/>
              </a:rPr>
              <a:t>four pieces to the mobile problem: </a:t>
            </a:r>
          </a:p>
          <a:p>
            <a:pPr lvl="1"/>
            <a:r>
              <a:rPr lang="en-US" sz="2000" dirty="0">
                <a:latin typeface="Arial" panose="020B0604020202020204" pitchFamily="34" charset="0"/>
                <a:cs typeface="Arial" panose="020B0604020202020204" pitchFamily="34" charset="0"/>
              </a:rPr>
              <a:t>mobile user, mobile device, mobile application, and mobile network</a:t>
            </a:r>
            <a:br>
              <a:rPr lang="en-US" sz="2000" dirty="0">
                <a:latin typeface="Arial" panose="020B0604020202020204" pitchFamily="34" charset="0"/>
                <a:cs typeface="Arial" panose="020B0604020202020204" pitchFamily="34" charset="0"/>
              </a:rPr>
            </a:br>
            <a:endParaRPr lang="en-US" sz="20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Dimensions of mobility:</a:t>
            </a:r>
          </a:p>
          <a:p>
            <a:r>
              <a:rPr lang="en-US" sz="2400" dirty="0">
                <a:latin typeface="Arial" panose="020B0604020202020204" pitchFamily="34" charset="0"/>
                <a:cs typeface="Arial" panose="020B0604020202020204" pitchFamily="34" charset="0"/>
              </a:rPr>
              <a:t> The set of properties that distinguishes the mobile computing system from stationary computing system</a:t>
            </a:r>
          </a:p>
          <a:p>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34371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eorgia" panose="02040502050405020303" pitchFamily="18" charset="0"/>
              </a:rPr>
              <a:t>Dimensions of Mobile Computing</a:t>
            </a:r>
          </a:p>
        </p:txBody>
      </p:sp>
      <p:sp>
        <p:nvSpPr>
          <p:cNvPr id="3" name="Content Placeholder 2"/>
          <p:cNvSpPr>
            <a:spLocks noGrp="1"/>
          </p:cNvSpPr>
          <p:nvPr>
            <p:ph idx="1"/>
          </p:nvPr>
        </p:nvSpPr>
        <p:spPr/>
        <p:txBody>
          <a:bodyPr/>
          <a:lstStyle/>
          <a:p>
            <a:r>
              <a:rPr lang="en-US" sz="2400" dirty="0">
                <a:latin typeface="Arial" panose="020B0604020202020204" pitchFamily="34" charset="0"/>
                <a:cs typeface="Arial" panose="020B0604020202020204" pitchFamily="34" charset="0"/>
              </a:rPr>
              <a:t>Location awareness</a:t>
            </a:r>
          </a:p>
          <a:p>
            <a:r>
              <a:rPr lang="en-US" sz="2400" dirty="0">
                <a:latin typeface="Arial" panose="020B0604020202020204" pitchFamily="34" charset="0"/>
                <a:cs typeface="Arial" panose="020B0604020202020204" pitchFamily="34" charset="0"/>
              </a:rPr>
              <a:t>Network connectivity quality of service (QOS)</a:t>
            </a:r>
          </a:p>
          <a:p>
            <a:r>
              <a:rPr lang="en-US" sz="2400" dirty="0">
                <a:latin typeface="Arial" panose="020B0604020202020204" pitchFamily="34" charset="0"/>
                <a:cs typeface="Arial" panose="020B0604020202020204" pitchFamily="34" charset="0"/>
              </a:rPr>
              <a:t>Limited device capabilities</a:t>
            </a:r>
          </a:p>
          <a:p>
            <a:r>
              <a:rPr lang="en-US" sz="2400" dirty="0">
                <a:latin typeface="Arial" panose="020B0604020202020204" pitchFamily="34" charset="0"/>
                <a:cs typeface="Arial" panose="020B0604020202020204" pitchFamily="34" charset="0"/>
              </a:rPr>
              <a:t>Limited power supply</a:t>
            </a:r>
          </a:p>
          <a:p>
            <a:r>
              <a:rPr lang="en-US" sz="2400" dirty="0">
                <a:latin typeface="Arial" panose="020B0604020202020204" pitchFamily="34" charset="0"/>
                <a:cs typeface="Arial" panose="020B0604020202020204" pitchFamily="34" charset="0"/>
              </a:rPr>
              <a:t>Support for a wide variety of user interfaces</a:t>
            </a:r>
          </a:p>
          <a:p>
            <a:r>
              <a:rPr lang="en-US" sz="2400" dirty="0">
                <a:latin typeface="Arial" panose="020B0604020202020204" pitchFamily="34" charset="0"/>
                <a:cs typeface="Arial" panose="020B0604020202020204" pitchFamily="34" charset="0"/>
              </a:rPr>
              <a:t>Platform proliferation</a:t>
            </a:r>
          </a:p>
          <a:p>
            <a:r>
              <a:rPr lang="en-US" sz="2400" dirty="0">
                <a:latin typeface="Arial" panose="020B0604020202020204" pitchFamily="34" charset="0"/>
                <a:cs typeface="Arial" panose="020B0604020202020204" pitchFamily="34" charset="0"/>
              </a:rPr>
              <a:t>Active transactions</a:t>
            </a:r>
          </a:p>
          <a:p>
            <a:endParaRPr lang="en-US" dirty="0"/>
          </a:p>
        </p:txBody>
      </p:sp>
    </p:spTree>
    <p:extLst>
      <p:ext uri="{BB962C8B-B14F-4D97-AF65-F5344CB8AC3E}">
        <p14:creationId xmlns:p14="http://schemas.microsoft.com/office/powerpoint/2010/main" val="32119699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eorgia" panose="02040502050405020303" pitchFamily="18" charset="0"/>
              </a:rPr>
              <a:t>Dimensions of Mobile Computing</a:t>
            </a:r>
            <a:endParaRPr lang="en-US" dirty="0"/>
          </a:p>
        </p:txBody>
      </p:sp>
      <p:pic>
        <p:nvPicPr>
          <p:cNvPr id="4" name="Content Placeholder 3"/>
          <p:cNvPicPr>
            <a:picLocks noGrp="1" noChangeAspect="1"/>
          </p:cNvPicPr>
          <p:nvPr>
            <p:ph idx="1"/>
          </p:nvPr>
        </p:nvPicPr>
        <p:blipFill>
          <a:blip r:embed="rId2"/>
          <a:stretch>
            <a:fillRect/>
          </a:stretch>
        </p:blipFill>
        <p:spPr>
          <a:xfrm>
            <a:off x="1396227" y="1812924"/>
            <a:ext cx="6351545" cy="4892675"/>
          </a:xfrm>
          <a:prstGeom prst="rect">
            <a:avLst/>
          </a:prstGeom>
        </p:spPr>
      </p:pic>
    </p:spTree>
    <p:extLst>
      <p:ext uri="{BB962C8B-B14F-4D97-AF65-F5344CB8AC3E}">
        <p14:creationId xmlns:p14="http://schemas.microsoft.com/office/powerpoint/2010/main" val="13263230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eorgia" panose="02040502050405020303" pitchFamily="18" charset="0"/>
                <a:cs typeface="Arial" panose="020B0604020202020204" pitchFamily="34" charset="0"/>
              </a:rPr>
              <a:t>Location</a:t>
            </a:r>
          </a:p>
        </p:txBody>
      </p:sp>
      <p:sp>
        <p:nvSpPr>
          <p:cNvPr id="3" name="Content Placeholder 2"/>
          <p:cNvSpPr>
            <a:spLocks noGrp="1"/>
          </p:cNvSpPr>
          <p:nvPr>
            <p:ph idx="1"/>
          </p:nvPr>
        </p:nvSpPr>
        <p:spPr/>
        <p:txBody>
          <a:bodyPr>
            <a:noAutofit/>
          </a:bodyPr>
          <a:lstStyle/>
          <a:p>
            <a:r>
              <a:rPr lang="en-US" sz="2400" dirty="0">
                <a:latin typeface="Arial" panose="020B0604020202020204" pitchFamily="34" charset="0"/>
                <a:cs typeface="Arial" panose="020B0604020202020204" pitchFamily="34" charset="0"/>
              </a:rPr>
              <a:t>A mobile device is not always at the same place: Its location is constantly changing.</a:t>
            </a:r>
          </a:p>
          <a:p>
            <a:r>
              <a:rPr lang="en-US" sz="2400" dirty="0">
                <a:latin typeface="Arial" panose="020B0604020202020204" pitchFamily="34" charset="0"/>
                <a:cs typeface="Arial" panose="020B0604020202020204" pitchFamily="34" charset="0"/>
              </a:rPr>
              <a:t>Location aware app and systems have Challenges .</a:t>
            </a:r>
            <a:br>
              <a:rPr lang="en-US" sz="2400" dirty="0">
                <a:latin typeface="Arial" panose="020B0604020202020204" pitchFamily="34" charset="0"/>
                <a:cs typeface="Arial" panose="020B0604020202020204" pitchFamily="34" charset="0"/>
              </a:rPr>
            </a:br>
            <a:endParaRPr lang="en-US" sz="2400" dirty="0">
              <a:latin typeface="Arial" panose="020B0604020202020204" pitchFamily="34" charset="0"/>
              <a:cs typeface="Arial" panose="020B0604020202020204" pitchFamily="34" charset="0"/>
            </a:endParaRPr>
          </a:p>
          <a:p>
            <a:r>
              <a:rPr lang="en-US" sz="2400" i="1" dirty="0">
                <a:latin typeface="Arial" panose="020B0604020202020204" pitchFamily="34" charset="0"/>
                <a:cs typeface="Arial" panose="020B0604020202020204" pitchFamily="34" charset="0"/>
              </a:rPr>
              <a:t>localization </a:t>
            </a:r>
            <a:r>
              <a:rPr lang="en-US" sz="2400" dirty="0">
                <a:latin typeface="Arial" panose="020B0604020202020204" pitchFamily="34" charset="0"/>
                <a:cs typeface="Arial" panose="020B0604020202020204" pitchFamily="34" charset="0"/>
              </a:rPr>
              <a:t>and </a:t>
            </a:r>
            <a:r>
              <a:rPr lang="en-US" sz="2400" i="1" dirty="0">
                <a:latin typeface="Arial" panose="020B0604020202020204" pitchFamily="34" charset="0"/>
                <a:cs typeface="Arial" panose="020B0604020202020204" pitchFamily="34" charset="0"/>
              </a:rPr>
              <a:t>location sensitivity</a:t>
            </a:r>
          </a:p>
          <a:p>
            <a:r>
              <a:rPr lang="en-US" sz="2400" dirty="0">
                <a:latin typeface="Arial" panose="020B0604020202020204" pitchFamily="34" charset="0"/>
                <a:cs typeface="Arial" panose="020B0604020202020204" pitchFamily="34" charset="0"/>
              </a:rPr>
              <a:t>Localization is ability of the architecture of the mobile application to accommodate logic that allows the selection of different business logic, level of work flow, and interfaces based on a given set of location information commonly referred to as locales. e.g., P.O.S or e-commerce web application </a:t>
            </a:r>
          </a:p>
          <a:p>
            <a:pPr lvl="1"/>
            <a:r>
              <a:rPr lang="en-US" sz="2000" dirty="0">
                <a:latin typeface="Arial" panose="020B0604020202020204" pitchFamily="34" charset="0"/>
                <a:cs typeface="Arial" panose="020B0604020202020204" pitchFamily="34" charset="0"/>
              </a:rPr>
              <a:t>different taxation rules</a:t>
            </a:r>
            <a:br>
              <a:rPr lang="en-US" dirty="0"/>
            </a:b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297388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2326</TotalTime>
  <Words>1260</Words>
  <Application>Microsoft Office PowerPoint</Application>
  <PresentationFormat>On-screen Show (4:3)</PresentationFormat>
  <Paragraphs>120</Paragraphs>
  <Slides>22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Georgia</vt:lpstr>
      <vt:lpstr>Office Theme</vt:lpstr>
      <vt:lpstr>  IT-4545 Introduction to Mobile Computing  Fall 2020  </vt:lpstr>
      <vt:lpstr>Course Information</vt:lpstr>
      <vt:lpstr>Introduction</vt:lpstr>
      <vt:lpstr>Aspects Of Mobile Computing </vt:lpstr>
      <vt:lpstr>A Brief History of Mobile Computing</vt:lpstr>
      <vt:lpstr>Wireless Mobile or Mobile Wireless?</vt:lpstr>
      <vt:lpstr>Dimensions of Mobile Computing</vt:lpstr>
      <vt:lpstr>Dimensions of Mobile Computing</vt:lpstr>
      <vt:lpstr>Location</vt:lpstr>
      <vt:lpstr>Location</vt:lpstr>
      <vt:lpstr>Location: Triangulation</vt:lpstr>
      <vt:lpstr>Location</vt:lpstr>
      <vt:lpstr>Quality of Service</vt:lpstr>
      <vt:lpstr>Limited Device Storage and CPU</vt:lpstr>
      <vt:lpstr>Limited Power Supply</vt:lpstr>
      <vt:lpstr>Varying User Interfaces</vt:lpstr>
      <vt:lpstr>Varying User Interfaces</vt:lpstr>
      <vt:lpstr>Platform Proliferation</vt:lpstr>
      <vt:lpstr>Active Transactions</vt:lpstr>
      <vt:lpstr>Active Transactions</vt:lpstr>
      <vt:lpstr>Architecture Of Mobile Software Applications</vt:lpstr>
      <vt:lpstr>PowerPoint Presentation</vt:lpstr>
    </vt:vector>
  </TitlesOfParts>
  <Company>Windows 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Mobile Computing</dc:title>
  <dc:creator>Jasim</dc:creator>
  <cp:lastModifiedBy>AQ</cp:lastModifiedBy>
  <cp:revision>94</cp:revision>
  <dcterms:created xsi:type="dcterms:W3CDTF">2015-09-09T04:41:11Z</dcterms:created>
  <dcterms:modified xsi:type="dcterms:W3CDTF">2020-10-20T18:58:49Z</dcterms:modified>
</cp:coreProperties>
</file>