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5" r:id="rId3"/>
    <p:sldId id="264" r:id="rId4"/>
    <p:sldId id="257" r:id="rId5"/>
    <p:sldId id="258" r:id="rId6"/>
    <p:sldId id="259"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100" d="100"/>
          <a:sy n="100" d="100"/>
        </p:scale>
        <p:origin x="-516"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EFE5DF-26C4-4851-A737-1244BEE57B47}" type="datetimeFigureOut">
              <a:rPr lang="en-US" smtClean="0"/>
              <a:pPr/>
              <a:t>3/24/2020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F8FF72-A2A6-4DC7-819D-ED467FAEF3A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F8FF72-A2A6-4DC7-819D-ED467FAEF3A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286F3E-175F-4646-A6CC-3911AA05E278}"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DC5F9-52B4-40F4-B444-C83DE52133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286F3E-175F-4646-A6CC-3911AA05E278}"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DC5F9-52B4-40F4-B444-C83DE52133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286F3E-175F-4646-A6CC-3911AA05E278}"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DC5F9-52B4-40F4-B444-C83DE52133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286F3E-175F-4646-A6CC-3911AA05E278}"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DC5F9-52B4-40F4-B444-C83DE52133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286F3E-175F-4646-A6CC-3911AA05E278}"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DC5F9-52B4-40F4-B444-C83DE52133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286F3E-175F-4646-A6CC-3911AA05E278}"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DC5F9-52B4-40F4-B444-C83DE52133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286F3E-175F-4646-A6CC-3911AA05E278}" type="datetimeFigureOut">
              <a:rPr lang="en-US" smtClean="0"/>
              <a:pPr/>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DC5F9-52B4-40F4-B444-C83DE52133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286F3E-175F-4646-A6CC-3911AA05E278}" type="datetimeFigureOut">
              <a:rPr lang="en-US" smtClean="0"/>
              <a:pPr/>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DC5F9-52B4-40F4-B444-C83DE52133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286F3E-175F-4646-A6CC-3911AA05E278}" type="datetimeFigureOut">
              <a:rPr lang="en-US" smtClean="0"/>
              <a:pPr/>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DC5F9-52B4-40F4-B444-C83DE52133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286F3E-175F-4646-A6CC-3911AA05E278}"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DC5F9-52B4-40F4-B444-C83DE52133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286F3E-175F-4646-A6CC-3911AA05E278}"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DC5F9-52B4-40F4-B444-C83DE521332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286F3E-175F-4646-A6CC-3911AA05E278}" type="datetimeFigureOut">
              <a:rPr lang="en-US" smtClean="0"/>
              <a:pPr/>
              <a:t>3/24/2020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8DC5F9-52B4-40F4-B444-C83DE52133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571480"/>
            <a:ext cx="7772400" cy="1857388"/>
          </a:xfrm>
        </p:spPr>
        <p:style>
          <a:lnRef idx="1">
            <a:schemeClr val="accent5"/>
          </a:lnRef>
          <a:fillRef idx="2">
            <a:schemeClr val="accent5"/>
          </a:fillRef>
          <a:effectRef idx="1">
            <a:schemeClr val="accent5"/>
          </a:effectRef>
          <a:fontRef idx="minor">
            <a:schemeClr val="dk1"/>
          </a:fontRef>
        </p:style>
        <p:txBody>
          <a:bodyPr>
            <a:noAutofit/>
          </a:bodyPr>
          <a:lstStyle/>
          <a:p>
            <a:r>
              <a:rPr lang="en-US" sz="2200" b="1" dirty="0" smtClean="0">
                <a:latin typeface="Times New Roman" pitchFamily="18" charset="0"/>
                <a:cs typeface="Times New Roman" pitchFamily="18" charset="0"/>
              </a:rPr>
              <a:t>Lecture Series                         Online (2020)                                 Hydro-Geography            MSC 4</a:t>
            </a:r>
            <a:r>
              <a:rPr lang="en-US" sz="2200" b="1" baseline="30000" dirty="0" smtClean="0">
                <a:latin typeface="Times New Roman" pitchFamily="18" charset="0"/>
                <a:cs typeface="Times New Roman" pitchFamily="18" charset="0"/>
              </a:rPr>
              <a:t>th</a:t>
            </a:r>
            <a:r>
              <a:rPr lang="en-US" sz="2200" b="1" dirty="0" smtClean="0">
                <a:latin typeface="Times New Roman" pitchFamily="18" charset="0"/>
                <a:cs typeface="Times New Roman" pitchFamily="18" charset="0"/>
              </a:rPr>
              <a:t> + BS 8</a:t>
            </a:r>
            <a:r>
              <a:rPr lang="en-US" sz="2200" b="1" baseline="30000" dirty="0" smtClean="0">
                <a:latin typeface="Times New Roman" pitchFamily="18" charset="0"/>
                <a:cs typeface="Times New Roman" pitchFamily="18" charset="0"/>
              </a:rPr>
              <a:t>th</a:t>
            </a:r>
            <a:r>
              <a:rPr lang="en-US" sz="2200" b="1" dirty="0">
                <a:latin typeface="Times New Roman" pitchFamily="18" charset="0"/>
                <a:cs typeface="Times New Roman" pitchFamily="18" charset="0"/>
              </a:rPr>
              <a:t> </a:t>
            </a:r>
            <a:r>
              <a:rPr lang="en-US" sz="2200" b="1" dirty="0" smtClean="0">
                <a:latin typeface="Times New Roman" pitchFamily="18" charset="0"/>
                <a:cs typeface="Times New Roman" pitchFamily="18" charset="0"/>
              </a:rPr>
              <a:t>                             Lecture# 1: Date:    16-03-2020</a:t>
            </a:r>
            <a:br>
              <a:rPr lang="en-US" sz="2200" b="1"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(Taswar Abbas)                       </a:t>
            </a:r>
            <a:endParaRPr lang="en-US" sz="2200" b="1" dirty="0">
              <a:latin typeface="Times New Roman" pitchFamily="18" charset="0"/>
              <a:cs typeface="Times New Roman" pitchFamily="18" charset="0"/>
            </a:endParaRPr>
          </a:p>
        </p:txBody>
      </p:sp>
      <p:sp>
        <p:nvSpPr>
          <p:cNvPr id="3" name="Subtitle 2"/>
          <p:cNvSpPr>
            <a:spLocks noGrp="1"/>
          </p:cNvSpPr>
          <p:nvPr>
            <p:ph type="subTitle" idx="1"/>
          </p:nvPr>
        </p:nvSpPr>
        <p:spPr>
          <a:xfrm>
            <a:off x="642910" y="2786058"/>
            <a:ext cx="7786742" cy="250033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lnSpc>
                <a:spcPct val="150000"/>
              </a:lnSpc>
            </a:pPr>
            <a:r>
              <a:rPr lang="en-US" sz="1800" b="1" dirty="0" smtClean="0">
                <a:solidFill>
                  <a:schemeClr val="tx1"/>
                </a:solidFill>
                <a:latin typeface="Times New Roman" pitchFamily="18" charset="0"/>
                <a:cs typeface="Times New Roman" pitchFamily="18" charset="0"/>
              </a:rPr>
              <a:t>		</a:t>
            </a:r>
            <a:r>
              <a:rPr lang="en-US" sz="2000" b="1" smtClean="0">
                <a:solidFill>
                  <a:schemeClr val="tx1"/>
                </a:solidFill>
                <a:latin typeface="Times New Roman" pitchFamily="18" charset="0"/>
                <a:cs typeface="Times New Roman" pitchFamily="18" charset="0"/>
              </a:rPr>
              <a:t>                 Flood</a:t>
            </a:r>
            <a:endParaRPr lang="en-US" sz="2000" b="1" dirty="0" smtClean="0">
              <a:solidFill>
                <a:schemeClr val="tx1"/>
              </a:solidFill>
              <a:latin typeface="Times New Roman" pitchFamily="18" charset="0"/>
              <a:cs typeface="Times New Roman" pitchFamily="18" charset="0"/>
            </a:endParaRPr>
          </a:p>
          <a:p>
            <a:pPr algn="just">
              <a:lnSpc>
                <a:spcPct val="150000"/>
              </a:lnSpc>
            </a:pPr>
            <a:r>
              <a:rPr lang="en-US" sz="2000" b="1" dirty="0" smtClean="0">
                <a:solidFill>
                  <a:schemeClr val="tx1"/>
                </a:solidFill>
                <a:latin typeface="Times New Roman" pitchFamily="18" charset="0"/>
                <a:cs typeface="Times New Roman" pitchFamily="18" charset="0"/>
              </a:rPr>
              <a:t>		         History in Pakistan 	</a:t>
            </a:r>
          </a:p>
          <a:p>
            <a:pPr algn="just">
              <a:lnSpc>
                <a:spcPct val="150000"/>
              </a:lnSpc>
            </a:pPr>
            <a:r>
              <a:rPr lang="en-US" sz="2000" b="1" dirty="0">
                <a:solidFill>
                  <a:schemeClr val="tx1"/>
                </a:solidFill>
                <a:latin typeface="Times New Roman" pitchFamily="18" charset="0"/>
                <a:cs typeface="Times New Roman" pitchFamily="18" charset="0"/>
              </a:rPr>
              <a:t>	</a:t>
            </a:r>
            <a:r>
              <a:rPr lang="en-US" sz="2000" b="1" dirty="0" smtClean="0">
                <a:solidFill>
                  <a:schemeClr val="tx1"/>
                </a:solidFill>
                <a:latin typeface="Times New Roman" pitchFamily="18" charset="0"/>
                <a:cs typeface="Times New Roman" pitchFamily="18" charset="0"/>
              </a:rPr>
              <a:t>	          and its Major Types</a:t>
            </a:r>
            <a:endParaRPr lang="en-US" sz="2000" dirty="0" smtClean="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3"/>
            <a:ext cx="8229600" cy="5143536"/>
          </a:xfrm>
        </p:spPr>
        <p:style>
          <a:lnRef idx="2">
            <a:schemeClr val="dk1"/>
          </a:lnRef>
          <a:fillRef idx="1">
            <a:schemeClr val="lt1"/>
          </a:fillRef>
          <a:effectRef idx="0">
            <a:schemeClr val="dk1"/>
          </a:effectRef>
          <a:fontRef idx="minor">
            <a:schemeClr val="dk1"/>
          </a:fontRef>
        </p:style>
        <p:txBody>
          <a:bodyPr>
            <a:normAutofit/>
          </a:bodyPr>
          <a:lstStyle/>
          <a:p>
            <a:pPr algn="just">
              <a:lnSpc>
                <a:spcPct val="150000"/>
              </a:lnSpc>
              <a:buNone/>
            </a:pPr>
            <a:r>
              <a:rPr lang="en-US" sz="1600" b="1" dirty="0" smtClean="0">
                <a:solidFill>
                  <a:schemeClr val="tx1"/>
                </a:solidFill>
                <a:latin typeface="Times New Roman" pitchFamily="18" charset="0"/>
                <a:cs typeface="Times New Roman" pitchFamily="18" charset="0"/>
              </a:rPr>
              <a:t>				              History</a:t>
            </a:r>
          </a:p>
          <a:p>
            <a:pPr algn="just">
              <a:lnSpc>
                <a:spcPct val="150000"/>
              </a:lnSpc>
              <a:buNone/>
            </a:pPr>
            <a:r>
              <a:rPr lang="en-US" sz="1600" dirty="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       In 1950, Pakistan witnessed first but severe flood disaster that claimed 2910 lives and affected more than 10,000 villages. •The need for a flood control program in the then East Pakistan (Bangladesh) was realized only in the late 60s that subsequently led to the incorporation of the program in the Fourth Five-Year Plan (1970-75) but efforts in this directing remained insignificant. One of the major</a:t>
            </a:r>
            <a:r>
              <a:rPr lang="en-US" sz="1600" dirty="0">
                <a:solidFill>
                  <a:schemeClr val="tx1"/>
                </a:solidFill>
                <a:latin typeface="Times New Roman" pitchFamily="18" charset="0"/>
                <a:cs typeface="Times New Roman" pitchFamily="18" charset="0"/>
              </a:rPr>
              <a:t> floods in Pakistan began in late July 2010, resulting from heavy monsoon rains in the Khyber Pakhtunkhwa, Sindh, </a:t>
            </a:r>
            <a:r>
              <a:rPr lang="en-US" sz="1600" dirty="0" smtClean="0">
                <a:solidFill>
                  <a:schemeClr val="tx1"/>
                </a:solidFill>
                <a:latin typeface="Times New Roman" pitchFamily="18" charset="0"/>
                <a:cs typeface="Times New Roman" pitchFamily="18" charset="0"/>
              </a:rPr>
              <a:t>Punjab and</a:t>
            </a:r>
            <a:r>
              <a:rPr lang="en-US" sz="1600" dirty="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Baluchistan</a:t>
            </a:r>
            <a:r>
              <a:rPr lang="en-US" sz="1600" dirty="0">
                <a:solidFill>
                  <a:schemeClr val="tx1"/>
                </a:solidFill>
                <a:latin typeface="Times New Roman" pitchFamily="18" charset="0"/>
                <a:cs typeface="Times New Roman" pitchFamily="18" charset="0"/>
              </a:rPr>
              <a:t> regions of Pakistan, which affected the Indus River basin. Approximately one-fifth of Pakistan's total land area was affected by floods, with the Khyber Pakhtunkhwa province facing the brunt of the damage and casualties (above 90% of the deaths occurred in that Province</a:t>
            </a:r>
            <a:r>
              <a:rPr lang="en-US" sz="1600" dirty="0" smtClean="0">
                <a:solidFill>
                  <a:schemeClr val="tx1"/>
                </a:solidFill>
                <a:latin typeface="Times New Roman" pitchFamily="18" charset="0"/>
                <a:cs typeface="Times New Roman" pitchFamily="18" charset="0"/>
              </a:rPr>
              <a:t>).</a:t>
            </a:r>
            <a:r>
              <a:rPr lang="en-US" sz="1600" dirty="0">
                <a:solidFill>
                  <a:schemeClr val="tx1"/>
                </a:solidFill>
                <a:latin typeface="Times New Roman" pitchFamily="18" charset="0"/>
                <a:cs typeface="Times New Roman" pitchFamily="18" charset="0"/>
              </a:rPr>
              <a:t> According to Pakistani government data, the floods directly affected about 20 million people, mostly by destruction of property, livelihood and infrastructure, with a death toll of close to 2,000.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4929221"/>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lgn="just">
              <a:lnSpc>
                <a:spcPct val="170000"/>
              </a:lnSpc>
              <a:buNone/>
            </a:pPr>
            <a:r>
              <a:rPr lang="en-US" sz="1800" b="1" dirty="0" smtClean="0">
                <a:solidFill>
                  <a:schemeClr val="tx1"/>
                </a:solidFill>
                <a:latin typeface="Times New Roman" pitchFamily="18" charset="0"/>
                <a:cs typeface="Times New Roman" pitchFamily="18" charset="0"/>
              </a:rPr>
              <a:t>				</a:t>
            </a:r>
            <a:r>
              <a:rPr lang="en-US" sz="1700" b="1" dirty="0" smtClean="0">
                <a:solidFill>
                  <a:schemeClr val="tx1"/>
                </a:solidFill>
                <a:latin typeface="Times New Roman" pitchFamily="18" charset="0"/>
                <a:cs typeface="Times New Roman" pitchFamily="18" charset="0"/>
              </a:rPr>
              <a:t>    Floods.</a:t>
            </a:r>
          </a:p>
          <a:p>
            <a:pPr algn="just">
              <a:lnSpc>
                <a:spcPct val="150000"/>
              </a:lnSpc>
            </a:pPr>
            <a:r>
              <a:rPr lang="en-US" sz="1700" dirty="0" smtClean="0">
                <a:solidFill>
                  <a:schemeClr val="tx1"/>
                </a:solidFill>
                <a:latin typeface="Times New Roman" pitchFamily="18" charset="0"/>
                <a:cs typeface="Times New Roman" pitchFamily="18" charset="0"/>
              </a:rPr>
              <a:t>Floods occur when a river gets more water than its channel can hold.  So water flows over the banks and onto the flood plain. A flood is an overflow of water that submerges land that is usually dry.  Floods are an area of study of the discipline hydrology and are of significant concern in agriculture, civil engineering and public health.</a:t>
            </a:r>
          </a:p>
          <a:p>
            <a:pPr algn="just">
              <a:lnSpc>
                <a:spcPct val="150000"/>
              </a:lnSpc>
            </a:pPr>
            <a:r>
              <a:rPr lang="en-US" sz="1700" dirty="0" smtClean="0">
                <a:solidFill>
                  <a:schemeClr val="tx1"/>
                </a:solidFill>
                <a:latin typeface="Times New Roman" pitchFamily="18" charset="0"/>
                <a:cs typeface="Times New Roman" pitchFamily="18" charset="0"/>
              </a:rPr>
              <a:t>It is a natural event or occurrence where a piece of land (or area) that is usually dry land, suddenly gets submerged under water. • Some floods can occur suddenly and recede quickly. Others take days or even months to build and discharge. • When floods happen in an area that people live, the water carries along objects like houses, bridges, cars, furniture and even people. It can wipe away farms, trees and many more heavy items.</a:t>
            </a:r>
          </a:p>
          <a:p>
            <a:pPr algn="just">
              <a:lnSpc>
                <a:spcPct val="150000"/>
              </a:lnSpc>
            </a:pPr>
            <a:r>
              <a:rPr lang="en-US" sz="1700" dirty="0" smtClean="0">
                <a:solidFill>
                  <a:schemeClr val="tx1"/>
                </a:solidFill>
                <a:latin typeface="Times New Roman" pitchFamily="18" charset="0"/>
                <a:cs typeface="Times New Roman" pitchFamily="18" charset="0"/>
              </a:rPr>
              <a:t>Floods are usually caused by heavy rain – but sometimes by ice or snow melting. A burst of heavy rain can cause a sudden flash flood.  People get no warning so they may get trapped and drown. </a:t>
            </a:r>
          </a:p>
          <a:p>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1"/>
            <a:ext cx="7829576" cy="5786477"/>
          </a:xfrm>
        </p:spPr>
        <p:style>
          <a:lnRef idx="2">
            <a:schemeClr val="dk1"/>
          </a:lnRef>
          <a:fillRef idx="1">
            <a:schemeClr val="lt1"/>
          </a:fillRef>
          <a:effectRef idx="0">
            <a:schemeClr val="dk1"/>
          </a:effectRef>
          <a:fontRef idx="minor">
            <a:schemeClr val="dk1"/>
          </a:fontRef>
        </p:style>
        <p:txBody>
          <a:bodyPr>
            <a:normAutofit lnSpcReduction="10000"/>
          </a:bodyPr>
          <a:lstStyle/>
          <a:p>
            <a:pPr lvl="6">
              <a:buNone/>
            </a:pPr>
            <a:r>
              <a:rPr lang="en-US" sz="1600" b="1" dirty="0" smtClean="0">
                <a:latin typeface="Times New Roman" pitchFamily="18" charset="0"/>
                <a:cs typeface="Times New Roman" pitchFamily="18" charset="0"/>
              </a:rPr>
              <a:t>Types of Flood: </a:t>
            </a:r>
            <a:endParaRPr lang="en-US" sz="1600" dirty="0" smtClean="0">
              <a:latin typeface="Times New Roman" pitchFamily="18" charset="0"/>
              <a:cs typeface="Times New Roman" pitchFamily="18" charset="0"/>
            </a:endParaRPr>
          </a:p>
          <a:p>
            <a:pPr algn="just">
              <a:lnSpc>
                <a:spcPct val="150000"/>
              </a:lnSpc>
              <a:buNone/>
            </a:pPr>
            <a:r>
              <a:rPr lang="en-US" sz="1600" dirty="0" smtClean="0">
                <a:latin typeface="Times New Roman" pitchFamily="18" charset="0"/>
                <a:cs typeface="Times New Roman" pitchFamily="18" charset="0"/>
              </a:rPr>
              <a:t>1: Areal Flood.				2: Riverine Flood.</a:t>
            </a:r>
          </a:p>
          <a:p>
            <a:pPr algn="just">
              <a:lnSpc>
                <a:spcPct val="150000"/>
              </a:lnSpc>
              <a:buNone/>
            </a:pPr>
            <a:r>
              <a:rPr lang="en-US" sz="1600" dirty="0" smtClean="0">
                <a:latin typeface="Times New Roman" pitchFamily="18" charset="0"/>
                <a:cs typeface="Times New Roman" pitchFamily="18" charset="0"/>
              </a:rPr>
              <a:t>3: Estuarine and Coastal Flood.			4: Urban Flood.</a:t>
            </a:r>
          </a:p>
          <a:p>
            <a:pPr algn="just">
              <a:lnSpc>
                <a:spcPct val="150000"/>
              </a:lnSpc>
              <a:buNone/>
            </a:pPr>
            <a:r>
              <a:rPr lang="en-US" sz="1600" dirty="0" smtClean="0">
                <a:latin typeface="Times New Roman" pitchFamily="18" charset="0"/>
                <a:cs typeface="Times New Roman" pitchFamily="18" charset="0"/>
              </a:rPr>
              <a:t>5: Catastrophic Flood</a:t>
            </a:r>
            <a:r>
              <a:rPr lang="en-US" sz="1200" dirty="0" smtClean="0">
                <a:latin typeface="Times New Roman" pitchFamily="18" charset="0"/>
                <a:cs typeface="Times New Roman" pitchFamily="18" charset="0"/>
              </a:rPr>
              <a:t>.</a:t>
            </a:r>
          </a:p>
          <a:p>
            <a:pPr>
              <a:buNone/>
            </a:pPr>
            <a:r>
              <a:rPr lang="en-US" sz="1200" b="1" dirty="0" smtClean="0">
                <a:latin typeface="Times New Roman" pitchFamily="18" charset="0"/>
                <a:cs typeface="Times New Roman" pitchFamily="18" charset="0"/>
              </a:rPr>
              <a:t>			</a:t>
            </a:r>
          </a:p>
          <a:p>
            <a:pPr>
              <a:buNone/>
            </a:pPr>
            <a:endParaRPr lang="en-US" sz="1200" b="1" dirty="0">
              <a:latin typeface="Times New Roman" pitchFamily="18" charset="0"/>
              <a:cs typeface="Times New Roman" pitchFamily="18" charset="0"/>
            </a:endParaRPr>
          </a:p>
          <a:p>
            <a:pPr>
              <a:buNone/>
            </a:pPr>
            <a:r>
              <a:rPr lang="en-US" sz="1600" b="1" dirty="0" smtClean="0">
                <a:latin typeface="Times New Roman" pitchFamily="18" charset="0"/>
                <a:cs typeface="Times New Roman" pitchFamily="18" charset="0"/>
              </a:rPr>
              <a:t>1: Areal Flood.</a:t>
            </a:r>
          </a:p>
          <a:p>
            <a:pPr algn="just">
              <a:lnSpc>
                <a:spcPct val="150000"/>
              </a:lnSpc>
              <a:buNone/>
            </a:pPr>
            <a:r>
              <a:rPr lang="en-US" sz="1600" dirty="0" smtClean="0">
                <a:latin typeface="Times New Roman" pitchFamily="18" charset="0"/>
                <a:cs typeface="Times New Roman" pitchFamily="18" charset="0"/>
              </a:rPr>
              <a:t>      Floods can happen on flat or low-lying areas when water is supplied by rainfall or snowmelt more rapidly than it can either infiltrate or run off. The excess accumulates in place, sometimes to hazardous depths. Surface soil can become saturated, which effectively stops infiltration, where the  water table is shallow, such as a  floodplain, or from intense rain from one or a series of storms. Infiltration also is slow to negligible through frozen ground, rock, concrete, paving, or roofs. Areal flooding begins in flat areas like floodplains and in local depressions not connected to a stream channel, because the velocity of overland flow depends on the surface slope. Endorreic basins may experience areal flooding during periods when precipitation exceeds evaporation. </a:t>
            </a:r>
          </a:p>
          <a:p>
            <a:pPr algn="just">
              <a:lnSpc>
                <a:spcPct val="150000"/>
              </a:lnSpc>
              <a:buNone/>
            </a:pPr>
            <a:endParaRPr lang="en-US" sz="1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357850"/>
          </a:xfrm>
        </p:spPr>
        <p:style>
          <a:lnRef idx="2">
            <a:schemeClr val="dk1"/>
          </a:lnRef>
          <a:fillRef idx="1">
            <a:schemeClr val="lt1"/>
          </a:fillRef>
          <a:effectRef idx="0">
            <a:schemeClr val="dk1"/>
          </a:effectRef>
          <a:fontRef idx="minor">
            <a:schemeClr val="dk1"/>
          </a:fontRef>
        </p:style>
        <p:txBody>
          <a:bodyPr>
            <a:normAutofit lnSpcReduction="10000"/>
          </a:bodyPr>
          <a:lstStyle/>
          <a:p>
            <a:pPr>
              <a:buNone/>
            </a:pP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2: Riverine Flood.</a:t>
            </a:r>
          </a:p>
          <a:p>
            <a:pPr algn="just">
              <a:lnSpc>
                <a:spcPct val="150000"/>
              </a:lnSpc>
            </a:pPr>
            <a:r>
              <a:rPr lang="en-US" sz="1600" dirty="0" smtClean="0">
                <a:latin typeface="Times New Roman" pitchFamily="18" charset="0"/>
                <a:cs typeface="Times New Roman" pitchFamily="18" charset="0"/>
              </a:rPr>
              <a:t> Riverine floods </a:t>
            </a:r>
            <a:r>
              <a:rPr lang="en-US" sz="1600" dirty="0">
                <a:latin typeface="Times New Roman" pitchFamily="18" charset="0"/>
                <a:cs typeface="Times New Roman" pitchFamily="18" charset="0"/>
              </a:rPr>
              <a:t>occur in all types of </a:t>
            </a:r>
            <a:r>
              <a:rPr lang="en-US" sz="1600" dirty="0" smtClean="0">
                <a:latin typeface="Times New Roman" pitchFamily="18" charset="0"/>
                <a:cs typeface="Times New Roman" pitchFamily="18" charset="0"/>
              </a:rPr>
              <a:t>river</a:t>
            </a:r>
            <a:r>
              <a:rPr lang="en-US" sz="1600" dirty="0">
                <a:latin typeface="Times New Roman" pitchFamily="18" charset="0"/>
                <a:cs typeface="Times New Roman" pitchFamily="18" charset="0"/>
              </a:rPr>
              <a:t> and </a:t>
            </a:r>
            <a:r>
              <a:rPr lang="en-US" sz="1600" dirty="0" smtClean="0">
                <a:latin typeface="Times New Roman" pitchFamily="18" charset="0"/>
                <a:cs typeface="Times New Roman" pitchFamily="18" charset="0"/>
              </a:rPr>
              <a:t>stream channels</a:t>
            </a:r>
            <a:r>
              <a:rPr lang="en-US" sz="1600" dirty="0">
                <a:latin typeface="Times New Roman" pitchFamily="18" charset="0"/>
                <a:cs typeface="Times New Roman" pitchFamily="18" charset="0"/>
              </a:rPr>
              <a:t>, from the smallest </a:t>
            </a:r>
            <a:r>
              <a:rPr lang="en-US" sz="1600" dirty="0">
                <a:solidFill>
                  <a:srgbClr val="C00000"/>
                </a:solidFill>
                <a:latin typeface="Times New Roman" pitchFamily="18" charset="0"/>
                <a:cs typeface="Times New Roman" pitchFamily="18" charset="0"/>
              </a:rPr>
              <a:t>ephemeral</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streams in </a:t>
            </a:r>
            <a:r>
              <a:rPr lang="en-US" sz="1600" dirty="0">
                <a:latin typeface="Times New Roman" pitchFamily="18" charset="0"/>
                <a:cs typeface="Times New Roman" pitchFamily="18" charset="0"/>
              </a:rPr>
              <a:t>humid zones to normally-dry </a:t>
            </a:r>
            <a:r>
              <a:rPr lang="en-US" sz="1600" dirty="0" smtClean="0">
                <a:latin typeface="Times New Roman" pitchFamily="18" charset="0"/>
                <a:cs typeface="Times New Roman" pitchFamily="18" charset="0"/>
              </a:rPr>
              <a:t>channels in </a:t>
            </a:r>
            <a:r>
              <a:rPr lang="en-US" sz="1600" dirty="0">
                <a:latin typeface="Times New Roman" pitchFamily="18" charset="0"/>
                <a:cs typeface="Times New Roman" pitchFamily="18" charset="0"/>
              </a:rPr>
              <a:t>arid climates to the world's </a:t>
            </a:r>
            <a:r>
              <a:rPr lang="en-US" sz="1600" dirty="0" smtClean="0">
                <a:latin typeface="Times New Roman" pitchFamily="18" charset="0"/>
                <a:cs typeface="Times New Roman" pitchFamily="18" charset="0"/>
              </a:rPr>
              <a:t>largest rivers</a:t>
            </a:r>
            <a:r>
              <a:rPr lang="en-US" sz="1600" dirty="0">
                <a:latin typeface="Times New Roman" pitchFamily="18" charset="0"/>
                <a:cs typeface="Times New Roman" pitchFamily="18" charset="0"/>
              </a:rPr>
              <a:t>. When overland flow occurs on </a:t>
            </a:r>
            <a:r>
              <a:rPr lang="en-US" sz="1600" dirty="0">
                <a:solidFill>
                  <a:srgbClr val="C00000"/>
                </a:solidFill>
                <a:latin typeface="Times New Roman" pitchFamily="18" charset="0"/>
                <a:cs typeface="Times New Roman" pitchFamily="18" charset="0"/>
              </a:rPr>
              <a:t>tilled</a:t>
            </a:r>
            <a:r>
              <a:rPr lang="en-US" sz="1600" dirty="0">
                <a:latin typeface="Times New Roman" pitchFamily="18" charset="0"/>
                <a:cs typeface="Times New Roman" pitchFamily="18" charset="0"/>
              </a:rPr>
              <a:t> fields, it can result in a muddy </a:t>
            </a:r>
            <a:r>
              <a:rPr lang="en-US" sz="1600" dirty="0" smtClean="0">
                <a:latin typeface="Times New Roman" pitchFamily="18" charset="0"/>
                <a:cs typeface="Times New Roman" pitchFamily="18" charset="0"/>
              </a:rPr>
              <a:t>flood where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sediments are</a:t>
            </a:r>
            <a:r>
              <a:rPr lang="en-US" sz="1600" dirty="0">
                <a:latin typeface="Times New Roman" pitchFamily="18" charset="0"/>
                <a:cs typeface="Times New Roman" pitchFamily="18" charset="0"/>
              </a:rPr>
              <a:t> picked up by runoff and carried as suspended matter or bed load. Localized flooding may be caused or exacerbated by drainage obstructions such as landslides, ice, </a:t>
            </a:r>
            <a:r>
              <a:rPr lang="en-US" sz="1600" dirty="0" smtClean="0">
                <a:latin typeface="Times New Roman" pitchFamily="18" charset="0"/>
                <a:cs typeface="Times New Roman" pitchFamily="18" charset="0"/>
              </a:rPr>
              <a:t>debris.</a:t>
            </a:r>
            <a:endParaRPr lang="en-US" sz="1600" dirty="0">
              <a:latin typeface="Times New Roman" pitchFamily="18" charset="0"/>
              <a:cs typeface="Times New Roman" pitchFamily="18" charset="0"/>
            </a:endParaRPr>
          </a:p>
          <a:p>
            <a:pPr algn="just">
              <a:lnSpc>
                <a:spcPct val="150000"/>
              </a:lnSpc>
            </a:pPr>
            <a:r>
              <a:rPr lang="en-US" sz="1600" dirty="0">
                <a:latin typeface="Times New Roman" pitchFamily="18" charset="0"/>
                <a:cs typeface="Times New Roman" pitchFamily="18" charset="0"/>
              </a:rPr>
              <a:t>Slow-rising floods most commonly occur in large rivers with large catchment areas. The increase in flow may be the result of sustained rainfall, rapid snow melt, monsoons, or tropical cyclones</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However, large rivers may have rapid flooding events in areas with dry climate, since they may have large basins but small river channels and rainfall can be very intense in smaller areas of those basins</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algn="just">
              <a:lnSpc>
                <a:spcPct val="150000"/>
              </a:lnSpc>
            </a:pPr>
            <a:r>
              <a:rPr lang="en-US" sz="1600" dirty="0">
                <a:latin typeface="Times New Roman" pitchFamily="18" charset="0"/>
                <a:cs typeface="Times New Roman" pitchFamily="18" charset="0"/>
              </a:rPr>
              <a:t>Rapid flooding events, including flash floods, more often occur on smaller rivers, rivers with steep valleys, rivers that flow for much of their length over impermeable terrain, or normally-dry channels. The cause may be localized convective </a:t>
            </a:r>
            <a:r>
              <a:rPr lang="en-US" sz="1600" dirty="0" smtClean="0">
                <a:latin typeface="Times New Roman" pitchFamily="18" charset="0"/>
                <a:cs typeface="Times New Roman" pitchFamily="18" charset="0"/>
              </a:rPr>
              <a:t>precipitation (intense</a:t>
            </a:r>
            <a:r>
              <a:rPr lang="en-US" sz="1600" dirty="0">
                <a:latin typeface="Times New Roman" pitchFamily="18" charset="0"/>
                <a:cs typeface="Times New Roman" pitchFamily="18" charset="0"/>
              </a:rPr>
              <a:t> thunderstorms) or sudden release from an upstream impoundment created behind a dam, landslide, or glacier. </a:t>
            </a:r>
          </a:p>
          <a:p>
            <a:pPr>
              <a:buNone/>
            </a:pPr>
            <a:endParaRPr lang="en-US" sz="16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4214842"/>
          </a:xfrm>
        </p:spPr>
        <p:style>
          <a:lnRef idx="2">
            <a:schemeClr val="dk1"/>
          </a:lnRef>
          <a:fillRef idx="1">
            <a:schemeClr val="lt1"/>
          </a:fillRef>
          <a:effectRef idx="0">
            <a:schemeClr val="dk1"/>
          </a:effectRef>
          <a:fontRef idx="minor">
            <a:schemeClr val="dk1"/>
          </a:fontRef>
        </p:style>
        <p:txBody>
          <a:bodyPr>
            <a:normAutofit/>
          </a:bodyPr>
          <a:lstStyle/>
          <a:p>
            <a:pPr>
              <a:lnSpc>
                <a:spcPct val="150000"/>
              </a:lnSpc>
              <a:buNone/>
            </a:pPr>
            <a:r>
              <a:rPr lang="en-US" sz="1600" b="1" dirty="0">
                <a:latin typeface="Times New Roman" pitchFamily="18" charset="0"/>
                <a:cs typeface="Times New Roman" pitchFamily="18" charset="0"/>
              </a:rPr>
              <a:t>	</a:t>
            </a:r>
            <a:r>
              <a:rPr lang="en-US" sz="1600" b="1" dirty="0" smtClean="0">
                <a:latin typeface="Times New Roman" pitchFamily="18" charset="0"/>
                <a:cs typeface="Times New Roman" pitchFamily="18" charset="0"/>
              </a:rPr>
              <a:t>			3: Estuarine and Coastal Flood.</a:t>
            </a:r>
            <a:endParaRPr lang="en-US" sz="1600" b="1" dirty="0">
              <a:latin typeface="Times New Roman" pitchFamily="18" charset="0"/>
              <a:cs typeface="Times New Roman" pitchFamily="18" charset="0"/>
            </a:endParaRPr>
          </a:p>
          <a:p>
            <a:pPr algn="just">
              <a:lnSpc>
                <a:spcPct val="150000"/>
              </a:lnSpc>
              <a:buNone/>
            </a:pPr>
            <a:r>
              <a:rPr lang="en-US" sz="1600" dirty="0" smtClean="0">
                <a:latin typeface="Times New Roman" pitchFamily="18" charset="0"/>
                <a:cs typeface="Times New Roman" pitchFamily="18" charset="0"/>
              </a:rPr>
              <a:t>      Flooding </a:t>
            </a:r>
            <a:r>
              <a:rPr lang="en-US" sz="1600" dirty="0">
                <a:latin typeface="Times New Roman" pitchFamily="18" charset="0"/>
                <a:cs typeface="Times New Roman" pitchFamily="18" charset="0"/>
              </a:rPr>
              <a:t>in estuaries is commonly caused by a </a:t>
            </a:r>
            <a:r>
              <a:rPr lang="en-US" sz="1600" dirty="0" smtClean="0">
                <a:latin typeface="Times New Roman" pitchFamily="18" charset="0"/>
                <a:cs typeface="Times New Roman" pitchFamily="18" charset="0"/>
              </a:rPr>
              <a:t>combination of </a:t>
            </a:r>
            <a:r>
              <a:rPr lang="en-US" sz="1600" dirty="0">
                <a:latin typeface="Times New Roman" pitchFamily="18" charset="0"/>
                <a:cs typeface="Times New Roman" pitchFamily="18" charset="0"/>
              </a:rPr>
              <a:t>storm surges caused by winds and low barometric pressure and large waves meeting high upstream river </a:t>
            </a:r>
            <a:r>
              <a:rPr lang="en-US" sz="1600" dirty="0" smtClean="0">
                <a:latin typeface="Times New Roman" pitchFamily="18" charset="0"/>
                <a:cs typeface="Times New Roman" pitchFamily="18" charset="0"/>
              </a:rPr>
              <a:t>flows. Coastal </a:t>
            </a:r>
            <a:r>
              <a:rPr lang="en-US" sz="1600" dirty="0">
                <a:latin typeface="Times New Roman" pitchFamily="18" charset="0"/>
                <a:cs typeface="Times New Roman" pitchFamily="18" charset="0"/>
              </a:rPr>
              <a:t>areas may be flooded by storm surges combining with high tides and large wave events at sea, resulting in waves over-topping flood </a:t>
            </a:r>
            <a:r>
              <a:rPr lang="en-US" sz="1600" dirty="0" smtClean="0">
                <a:latin typeface="Times New Roman" pitchFamily="18" charset="0"/>
                <a:cs typeface="Times New Roman" pitchFamily="18" charset="0"/>
              </a:rPr>
              <a:t>defenses </a:t>
            </a:r>
            <a:r>
              <a:rPr lang="en-US" sz="1600" dirty="0">
                <a:latin typeface="Times New Roman" pitchFamily="18" charset="0"/>
                <a:cs typeface="Times New Roman" pitchFamily="18" charset="0"/>
              </a:rPr>
              <a:t>or in severe cases by tsunami or tropical cyclones. </a:t>
            </a:r>
            <a:endParaRPr lang="en-US" sz="1600" dirty="0" smtClean="0">
              <a:latin typeface="Times New Roman" pitchFamily="18" charset="0"/>
              <a:cs typeface="Times New Roman" pitchFamily="18" charset="0"/>
            </a:endParaRPr>
          </a:p>
          <a:p>
            <a:pPr algn="just">
              <a:lnSpc>
                <a:spcPct val="150000"/>
              </a:lnSpc>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a:t>
            </a:r>
            <a:r>
              <a:rPr lang="en-US" sz="1600" dirty="0">
                <a:latin typeface="Times New Roman" pitchFamily="18" charset="0"/>
                <a:cs typeface="Times New Roman" pitchFamily="18" charset="0"/>
              </a:rPr>
              <a:t> storm surge, from either a tropical cyclone or an </a:t>
            </a:r>
            <a:r>
              <a:rPr lang="en-US" sz="1600" dirty="0" smtClean="0">
                <a:latin typeface="Times New Roman" pitchFamily="18" charset="0"/>
                <a:cs typeface="Times New Roman" pitchFamily="18" charset="0"/>
              </a:rPr>
              <a:t>extra tropical </a:t>
            </a:r>
            <a:r>
              <a:rPr lang="en-US" sz="1600" dirty="0">
                <a:latin typeface="Times New Roman" pitchFamily="18" charset="0"/>
                <a:cs typeface="Times New Roman" pitchFamily="18" charset="0"/>
              </a:rPr>
              <a:t>cyclone, falls within this category. </a:t>
            </a:r>
            <a:r>
              <a:rPr lang="en-US" sz="1600" dirty="0" smtClean="0">
                <a:latin typeface="Times New Roman" pitchFamily="18" charset="0"/>
                <a:cs typeface="Times New Roman" pitchFamily="18" charset="0"/>
              </a:rPr>
              <a:t>This </a:t>
            </a:r>
            <a:r>
              <a:rPr lang="en-US" sz="1600" dirty="0">
                <a:latin typeface="Times New Roman" pitchFamily="18" charset="0"/>
                <a:cs typeface="Times New Roman" pitchFamily="18" charset="0"/>
              </a:rPr>
              <a:t>rise in water level can cause extreme flooding in coastal areas particularly when storm surge coincides with spring tide, resulting in storm tides reaching up to 20 feet or more in some cases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043890" cy="5643602"/>
          </a:xfrm>
        </p:spPr>
        <p:style>
          <a:lnRef idx="2">
            <a:schemeClr val="dk1"/>
          </a:lnRef>
          <a:fillRef idx="1">
            <a:schemeClr val="lt1"/>
          </a:fillRef>
          <a:effectRef idx="0">
            <a:schemeClr val="dk1"/>
          </a:effectRef>
          <a:fontRef idx="minor">
            <a:schemeClr val="dk1"/>
          </a:fontRef>
        </p:style>
        <p:txBody>
          <a:bodyPr>
            <a:normAutofit fontScale="25000" lnSpcReduction="20000"/>
          </a:bodyPr>
          <a:lstStyle/>
          <a:p>
            <a:pPr>
              <a:buNone/>
            </a:pPr>
            <a:r>
              <a:rPr lang="en-US" dirty="0" smtClean="0">
                <a:latin typeface="Times New Roman" pitchFamily="18" charset="0"/>
                <a:cs typeface="Times New Roman" pitchFamily="18" charset="0"/>
              </a:rPr>
              <a:t> 				</a:t>
            </a:r>
            <a:r>
              <a:rPr lang="en-US" sz="6400" dirty="0" smtClean="0">
                <a:latin typeface="Times New Roman" pitchFamily="18" charset="0"/>
                <a:cs typeface="Times New Roman" pitchFamily="18" charset="0"/>
              </a:rPr>
              <a:t>      </a:t>
            </a:r>
            <a:r>
              <a:rPr lang="en-US" sz="6400" b="1" dirty="0" smtClean="0">
                <a:latin typeface="Times New Roman" pitchFamily="18" charset="0"/>
                <a:cs typeface="Times New Roman" pitchFamily="18" charset="0"/>
              </a:rPr>
              <a:t>4: Urban Flood.</a:t>
            </a:r>
          </a:p>
          <a:p>
            <a:pPr algn="just">
              <a:lnSpc>
                <a:spcPct val="170000"/>
              </a:lnSpc>
              <a:buNone/>
            </a:pPr>
            <a:r>
              <a:rPr lang="en-US" dirty="0" smtClean="0"/>
              <a:t>        </a:t>
            </a:r>
            <a:r>
              <a:rPr lang="en-US" sz="6400" dirty="0" smtClean="0">
                <a:latin typeface="Times New Roman" pitchFamily="18" charset="0"/>
                <a:cs typeface="Times New Roman" pitchFamily="18" charset="0"/>
              </a:rPr>
              <a:t>Urban </a:t>
            </a:r>
            <a:r>
              <a:rPr lang="en-US" sz="6400" dirty="0">
                <a:latin typeface="Times New Roman" pitchFamily="18" charset="0"/>
                <a:cs typeface="Times New Roman" pitchFamily="18" charset="0"/>
              </a:rPr>
              <a:t>flooding is the inundation of land or property in a built </a:t>
            </a:r>
            <a:r>
              <a:rPr lang="en-US" sz="6400" dirty="0" smtClean="0">
                <a:latin typeface="Times New Roman" pitchFamily="18" charset="0"/>
                <a:cs typeface="Times New Roman" pitchFamily="18" charset="0"/>
              </a:rPr>
              <a:t>environment, particularly </a:t>
            </a:r>
            <a:r>
              <a:rPr lang="en-US" sz="6400" dirty="0">
                <a:latin typeface="Times New Roman" pitchFamily="18" charset="0"/>
                <a:cs typeface="Times New Roman" pitchFamily="18" charset="0"/>
              </a:rPr>
              <a:t>in more densely populated areas, caused by rainfall overwhelming the capacity of drainage systems, such as storm sewers. Although sometimes triggered by events such as flash flooding or </a:t>
            </a:r>
            <a:r>
              <a:rPr lang="en-US" sz="6400" dirty="0" smtClean="0">
                <a:latin typeface="Times New Roman" pitchFamily="18" charset="0"/>
                <a:cs typeface="Times New Roman" pitchFamily="18" charset="0"/>
              </a:rPr>
              <a:t>snowmelt, </a:t>
            </a:r>
            <a:r>
              <a:rPr lang="en-US" sz="6400" dirty="0">
                <a:latin typeface="Times New Roman" pitchFamily="18" charset="0"/>
                <a:cs typeface="Times New Roman" pitchFamily="18" charset="0"/>
              </a:rPr>
              <a:t>urban flooding is a condition, characterized by its repetitive and systemic impacts on communities that can happen regardless of whether or not affected communities are located within designated floodplains or near any body of water. Aside from potential overflow of rivers and lakes, snowmelt, storm </a:t>
            </a:r>
            <a:r>
              <a:rPr lang="en-US" sz="6400" dirty="0" smtClean="0">
                <a:latin typeface="Times New Roman" pitchFamily="18" charset="0"/>
                <a:cs typeface="Times New Roman" pitchFamily="18" charset="0"/>
              </a:rPr>
              <a:t>water or </a:t>
            </a:r>
            <a:r>
              <a:rPr lang="en-US" sz="6400" dirty="0">
                <a:latin typeface="Times New Roman" pitchFamily="18" charset="0"/>
                <a:cs typeface="Times New Roman" pitchFamily="18" charset="0"/>
              </a:rPr>
              <a:t>water released from damaged water mains may accumulate on property and in public rights-of-way, seep through building walls and floors, or backup into buildings through sewer pipes, toilets and </a:t>
            </a:r>
            <a:r>
              <a:rPr lang="en-US" sz="6400" dirty="0" smtClean="0">
                <a:latin typeface="Times New Roman" pitchFamily="18" charset="0"/>
                <a:cs typeface="Times New Roman" pitchFamily="18" charset="0"/>
              </a:rPr>
              <a:t>sinks. In </a:t>
            </a:r>
            <a:r>
              <a:rPr lang="en-US" sz="6400" dirty="0">
                <a:latin typeface="Times New Roman" pitchFamily="18" charset="0"/>
                <a:cs typeface="Times New Roman" pitchFamily="18" charset="0"/>
              </a:rPr>
              <a:t>urban areas, flood effects can be exacerbated by existing paved streets and roads, which increase the speed of flowing water. </a:t>
            </a:r>
            <a:r>
              <a:rPr lang="en-US" sz="6400" dirty="0" smtClean="0">
                <a:latin typeface="Times New Roman" pitchFamily="18" charset="0"/>
                <a:cs typeface="Times New Roman" pitchFamily="18" charset="0"/>
              </a:rPr>
              <a:t>impermeable </a:t>
            </a:r>
            <a:r>
              <a:rPr lang="en-US" sz="6400" dirty="0">
                <a:latin typeface="Times New Roman" pitchFamily="18" charset="0"/>
                <a:cs typeface="Times New Roman" pitchFamily="18" charset="0"/>
              </a:rPr>
              <a:t>surfaces prevent rainfall from infiltrating into the ground, thereby causing a higher surface run-off that may be in excess of local drainage capacity. </a:t>
            </a:r>
            <a:r>
              <a:rPr lang="en-US" sz="6400" dirty="0" smtClean="0">
                <a:latin typeface="Times New Roman" pitchFamily="18" charset="0"/>
                <a:cs typeface="Times New Roman" pitchFamily="18" charset="0"/>
              </a:rPr>
              <a:t>The flood flow in urbanized areas constitutes a hazard to both the population and infrastructure. </a:t>
            </a:r>
            <a:endParaRPr lang="en-US" sz="6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642918"/>
            <a:ext cx="8229600" cy="4857783"/>
          </a:xfrm>
        </p:spPr>
        <p:style>
          <a:lnRef idx="2">
            <a:schemeClr val="dk1"/>
          </a:lnRef>
          <a:fillRef idx="1">
            <a:schemeClr val="lt1"/>
          </a:fillRef>
          <a:effectRef idx="0">
            <a:schemeClr val="dk1"/>
          </a:effectRef>
          <a:fontRef idx="minor">
            <a:schemeClr val="dk1"/>
          </a:fontRef>
        </p:style>
        <p:txBody>
          <a:bodyPr vert="horz">
            <a:normAutofit/>
          </a:bodyPr>
          <a:lstStyle/>
          <a:p>
            <a:pPr>
              <a:buNone/>
            </a:pPr>
            <a:r>
              <a:rPr lang="en-US" sz="1600" b="1" dirty="0" smtClean="0">
                <a:latin typeface="Times New Roman" pitchFamily="18" charset="0"/>
                <a:cs typeface="Times New Roman" pitchFamily="18" charset="0"/>
              </a:rPr>
              <a:t>				5: Catastrophic Flood.</a:t>
            </a:r>
          </a:p>
          <a:p>
            <a:pPr algn="just">
              <a:lnSpc>
                <a:spcPct val="150000"/>
              </a:lnSpc>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700" dirty="0" smtClean="0">
                <a:latin typeface="Times New Roman" pitchFamily="18" charset="0"/>
                <a:cs typeface="Times New Roman" pitchFamily="18" charset="0"/>
              </a:rPr>
              <a:t>The </a:t>
            </a:r>
            <a:r>
              <a:rPr lang="en-US" sz="1700" dirty="0">
                <a:latin typeface="Times New Roman" pitchFamily="18" charset="0"/>
                <a:cs typeface="Times New Roman" pitchFamily="18" charset="0"/>
              </a:rPr>
              <a:t>term “catastrophic flooding” is generally used to describe the occurrence of exceptional or rare high magnitude floods</a:t>
            </a:r>
            <a:r>
              <a:rPr lang="en-US" sz="1700" dirty="0" smtClean="0">
                <a:latin typeface="Times New Roman" pitchFamily="18" charset="0"/>
                <a:cs typeface="Times New Roman" pitchFamily="18" charset="0"/>
              </a:rPr>
              <a:t>.</a:t>
            </a:r>
          </a:p>
          <a:p>
            <a:pPr algn="just">
              <a:lnSpc>
                <a:spcPct val="150000"/>
              </a:lnSpc>
              <a:buNone/>
            </a:pPr>
            <a:r>
              <a:rPr lang="en-US" sz="1700" dirty="0" smtClean="0">
                <a:latin typeface="Times New Roman" pitchFamily="18" charset="0"/>
                <a:cs typeface="Times New Roman" pitchFamily="18" charset="0"/>
              </a:rPr>
              <a:t>	Catastrophic </a:t>
            </a:r>
            <a:r>
              <a:rPr lang="en-US" sz="1700" dirty="0">
                <a:latin typeface="Times New Roman" pitchFamily="18" charset="0"/>
                <a:cs typeface="Times New Roman" pitchFamily="18" charset="0"/>
              </a:rPr>
              <a:t>riverine flooding is usually associated with major infrastructure failures such as the collapse of a dam, but they may also be caused by drainage channel modification from a landslide, earthquake or volcanic eruption. Examples include </a:t>
            </a:r>
            <a:r>
              <a:rPr lang="en-US" sz="1700" dirty="0" smtClean="0">
                <a:latin typeface="Times New Roman" pitchFamily="18" charset="0"/>
                <a:cs typeface="Times New Roman" pitchFamily="18" charset="0"/>
              </a:rPr>
              <a:t>outburst </a:t>
            </a:r>
            <a:r>
              <a:rPr lang="en-US" sz="1700" dirty="0">
                <a:latin typeface="Times New Roman" pitchFamily="18" charset="0"/>
                <a:cs typeface="Times New Roman" pitchFamily="18" charset="0"/>
              </a:rPr>
              <a:t>floods and lahars. Tsunamis can cause catastrophic coastal flooding, most commonly resulting from undersea earthquakes</a:t>
            </a:r>
            <a:r>
              <a:rPr lang="en-US" sz="1700" dirty="0" smtClean="0">
                <a:latin typeface="Times New Roman" pitchFamily="18" charset="0"/>
                <a:cs typeface="Times New Roman" pitchFamily="18" charset="0"/>
              </a:rPr>
              <a:t>.</a:t>
            </a:r>
          </a:p>
          <a:p>
            <a:pPr algn="just">
              <a:lnSpc>
                <a:spcPct val="150000"/>
              </a:lnSpc>
              <a:buNone/>
            </a:pPr>
            <a:endParaRPr lang="en-US" sz="1700" dirty="0">
              <a:latin typeface="Times New Roman" pitchFamily="18" charset="0"/>
              <a:cs typeface="Times New Roman" pitchFamily="18" charset="0"/>
            </a:endParaRPr>
          </a:p>
          <a:p>
            <a:pPr algn="just">
              <a:lnSpc>
                <a:spcPct val="150000"/>
              </a:lnSpc>
              <a:buNone/>
            </a:pPr>
            <a:r>
              <a:rPr lang="en-US" sz="1700" dirty="0" smtClean="0">
                <a:latin typeface="Times New Roman" pitchFamily="18" charset="0"/>
                <a:cs typeface="Times New Roman" pitchFamily="18" charset="0"/>
              </a:rPr>
              <a:t>				</a:t>
            </a:r>
            <a:endParaRPr lang="en-US" sz="2400" b="1" dirty="0" smtClean="0">
              <a:latin typeface="Times New Roman" pitchFamily="18" charset="0"/>
              <a:cs typeface="Times New Roman" pitchFamily="18" charset="0"/>
            </a:endParaRPr>
          </a:p>
          <a:p>
            <a:pPr algn="just">
              <a:lnSpc>
                <a:spcPct val="150000"/>
              </a:lnSpc>
              <a:buNone/>
            </a:pPr>
            <a:endParaRPr lang="en-US" sz="1700" dirty="0">
              <a:latin typeface="Times New Roman" pitchFamily="18" charset="0"/>
              <a:cs typeface="Times New Roman" pitchFamily="18" charset="0"/>
            </a:endParaRPr>
          </a:p>
          <a:p>
            <a:pPr algn="just">
              <a:lnSpc>
                <a:spcPct val="150000"/>
              </a:lnSpc>
              <a:buNone/>
            </a:pPr>
            <a:endParaRPr lang="en-US" sz="1700" dirty="0">
              <a:latin typeface="Times New Roman" pitchFamily="18" charset="0"/>
              <a:cs typeface="Times New Roman" pitchFamily="18" charset="0"/>
            </a:endParaRPr>
          </a:p>
          <a:p>
            <a:pPr>
              <a:buNone/>
            </a:pPr>
            <a:endParaRPr lang="en-US" sz="1600" b="1" dirty="0"/>
          </a:p>
        </p:txBody>
      </p:sp>
      <p:sp>
        <p:nvSpPr>
          <p:cNvPr id="4" name="Rounded Rectangle 3"/>
          <p:cNvSpPr/>
          <p:nvPr/>
        </p:nvSpPr>
        <p:spPr>
          <a:xfrm>
            <a:off x="2571736" y="4357694"/>
            <a:ext cx="3000396" cy="71438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b="1" dirty="0" smtClean="0">
                <a:latin typeface="Times New Roman" pitchFamily="18" charset="0"/>
                <a:cs typeface="Times New Roman" pitchFamily="18" charset="0"/>
              </a:rPr>
              <a:t>THANK YOU</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597</TotalTime>
  <Words>32</Words>
  <Application>Microsoft Office PowerPoint</Application>
  <PresentationFormat>On-screen Show (4:3)</PresentationFormat>
  <Paragraphs>35</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Lecture Series                         Online (2020)                                 Hydro-Geography            MSC 4th + BS 8th                              Lecture# 1: Date:    16-03-2020 (Taswar Abbas)                       </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Series               Online (2020)       Hydro-Geography MSC 4th + BS 8th Lecture# 1: </dc:title>
  <dc:creator>HP</dc:creator>
  <cp:lastModifiedBy>HP</cp:lastModifiedBy>
  <cp:revision>129</cp:revision>
  <dcterms:created xsi:type="dcterms:W3CDTF">2020-03-16T13:31:08Z</dcterms:created>
  <dcterms:modified xsi:type="dcterms:W3CDTF">2020-03-24T05:45:40Z</dcterms:modified>
</cp:coreProperties>
</file>