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33"/>
  </p:notesMasterIdLst>
  <p:sldIdLst>
    <p:sldId id="257" r:id="rId2"/>
    <p:sldId id="286" r:id="rId3"/>
    <p:sldId id="28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4" autoAdjust="0"/>
    <p:restoredTop sz="94660"/>
  </p:normalViewPr>
  <p:slideViewPr>
    <p:cSldViewPr snapToGrid="0">
      <p:cViewPr varScale="1">
        <p:scale>
          <a:sx n="73" d="100"/>
          <a:sy n="73" d="100"/>
        </p:scale>
        <p:origin x="4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E6397-97DF-49FC-A206-AEDE7802E8F7}" type="datetimeFigureOut">
              <a:rPr lang="en-GB" smtClean="0"/>
              <a:t>02/05/2020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C0AAE-B630-45B0-8577-35427F89AB92}" type="slidenum">
              <a:rPr lang="en-GB" smtClean="0"/>
              <a:t>‹#›</a:t>
            </a:fld>
            <a:endParaRPr lang="en-GB"/>
          </a:p>
        </p:txBody>
      </p:sp>
    </p:spTree>
    <p:extLst>
      <p:ext uri="{BB962C8B-B14F-4D97-AF65-F5344CB8AC3E}">
        <p14:creationId xmlns:p14="http://schemas.microsoft.com/office/powerpoint/2010/main" val="31487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eamgantt.com/blog/how-to-estimate-projects-accurately-using-a-work-breakdown-structure" TargetMode="External"/><Relationship Id="rId2" Type="http://schemas.openxmlformats.org/officeDocument/2006/relationships/hyperlink" Target="https://expertprogrammanagement.com/2010/03/wbs-work-breakdown-structures-everything-you-need-to-kno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dirty="0" smtClean="0"/>
              <a:t>The Project Planning Phase</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70000" lnSpcReduction="20000"/>
          </a:bodyPr>
          <a:lstStyle/>
          <a:p>
            <a:r>
              <a:rPr lang="en-US" dirty="0" smtClean="0">
                <a:solidFill>
                  <a:schemeClr val="tx1">
                    <a:lumMod val="85000"/>
                    <a:lumOff val="15000"/>
                  </a:schemeClr>
                </a:solidFill>
              </a:rPr>
              <a:t>By: </a:t>
            </a:r>
            <a:r>
              <a:rPr lang="en-US" dirty="0" err="1" smtClean="0">
                <a:solidFill>
                  <a:schemeClr val="tx1">
                    <a:lumMod val="85000"/>
                    <a:lumOff val="15000"/>
                  </a:schemeClr>
                </a:solidFill>
              </a:rPr>
              <a:t>saba</a:t>
            </a:r>
            <a:r>
              <a:rPr lang="en-US" dirty="0" smtClean="0">
                <a:solidFill>
                  <a:schemeClr val="tx1">
                    <a:lumMod val="85000"/>
                    <a:lumOff val="15000"/>
                  </a:schemeClr>
                </a:solidFill>
              </a:rPr>
              <a:t> </a:t>
            </a:r>
            <a:r>
              <a:rPr lang="en-US" dirty="0" err="1" smtClean="0">
                <a:solidFill>
                  <a:schemeClr val="tx1">
                    <a:lumMod val="85000"/>
                    <a:lumOff val="15000"/>
                  </a:schemeClr>
                </a:solidFill>
              </a:rPr>
              <a:t>ashraf</a:t>
            </a:r>
            <a:endParaRPr lang="en-US" dirty="0" smtClean="0">
              <a:solidFill>
                <a:schemeClr val="tx1">
                  <a:lumMod val="85000"/>
                  <a:lumOff val="15000"/>
                </a:schemeClr>
              </a:solidFill>
            </a:endParaRPr>
          </a:p>
          <a:p>
            <a:r>
              <a:rPr lang="en-US" sz="2400" dirty="0" smtClean="0">
                <a:solidFill>
                  <a:schemeClr val="tx1">
                    <a:lumMod val="85000"/>
                    <a:lumOff val="15000"/>
                  </a:schemeClr>
                </a:solidFill>
              </a:rPr>
              <a:t>Noon business school, university of </a:t>
            </a:r>
            <a:r>
              <a:rPr lang="en-US" sz="2400" dirty="0" err="1" smtClean="0">
                <a:solidFill>
                  <a:schemeClr val="tx1">
                    <a:lumMod val="85000"/>
                    <a:lumOff val="15000"/>
                  </a:schemeClr>
                </a:solidFill>
              </a:rPr>
              <a:t>sargodha</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WBS Outline Method</a:t>
            </a:r>
            <a:endParaRPr lang="en-GB" dirty="0"/>
          </a:p>
        </p:txBody>
      </p:sp>
      <p:sp>
        <p:nvSpPr>
          <p:cNvPr id="3" name="Content Placeholder 2"/>
          <p:cNvSpPr>
            <a:spLocks noGrp="1"/>
          </p:cNvSpPr>
          <p:nvPr>
            <p:ph idx="1"/>
          </p:nvPr>
        </p:nvSpPr>
        <p:spPr/>
        <p:txBody>
          <a:bodyPr>
            <a:normAutofit/>
          </a:bodyPr>
          <a:lstStyle/>
          <a:p>
            <a:r>
              <a:rPr lang="en-US" dirty="0" smtClean="0"/>
              <a:t>    </a:t>
            </a:r>
            <a:endParaRPr lang="en-GB" dirty="0"/>
          </a:p>
        </p:txBody>
      </p:sp>
      <p:pic>
        <p:nvPicPr>
          <p:cNvPr id="4" name="Picture 3"/>
          <p:cNvPicPr>
            <a:picLocks noChangeAspect="1"/>
          </p:cNvPicPr>
          <p:nvPr/>
        </p:nvPicPr>
        <p:blipFill>
          <a:blip r:embed="rId2"/>
          <a:stretch>
            <a:fillRect/>
          </a:stretch>
        </p:blipFill>
        <p:spPr>
          <a:xfrm>
            <a:off x="3634120" y="1935126"/>
            <a:ext cx="4297769" cy="4380614"/>
          </a:xfrm>
          <a:prstGeom prst="rect">
            <a:avLst/>
          </a:prstGeom>
        </p:spPr>
      </p:pic>
    </p:spTree>
    <p:extLst>
      <p:ext uri="{BB962C8B-B14F-4D97-AF65-F5344CB8AC3E}">
        <p14:creationId xmlns:p14="http://schemas.microsoft.com/office/powerpoint/2010/main" val="367601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0409" y="2358793"/>
            <a:ext cx="6096000" cy="3785652"/>
          </a:xfrm>
          <a:prstGeom prst="rect">
            <a:avLst/>
          </a:prstGeom>
        </p:spPr>
        <p:txBody>
          <a:bodyPr>
            <a:spAutoFit/>
          </a:bodyPr>
          <a:lstStyle/>
          <a:p>
            <a:r>
              <a:rPr lang="en-US" sz="2000" dirty="0"/>
              <a:t>Outline Format:</a:t>
            </a:r>
          </a:p>
          <a:p>
            <a:r>
              <a:rPr lang="en-US" sz="2000" dirty="0"/>
              <a:t>1. Build House</a:t>
            </a:r>
          </a:p>
          <a:p>
            <a:r>
              <a:rPr lang="en-US" sz="2000" dirty="0"/>
              <a:t>  1.1. Main Building</a:t>
            </a:r>
          </a:p>
          <a:p>
            <a:r>
              <a:rPr lang="en-US" sz="2000" dirty="0"/>
              <a:t>    1.1.1. Building Rooms</a:t>
            </a:r>
          </a:p>
          <a:p>
            <a:r>
              <a:rPr lang="en-US" sz="2000" dirty="0"/>
              <a:t>      1.1.1.1. Work package</a:t>
            </a:r>
          </a:p>
          <a:p>
            <a:r>
              <a:rPr lang="en-US" sz="2000" dirty="0"/>
              <a:t>      1.1.1.2. Work package</a:t>
            </a:r>
          </a:p>
          <a:p>
            <a:r>
              <a:rPr lang="en-US" sz="2000" dirty="0"/>
              <a:t>      1.1.1.3. Work package</a:t>
            </a:r>
          </a:p>
          <a:p>
            <a:r>
              <a:rPr lang="en-US" sz="2000" dirty="0"/>
              <a:t>   1.1.2. Base &amp; Foundation</a:t>
            </a:r>
          </a:p>
          <a:p>
            <a:r>
              <a:rPr lang="en-US" sz="2000" dirty="0"/>
              <a:t> 1.2. Yard</a:t>
            </a:r>
          </a:p>
          <a:p>
            <a:r>
              <a:rPr lang="en-US" sz="2000" dirty="0"/>
              <a:t>   1.2.1. Parking</a:t>
            </a:r>
          </a:p>
          <a:p>
            <a:r>
              <a:rPr lang="en-US" sz="2000" dirty="0"/>
              <a:t>     1.2.1.1. Electrical door</a:t>
            </a:r>
          </a:p>
          <a:p>
            <a:r>
              <a:rPr lang="en-US" sz="2000" dirty="0"/>
              <a:t>     1.2.1.2. Entrance</a:t>
            </a:r>
            <a:endParaRPr lang="en-GB" sz="2000" dirty="0"/>
          </a:p>
        </p:txBody>
      </p:sp>
      <p:sp>
        <p:nvSpPr>
          <p:cNvPr id="3" name="Title 2"/>
          <p:cNvSpPr>
            <a:spLocks noGrp="1"/>
          </p:cNvSpPr>
          <p:nvPr>
            <p:ph type="title"/>
          </p:nvPr>
        </p:nvSpPr>
        <p:spPr/>
        <p:txBody>
          <a:bodyPr/>
          <a:lstStyle/>
          <a:p>
            <a:r>
              <a:rPr lang="en-GB" dirty="0" smtClean="0"/>
              <a:t>Outline Format </a:t>
            </a:r>
            <a:r>
              <a:rPr lang="en-GB" dirty="0"/>
              <a:t>F</a:t>
            </a:r>
            <a:r>
              <a:rPr lang="en-GB" dirty="0" smtClean="0"/>
              <a:t>or </a:t>
            </a:r>
            <a:r>
              <a:rPr lang="en-GB" dirty="0"/>
              <a:t>T</a:t>
            </a:r>
            <a:r>
              <a:rPr lang="en-GB" dirty="0" smtClean="0"/>
              <a:t>he </a:t>
            </a:r>
            <a:r>
              <a:rPr lang="en-GB" dirty="0"/>
              <a:t>H</a:t>
            </a:r>
            <a:r>
              <a:rPr lang="en-GB" dirty="0" smtClean="0"/>
              <a:t>ouse Project</a:t>
            </a:r>
            <a:endParaRPr lang="en-GB" dirty="0"/>
          </a:p>
        </p:txBody>
      </p:sp>
    </p:spTree>
    <p:extLst>
      <p:ext uri="{BB962C8B-B14F-4D97-AF65-F5344CB8AC3E}">
        <p14:creationId xmlns:p14="http://schemas.microsoft.com/office/powerpoint/2010/main" val="231506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8/80 Rule</a:t>
            </a:r>
            <a:endParaRPr lang="en-GB" dirty="0"/>
          </a:p>
        </p:txBody>
      </p:sp>
      <p:pic>
        <p:nvPicPr>
          <p:cNvPr id="3" name="Picture 2"/>
          <p:cNvPicPr>
            <a:picLocks noChangeAspect="1"/>
          </p:cNvPicPr>
          <p:nvPr/>
        </p:nvPicPr>
        <p:blipFill>
          <a:blip r:embed="rId2"/>
          <a:stretch>
            <a:fillRect/>
          </a:stretch>
        </p:blipFill>
        <p:spPr>
          <a:xfrm>
            <a:off x="1502229" y="2062715"/>
            <a:ext cx="9313817" cy="3966609"/>
          </a:xfrm>
          <a:prstGeom prst="rect">
            <a:avLst/>
          </a:prstGeom>
        </p:spPr>
      </p:pic>
      <p:sp>
        <p:nvSpPr>
          <p:cNvPr id="4" name="Footer Placeholder 3"/>
          <p:cNvSpPr>
            <a:spLocks noGrp="1"/>
          </p:cNvSpPr>
          <p:nvPr>
            <p:ph type="ftr" sz="quarter" idx="11"/>
          </p:nvPr>
        </p:nvSpPr>
        <p:spPr/>
        <p:txBody>
          <a:bodyPr/>
          <a:lstStyle/>
          <a:p>
            <a:r>
              <a:rPr lang="en-US" sz="1100" dirty="0" smtClean="0"/>
              <a:t>If your project is  18 to  24 months long, you might consider the  work package of 1 month.</a:t>
            </a:r>
            <a:endParaRPr lang="en-US" sz="1100" dirty="0"/>
          </a:p>
        </p:txBody>
      </p:sp>
    </p:spTree>
    <p:extLst>
      <p:ext uri="{BB962C8B-B14F-4D97-AF65-F5344CB8AC3E}">
        <p14:creationId xmlns:p14="http://schemas.microsoft.com/office/powerpoint/2010/main" val="2087384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Organizing the WBS</a:t>
            </a:r>
            <a:endParaRPr lang="en-GB" dirty="0"/>
          </a:p>
        </p:txBody>
      </p:sp>
      <p:sp>
        <p:nvSpPr>
          <p:cNvPr id="3" name="Content Placeholder 2"/>
          <p:cNvSpPr>
            <a:spLocks noGrp="1"/>
          </p:cNvSpPr>
          <p:nvPr>
            <p:ph idx="1"/>
          </p:nvPr>
        </p:nvSpPr>
        <p:spPr/>
        <p:txBody>
          <a:bodyPr/>
          <a:lstStyle/>
          <a:p>
            <a:r>
              <a:rPr lang="en-GB" dirty="0" smtClean="0"/>
              <a:t>There is no hard and fast rule for organizing the WBS. You could base your organization on any of the following</a:t>
            </a:r>
          </a:p>
          <a:p>
            <a:pPr>
              <a:buFont typeface="Wingdings" panose="05000000000000000000" pitchFamily="2" charset="2"/>
              <a:buChar char="q"/>
            </a:pPr>
            <a:r>
              <a:rPr lang="en-GB" b="1" dirty="0" smtClean="0"/>
              <a:t>Phase of the project. </a:t>
            </a:r>
            <a:r>
              <a:rPr lang="en-GB" dirty="0" smtClean="0"/>
              <a:t>Decide what is required in each phase of the project. </a:t>
            </a:r>
          </a:p>
          <a:p>
            <a:pPr>
              <a:buFont typeface="Wingdings" panose="05000000000000000000" pitchFamily="2" charset="2"/>
              <a:buChar char="q"/>
            </a:pPr>
            <a:r>
              <a:rPr lang="en-GB" b="1" dirty="0" smtClean="0"/>
              <a:t>Organizational structure</a:t>
            </a:r>
            <a:r>
              <a:rPr lang="en-GB" dirty="0" smtClean="0"/>
              <a:t>. In a clearly divided organization or a cooperating set of separate divisions, you can establish the WBS according to the reporting structure.</a:t>
            </a:r>
          </a:p>
          <a:p>
            <a:pPr>
              <a:buFont typeface="Wingdings" panose="05000000000000000000" pitchFamily="2" charset="2"/>
              <a:buChar char="q"/>
            </a:pPr>
            <a:r>
              <a:rPr lang="en-GB" b="1" dirty="0" smtClean="0"/>
              <a:t>Physical location. </a:t>
            </a:r>
            <a:r>
              <a:rPr lang="en-GB" dirty="0" smtClean="0"/>
              <a:t>If you are working with separate facilities, it might take sense to build the WBS based on the geographical locations instead of people.</a:t>
            </a:r>
          </a:p>
          <a:p>
            <a:pPr>
              <a:buFont typeface="Wingdings" panose="05000000000000000000" pitchFamily="2" charset="2"/>
              <a:buChar char="q"/>
            </a:pPr>
            <a:r>
              <a:rPr lang="en-GB" b="1" dirty="0" smtClean="0"/>
              <a:t>System and subsystem. </a:t>
            </a:r>
            <a:r>
              <a:rPr lang="en-GB" dirty="0" smtClean="0"/>
              <a:t>If there is clear demarcation between several aspects of a project, assemble the WBS to reflect this.</a:t>
            </a:r>
            <a:endParaRPr lang="en-GB" dirty="0"/>
          </a:p>
        </p:txBody>
      </p:sp>
    </p:spTree>
    <p:extLst>
      <p:ext uri="{BB962C8B-B14F-4D97-AF65-F5344CB8AC3E}">
        <p14:creationId xmlns:p14="http://schemas.microsoft.com/office/powerpoint/2010/main" val="16733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steps to the WBS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Break the work into independent work packages that you can sequence, assign, schedule, and monitor.</a:t>
            </a:r>
          </a:p>
          <a:p>
            <a:pPr>
              <a:buFont typeface="Arial" panose="020B0604020202020204" pitchFamily="34" charset="0"/>
              <a:buChar char="•"/>
            </a:pPr>
            <a:r>
              <a:rPr lang="en-GB" dirty="0" smtClean="0"/>
              <a:t>Define the work packages at a level of detail appropriate for the length and complexity of the project. </a:t>
            </a:r>
          </a:p>
          <a:p>
            <a:pPr>
              <a:buFont typeface="Arial" panose="020B0604020202020204" pitchFamily="34" charset="0"/>
              <a:buChar char="•"/>
            </a:pPr>
            <a:r>
              <a:rPr lang="en-GB" dirty="0" smtClean="0"/>
              <a:t>Integrate the work packages into a total system with a beginning and an end.</a:t>
            </a:r>
          </a:p>
          <a:p>
            <a:pPr>
              <a:buFont typeface="Arial" panose="020B0604020202020204" pitchFamily="34" charset="0"/>
              <a:buChar char="•"/>
            </a:pPr>
            <a:r>
              <a:rPr lang="en-GB" dirty="0" smtClean="0"/>
              <a:t>Present the work packages in a format you can easily communicate to people assigned to complete them during the project. </a:t>
            </a:r>
          </a:p>
          <a:p>
            <a:pPr>
              <a:buFont typeface="Arial" panose="020B0604020202020204" pitchFamily="34" charset="0"/>
              <a:buChar char="•"/>
            </a:pPr>
            <a:r>
              <a:rPr lang="en-GB" dirty="0" smtClean="0"/>
              <a:t>Verify that completion of work packages will result in attainment of project goals and objectives. </a:t>
            </a:r>
            <a:endParaRPr lang="en-GB" dirty="0"/>
          </a:p>
        </p:txBody>
      </p:sp>
    </p:spTree>
    <p:extLst>
      <p:ext uri="{BB962C8B-B14F-4D97-AF65-F5344CB8AC3E}">
        <p14:creationId xmlns:p14="http://schemas.microsoft.com/office/powerpoint/2010/main" val="246332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dependencies</a:t>
            </a:r>
            <a:endParaRPr lang="en-GB" dirty="0"/>
          </a:p>
        </p:txBody>
      </p:sp>
      <p:sp>
        <p:nvSpPr>
          <p:cNvPr id="3" name="Content Placeholder 2"/>
          <p:cNvSpPr>
            <a:spLocks noGrp="1"/>
          </p:cNvSpPr>
          <p:nvPr>
            <p:ph idx="1"/>
          </p:nvPr>
        </p:nvSpPr>
        <p:spPr/>
        <p:txBody>
          <a:bodyPr/>
          <a:lstStyle/>
          <a:p>
            <a:r>
              <a:rPr lang="en-GB" dirty="0" smtClean="0"/>
              <a:t>A dependency is a logical relationship between tasks and activities.</a:t>
            </a:r>
          </a:p>
          <a:p>
            <a:r>
              <a:rPr lang="en-GB" b="1" dirty="0" smtClean="0"/>
              <a:t>FINISH-TO-START</a:t>
            </a:r>
            <a:r>
              <a:rPr lang="en-GB" dirty="0" smtClean="0"/>
              <a:t>: the most common dependency that occurs when you complete one task to start the next one.</a:t>
            </a:r>
          </a:p>
          <a:p>
            <a:r>
              <a:rPr lang="en-GB" b="1" dirty="0" smtClean="0"/>
              <a:t>FINISH-TO-FINISH</a:t>
            </a:r>
            <a:r>
              <a:rPr lang="en-GB" dirty="0" smtClean="0"/>
              <a:t>: in this situation, one task must finish before the other can finish. </a:t>
            </a:r>
          </a:p>
          <a:p>
            <a:r>
              <a:rPr lang="en-GB" b="1" dirty="0" smtClean="0"/>
              <a:t>START-TO-START: </a:t>
            </a:r>
            <a:r>
              <a:rPr lang="en-GB" dirty="0" smtClean="0"/>
              <a:t>one task must start so the other task can start. </a:t>
            </a:r>
          </a:p>
          <a:p>
            <a:r>
              <a:rPr lang="en-GB" b="1" dirty="0" smtClean="0"/>
              <a:t>START-TO-FINISH</a:t>
            </a:r>
            <a:r>
              <a:rPr lang="en-GB" dirty="0" smtClean="0"/>
              <a:t>: This is very rare dependency, but it does happen occasionally. </a:t>
            </a:r>
            <a:endParaRPr lang="en-GB" dirty="0"/>
          </a:p>
        </p:txBody>
      </p:sp>
    </p:spTree>
    <p:extLst>
      <p:ext uri="{BB962C8B-B14F-4D97-AF65-F5344CB8AC3E}">
        <p14:creationId xmlns:p14="http://schemas.microsoft.com/office/powerpoint/2010/main" val="96127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8558" y="1084521"/>
            <a:ext cx="701749" cy="404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3" name="Rectangle 2"/>
          <p:cNvSpPr/>
          <p:nvPr/>
        </p:nvSpPr>
        <p:spPr>
          <a:xfrm>
            <a:off x="1467294" y="1956391"/>
            <a:ext cx="723014" cy="38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t>
            </a:r>
            <a:endParaRPr lang="en-GB" dirty="0"/>
          </a:p>
        </p:txBody>
      </p:sp>
      <p:sp>
        <p:nvSpPr>
          <p:cNvPr id="4" name="Rectangle 3"/>
          <p:cNvSpPr/>
          <p:nvPr/>
        </p:nvSpPr>
        <p:spPr>
          <a:xfrm>
            <a:off x="3147237" y="1956391"/>
            <a:ext cx="701749" cy="38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cxnSp>
        <p:nvCxnSpPr>
          <p:cNvPr id="18" name="Straight Arrow Connector 17"/>
          <p:cNvCxnSpPr/>
          <p:nvPr/>
        </p:nvCxnSpPr>
        <p:spPr>
          <a:xfrm>
            <a:off x="914400" y="2147777"/>
            <a:ext cx="4040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914400" y="1286539"/>
            <a:ext cx="0" cy="86123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a:endCxn id="2" idx="1"/>
          </p:cNvCxnSpPr>
          <p:nvPr/>
        </p:nvCxnSpPr>
        <p:spPr>
          <a:xfrm>
            <a:off x="914400" y="1286539"/>
            <a:ext cx="574158" cy="1"/>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stCxn id="2" idx="3"/>
          </p:cNvCxnSpPr>
          <p:nvPr/>
        </p:nvCxnSpPr>
        <p:spPr>
          <a:xfrm flipV="1">
            <a:off x="2190307" y="1286539"/>
            <a:ext cx="956930" cy="1"/>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3147237" y="1286539"/>
            <a:ext cx="0" cy="430619"/>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1839432" y="1717158"/>
            <a:ext cx="1307805"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a:endCxn id="3" idx="0"/>
          </p:cNvCxnSpPr>
          <p:nvPr/>
        </p:nvCxnSpPr>
        <p:spPr>
          <a:xfrm flipH="1">
            <a:off x="1828801" y="1717158"/>
            <a:ext cx="10631" cy="239233"/>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Arrow Connector 33"/>
          <p:cNvCxnSpPr>
            <a:stCxn id="3" idx="3"/>
          </p:cNvCxnSpPr>
          <p:nvPr/>
        </p:nvCxnSpPr>
        <p:spPr>
          <a:xfrm>
            <a:off x="2190308" y="2147777"/>
            <a:ext cx="9569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7378995" y="1084521"/>
            <a:ext cx="701749" cy="404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37" name="Rectangle 36"/>
          <p:cNvSpPr/>
          <p:nvPr/>
        </p:nvSpPr>
        <p:spPr>
          <a:xfrm>
            <a:off x="7336465" y="1956391"/>
            <a:ext cx="744279" cy="38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t>
            </a:r>
            <a:endParaRPr lang="en-GB" dirty="0"/>
          </a:p>
        </p:txBody>
      </p:sp>
      <p:cxnSp>
        <p:nvCxnSpPr>
          <p:cNvPr id="41" name="Straight Arrow Connector 40"/>
          <p:cNvCxnSpPr>
            <a:endCxn id="37" idx="3"/>
          </p:cNvCxnSpPr>
          <p:nvPr/>
        </p:nvCxnSpPr>
        <p:spPr>
          <a:xfrm flipH="1">
            <a:off x="8080744" y="2147777"/>
            <a:ext cx="2764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8357191" y="1286539"/>
            <a:ext cx="0" cy="861238"/>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a:endCxn id="36" idx="3"/>
          </p:cNvCxnSpPr>
          <p:nvPr/>
        </p:nvCxnSpPr>
        <p:spPr>
          <a:xfrm flipH="1">
            <a:off x="8080744" y="1286539"/>
            <a:ext cx="276447" cy="1"/>
          </a:xfrm>
          <a:prstGeom prst="line">
            <a:avLst/>
          </a:prstGeom>
        </p:spPr>
        <p:style>
          <a:lnRef idx="1">
            <a:schemeClr val="dk1"/>
          </a:lnRef>
          <a:fillRef idx="0">
            <a:schemeClr val="dk1"/>
          </a:fillRef>
          <a:effectRef idx="0">
            <a:schemeClr val="dk1"/>
          </a:effectRef>
          <a:fontRef idx="minor">
            <a:schemeClr val="tx1"/>
          </a:fontRef>
        </p:style>
      </p:cxnSp>
      <p:sp>
        <p:nvSpPr>
          <p:cNvPr id="46" name="Rectangle 45"/>
          <p:cNvSpPr/>
          <p:nvPr/>
        </p:nvSpPr>
        <p:spPr>
          <a:xfrm>
            <a:off x="1488558" y="3997842"/>
            <a:ext cx="701749"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47" name="Rectangle 46"/>
          <p:cNvSpPr/>
          <p:nvPr/>
        </p:nvSpPr>
        <p:spPr>
          <a:xfrm>
            <a:off x="1488558" y="4890978"/>
            <a:ext cx="701749" cy="361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t>
            </a:r>
            <a:endParaRPr lang="en-GB" dirty="0"/>
          </a:p>
        </p:txBody>
      </p:sp>
      <p:cxnSp>
        <p:nvCxnSpPr>
          <p:cNvPr id="49" name="Straight Connector 48"/>
          <p:cNvCxnSpPr>
            <a:stCxn id="46" idx="1"/>
          </p:cNvCxnSpPr>
          <p:nvPr/>
        </p:nvCxnSpPr>
        <p:spPr>
          <a:xfrm flipH="1">
            <a:off x="1318436" y="4167963"/>
            <a:ext cx="170122"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1318436" y="4167963"/>
            <a:ext cx="0" cy="935665"/>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Arrow Connector 53"/>
          <p:cNvCxnSpPr>
            <a:endCxn id="47" idx="1"/>
          </p:cNvCxnSpPr>
          <p:nvPr/>
        </p:nvCxnSpPr>
        <p:spPr>
          <a:xfrm flipV="1">
            <a:off x="1318436" y="5071731"/>
            <a:ext cx="170122" cy="318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8654902" y="3997842"/>
            <a:ext cx="723014"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57" name="Rectangle 56"/>
          <p:cNvSpPr/>
          <p:nvPr/>
        </p:nvSpPr>
        <p:spPr>
          <a:xfrm>
            <a:off x="7336464" y="4890978"/>
            <a:ext cx="744279" cy="361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t>
            </a:r>
            <a:endParaRPr lang="en-GB" dirty="0"/>
          </a:p>
        </p:txBody>
      </p:sp>
      <p:cxnSp>
        <p:nvCxnSpPr>
          <p:cNvPr id="59" name="Straight Connector 58"/>
          <p:cNvCxnSpPr>
            <a:stCxn id="56" idx="1"/>
          </p:cNvCxnSpPr>
          <p:nvPr/>
        </p:nvCxnSpPr>
        <p:spPr>
          <a:xfrm flipH="1">
            <a:off x="8357191" y="4167963"/>
            <a:ext cx="297711"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8357191" y="4167963"/>
            <a:ext cx="0" cy="903768"/>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Arrow Connector 62"/>
          <p:cNvCxnSpPr>
            <a:endCxn id="57" idx="3"/>
          </p:cNvCxnSpPr>
          <p:nvPr/>
        </p:nvCxnSpPr>
        <p:spPr>
          <a:xfrm flipH="1" flipV="1">
            <a:off x="8080743" y="5071731"/>
            <a:ext cx="276448" cy="159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1116418" y="510363"/>
            <a:ext cx="1733108" cy="369332"/>
          </a:xfrm>
          <a:prstGeom prst="rect">
            <a:avLst/>
          </a:prstGeom>
          <a:noFill/>
        </p:spPr>
        <p:txBody>
          <a:bodyPr wrap="square" rtlCol="0">
            <a:spAutoFit/>
          </a:bodyPr>
          <a:lstStyle/>
          <a:p>
            <a:r>
              <a:rPr lang="en-GB" dirty="0" smtClean="0"/>
              <a:t>Finish-to-start</a:t>
            </a:r>
            <a:endParaRPr lang="en-GB" dirty="0"/>
          </a:p>
        </p:txBody>
      </p:sp>
      <p:sp>
        <p:nvSpPr>
          <p:cNvPr id="65" name="TextBox 64"/>
          <p:cNvSpPr txBox="1"/>
          <p:nvPr/>
        </p:nvSpPr>
        <p:spPr>
          <a:xfrm>
            <a:off x="3296093" y="1286539"/>
            <a:ext cx="2126513" cy="646331"/>
          </a:xfrm>
          <a:prstGeom prst="rect">
            <a:avLst/>
          </a:prstGeom>
          <a:noFill/>
        </p:spPr>
        <p:txBody>
          <a:bodyPr wrap="square" rtlCol="0">
            <a:spAutoFit/>
          </a:bodyPr>
          <a:lstStyle/>
          <a:p>
            <a:r>
              <a:rPr lang="en-GB" dirty="0" smtClean="0"/>
              <a:t>A must finish before B can start.</a:t>
            </a:r>
            <a:endParaRPr lang="en-GB" dirty="0"/>
          </a:p>
        </p:txBody>
      </p:sp>
      <p:sp>
        <p:nvSpPr>
          <p:cNvPr id="66" name="TextBox 65"/>
          <p:cNvSpPr txBox="1"/>
          <p:nvPr/>
        </p:nvSpPr>
        <p:spPr>
          <a:xfrm>
            <a:off x="7378995" y="510363"/>
            <a:ext cx="1765005" cy="369332"/>
          </a:xfrm>
          <a:prstGeom prst="rect">
            <a:avLst/>
          </a:prstGeom>
          <a:noFill/>
        </p:spPr>
        <p:txBody>
          <a:bodyPr wrap="square" rtlCol="0">
            <a:spAutoFit/>
          </a:bodyPr>
          <a:lstStyle/>
          <a:p>
            <a:r>
              <a:rPr lang="en-GB" dirty="0" smtClean="0"/>
              <a:t>Finish-to-start</a:t>
            </a:r>
            <a:endParaRPr lang="en-GB" dirty="0"/>
          </a:p>
        </p:txBody>
      </p:sp>
      <p:sp>
        <p:nvSpPr>
          <p:cNvPr id="67" name="TextBox 66"/>
          <p:cNvSpPr txBox="1"/>
          <p:nvPr/>
        </p:nvSpPr>
        <p:spPr>
          <a:xfrm>
            <a:off x="8654902" y="1286539"/>
            <a:ext cx="2360427" cy="646331"/>
          </a:xfrm>
          <a:prstGeom prst="rect">
            <a:avLst/>
          </a:prstGeom>
          <a:noFill/>
        </p:spPr>
        <p:txBody>
          <a:bodyPr wrap="square" rtlCol="0">
            <a:spAutoFit/>
          </a:bodyPr>
          <a:lstStyle/>
          <a:p>
            <a:r>
              <a:rPr lang="en-GB" dirty="0" smtClean="0"/>
              <a:t>A must finish before B can finish</a:t>
            </a:r>
            <a:endParaRPr lang="en-GB" dirty="0"/>
          </a:p>
        </p:txBody>
      </p:sp>
      <p:sp>
        <p:nvSpPr>
          <p:cNvPr id="68" name="TextBox 67"/>
          <p:cNvSpPr txBox="1"/>
          <p:nvPr/>
        </p:nvSpPr>
        <p:spPr>
          <a:xfrm>
            <a:off x="1116418" y="3189767"/>
            <a:ext cx="2030819" cy="369332"/>
          </a:xfrm>
          <a:prstGeom prst="rect">
            <a:avLst/>
          </a:prstGeom>
          <a:noFill/>
        </p:spPr>
        <p:txBody>
          <a:bodyPr wrap="square" rtlCol="0">
            <a:spAutoFit/>
          </a:bodyPr>
          <a:lstStyle/>
          <a:p>
            <a:r>
              <a:rPr lang="en-GB" dirty="0" smtClean="0"/>
              <a:t>Start-to-Start</a:t>
            </a:r>
            <a:endParaRPr lang="en-GB" dirty="0"/>
          </a:p>
        </p:txBody>
      </p:sp>
      <p:sp>
        <p:nvSpPr>
          <p:cNvPr id="69" name="TextBox 68"/>
          <p:cNvSpPr txBox="1"/>
          <p:nvPr/>
        </p:nvSpPr>
        <p:spPr>
          <a:xfrm>
            <a:off x="2849526" y="4167963"/>
            <a:ext cx="2998381" cy="646331"/>
          </a:xfrm>
          <a:prstGeom prst="rect">
            <a:avLst/>
          </a:prstGeom>
          <a:noFill/>
        </p:spPr>
        <p:txBody>
          <a:bodyPr wrap="square" rtlCol="0">
            <a:spAutoFit/>
          </a:bodyPr>
          <a:lstStyle/>
          <a:p>
            <a:r>
              <a:rPr lang="en-GB" dirty="0" smtClean="0"/>
              <a:t>A must start before B can start</a:t>
            </a:r>
            <a:endParaRPr lang="en-GB" dirty="0"/>
          </a:p>
        </p:txBody>
      </p:sp>
      <p:sp>
        <p:nvSpPr>
          <p:cNvPr id="70" name="TextBox 69"/>
          <p:cNvSpPr txBox="1"/>
          <p:nvPr/>
        </p:nvSpPr>
        <p:spPr>
          <a:xfrm>
            <a:off x="7378995" y="3189767"/>
            <a:ext cx="1765005" cy="369332"/>
          </a:xfrm>
          <a:prstGeom prst="rect">
            <a:avLst/>
          </a:prstGeom>
          <a:noFill/>
        </p:spPr>
        <p:txBody>
          <a:bodyPr wrap="square" rtlCol="0">
            <a:spAutoFit/>
          </a:bodyPr>
          <a:lstStyle/>
          <a:p>
            <a:r>
              <a:rPr lang="en-GB" dirty="0" smtClean="0"/>
              <a:t>Start-to-finish</a:t>
            </a:r>
            <a:endParaRPr lang="en-GB" dirty="0"/>
          </a:p>
        </p:txBody>
      </p:sp>
      <p:sp>
        <p:nvSpPr>
          <p:cNvPr id="71" name="TextBox 70"/>
          <p:cNvSpPr txBox="1"/>
          <p:nvPr/>
        </p:nvSpPr>
        <p:spPr>
          <a:xfrm>
            <a:off x="8654902" y="4550735"/>
            <a:ext cx="2849526" cy="646331"/>
          </a:xfrm>
          <a:prstGeom prst="rect">
            <a:avLst/>
          </a:prstGeom>
          <a:noFill/>
        </p:spPr>
        <p:txBody>
          <a:bodyPr wrap="square" rtlCol="0">
            <a:spAutoFit/>
          </a:bodyPr>
          <a:lstStyle/>
          <a:p>
            <a:r>
              <a:rPr lang="en-GB" dirty="0" smtClean="0"/>
              <a:t>A must start before B can finish.</a:t>
            </a:r>
            <a:endParaRPr lang="en-GB" dirty="0"/>
          </a:p>
        </p:txBody>
      </p:sp>
    </p:spTree>
    <p:extLst>
      <p:ext uri="{BB962C8B-B14F-4D97-AF65-F5344CB8AC3E}">
        <p14:creationId xmlns:p14="http://schemas.microsoft.com/office/powerpoint/2010/main" val="289462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 Time and Lag Time</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You apply lead and lag after you sequence activities and identify the dependencies. </a:t>
            </a:r>
          </a:p>
          <a:p>
            <a:r>
              <a:rPr lang="en-GB" dirty="0" smtClean="0"/>
              <a:t>LEAD TIME:</a:t>
            </a:r>
          </a:p>
          <a:p>
            <a:r>
              <a:rPr lang="en-US" dirty="0"/>
              <a:t> “Lead time is the amount of time whereby a successor activity can be advanced with respect to a predecessor activity</a:t>
            </a:r>
            <a:r>
              <a:rPr lang="en-US" dirty="0" smtClean="0"/>
              <a:t>.”</a:t>
            </a:r>
          </a:p>
          <a:p>
            <a:r>
              <a:rPr lang="en-US" dirty="0"/>
              <a:t>Put simply, when the first activity is still running when the second activity starts, it is Lead. Lead Time is the overlap between the first and second activities</a:t>
            </a:r>
            <a:r>
              <a:rPr lang="en-US" dirty="0" smtClean="0"/>
              <a:t>.</a:t>
            </a:r>
          </a:p>
          <a:p>
            <a:r>
              <a:rPr lang="en-US" dirty="0" smtClean="0">
                <a:effectLst>
                  <a:outerShdw blurRad="38100" dist="38100" dir="2700000" algn="tl">
                    <a:srgbClr val="000000">
                      <a:alpha val="43137"/>
                    </a:srgbClr>
                  </a:outerShdw>
                </a:effectLst>
              </a:rPr>
              <a:t>EXAMPLE: </a:t>
            </a:r>
          </a:p>
          <a:p>
            <a:r>
              <a:rPr lang="en-US" dirty="0"/>
              <a:t>You are constructing a two-floor building. You have two activities in sequence; i.e., electrical work and painting</a:t>
            </a:r>
            <a:r>
              <a:rPr lang="en-US" dirty="0" smtClean="0"/>
              <a:t>.</a:t>
            </a:r>
            <a:endParaRPr lang="en-US" dirty="0"/>
          </a:p>
          <a:p>
            <a:r>
              <a:rPr lang="en-US" dirty="0"/>
              <a:t>However, as you complete the electrical work on the ground floor, you start painting it while the electrical work on the first floor continues</a:t>
            </a:r>
            <a:r>
              <a:rPr lang="en-US" dirty="0" smtClean="0"/>
              <a:t>.</a:t>
            </a:r>
            <a:endParaRPr lang="en-US" dirty="0"/>
          </a:p>
          <a:p>
            <a:r>
              <a:rPr lang="en-US" dirty="0"/>
              <a:t>We commonly use Lead with Finish to Start relationships. In this dependency, the predecessor activity must finish before the successor activity starts.</a:t>
            </a:r>
            <a:endParaRPr lang="en-GB" dirty="0"/>
          </a:p>
        </p:txBody>
      </p:sp>
    </p:spTree>
    <p:extLst>
      <p:ext uri="{BB962C8B-B14F-4D97-AF65-F5344CB8AC3E}">
        <p14:creationId xmlns:p14="http://schemas.microsoft.com/office/powerpoint/2010/main" val="384474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Lag Time</a:t>
            </a:r>
            <a:endParaRPr lang="en-GB" dirty="0"/>
          </a:p>
        </p:txBody>
      </p:sp>
      <p:sp>
        <p:nvSpPr>
          <p:cNvPr id="3" name="Content Placeholder 2"/>
          <p:cNvSpPr>
            <a:spLocks noGrp="1"/>
          </p:cNvSpPr>
          <p:nvPr>
            <p:ph idx="1"/>
          </p:nvPr>
        </p:nvSpPr>
        <p:spPr/>
        <p:txBody>
          <a:bodyPr/>
          <a:lstStyle/>
          <a:p>
            <a:pPr algn="ctr"/>
            <a:r>
              <a:rPr lang="en-US" dirty="0"/>
              <a:t>“A lag time is the amount of time whereby a successor activity is required to be delayed with respect to a predecessor activity</a:t>
            </a:r>
            <a:r>
              <a:rPr lang="en-US" dirty="0" smtClean="0"/>
              <a:t>.”</a:t>
            </a:r>
          </a:p>
          <a:p>
            <a:r>
              <a:rPr lang="en-US" dirty="0"/>
              <a:t>Put simply, when the first activity completes and there is a delay before the second activity starts, this is called Lag. The delay is known as Lag Time. </a:t>
            </a:r>
          </a:p>
          <a:p>
            <a:r>
              <a:rPr lang="en-US" dirty="0"/>
              <a:t>Lag Time is the delay between the first and second activities</a:t>
            </a:r>
            <a:r>
              <a:rPr lang="en-US" dirty="0" smtClean="0"/>
              <a:t>.</a:t>
            </a:r>
          </a:p>
          <a:p>
            <a:r>
              <a:rPr lang="en-US" dirty="0" smtClean="0">
                <a:effectLst>
                  <a:outerShdw blurRad="38100" dist="38100" dir="2700000" algn="tl">
                    <a:srgbClr val="000000">
                      <a:alpha val="43137"/>
                    </a:srgbClr>
                  </a:outerShdw>
                </a:effectLst>
              </a:rPr>
              <a:t>EXAMPLE:</a:t>
            </a:r>
          </a:p>
          <a:p>
            <a:r>
              <a:rPr lang="en-US" dirty="0"/>
              <a:t>Suppose you have to paint a room. The first activity is applying the primer coating, and then you will do the final painting. However, you must let the primer dry before applying the paint.</a:t>
            </a:r>
            <a:endParaRPr lang="en-GB" dirty="0"/>
          </a:p>
        </p:txBody>
      </p:sp>
    </p:spTree>
    <p:extLst>
      <p:ext uri="{BB962C8B-B14F-4D97-AF65-F5344CB8AC3E}">
        <p14:creationId xmlns:p14="http://schemas.microsoft.com/office/powerpoint/2010/main" val="373447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Unique WBS Identifiers </a:t>
            </a:r>
            <a:endParaRPr lang="en-GB" dirty="0"/>
          </a:p>
        </p:txBody>
      </p:sp>
      <p:sp>
        <p:nvSpPr>
          <p:cNvPr id="3" name="Content Placeholder 2"/>
          <p:cNvSpPr>
            <a:spLocks noGrp="1"/>
          </p:cNvSpPr>
          <p:nvPr>
            <p:ph idx="1"/>
          </p:nvPr>
        </p:nvSpPr>
        <p:spPr/>
        <p:txBody>
          <a:bodyPr/>
          <a:lstStyle/>
          <a:p>
            <a:pPr algn="ctr"/>
            <a:r>
              <a:rPr lang="en-US" dirty="0"/>
              <a:t>Each component of a WBS is assigned a unique identifier. Collectively, these unique identifiers are known as the </a:t>
            </a:r>
            <a:r>
              <a:rPr lang="en-US" b="1" i="1" dirty="0"/>
              <a:t>code of accounts </a:t>
            </a:r>
            <a:r>
              <a:rPr lang="en-US" dirty="0"/>
              <a:t>or </a:t>
            </a:r>
            <a:r>
              <a:rPr lang="en-US" b="1" i="1" dirty="0"/>
              <a:t>code.</a:t>
            </a:r>
            <a:endParaRPr lang="en-GB" b="1" i="1" dirty="0"/>
          </a:p>
        </p:txBody>
      </p:sp>
      <p:pic>
        <p:nvPicPr>
          <p:cNvPr id="4" name="Picture 3"/>
          <p:cNvPicPr>
            <a:picLocks noChangeAspect="1"/>
          </p:cNvPicPr>
          <p:nvPr/>
        </p:nvPicPr>
        <p:blipFill>
          <a:blip r:embed="rId2"/>
          <a:stretch>
            <a:fillRect/>
          </a:stretch>
        </p:blipFill>
        <p:spPr>
          <a:xfrm>
            <a:off x="4066334" y="3095897"/>
            <a:ext cx="3066554" cy="3144036"/>
          </a:xfrm>
          <a:prstGeom prst="rect">
            <a:avLst/>
          </a:prstGeom>
        </p:spPr>
      </p:pic>
      <p:cxnSp>
        <p:nvCxnSpPr>
          <p:cNvPr id="6" name="Straight Connector 5"/>
          <p:cNvCxnSpPr/>
          <p:nvPr/>
        </p:nvCxnSpPr>
        <p:spPr>
          <a:xfrm>
            <a:off x="4180114" y="3409406"/>
            <a:ext cx="23513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4323806" y="3670663"/>
            <a:ext cx="32657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flipV="1">
            <a:off x="4415246" y="3944983"/>
            <a:ext cx="522514" cy="13063"/>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a:off x="4532811" y="4245430"/>
            <a:ext cx="73152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a:off x="4532811" y="4506686"/>
            <a:ext cx="73152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flipV="1">
            <a:off x="4532811" y="4741817"/>
            <a:ext cx="731520" cy="13063"/>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a:off x="4376057" y="5029200"/>
            <a:ext cx="52251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a:off x="4297680" y="5290456"/>
            <a:ext cx="326571" cy="1"/>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Straight Connector 26"/>
          <p:cNvCxnSpPr/>
          <p:nvPr/>
        </p:nvCxnSpPr>
        <p:spPr>
          <a:xfrm>
            <a:off x="4415246" y="5551714"/>
            <a:ext cx="48332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Straight Connector 30"/>
          <p:cNvCxnSpPr/>
          <p:nvPr/>
        </p:nvCxnSpPr>
        <p:spPr>
          <a:xfrm>
            <a:off x="4487091" y="5869092"/>
            <a:ext cx="73152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a:off x="4487091" y="6113417"/>
            <a:ext cx="77724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5664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What is a plan?</a:t>
            </a:r>
          </a:p>
          <a:p>
            <a:r>
              <a:rPr lang="en-GB" dirty="0" smtClean="0"/>
              <a:t>Standard components of planning phase</a:t>
            </a:r>
          </a:p>
          <a:p>
            <a:r>
              <a:rPr lang="en-GB" dirty="0" smtClean="0"/>
              <a:t>The breakdown of work</a:t>
            </a:r>
          </a:p>
          <a:p>
            <a:r>
              <a:rPr lang="en-GB" dirty="0" smtClean="0"/>
              <a:t>Tree diagram and outline format</a:t>
            </a:r>
          </a:p>
          <a:p>
            <a:r>
              <a:rPr lang="en-GB" dirty="0" smtClean="0"/>
              <a:t>8/80 Rule</a:t>
            </a:r>
          </a:p>
          <a:p>
            <a:r>
              <a:rPr lang="en-GB" dirty="0" smtClean="0"/>
              <a:t>Organizing the WBS</a:t>
            </a:r>
          </a:p>
          <a:p>
            <a:r>
              <a:rPr lang="en-GB" dirty="0" smtClean="0"/>
              <a:t>Five step to creating WBS</a:t>
            </a:r>
          </a:p>
          <a:p>
            <a:r>
              <a:rPr lang="en-GB" dirty="0" smtClean="0"/>
              <a:t>Identifying dependencies</a:t>
            </a:r>
          </a:p>
          <a:p>
            <a:r>
              <a:rPr lang="en-GB" dirty="0" smtClean="0"/>
              <a:t>Lead time and lag time</a:t>
            </a:r>
          </a:p>
          <a:p>
            <a:r>
              <a:rPr lang="en-GB" dirty="0" smtClean="0"/>
              <a:t>WBS identifiers </a:t>
            </a:r>
          </a:p>
          <a:p>
            <a:r>
              <a:rPr lang="en-GB" dirty="0" smtClean="0"/>
              <a:t>Defining the deliverables</a:t>
            </a:r>
          </a:p>
          <a:p>
            <a:pPr marL="0" indent="0">
              <a:buNone/>
            </a:pP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610115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sure you have identified all the work</a:t>
            </a:r>
            <a:endParaRPr lang="en-GB" dirty="0"/>
          </a:p>
        </p:txBody>
      </p:sp>
      <p:sp>
        <p:nvSpPr>
          <p:cNvPr id="3" name="Content Placeholder 2"/>
          <p:cNvSpPr>
            <a:spLocks noGrp="1"/>
          </p:cNvSpPr>
          <p:nvPr>
            <p:ph idx="1"/>
          </p:nvPr>
        </p:nvSpPr>
        <p:spPr/>
        <p:txBody>
          <a:bodyPr/>
          <a:lstStyle/>
          <a:p>
            <a:r>
              <a:rPr lang="en-GB" dirty="0" smtClean="0"/>
              <a:t>Identify work so you can asses the overall amount of work there is and sequence it in the most logical fashion. </a:t>
            </a:r>
          </a:p>
          <a:p>
            <a:r>
              <a:rPr lang="en-GB" dirty="0" smtClean="0"/>
              <a:t>A list of activities can be  short and simple or long and detailed, depending  on the size and goals of the project. </a:t>
            </a:r>
          </a:p>
          <a:p>
            <a:r>
              <a:rPr lang="en-GB" dirty="0" smtClean="0"/>
              <a:t>Do not sequence the task or estimate time and budget during WBS definition phase. </a:t>
            </a:r>
          </a:p>
          <a:p>
            <a:r>
              <a:rPr lang="en-GB" dirty="0" smtClean="0"/>
              <a:t>Have members of your project team help in developing  the WBS.</a:t>
            </a:r>
            <a:endParaRPr lang="en-GB" dirty="0"/>
          </a:p>
        </p:txBody>
      </p:sp>
    </p:spTree>
    <p:extLst>
      <p:ext uri="{BB962C8B-B14F-4D97-AF65-F5344CB8AC3E}">
        <p14:creationId xmlns:p14="http://schemas.microsoft.com/office/powerpoint/2010/main" val="268627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the Deliverables in the Work Package</a:t>
            </a:r>
            <a:endParaRPr lang="en-GB" dirty="0"/>
          </a:p>
        </p:txBody>
      </p:sp>
      <p:sp>
        <p:nvSpPr>
          <p:cNvPr id="3" name="Content Placeholder 2"/>
          <p:cNvSpPr>
            <a:spLocks noGrp="1"/>
          </p:cNvSpPr>
          <p:nvPr>
            <p:ph idx="1"/>
          </p:nvPr>
        </p:nvSpPr>
        <p:spPr/>
        <p:txBody>
          <a:bodyPr/>
          <a:lstStyle/>
          <a:p>
            <a:r>
              <a:rPr lang="en-GB" dirty="0" smtClean="0"/>
              <a:t>All the required work deliverables should be considered while starting to build WBS that could be  any drawing, design, documents, and schematics. </a:t>
            </a:r>
          </a:p>
          <a:p>
            <a:r>
              <a:rPr lang="en-GB" dirty="0" smtClean="0"/>
              <a:t>But first, lets clear the concept of ‘Deliverables’</a:t>
            </a:r>
          </a:p>
          <a:p>
            <a:r>
              <a:rPr lang="en-GB" dirty="0" smtClean="0"/>
              <a:t>What you can call a ‘Project Deliverable’?</a:t>
            </a:r>
          </a:p>
          <a:p>
            <a:r>
              <a:rPr lang="en-GB" dirty="0" smtClean="0"/>
              <a:t>A specific output generated by the work done on the tasks related to the project in question. </a:t>
            </a:r>
          </a:p>
          <a:p>
            <a:r>
              <a:rPr lang="en-GB" dirty="0" smtClean="0"/>
              <a:t>However, not every or task completed can be considered as a deliverable.</a:t>
            </a:r>
          </a:p>
          <a:p>
            <a:r>
              <a:rPr lang="en-GB" dirty="0" smtClean="0"/>
              <a:t>WHY?</a:t>
            </a:r>
          </a:p>
          <a:p>
            <a:r>
              <a:rPr lang="en-GB" dirty="0" smtClean="0"/>
              <a:t>There’s a specific criterion to fall under the category of deliverables. </a:t>
            </a:r>
          </a:p>
          <a:p>
            <a:endParaRPr lang="en-GB" dirty="0" smtClean="0"/>
          </a:p>
        </p:txBody>
      </p:sp>
    </p:spTree>
    <p:extLst>
      <p:ext uri="{BB962C8B-B14F-4D97-AF65-F5344CB8AC3E}">
        <p14:creationId xmlns:p14="http://schemas.microsoft.com/office/powerpoint/2010/main" val="116109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criterion for project deliverables.</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The output in the question must be well within the scope of the project.</a:t>
            </a:r>
          </a:p>
          <a:p>
            <a:pPr>
              <a:buFont typeface="Wingdings" panose="05000000000000000000" pitchFamily="2" charset="2"/>
              <a:buChar char="Ø"/>
            </a:pPr>
            <a:r>
              <a:rPr lang="en-US" dirty="0"/>
              <a:t>All of the stakeholders whether internal or external must agree to it</a:t>
            </a:r>
          </a:p>
          <a:p>
            <a:pPr>
              <a:buFont typeface="Wingdings" panose="05000000000000000000" pitchFamily="2" charset="2"/>
              <a:buChar char="Ø"/>
            </a:pPr>
            <a:r>
              <a:rPr lang="en-US" dirty="0"/>
              <a:t>It must not a mistake or a fluke, it must be achieved through deliberate work</a:t>
            </a:r>
          </a:p>
          <a:p>
            <a:pPr>
              <a:buFont typeface="Wingdings" panose="05000000000000000000" pitchFamily="2" charset="2"/>
              <a:buChar char="Ø"/>
            </a:pPr>
            <a:r>
              <a:rPr lang="en-US" dirty="0"/>
              <a:t>If should play an important role in the project’s development</a:t>
            </a:r>
          </a:p>
          <a:p>
            <a:r>
              <a:rPr lang="en-US" dirty="0"/>
              <a:t> </a:t>
            </a:r>
            <a:endParaRPr lang="en-GB" dirty="0"/>
          </a:p>
        </p:txBody>
      </p:sp>
    </p:spTree>
    <p:extLst>
      <p:ext uri="{BB962C8B-B14F-4D97-AF65-F5344CB8AC3E}">
        <p14:creationId xmlns:p14="http://schemas.microsoft.com/office/powerpoint/2010/main" val="236467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normAutofit lnSpcReduction="10000"/>
          </a:bodyPr>
          <a:lstStyle/>
          <a:p>
            <a:r>
              <a:rPr lang="en-US" sz="2400" dirty="0"/>
              <a:t>For example, if you belong to a creative agency, you must achieve a dozen goals per day, but you can’t count all of these goals as “deliverables”, because they were neither critical for the progress of the project nor did you spend weeks and weeks of deliberate work on them</a:t>
            </a:r>
            <a:r>
              <a:rPr lang="en-US" sz="2400" dirty="0" smtClean="0"/>
              <a:t>.</a:t>
            </a:r>
            <a:endParaRPr lang="en-US" sz="2400" dirty="0"/>
          </a:p>
          <a:p>
            <a:r>
              <a:rPr lang="en-US" sz="2400" dirty="0"/>
              <a:t>Still, it doesn’t mean that a deliverable has to be a very big entity like creating a building, it can even be a simple bicycle or even a document per se. You just have to remember while creating deliverables, that it has to have a significant value for the project and hard work spent on it, to count it as a deliverable.</a:t>
            </a:r>
            <a:endParaRPr lang="en-GB" sz="2400" dirty="0"/>
          </a:p>
        </p:txBody>
      </p:sp>
    </p:spTree>
    <p:extLst>
      <p:ext uri="{BB962C8B-B14F-4D97-AF65-F5344CB8AC3E}">
        <p14:creationId xmlns:p14="http://schemas.microsoft.com/office/powerpoint/2010/main" val="1333527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Deliverables within a deliverable</a:t>
            </a:r>
            <a:endParaRPr lang="en-GB" dirty="0"/>
          </a:p>
        </p:txBody>
      </p:sp>
      <p:sp>
        <p:nvSpPr>
          <p:cNvPr id="3" name="Content Placeholder 2"/>
          <p:cNvSpPr>
            <a:spLocks noGrp="1"/>
          </p:cNvSpPr>
          <p:nvPr>
            <p:ph idx="1"/>
          </p:nvPr>
        </p:nvSpPr>
        <p:spPr/>
        <p:txBody>
          <a:bodyPr>
            <a:normAutofit/>
          </a:bodyPr>
          <a:lstStyle/>
          <a:p>
            <a:r>
              <a:rPr lang="en-US" sz="2000" dirty="0"/>
              <a:t>Deliverables can also be stacked on top of each other. One deliverable can even have many deliverables of its own. For example, your primary deliverable is to create a website for your client but to achieve that goal, you need to create a website mockup and a wireframe, which are two separate deliverables on which the primary is dependent.</a:t>
            </a:r>
            <a:endParaRPr lang="en-GB" sz="2000" dirty="0"/>
          </a:p>
        </p:txBody>
      </p:sp>
    </p:spTree>
    <p:extLst>
      <p:ext uri="{BB962C8B-B14F-4D97-AF65-F5344CB8AC3E}">
        <p14:creationId xmlns:p14="http://schemas.microsoft.com/office/powerpoint/2010/main" val="4073824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Difference Between External and Internal Deliverables.</a:t>
            </a:r>
            <a:endParaRPr lang="en-GB" dirty="0"/>
          </a:p>
        </p:txBody>
      </p:sp>
      <p:sp>
        <p:nvSpPr>
          <p:cNvPr id="3" name="Text Placeholder 2"/>
          <p:cNvSpPr>
            <a:spLocks noGrp="1"/>
          </p:cNvSpPr>
          <p:nvPr>
            <p:ph type="body" idx="1"/>
          </p:nvPr>
        </p:nvSpPr>
        <p:spPr/>
        <p:txBody>
          <a:bodyPr/>
          <a:lstStyle/>
          <a:p>
            <a:r>
              <a:rPr lang="en-GB" dirty="0" smtClean="0"/>
              <a:t>External Deliverables</a:t>
            </a:r>
            <a:endParaRPr lang="en-GB" dirty="0"/>
          </a:p>
        </p:txBody>
      </p:sp>
      <p:sp>
        <p:nvSpPr>
          <p:cNvPr id="4" name="Content Placeholder 3"/>
          <p:cNvSpPr>
            <a:spLocks noGrp="1"/>
          </p:cNvSpPr>
          <p:nvPr>
            <p:ph sz="half" idx="2"/>
          </p:nvPr>
        </p:nvSpPr>
        <p:spPr/>
        <p:txBody>
          <a:bodyPr>
            <a:normAutofit/>
          </a:bodyPr>
          <a:lstStyle/>
          <a:p>
            <a:r>
              <a:rPr lang="en-US" dirty="0"/>
              <a:t>Any task or deliverable that is specifically performed to fulfill a client’s order or to attain more business from them is an external </a:t>
            </a:r>
            <a:r>
              <a:rPr lang="en-US" dirty="0" smtClean="0"/>
              <a:t>deliverable</a:t>
            </a:r>
          </a:p>
          <a:p>
            <a:r>
              <a:rPr lang="en-GB" dirty="0" smtClean="0"/>
              <a:t>External deliverables </a:t>
            </a:r>
            <a:r>
              <a:rPr lang="en-GB" dirty="0"/>
              <a:t>generate revenue.</a:t>
            </a:r>
            <a:r>
              <a:rPr lang="en-US" dirty="0"/>
              <a:t> </a:t>
            </a:r>
            <a:endParaRPr lang="en-US" dirty="0" smtClean="0"/>
          </a:p>
          <a:p>
            <a:r>
              <a:rPr lang="en-US" dirty="0" smtClean="0"/>
              <a:t>For example, creating a website as a project</a:t>
            </a:r>
          </a:p>
        </p:txBody>
      </p:sp>
      <p:sp>
        <p:nvSpPr>
          <p:cNvPr id="5" name="Text Placeholder 4"/>
          <p:cNvSpPr>
            <a:spLocks noGrp="1"/>
          </p:cNvSpPr>
          <p:nvPr>
            <p:ph type="body" sz="quarter" idx="3"/>
          </p:nvPr>
        </p:nvSpPr>
        <p:spPr/>
        <p:txBody>
          <a:bodyPr/>
          <a:lstStyle/>
          <a:p>
            <a:r>
              <a:rPr lang="en-GB" dirty="0" smtClean="0"/>
              <a:t>Internal deliverables</a:t>
            </a:r>
            <a:endParaRPr lang="en-GB" dirty="0"/>
          </a:p>
        </p:txBody>
      </p:sp>
      <p:sp>
        <p:nvSpPr>
          <p:cNvPr id="6" name="Content Placeholder 5"/>
          <p:cNvSpPr>
            <a:spLocks noGrp="1"/>
          </p:cNvSpPr>
          <p:nvPr>
            <p:ph sz="quarter" idx="4"/>
          </p:nvPr>
        </p:nvSpPr>
        <p:spPr/>
        <p:txBody>
          <a:bodyPr/>
          <a:lstStyle/>
          <a:p>
            <a:r>
              <a:rPr lang="en-US" dirty="0"/>
              <a:t>Any task or deliverable that is not a part of a business activity performed with a client is an </a:t>
            </a:r>
            <a:r>
              <a:rPr lang="en-US" dirty="0" smtClean="0"/>
              <a:t>internal deliverable</a:t>
            </a:r>
          </a:p>
          <a:p>
            <a:r>
              <a:rPr lang="en-US" dirty="0" smtClean="0"/>
              <a:t>Internal </a:t>
            </a:r>
            <a:r>
              <a:rPr lang="en-US" dirty="0"/>
              <a:t>deliverables are required to run the business</a:t>
            </a:r>
            <a:r>
              <a:rPr lang="en-US" dirty="0" smtClean="0"/>
              <a:t>.</a:t>
            </a:r>
          </a:p>
          <a:p>
            <a:r>
              <a:rPr lang="en-US" dirty="0"/>
              <a:t>For example, keeping accounts or creating corporate documents.</a:t>
            </a:r>
            <a:endParaRPr lang="en-GB" dirty="0"/>
          </a:p>
          <a:p>
            <a:endParaRPr lang="en-US" dirty="0"/>
          </a:p>
          <a:p>
            <a:endParaRPr lang="en-GB" dirty="0"/>
          </a:p>
        </p:txBody>
      </p:sp>
    </p:spTree>
    <p:extLst>
      <p:ext uri="{BB962C8B-B14F-4D97-AF65-F5344CB8AC3E}">
        <p14:creationId xmlns:p14="http://schemas.microsoft.com/office/powerpoint/2010/main" val="107066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Deliverables vs. Process Deliverables</a:t>
            </a:r>
            <a:endParaRPr lang="en-GB" dirty="0"/>
          </a:p>
        </p:txBody>
      </p:sp>
      <p:sp>
        <p:nvSpPr>
          <p:cNvPr id="3" name="Text Placeholder 2"/>
          <p:cNvSpPr>
            <a:spLocks noGrp="1"/>
          </p:cNvSpPr>
          <p:nvPr>
            <p:ph type="body" idx="1"/>
          </p:nvPr>
        </p:nvSpPr>
        <p:spPr/>
        <p:txBody>
          <a:bodyPr/>
          <a:lstStyle/>
          <a:p>
            <a:r>
              <a:rPr lang="en-GB" dirty="0" smtClean="0"/>
              <a:t>Project deliverables</a:t>
            </a:r>
            <a:endParaRPr lang="en-GB" dirty="0"/>
          </a:p>
        </p:txBody>
      </p:sp>
      <p:sp>
        <p:nvSpPr>
          <p:cNvPr id="4" name="Content Placeholder 3"/>
          <p:cNvSpPr>
            <a:spLocks noGrp="1"/>
          </p:cNvSpPr>
          <p:nvPr>
            <p:ph sz="half" idx="2"/>
          </p:nvPr>
        </p:nvSpPr>
        <p:spPr/>
        <p:txBody>
          <a:bodyPr/>
          <a:lstStyle/>
          <a:p>
            <a:r>
              <a:rPr lang="en-US" dirty="0"/>
              <a:t>Project deliverables are huge client-related accomplishments that make or break the </a:t>
            </a:r>
            <a:r>
              <a:rPr lang="en-US" dirty="0" smtClean="0"/>
              <a:t>company.</a:t>
            </a:r>
            <a:endParaRPr lang="en-GB" dirty="0"/>
          </a:p>
        </p:txBody>
      </p:sp>
      <p:sp>
        <p:nvSpPr>
          <p:cNvPr id="5" name="Text Placeholder 4"/>
          <p:cNvSpPr>
            <a:spLocks noGrp="1"/>
          </p:cNvSpPr>
          <p:nvPr>
            <p:ph type="body" sz="quarter" idx="3"/>
          </p:nvPr>
        </p:nvSpPr>
        <p:spPr/>
        <p:txBody>
          <a:bodyPr/>
          <a:lstStyle/>
          <a:p>
            <a:r>
              <a:rPr lang="en-GB" dirty="0" smtClean="0"/>
              <a:t>Process deliverables</a:t>
            </a:r>
            <a:endParaRPr lang="en-GB" dirty="0"/>
          </a:p>
        </p:txBody>
      </p:sp>
      <p:sp>
        <p:nvSpPr>
          <p:cNvPr id="6" name="Content Placeholder 5"/>
          <p:cNvSpPr>
            <a:spLocks noGrp="1"/>
          </p:cNvSpPr>
          <p:nvPr>
            <p:ph sz="quarter" idx="4"/>
          </p:nvPr>
        </p:nvSpPr>
        <p:spPr/>
        <p:txBody>
          <a:bodyPr/>
          <a:lstStyle/>
          <a:p>
            <a:r>
              <a:rPr lang="en-US" dirty="0"/>
              <a:t>Process deliverables </a:t>
            </a:r>
            <a:r>
              <a:rPr lang="en-US" dirty="0" smtClean="0"/>
              <a:t>the </a:t>
            </a:r>
            <a:r>
              <a:rPr lang="en-US" dirty="0"/>
              <a:t>path on which you get to create those important project deliverables</a:t>
            </a:r>
            <a:endParaRPr lang="en-GB" dirty="0"/>
          </a:p>
        </p:txBody>
      </p:sp>
    </p:spTree>
    <p:extLst>
      <p:ext uri="{BB962C8B-B14F-4D97-AF65-F5344CB8AC3E}">
        <p14:creationId xmlns:p14="http://schemas.microsoft.com/office/powerpoint/2010/main" val="2405397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Tips to manage project deliverables </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a:t>Before you start your work, first you have to define all of the deliverables. This is because if you add the deliverables during the development phase, it will drastically change the budget and scope of the project</a:t>
            </a:r>
          </a:p>
          <a:p>
            <a:pPr>
              <a:buFont typeface="Wingdings" panose="05000000000000000000" pitchFamily="2" charset="2"/>
              <a:buChar char="§"/>
            </a:pPr>
            <a:r>
              <a:rPr lang="en-US" sz="2000" dirty="0"/>
              <a:t>While gathering the required information about the deliverables, you would have to be extremely thorough. Why? Because when you’ll have the complete information about the deliverable, you will be able to persuade the stakeholders to accept your terms easily</a:t>
            </a:r>
          </a:p>
          <a:p>
            <a:pPr>
              <a:buFont typeface="Wingdings" panose="05000000000000000000" pitchFamily="2" charset="2"/>
              <a:buChar char="§"/>
            </a:pPr>
            <a:r>
              <a:rPr lang="en-US" sz="2000" dirty="0"/>
              <a:t>Find out whether the deliverable you’re working on is supposed to be internal or </a:t>
            </a:r>
            <a:r>
              <a:rPr lang="en-US" sz="2000" dirty="0" smtClean="0"/>
              <a:t>external</a:t>
            </a:r>
            <a:endParaRPr lang="en-US" sz="2000" dirty="0"/>
          </a:p>
        </p:txBody>
      </p:sp>
    </p:spTree>
    <p:extLst>
      <p:ext uri="{BB962C8B-B14F-4D97-AF65-F5344CB8AC3E}">
        <p14:creationId xmlns:p14="http://schemas.microsoft.com/office/powerpoint/2010/main" val="259957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1997839"/>
            <a:ext cx="10264140" cy="3416320"/>
          </a:xfrm>
          <a:prstGeom prst="rect">
            <a:avLst/>
          </a:prstGeom>
        </p:spPr>
        <p:txBody>
          <a:bodyPr wrap="square">
            <a:spAutoFit/>
          </a:bodyPr>
          <a:lstStyle/>
          <a:p>
            <a:pPr marL="342900" indent="-342900">
              <a:buFont typeface="Wingdings" panose="05000000000000000000" pitchFamily="2" charset="2"/>
              <a:buChar char="§"/>
            </a:pPr>
            <a:r>
              <a:rPr lang="en-US" sz="2400" dirty="0"/>
              <a:t>The objective of the project needs to be properly decomposed in order to reveal the critical deliverables. But make sure that you get approval on every deliverable by the stakeholders before starting to work on it</a:t>
            </a:r>
          </a:p>
          <a:p>
            <a:pPr marL="342900" indent="-342900">
              <a:buFont typeface="Wingdings" panose="05000000000000000000" pitchFamily="2" charset="2"/>
              <a:buChar char="§"/>
            </a:pPr>
            <a:r>
              <a:rPr lang="en-US" sz="2400" dirty="0"/>
              <a:t>Divide the development of each deliverable in different phases. This will help you in tracking them easily</a:t>
            </a:r>
          </a:p>
          <a:p>
            <a:pPr marL="342900" indent="-342900">
              <a:buFont typeface="Wingdings" panose="05000000000000000000" pitchFamily="2" charset="2"/>
              <a:buChar char="§"/>
            </a:pPr>
            <a:r>
              <a:rPr lang="en-US" sz="2400" dirty="0"/>
              <a:t>Use a project management software </a:t>
            </a:r>
            <a:r>
              <a:rPr lang="en-US" sz="2400" dirty="0" smtClean="0"/>
              <a:t>to </a:t>
            </a:r>
            <a:r>
              <a:rPr lang="en-US" sz="2400" dirty="0"/>
              <a:t>properly track and manage your project deliverables</a:t>
            </a:r>
          </a:p>
          <a:p>
            <a:pPr marL="342900" indent="-342900">
              <a:buFont typeface="Wingdings" panose="05000000000000000000" pitchFamily="2" charset="2"/>
              <a:buChar char="§"/>
            </a:pPr>
            <a:r>
              <a:rPr lang="en-US" sz="2400" dirty="0"/>
              <a:t>There are a lot of process deliverables as standard in the market. Whenever convenient, use those to achieve your goals</a:t>
            </a:r>
          </a:p>
        </p:txBody>
      </p:sp>
    </p:spTree>
    <p:extLst>
      <p:ext uri="{BB962C8B-B14F-4D97-AF65-F5344CB8AC3E}">
        <p14:creationId xmlns:p14="http://schemas.microsoft.com/office/powerpoint/2010/main" val="1957769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Deliverables in the work package</a:t>
            </a:r>
            <a:endParaRPr lang="en-GB" dirty="0"/>
          </a:p>
        </p:txBody>
      </p:sp>
      <p:sp>
        <p:nvSpPr>
          <p:cNvPr id="3" name="Content Placeholder 2"/>
          <p:cNvSpPr>
            <a:spLocks noGrp="1"/>
          </p:cNvSpPr>
          <p:nvPr>
            <p:ph idx="1"/>
          </p:nvPr>
        </p:nvSpPr>
        <p:spPr/>
        <p:txBody>
          <a:bodyPr>
            <a:normAutofit/>
          </a:bodyPr>
          <a:lstStyle/>
          <a:p>
            <a:r>
              <a:rPr lang="en-GB" sz="2400" dirty="0" smtClean="0"/>
              <a:t>A deliverable should be clearly stated</a:t>
            </a:r>
          </a:p>
          <a:p>
            <a:r>
              <a:rPr lang="en-GB" sz="2400" dirty="0" smtClean="0"/>
              <a:t>All work within the same work package should occur within a sequential time frame.</a:t>
            </a:r>
          </a:p>
          <a:p>
            <a:r>
              <a:rPr lang="en-GB" sz="2400" dirty="0" smtClean="0"/>
              <a:t>A work package should include only related work elements.</a:t>
            </a:r>
            <a:endParaRPr lang="en-GB" sz="2400" dirty="0"/>
          </a:p>
        </p:txBody>
      </p:sp>
    </p:spTree>
    <p:extLst>
      <p:ext uri="{BB962C8B-B14F-4D97-AF65-F5344CB8AC3E}">
        <p14:creationId xmlns:p14="http://schemas.microsoft.com/office/powerpoint/2010/main" val="270533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Difference between internal and external deliverable</a:t>
            </a:r>
          </a:p>
          <a:p>
            <a:r>
              <a:rPr lang="en-GB" dirty="0" smtClean="0"/>
              <a:t>Difference between project deliverables and process deliverables</a:t>
            </a:r>
          </a:p>
          <a:p>
            <a:r>
              <a:rPr lang="en-GB" dirty="0" smtClean="0"/>
              <a:t>Refining WBS</a:t>
            </a:r>
          </a:p>
          <a:p>
            <a:r>
              <a:rPr lang="en-GB" dirty="0" smtClean="0"/>
              <a:t>Some other sources to get better understanding of WBS</a:t>
            </a:r>
          </a:p>
          <a:p>
            <a:endParaRPr lang="en-GB" dirty="0" smtClean="0"/>
          </a:p>
          <a:p>
            <a:endParaRPr lang="en-GB" dirty="0"/>
          </a:p>
        </p:txBody>
      </p:sp>
    </p:spTree>
    <p:extLst>
      <p:ext uri="{BB962C8B-B14F-4D97-AF65-F5344CB8AC3E}">
        <p14:creationId xmlns:p14="http://schemas.microsoft.com/office/powerpoint/2010/main" val="81161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Refining the WBS</a:t>
            </a:r>
            <a:endParaRPr lang="en-GB" dirty="0"/>
          </a:p>
        </p:txBody>
      </p:sp>
      <p:sp>
        <p:nvSpPr>
          <p:cNvPr id="3" name="Content Placeholder 2"/>
          <p:cNvSpPr>
            <a:spLocks noGrp="1"/>
          </p:cNvSpPr>
          <p:nvPr>
            <p:ph idx="1"/>
          </p:nvPr>
        </p:nvSpPr>
        <p:spPr/>
        <p:txBody>
          <a:bodyPr/>
          <a:lstStyle/>
          <a:p>
            <a:r>
              <a:rPr lang="en-GB" dirty="0" smtClean="0"/>
              <a:t>As the project progresses, you gather more information and learn more which should allow you to refine your project. </a:t>
            </a:r>
          </a:p>
          <a:p>
            <a:r>
              <a:rPr lang="en-GB" dirty="0" smtClean="0"/>
              <a:t>This refinement is referred to as </a:t>
            </a:r>
            <a:r>
              <a:rPr lang="en-GB" i="1" dirty="0" smtClean="0"/>
              <a:t>Progressive Elaboration.</a:t>
            </a:r>
          </a:p>
          <a:p>
            <a:pPr algn="ctr"/>
            <a:r>
              <a:rPr lang="en-GB" i="1" dirty="0" smtClean="0"/>
              <a:t>Continuously improving the plan as more information becomes available as the project continuous. </a:t>
            </a:r>
            <a:endParaRPr lang="en-GB" i="1" dirty="0"/>
          </a:p>
        </p:txBody>
      </p:sp>
    </p:spTree>
    <p:extLst>
      <p:ext uri="{BB962C8B-B14F-4D97-AF65-F5344CB8AC3E}">
        <p14:creationId xmlns:p14="http://schemas.microsoft.com/office/powerpoint/2010/main" val="17929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sources to get better understanding.</a:t>
            </a:r>
            <a:endParaRPr lang="en-GB" dirty="0"/>
          </a:p>
        </p:txBody>
      </p:sp>
      <p:sp>
        <p:nvSpPr>
          <p:cNvPr id="3" name="Content Placeholder 2"/>
          <p:cNvSpPr>
            <a:spLocks noGrp="1"/>
          </p:cNvSpPr>
          <p:nvPr>
            <p:ph idx="1"/>
          </p:nvPr>
        </p:nvSpPr>
        <p:spPr/>
        <p:txBody>
          <a:bodyPr/>
          <a:lstStyle/>
          <a:p>
            <a:r>
              <a:rPr lang="en-GB" dirty="0">
                <a:hlinkClick r:id="rId2"/>
              </a:rPr>
              <a:t>https://expertprogrammanagement.com/2010/03/wbs-work-breakdown-structures-everything-you-need-to-know</a:t>
            </a:r>
            <a:r>
              <a:rPr lang="en-GB" dirty="0" smtClean="0">
                <a:hlinkClick r:id="rId2"/>
              </a:rPr>
              <a:t>/</a:t>
            </a:r>
            <a:r>
              <a:rPr lang="en-GB" dirty="0" smtClean="0"/>
              <a:t> </a:t>
            </a:r>
          </a:p>
          <a:p>
            <a:r>
              <a:rPr lang="en-GB" dirty="0">
                <a:hlinkClick r:id="rId3"/>
              </a:rPr>
              <a:t>https://</a:t>
            </a:r>
            <a:r>
              <a:rPr lang="en-GB" dirty="0" smtClean="0">
                <a:hlinkClick r:id="rId3"/>
              </a:rPr>
              <a:t>www.teamgantt.com/blog/how-to-estimate-projects-accurately-using-a-work-breakdown-structure</a:t>
            </a:r>
            <a:r>
              <a:rPr lang="en-GB" dirty="0" smtClean="0"/>
              <a:t> </a:t>
            </a:r>
            <a:endParaRPr lang="en-GB" dirty="0"/>
          </a:p>
        </p:txBody>
      </p:sp>
    </p:spTree>
    <p:extLst>
      <p:ext uri="{BB962C8B-B14F-4D97-AF65-F5344CB8AC3E}">
        <p14:creationId xmlns:p14="http://schemas.microsoft.com/office/powerpoint/2010/main" val="134887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smtClean="0">
                <a:solidFill>
                  <a:srgbClr val="FFFFFF"/>
                </a:solidFill>
              </a:rPr>
              <a:t>The plan is a roadmap for your project that helps you guide the work from start to finish. </a:t>
            </a:r>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1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 Components</a:t>
            </a:r>
            <a:endParaRPr lang="en-GB" dirty="0"/>
          </a:p>
        </p:txBody>
      </p:sp>
      <p:sp>
        <p:nvSpPr>
          <p:cNvPr id="3" name="Content Placeholder 2"/>
          <p:cNvSpPr>
            <a:spLocks noGrp="1"/>
          </p:cNvSpPr>
          <p:nvPr>
            <p:ph idx="1"/>
          </p:nvPr>
        </p:nvSpPr>
        <p:spPr/>
        <p:txBody>
          <a:bodyPr/>
          <a:lstStyle/>
          <a:p>
            <a:r>
              <a:rPr lang="en-US" dirty="0">
                <a:solidFill>
                  <a:srgbClr val="FFFFFF"/>
                </a:solidFill>
              </a:rPr>
              <a:t>Project plans contain three standard components;</a:t>
            </a:r>
          </a:p>
          <a:p>
            <a:pPr marL="0" indent="0">
              <a:buNone/>
            </a:pPr>
            <a:r>
              <a:rPr lang="en-US" sz="2400" dirty="0"/>
              <a:t>Project plans contain three standard components;</a:t>
            </a:r>
          </a:p>
          <a:p>
            <a:pPr>
              <a:buFont typeface="Wingdings" panose="05000000000000000000" pitchFamily="2" charset="2"/>
              <a:buChar char="v"/>
            </a:pPr>
            <a:r>
              <a:rPr lang="en-US" sz="2400" dirty="0"/>
              <a:t>Work </a:t>
            </a:r>
            <a:r>
              <a:rPr lang="en-US" sz="2400" dirty="0" smtClean="0"/>
              <a:t>Breakdown Structure (WBS)</a:t>
            </a:r>
            <a:endParaRPr lang="en-US" sz="2400" dirty="0"/>
          </a:p>
          <a:p>
            <a:pPr>
              <a:buFont typeface="Wingdings" panose="05000000000000000000" pitchFamily="2" charset="2"/>
              <a:buChar char="v"/>
            </a:pPr>
            <a:r>
              <a:rPr lang="en-US" sz="2400" dirty="0"/>
              <a:t>The </a:t>
            </a:r>
            <a:r>
              <a:rPr lang="en-US" sz="2400" dirty="0" smtClean="0"/>
              <a:t>Schedule</a:t>
            </a:r>
            <a:endParaRPr lang="en-US" sz="2400" dirty="0"/>
          </a:p>
          <a:p>
            <a:pPr>
              <a:buFont typeface="Wingdings" panose="05000000000000000000" pitchFamily="2" charset="2"/>
              <a:buChar char="v"/>
            </a:pPr>
            <a:r>
              <a:rPr lang="en-US" sz="2400" dirty="0"/>
              <a:t>T</a:t>
            </a:r>
            <a:r>
              <a:rPr lang="en-US" sz="2400" dirty="0" smtClean="0"/>
              <a:t>he Budget</a:t>
            </a:r>
            <a:endParaRPr lang="en-US" sz="2400" dirty="0"/>
          </a:p>
          <a:p>
            <a:pPr marL="0" indent="0">
              <a:buNone/>
            </a:pPr>
            <a:endParaRPr lang="en-GB" dirty="0"/>
          </a:p>
        </p:txBody>
      </p:sp>
    </p:spTree>
    <p:extLst>
      <p:ext uri="{BB962C8B-B14F-4D97-AF65-F5344CB8AC3E}">
        <p14:creationId xmlns:p14="http://schemas.microsoft.com/office/powerpoint/2010/main" val="330919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Breakdown of Work</a:t>
            </a:r>
            <a:endParaRPr lang="en-GB" dirty="0"/>
          </a:p>
        </p:txBody>
      </p:sp>
      <p:sp>
        <p:nvSpPr>
          <p:cNvPr id="3" name="Content Placeholder 2"/>
          <p:cNvSpPr>
            <a:spLocks noGrp="1"/>
          </p:cNvSpPr>
          <p:nvPr>
            <p:ph idx="1"/>
          </p:nvPr>
        </p:nvSpPr>
        <p:spPr/>
        <p:txBody>
          <a:bodyPr/>
          <a:lstStyle/>
          <a:p>
            <a:pPr algn="ctr"/>
            <a:r>
              <a:rPr lang="en-GB" i="1" dirty="0" smtClean="0">
                <a:effectLst>
                  <a:outerShdw blurRad="38100" dist="38100" dir="2700000" algn="tl">
                    <a:srgbClr val="000000">
                      <a:alpha val="43137"/>
                    </a:srgbClr>
                  </a:outerShdw>
                </a:effectLst>
              </a:rPr>
              <a:t>A WBS is a hierarchal chart used to organize the project’s activities into related areas.</a:t>
            </a:r>
          </a:p>
          <a:p>
            <a:r>
              <a:rPr lang="en-GB" dirty="0" smtClean="0"/>
              <a:t>In a WBS, a project breaks down into following levels:</a:t>
            </a:r>
          </a:p>
          <a:p>
            <a:pPr marL="457200" indent="-457200">
              <a:buFont typeface="+mj-lt"/>
              <a:buAutoNum type="arabicPeriod"/>
            </a:pPr>
            <a:r>
              <a:rPr lang="en-GB" dirty="0" smtClean="0"/>
              <a:t>The total project</a:t>
            </a:r>
          </a:p>
          <a:p>
            <a:pPr marL="457200" indent="-457200">
              <a:buFont typeface="+mj-lt"/>
              <a:buAutoNum type="arabicPeriod"/>
            </a:pPr>
            <a:r>
              <a:rPr lang="en-GB" dirty="0" smtClean="0"/>
              <a:t>Major deliverables</a:t>
            </a:r>
          </a:p>
          <a:p>
            <a:pPr marL="457200" indent="-457200">
              <a:buFont typeface="+mj-lt"/>
              <a:buAutoNum type="arabicPeriod"/>
            </a:pPr>
            <a:r>
              <a:rPr lang="en-GB" dirty="0" smtClean="0"/>
              <a:t>Milestones that summarize the completion of an important set of activities or the completion of an important event in a project such as a subproject. </a:t>
            </a:r>
          </a:p>
          <a:p>
            <a:pPr marL="457200" indent="-457200">
              <a:buFont typeface="+mj-lt"/>
              <a:buAutoNum type="arabicPeriod"/>
            </a:pPr>
            <a:r>
              <a:rPr lang="en-GB" dirty="0" smtClean="0"/>
              <a:t>Major activities</a:t>
            </a:r>
          </a:p>
          <a:p>
            <a:pPr marL="457200" indent="-457200">
              <a:buFont typeface="+mj-lt"/>
              <a:buAutoNum type="arabicPeriod"/>
            </a:pPr>
            <a:r>
              <a:rPr lang="en-GB" dirty="0" smtClean="0"/>
              <a:t>Work packages</a:t>
            </a:r>
            <a:endParaRPr lang="en-GB" dirty="0"/>
          </a:p>
        </p:txBody>
      </p:sp>
    </p:spTree>
    <p:extLst>
      <p:ext uri="{BB962C8B-B14F-4D97-AF65-F5344CB8AC3E}">
        <p14:creationId xmlns:p14="http://schemas.microsoft.com/office/powerpoint/2010/main" val="294748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WBS and Your Project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WB should be able to help you do following:</a:t>
            </a:r>
          </a:p>
          <a:p>
            <a:pPr>
              <a:buFont typeface="Wingdings" panose="05000000000000000000" pitchFamily="2" charset="2"/>
              <a:buChar char="Ø"/>
            </a:pPr>
            <a:r>
              <a:rPr lang="en-GB" dirty="0" smtClean="0"/>
              <a:t>Identify the major parts of the project so all the work needed to be done is clearly indicated.</a:t>
            </a:r>
          </a:p>
          <a:p>
            <a:pPr>
              <a:buFont typeface="Wingdings" panose="05000000000000000000" pitchFamily="2" charset="2"/>
              <a:buChar char="Ø"/>
            </a:pPr>
            <a:r>
              <a:rPr lang="en-GB" dirty="0" smtClean="0"/>
              <a:t>Organize the work in the most logical sequence so the work packages can be efficiently scheduled.</a:t>
            </a:r>
          </a:p>
          <a:p>
            <a:pPr>
              <a:buFont typeface="Wingdings" panose="05000000000000000000" pitchFamily="2" charset="2"/>
              <a:buChar char="Ø"/>
            </a:pPr>
            <a:r>
              <a:rPr lang="en-GB" dirty="0" smtClean="0"/>
              <a:t>Identify the work schedules you need to  assign to various team members. </a:t>
            </a:r>
          </a:p>
          <a:p>
            <a:pPr>
              <a:buFont typeface="Wingdings" panose="05000000000000000000" pitchFamily="2" charset="2"/>
              <a:buChar char="Ø"/>
            </a:pPr>
            <a:r>
              <a:rPr lang="en-GB" dirty="0" smtClean="0"/>
              <a:t>Identify the resources so you can develop a budget.</a:t>
            </a:r>
          </a:p>
          <a:p>
            <a:pPr>
              <a:buFont typeface="Wingdings" panose="05000000000000000000" pitchFamily="2" charset="2"/>
              <a:buChar char="Ø"/>
            </a:pPr>
            <a:r>
              <a:rPr lang="en-GB" dirty="0" smtClean="0"/>
              <a:t>Communicate the work to be done in a clear-cut way so the team members clearly understand their jobs.</a:t>
            </a:r>
          </a:p>
          <a:p>
            <a:pPr>
              <a:buFont typeface="Wingdings" panose="05000000000000000000" pitchFamily="2" charset="2"/>
              <a:buChar char="Ø"/>
            </a:pPr>
            <a:r>
              <a:rPr lang="en-GB" dirty="0" smtClean="0"/>
              <a:t>Organize related work packages using logical milestones. </a:t>
            </a:r>
          </a:p>
          <a:p>
            <a:endParaRPr lang="en-GB" dirty="0"/>
          </a:p>
        </p:txBody>
      </p:sp>
    </p:spTree>
    <p:extLst>
      <p:ext uri="{BB962C8B-B14F-4D97-AF65-F5344CB8AC3E}">
        <p14:creationId xmlns:p14="http://schemas.microsoft.com/office/powerpoint/2010/main" val="202510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0150" y="391854"/>
            <a:ext cx="9791700" cy="5734050"/>
          </a:xfrm>
          <a:prstGeom prst="rect">
            <a:avLst/>
          </a:prstGeom>
        </p:spPr>
      </p:pic>
    </p:spTree>
    <p:extLst>
      <p:ext uri="{BB962C8B-B14F-4D97-AF65-F5344CB8AC3E}">
        <p14:creationId xmlns:p14="http://schemas.microsoft.com/office/powerpoint/2010/main" val="30956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175" y="919162"/>
            <a:ext cx="10915650" cy="5019675"/>
          </a:xfrm>
          <a:prstGeom prst="rect">
            <a:avLst/>
          </a:prstGeom>
        </p:spPr>
      </p:pic>
      <p:sp>
        <p:nvSpPr>
          <p:cNvPr id="3" name="Title 2"/>
          <p:cNvSpPr>
            <a:spLocks noGrp="1"/>
          </p:cNvSpPr>
          <p:nvPr>
            <p:ph type="title"/>
          </p:nvPr>
        </p:nvSpPr>
        <p:spPr>
          <a:xfrm>
            <a:off x="1097280" y="286603"/>
            <a:ext cx="10058400" cy="632559"/>
          </a:xfrm>
        </p:spPr>
        <p:txBody>
          <a:bodyPr>
            <a:normAutofit fontScale="90000"/>
          </a:bodyPr>
          <a:lstStyle/>
          <a:p>
            <a:pPr algn="ctr"/>
            <a:r>
              <a:rPr lang="en-GB" smtClean="0"/>
              <a:t>WBS of a House Project</a:t>
            </a:r>
            <a:endParaRPr lang="en-GB" dirty="0"/>
          </a:p>
        </p:txBody>
      </p:sp>
    </p:spTree>
    <p:extLst>
      <p:ext uri="{BB962C8B-B14F-4D97-AF65-F5344CB8AC3E}">
        <p14:creationId xmlns:p14="http://schemas.microsoft.com/office/powerpoint/2010/main" val="51459261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1863</Words>
  <Application>Microsoft Office PowerPoint</Application>
  <PresentationFormat>Widescreen</PresentationFormat>
  <Paragraphs>179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Bookman Old Style</vt:lpstr>
      <vt:lpstr>Calibri</vt:lpstr>
      <vt:lpstr>Franklin Gothic Book</vt:lpstr>
      <vt:lpstr>Wingdings</vt:lpstr>
      <vt:lpstr>1_RetrospectVTI</vt:lpstr>
      <vt:lpstr>The Project Planning Phase</vt:lpstr>
      <vt:lpstr>Outline </vt:lpstr>
      <vt:lpstr>Outline</vt:lpstr>
      <vt:lpstr>The plan is a roadmap for your project that helps you guide the work from start to finish. </vt:lpstr>
      <vt:lpstr>Standard Components</vt:lpstr>
      <vt:lpstr>The Breakdown of Work</vt:lpstr>
      <vt:lpstr>The WBS and Your Project</vt:lpstr>
      <vt:lpstr>PowerPoint Presentation</vt:lpstr>
      <vt:lpstr>WBS of a House Project</vt:lpstr>
      <vt:lpstr>WBS Outline Method</vt:lpstr>
      <vt:lpstr>Outline Format For The House Project</vt:lpstr>
      <vt:lpstr>8/80 Rule</vt:lpstr>
      <vt:lpstr>Organizing the WBS</vt:lpstr>
      <vt:lpstr>Five steps to the WBS</vt:lpstr>
      <vt:lpstr>Identifying dependencies</vt:lpstr>
      <vt:lpstr>PowerPoint Presentation</vt:lpstr>
      <vt:lpstr>Lead Time and Lag Time</vt:lpstr>
      <vt:lpstr>Lag Time</vt:lpstr>
      <vt:lpstr>Unique WBS Identifiers </vt:lpstr>
      <vt:lpstr>Making sure you have identified all the work</vt:lpstr>
      <vt:lpstr>Defining the Deliverables in the Work Package</vt:lpstr>
      <vt:lpstr>Specific criterion for project deliverables.</vt:lpstr>
      <vt:lpstr>Example</vt:lpstr>
      <vt:lpstr>Deliverables within a deliverable</vt:lpstr>
      <vt:lpstr>Difference Between External and Internal Deliverables.</vt:lpstr>
      <vt:lpstr>Project Deliverables vs. Process Deliverables</vt:lpstr>
      <vt:lpstr>Tips to manage project deliverables </vt:lpstr>
      <vt:lpstr>PowerPoint Presentation</vt:lpstr>
      <vt:lpstr>Deliverables in the work package</vt:lpstr>
      <vt:lpstr>Refining the WBS</vt:lpstr>
      <vt:lpstr>Some sources to get better understanding.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2020-04-01T08:07:28Z</dcterms:created>
  <dcterms:modified xsi:type="dcterms:W3CDTF">2020-05-02T09:58:31Z</dcterms:modified>
</cp:coreProperties>
</file>