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neonatology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672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53036" y="1571224"/>
            <a:ext cx="10324563" cy="4219976"/>
          </a:xfrm>
        </p:spPr>
        <p:txBody>
          <a:bodyPr>
            <a:normAutofit/>
          </a:bodyPr>
          <a:lstStyle/>
          <a:p>
            <a:r>
              <a:rPr lang="en-US" sz="3200" u="sng" dirty="0" smtClean="0"/>
              <a:t>Gestation</a:t>
            </a:r>
          </a:p>
          <a:p>
            <a:r>
              <a:rPr lang="en-US" sz="2800" u="sng" dirty="0" smtClean="0"/>
              <a:t>Preterm   </a:t>
            </a:r>
            <a:r>
              <a:rPr lang="en-US" dirty="0" smtClean="0"/>
              <a:t> baby born &lt;37 completed weeks of gestation  </a:t>
            </a:r>
            <a:endParaRPr lang="en-US" sz="2800" u="sng" dirty="0" smtClean="0"/>
          </a:p>
          <a:p>
            <a:r>
              <a:rPr lang="en-US" sz="2800" u="sng" dirty="0" smtClean="0"/>
              <a:t>Full term </a:t>
            </a:r>
            <a:r>
              <a:rPr lang="en-US" dirty="0" smtClean="0"/>
              <a:t> baby born between 37 and 42 weeks of gestation</a:t>
            </a:r>
            <a:endParaRPr lang="en-US" sz="2800" u="sng" dirty="0" smtClean="0"/>
          </a:p>
          <a:p>
            <a:r>
              <a:rPr lang="en-US" sz="2800" u="sng" dirty="0" smtClean="0"/>
              <a:t>Post term </a:t>
            </a:r>
            <a:r>
              <a:rPr lang="en-US" dirty="0" smtClean="0"/>
              <a:t>baby born &gt;42 completed weeks of gestation</a:t>
            </a:r>
            <a:endParaRPr lang="en-US" sz="2800" u="sng" dirty="0"/>
          </a:p>
        </p:txBody>
      </p:sp>
    </p:spTree>
    <p:extLst>
      <p:ext uri="{BB962C8B-B14F-4D97-AF65-F5344CB8AC3E}">
        <p14:creationId xmlns:p14="http://schemas.microsoft.com/office/powerpoint/2010/main" val="4011465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Iugr</a:t>
            </a:r>
            <a:r>
              <a:rPr lang="en-US" dirty="0" smtClean="0"/>
              <a:t>(intra uterine growth restriction)</a:t>
            </a:r>
            <a:br>
              <a:rPr lang="en-US" dirty="0" smtClean="0"/>
            </a:br>
            <a:r>
              <a:rPr lang="en-US" sz="2400" dirty="0" smtClean="0"/>
              <a:t>a condition where fetus fails to achieve its genetic growth potential </a:t>
            </a:r>
            <a:br>
              <a:rPr lang="en-US" sz="2400" dirty="0" smtClean="0"/>
            </a:br>
            <a:r>
              <a:rPr lang="en-US" sz="2400" dirty="0" smtClean="0"/>
              <a:t>or</a:t>
            </a:r>
            <a:br>
              <a:rPr lang="en-US" sz="2400" dirty="0" smtClean="0"/>
            </a:br>
            <a:r>
              <a:rPr lang="en-US" sz="2400" dirty="0" smtClean="0"/>
              <a:t>a fetus whose weight is below the 10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percentile for its gestational age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SYMETRICAL IUGR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WHEN INSULT TO FETUS OCCURS EARLY (FIRST TRIMESTER)</a:t>
            </a:r>
          </a:p>
          <a:p>
            <a:r>
              <a:rPr lang="en-US" dirty="0" smtClean="0"/>
              <a:t>THE SIZE OF HEAD,BODY,WEIGHT AND LENGTH ARE EQUALLY REDUCED</a:t>
            </a:r>
          </a:p>
          <a:p>
            <a:r>
              <a:rPr lang="en-US" dirty="0" smtClean="0"/>
              <a:t>CAUSES INCLUDE:GENETIC AND CHROMOSOMAL DISORDER OR TORCH INFECTION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ASYMETRICAL IUGR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/>
              <a:t>WHEN INSULT TO FETAL GROWTH OCCURS DURING LATE GESTATION</a:t>
            </a:r>
          </a:p>
          <a:p>
            <a:r>
              <a:rPr lang="en-US" dirty="0" smtClean="0"/>
              <a:t>HEAD CIRCUMFERENCE IS PRESERVED COMPARED TO WEIGHT AND LENGTH</a:t>
            </a:r>
          </a:p>
          <a:p>
            <a:r>
              <a:rPr lang="en-US" dirty="0" smtClean="0"/>
              <a:t>CAUSES:PLACENTAL INSUFFICIENCY,PIH or maternal malnutrition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4888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390918"/>
            <a:ext cx="10363826" cy="4400281"/>
          </a:xfrm>
        </p:spPr>
        <p:txBody>
          <a:bodyPr>
            <a:normAutofit/>
          </a:bodyPr>
          <a:lstStyle/>
          <a:p>
            <a:r>
              <a:rPr lang="en-US" sz="3200" u="sng" dirty="0" smtClean="0"/>
              <a:t>Weight and gestation</a:t>
            </a:r>
          </a:p>
          <a:p>
            <a:r>
              <a:rPr lang="en-US" sz="2800" dirty="0" smtClean="0"/>
              <a:t>Small for gestation age </a:t>
            </a:r>
          </a:p>
          <a:p>
            <a:pPr marL="0" indent="0">
              <a:buNone/>
            </a:pPr>
            <a:r>
              <a:rPr lang="en-US" sz="2200" dirty="0" smtClean="0"/>
              <a:t>&lt;10</a:t>
            </a:r>
            <a:r>
              <a:rPr lang="en-US" sz="2200" baseline="30000" dirty="0" smtClean="0"/>
              <a:t>th</a:t>
            </a:r>
            <a:r>
              <a:rPr lang="en-US" sz="2200" dirty="0" smtClean="0"/>
              <a:t> centile in weight expected for gestation</a:t>
            </a:r>
          </a:p>
          <a:p>
            <a:r>
              <a:rPr lang="en-US" sz="2800" dirty="0" smtClean="0"/>
              <a:t>Appropriate for gestation age</a:t>
            </a:r>
          </a:p>
          <a:p>
            <a:pPr marL="0" indent="0">
              <a:buNone/>
            </a:pPr>
            <a:r>
              <a:rPr lang="en-US" sz="2200" dirty="0" smtClean="0"/>
              <a:t>Between 10</a:t>
            </a:r>
            <a:r>
              <a:rPr lang="en-US" sz="2200" baseline="30000" dirty="0" smtClean="0"/>
              <a:t>th</a:t>
            </a:r>
            <a:r>
              <a:rPr lang="en-US" sz="2200" dirty="0" smtClean="0"/>
              <a:t> and 90</a:t>
            </a:r>
            <a:r>
              <a:rPr lang="en-US" sz="2200" baseline="30000" dirty="0" smtClean="0"/>
              <a:t>th</a:t>
            </a:r>
            <a:r>
              <a:rPr lang="en-US" sz="2200" dirty="0" smtClean="0"/>
              <a:t> centile of weight expected for gestation</a:t>
            </a:r>
          </a:p>
          <a:p>
            <a:r>
              <a:rPr lang="en-US" sz="2800" dirty="0" smtClean="0"/>
              <a:t>Large for gestation age</a:t>
            </a:r>
          </a:p>
          <a:p>
            <a:pPr marL="0" indent="0">
              <a:buNone/>
            </a:pPr>
            <a:r>
              <a:rPr lang="en-US" dirty="0" smtClean="0"/>
              <a:t>&gt;90</a:t>
            </a:r>
            <a:r>
              <a:rPr lang="en-US" baseline="30000" dirty="0" smtClean="0"/>
              <a:t>th</a:t>
            </a:r>
            <a:r>
              <a:rPr lang="en-US" dirty="0" smtClean="0"/>
              <a:t> centile in weight expected for gestation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361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DEFINITIONS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500" u="sng" dirty="0" smtClean="0"/>
              <a:t>NEONATAL PERIOD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i</a:t>
            </a:r>
            <a:r>
              <a:rPr lang="en-US" sz="2800" dirty="0" smtClean="0">
                <a:latin typeface="+mj-lt"/>
              </a:rPr>
              <a:t>t is defined as first 28 days of life of a live born infant of any gestation</a:t>
            </a:r>
          </a:p>
          <a:p>
            <a:pPr marL="0" indent="0">
              <a:buNone/>
            </a:pPr>
            <a:r>
              <a:rPr lang="en-US" sz="2800" dirty="0" smtClean="0">
                <a:latin typeface="+mj-lt"/>
              </a:rPr>
              <a:t>It can be divided  into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+mj-lt"/>
              </a:rPr>
              <a:t>Early neonatal </a:t>
            </a:r>
            <a:r>
              <a:rPr lang="en-US" sz="2800" dirty="0" err="1" smtClean="0">
                <a:latin typeface="+mj-lt"/>
              </a:rPr>
              <a:t>period:first</a:t>
            </a:r>
            <a:r>
              <a:rPr lang="en-US" sz="2800" dirty="0" smtClean="0">
                <a:latin typeface="+mj-lt"/>
              </a:rPr>
              <a:t> 7 days of a live born infant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+mj-lt"/>
              </a:rPr>
              <a:t>Late neonatal </a:t>
            </a:r>
            <a:r>
              <a:rPr lang="en-US" sz="2800" dirty="0" err="1" smtClean="0">
                <a:latin typeface="+mj-lt"/>
              </a:rPr>
              <a:t>period:from</a:t>
            </a:r>
            <a:r>
              <a:rPr lang="en-US" sz="2800" dirty="0" smtClean="0">
                <a:latin typeface="+mj-lt"/>
              </a:rPr>
              <a:t> day 8 to 28 days of life of a live born infant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76344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62258" y="1748906"/>
            <a:ext cx="10363826" cy="3424107"/>
          </a:xfrm>
        </p:spPr>
        <p:txBody>
          <a:bodyPr>
            <a:normAutofit fontScale="92500"/>
          </a:bodyPr>
          <a:lstStyle/>
          <a:p>
            <a:r>
              <a:rPr lang="en-US" sz="3200" u="sng" dirty="0" smtClean="0"/>
              <a:t>Perinatal period</a:t>
            </a:r>
          </a:p>
          <a:p>
            <a:pPr marL="0" indent="0">
              <a:buNone/>
            </a:pPr>
            <a:r>
              <a:rPr lang="en-US" sz="3200" dirty="0"/>
              <a:t> </a:t>
            </a:r>
            <a:r>
              <a:rPr lang="en-US" sz="3200" dirty="0" smtClean="0"/>
              <a:t>            </a:t>
            </a:r>
            <a:r>
              <a:rPr lang="en-US" sz="2400" dirty="0" smtClean="0"/>
              <a:t>the period from 28 weeks gestation to 7 days post natal age</a:t>
            </a:r>
          </a:p>
          <a:p>
            <a:r>
              <a:rPr lang="en-US" sz="3200" u="sng" dirty="0" smtClean="0"/>
              <a:t>Prenatal period</a:t>
            </a:r>
          </a:p>
          <a:p>
            <a:pPr marL="0" indent="0">
              <a:buNone/>
            </a:pPr>
            <a:r>
              <a:rPr lang="en-US" sz="3200" dirty="0"/>
              <a:t> </a:t>
            </a:r>
            <a:r>
              <a:rPr lang="en-US" sz="3200" dirty="0" smtClean="0"/>
              <a:t>            </a:t>
            </a:r>
            <a:r>
              <a:rPr lang="en-US" sz="2600" dirty="0" smtClean="0"/>
              <a:t>the period from 28 weeks gestation to birth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05307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72732" y="1674254"/>
            <a:ext cx="10504868" cy="4116945"/>
          </a:xfrm>
        </p:spPr>
        <p:txBody>
          <a:bodyPr>
            <a:normAutofit/>
          </a:bodyPr>
          <a:lstStyle/>
          <a:p>
            <a:r>
              <a:rPr lang="en-US" sz="3200" u="sng" dirty="0" smtClean="0"/>
              <a:t>Postnatal period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the period after birth</a:t>
            </a:r>
          </a:p>
          <a:p>
            <a:r>
              <a:rPr lang="en-US" sz="3200" u="sng" dirty="0" smtClean="0"/>
              <a:t>Infant</a:t>
            </a:r>
          </a:p>
          <a:p>
            <a:pPr marL="0" indent="0">
              <a:buNone/>
            </a:pPr>
            <a:r>
              <a:rPr lang="en-US" sz="2400" dirty="0" smtClean="0"/>
              <a:t>     first 365 days (1yr) of life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17643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62258" y="1890574"/>
            <a:ext cx="10363826" cy="3424107"/>
          </a:xfrm>
        </p:spPr>
        <p:txBody>
          <a:bodyPr>
            <a:normAutofit/>
          </a:bodyPr>
          <a:lstStyle/>
          <a:p>
            <a:r>
              <a:rPr lang="en-US" sz="3200" u="sng" dirty="0" smtClean="0"/>
              <a:t>Abortion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it is expulsion of dead fetus prior to age of viability (before age of 28 weeks of gestation in ur country and 24 weeks of gestation in developed countries)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04677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1545466"/>
            <a:ext cx="10363200" cy="4245734"/>
          </a:xfrm>
        </p:spPr>
        <p:txBody>
          <a:bodyPr>
            <a:normAutofit/>
          </a:bodyPr>
          <a:lstStyle/>
          <a:p>
            <a:r>
              <a:rPr lang="en-US" sz="3200" u="sng" dirty="0" smtClean="0"/>
              <a:t>Perinatal mortality</a:t>
            </a:r>
          </a:p>
          <a:p>
            <a:r>
              <a:rPr lang="en-US" sz="2400" dirty="0" smtClean="0"/>
              <a:t>Number of stillbirths and early neonatal deaths(</a:t>
            </a:r>
            <a:r>
              <a:rPr lang="en-US" sz="2400" dirty="0" err="1" smtClean="0"/>
              <a:t>upto</a:t>
            </a:r>
            <a:r>
              <a:rPr lang="en-US" sz="2400" dirty="0" smtClean="0"/>
              <a:t> 7 days of age)</a:t>
            </a:r>
          </a:p>
          <a:p>
            <a:pPr marL="0" indent="0">
              <a:buNone/>
            </a:pPr>
            <a:r>
              <a:rPr lang="en-US" sz="2400" dirty="0" smtClean="0"/>
              <a:t>   Per 1000 total  births</a:t>
            </a:r>
            <a:endParaRPr lang="en-US" sz="2400" dirty="0"/>
          </a:p>
          <a:p>
            <a:r>
              <a:rPr lang="en-US" sz="2400" dirty="0" smtClean="0"/>
              <a:t>Perinatal mortality rate in Pakistan is 60 per 1000 live births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65450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78169" y="1774664"/>
            <a:ext cx="10363826" cy="3424107"/>
          </a:xfrm>
        </p:spPr>
        <p:txBody>
          <a:bodyPr>
            <a:normAutofit/>
          </a:bodyPr>
          <a:lstStyle/>
          <a:p>
            <a:r>
              <a:rPr lang="en-US" sz="3200" u="sng" dirty="0" smtClean="0"/>
              <a:t>Neonatal mortality rate</a:t>
            </a:r>
          </a:p>
          <a:p>
            <a:r>
              <a:rPr lang="en-US" sz="2400" dirty="0" smtClean="0"/>
              <a:t>Number of deaths in first 28 days per 1000 live births</a:t>
            </a:r>
          </a:p>
          <a:p>
            <a:r>
              <a:rPr lang="en-US" sz="2400" dirty="0" smtClean="0"/>
              <a:t>It is 44 per 1000 live births in </a:t>
            </a:r>
            <a:r>
              <a:rPr lang="en-US" sz="2400" dirty="0" err="1" smtClean="0"/>
              <a:t>pakistan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00121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24248" y="1506828"/>
            <a:ext cx="10453352" cy="4284371"/>
          </a:xfrm>
        </p:spPr>
        <p:txBody>
          <a:bodyPr>
            <a:normAutofit fontScale="92500" lnSpcReduction="10000"/>
          </a:bodyPr>
          <a:lstStyle/>
          <a:p>
            <a:r>
              <a:rPr lang="en-US" sz="3200" u="sng" dirty="0" smtClean="0"/>
              <a:t>Infant mortality rate</a:t>
            </a:r>
          </a:p>
          <a:p>
            <a:r>
              <a:rPr lang="en-US" sz="2400" dirty="0" smtClean="0"/>
              <a:t>Number of deaths in first 365 days per 1000 live births</a:t>
            </a:r>
          </a:p>
          <a:p>
            <a:r>
              <a:rPr lang="en-US" sz="2400" dirty="0" smtClean="0"/>
              <a:t>It is 95 per 1000 live births</a:t>
            </a:r>
          </a:p>
          <a:p>
            <a:pPr marL="0" indent="0">
              <a:buNone/>
            </a:pPr>
            <a:r>
              <a:rPr lang="en-US" sz="3200" u="sng" dirty="0" smtClean="0"/>
              <a:t>newborn</a:t>
            </a:r>
            <a:endParaRPr lang="en-US" sz="4100" u="sng" dirty="0" smtClean="0"/>
          </a:p>
          <a:p>
            <a:r>
              <a:rPr lang="en-US" sz="2400" dirty="0" smtClean="0"/>
              <a:t>Newborns are classified by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Weight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Gestation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Weight and gestation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87241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59854" y="1017432"/>
            <a:ext cx="10517746" cy="4773768"/>
          </a:xfrm>
        </p:spPr>
        <p:txBody>
          <a:bodyPr>
            <a:normAutofit fontScale="92500" lnSpcReduction="20000"/>
          </a:bodyPr>
          <a:lstStyle/>
          <a:p>
            <a:r>
              <a:rPr lang="en-US" sz="3200" u="sng" dirty="0" smtClean="0"/>
              <a:t>Weight</a:t>
            </a:r>
          </a:p>
          <a:p>
            <a:r>
              <a:rPr lang="en-US" sz="2800" dirty="0" smtClean="0"/>
              <a:t>low birth weight</a:t>
            </a:r>
          </a:p>
          <a:p>
            <a:pPr marL="0" indent="0">
              <a:buNone/>
            </a:pPr>
            <a:r>
              <a:rPr lang="en-US" sz="2400" dirty="0" smtClean="0"/>
              <a:t>Infant born with &lt;2500gm weight</a:t>
            </a:r>
            <a:endParaRPr lang="en-US" sz="2600" dirty="0" smtClean="0"/>
          </a:p>
          <a:p>
            <a:r>
              <a:rPr lang="en-US" sz="2800" dirty="0" smtClean="0"/>
              <a:t>Very low birth weight</a:t>
            </a:r>
          </a:p>
          <a:p>
            <a:pPr marL="0" indent="0">
              <a:buNone/>
            </a:pPr>
            <a:r>
              <a:rPr lang="en-US" sz="2800" dirty="0" smtClean="0"/>
              <a:t> </a:t>
            </a:r>
            <a:r>
              <a:rPr lang="en-US" sz="2400" dirty="0" smtClean="0"/>
              <a:t>infant born with &lt;1500gm weight</a:t>
            </a:r>
          </a:p>
          <a:p>
            <a:r>
              <a:rPr lang="en-US" sz="2800" dirty="0" smtClean="0"/>
              <a:t>Extremely low birth weight</a:t>
            </a:r>
          </a:p>
          <a:p>
            <a:pPr marL="0" indent="0">
              <a:buNone/>
            </a:pPr>
            <a:r>
              <a:rPr lang="en-US" sz="2800" dirty="0" smtClean="0"/>
              <a:t>Infant born with&lt; 1000gm weight</a:t>
            </a:r>
          </a:p>
          <a:p>
            <a:r>
              <a:rPr lang="en-US" sz="2800" dirty="0" smtClean="0"/>
              <a:t>Incredibly low birth weight</a:t>
            </a:r>
          </a:p>
          <a:p>
            <a:pPr marL="0" indent="0">
              <a:buNone/>
            </a:pPr>
            <a:r>
              <a:rPr lang="en-US" sz="2800" dirty="0" smtClean="0"/>
              <a:t>Infant born with&lt;750gm weight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54604929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120</TotalTime>
  <Words>383</Words>
  <Application>Microsoft Office PowerPoint</Application>
  <PresentationFormat>Widescreen</PresentationFormat>
  <Paragraphs>62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Tw Cen MT</vt:lpstr>
      <vt:lpstr>Droplet</vt:lpstr>
      <vt:lpstr>neonatology</vt:lpstr>
      <vt:lpstr>DEFINITIONS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Iugr(intra uterine growth restriction) a condition where fetus fails to achieve its genetic growth potential  or a fetus whose weight is below the 10th percentile for its gestational age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neonatology</dc:title>
  <dc:creator>Windows User</dc:creator>
  <cp:lastModifiedBy>Windows User</cp:lastModifiedBy>
  <cp:revision>12</cp:revision>
  <dcterms:created xsi:type="dcterms:W3CDTF">2020-05-04T05:37:34Z</dcterms:created>
  <dcterms:modified xsi:type="dcterms:W3CDTF">2020-05-04T07:37:42Z</dcterms:modified>
</cp:coreProperties>
</file>