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1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6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7D2D-56EE-4413-93C6-FF78066F8A4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8B6A-0FCF-48B1-B99D-80633D0B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32" y="1122363"/>
            <a:ext cx="9895268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Antibiotics and other Chemotherapeutic Agents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923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9907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Damage to the cytoplasmic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membranes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Polypetide</a:t>
            </a:r>
            <a:r>
              <a:rPr lang="en-US" dirty="0" smtClean="0"/>
              <a:t> </a:t>
            </a:r>
            <a:r>
              <a:rPr lang="en-US" dirty="0" smtClean="0"/>
              <a:t>produced from </a:t>
            </a:r>
            <a:r>
              <a:rPr lang="en-US" dirty="0" smtClean="0"/>
              <a:t>Bacillus </a:t>
            </a:r>
            <a:r>
              <a:rPr lang="en-US" dirty="0" smtClean="0"/>
              <a:t>sp.</a:t>
            </a:r>
          </a:p>
          <a:p>
            <a:r>
              <a:rPr lang="en-US" dirty="0" err="1" smtClean="0"/>
              <a:t>Adversly</a:t>
            </a:r>
            <a:r>
              <a:rPr lang="en-US" dirty="0" smtClean="0"/>
              <a:t> affect normal permeability of cell membrane</a:t>
            </a:r>
          </a:p>
          <a:p>
            <a:r>
              <a:rPr lang="en-US" dirty="0" err="1" smtClean="0"/>
              <a:t>Polymixins</a:t>
            </a:r>
            <a:r>
              <a:rPr lang="en-US" dirty="0" smtClean="0"/>
              <a:t>, Gramicidin, </a:t>
            </a:r>
            <a:r>
              <a:rPr lang="en-US" dirty="0" err="1" smtClean="0"/>
              <a:t>Tyrocidins</a:t>
            </a:r>
            <a:endParaRPr lang="en-US" dirty="0" smtClean="0"/>
          </a:p>
          <a:p>
            <a:r>
              <a:rPr lang="en-US" dirty="0" err="1" smtClean="0"/>
              <a:t>Polymixins</a:t>
            </a:r>
            <a:r>
              <a:rPr lang="en-US" dirty="0" smtClean="0"/>
              <a:t>- effective for G-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/>
              <a:t>Gramicidin, </a:t>
            </a:r>
            <a:r>
              <a:rPr lang="en-US" dirty="0" err="1" smtClean="0"/>
              <a:t>Tyrocidins</a:t>
            </a:r>
            <a:r>
              <a:rPr lang="en-US" dirty="0" smtClean="0"/>
              <a:t>-  </a:t>
            </a:r>
            <a:r>
              <a:rPr lang="en-US" dirty="0"/>
              <a:t>effective for </a:t>
            </a:r>
            <a:r>
              <a:rPr lang="en-US" dirty="0" err="1" smtClean="0"/>
              <a:t>G+ve</a:t>
            </a:r>
            <a:endParaRPr lang="en-US" dirty="0" smtClean="0"/>
          </a:p>
          <a:p>
            <a:r>
              <a:rPr lang="en-US" dirty="0" err="1" smtClean="0"/>
              <a:t>Polyene</a:t>
            </a:r>
            <a:r>
              <a:rPr lang="en-US" dirty="0" smtClean="0"/>
              <a:t> – ring structure, e.g. nystatin- </a:t>
            </a:r>
            <a:r>
              <a:rPr lang="en-US" i="1" dirty="0" smtClean="0"/>
              <a:t>Streptomyces </a:t>
            </a:r>
            <a:r>
              <a:rPr lang="en-US" i="1" dirty="0" err="1" smtClean="0"/>
              <a:t>noursei</a:t>
            </a:r>
            <a:r>
              <a:rPr lang="en-US" dirty="0" smtClean="0"/>
              <a:t>, amphotericin- </a:t>
            </a:r>
            <a:r>
              <a:rPr lang="en-US" i="1" dirty="0" smtClean="0"/>
              <a:t>Streptomyces </a:t>
            </a:r>
            <a:r>
              <a:rPr lang="en-US" i="1" dirty="0" err="1" smtClean="0"/>
              <a:t>nodosus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Inhibition of nucleic acid and protein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synthesis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Streptomycin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Streptomyces griseus</a:t>
            </a:r>
            <a:r>
              <a:rPr lang="en-US" dirty="0" smtClean="0"/>
              <a:t>, inhibits sulfonamide/penicillin resistant microbe,  G-</a:t>
            </a:r>
            <a:r>
              <a:rPr lang="en-US" dirty="0" err="1" smtClean="0"/>
              <a:t>ve</a:t>
            </a:r>
            <a:r>
              <a:rPr lang="en-US" dirty="0" smtClean="0"/>
              <a:t>, </a:t>
            </a:r>
            <a:r>
              <a:rPr lang="en-US" i="1" dirty="0" smtClean="0"/>
              <a:t>Francisella tularensis</a:t>
            </a:r>
            <a:r>
              <a:rPr lang="en-US" dirty="0" smtClean="0"/>
              <a:t>, Salmonella group, </a:t>
            </a:r>
            <a:r>
              <a:rPr lang="en-US" i="1" dirty="0" smtClean="0"/>
              <a:t>Mycobacterium tuberculosis</a:t>
            </a:r>
            <a:r>
              <a:rPr lang="en-US" dirty="0" smtClean="0"/>
              <a:t>, Aminoglycosides, Kenamycin- </a:t>
            </a:r>
            <a:r>
              <a:rPr lang="en-US" i="1" dirty="0" smtClean="0"/>
              <a:t>S. kanamyceticus</a:t>
            </a:r>
            <a:r>
              <a:rPr lang="en-US" dirty="0" smtClean="0"/>
              <a:t>, Neomycin- </a:t>
            </a:r>
            <a:r>
              <a:rPr lang="en-US" i="1" dirty="0" smtClean="0"/>
              <a:t>S. fradiae</a:t>
            </a:r>
            <a:r>
              <a:rPr lang="en-US" dirty="0" smtClean="0"/>
              <a:t>, bind 30S subunit of mRNA.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Tetracyclines-</a:t>
            </a:r>
            <a:r>
              <a:rPr lang="en-US" dirty="0" smtClean="0"/>
              <a:t> Chlortetracycline, oxytetracycline, tetracycline, doxycycline, minocycline- almost similar structure/function, binding of aminoacyl-tRNA to 30S subunit of ribosome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Chloramphenicol-</a:t>
            </a:r>
            <a:r>
              <a:rPr lang="en-US" dirty="0"/>
              <a:t> broad spectrum G+/-, bacteriostatic, side effects, inhibit protein synthesis 50S </a:t>
            </a:r>
            <a:r>
              <a:rPr lang="en-US" dirty="0" smtClean="0"/>
              <a:t>ribosome (</a:t>
            </a:r>
            <a:r>
              <a:rPr lang="en-US" dirty="0" err="1" smtClean="0"/>
              <a:t>transpeptidation</a:t>
            </a:r>
            <a:r>
              <a:rPr lang="en-US" dirty="0" smtClean="0"/>
              <a:t> and translocation)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Erythromycin-</a:t>
            </a:r>
            <a:r>
              <a:rPr lang="en-US" dirty="0" smtClean="0"/>
              <a:t> </a:t>
            </a:r>
            <a:r>
              <a:rPr lang="en-US" i="1" dirty="0" smtClean="0"/>
              <a:t>Streptomyces </a:t>
            </a:r>
            <a:r>
              <a:rPr lang="en-US" i="1" dirty="0" err="1" smtClean="0"/>
              <a:t>erythraeus</a:t>
            </a:r>
            <a:r>
              <a:rPr lang="en-US" dirty="0" smtClean="0"/>
              <a:t>, G +</a:t>
            </a:r>
            <a:r>
              <a:rPr lang="en-US" dirty="0" err="1" smtClean="0"/>
              <a:t>ve</a:t>
            </a:r>
            <a:r>
              <a:rPr lang="en-US" dirty="0" smtClean="0"/>
              <a:t>, some G –</a:t>
            </a:r>
            <a:r>
              <a:rPr lang="en-US" dirty="0" err="1" smtClean="0"/>
              <a:t>ve</a:t>
            </a:r>
            <a:r>
              <a:rPr lang="en-US" dirty="0" smtClean="0"/>
              <a:t>, pathogenic spirochetes, </a:t>
            </a:r>
            <a:r>
              <a:rPr lang="en-US" dirty="0"/>
              <a:t>inhibit protein synthesis 50S ribosome (</a:t>
            </a:r>
            <a:r>
              <a:rPr lang="en-US" dirty="0" err="1"/>
              <a:t>transpeptidation</a:t>
            </a:r>
            <a:r>
              <a:rPr lang="en-US" dirty="0"/>
              <a:t> and translocation)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Inhibition of specific Enzyme system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Sulfonamide </a:t>
            </a:r>
          </a:p>
          <a:p>
            <a:r>
              <a:rPr lang="en-US" dirty="0" smtClean="0"/>
              <a:t>P-</a:t>
            </a:r>
            <a:r>
              <a:rPr lang="en-US" dirty="0" err="1" smtClean="0"/>
              <a:t>aminobenzoic</a:t>
            </a:r>
            <a:r>
              <a:rPr lang="en-US" dirty="0" smtClean="0"/>
              <a:t> acid (PABA)- precursor of coenzyme </a:t>
            </a:r>
            <a:r>
              <a:rPr lang="en-US" dirty="0" err="1" smtClean="0"/>
              <a:t>tetrahydrofolic</a:t>
            </a:r>
            <a:r>
              <a:rPr lang="en-US" dirty="0" smtClean="0"/>
              <a:t> acid (THFA)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0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Antifungal Antibiotics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Nystatin-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Streptomyces </a:t>
            </a:r>
            <a:r>
              <a:rPr lang="en-US" i="1" dirty="0" err="1" smtClean="0"/>
              <a:t>noursei</a:t>
            </a:r>
            <a:r>
              <a:rPr lang="en-US" dirty="0" smtClean="0"/>
              <a:t>, 1950 Elizabeth Hazen, Rachel Brown, </a:t>
            </a:r>
            <a:r>
              <a:rPr lang="en-US" dirty="0" err="1" smtClean="0"/>
              <a:t>polyene</a:t>
            </a:r>
            <a:r>
              <a:rPr lang="en-US" dirty="0" smtClean="0"/>
              <a:t>, yeast, Candida, </a:t>
            </a:r>
            <a:r>
              <a:rPr lang="en-US" dirty="0" err="1" smtClean="0"/>
              <a:t>Aspergillus</a:t>
            </a:r>
            <a:r>
              <a:rPr lang="en-US" dirty="0" smtClean="0"/>
              <a:t>, </a:t>
            </a:r>
            <a:r>
              <a:rPr lang="en-US" dirty="0" err="1" smtClean="0"/>
              <a:t>Penicillium</a:t>
            </a:r>
            <a:r>
              <a:rPr lang="en-US" dirty="0" smtClean="0"/>
              <a:t>, Botrytis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Griseofulvin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i="1" dirty="0" err="1" smtClean="0"/>
              <a:t>Penicillium</a:t>
            </a:r>
            <a:r>
              <a:rPr lang="en-US" i="1" dirty="0" smtClean="0"/>
              <a:t> </a:t>
            </a:r>
            <a:r>
              <a:rPr lang="en-US" i="1" dirty="0" err="1" smtClean="0"/>
              <a:t>griseofulvin</a:t>
            </a:r>
            <a:r>
              <a:rPr lang="en-US" dirty="0" smtClean="0"/>
              <a:t>, skin, body surface infection, orally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7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Antiviral Chemotherapeutic Agents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Interferons</a:t>
            </a:r>
          </a:p>
          <a:p>
            <a:r>
              <a:rPr lang="en-US" dirty="0" smtClean="0"/>
              <a:t>Glycoprotein substances, </a:t>
            </a:r>
            <a:r>
              <a:rPr lang="en-US" dirty="0" err="1" smtClean="0"/>
              <a:t>leukocytic</a:t>
            </a:r>
            <a:r>
              <a:rPr lang="en-US" dirty="0" smtClean="0"/>
              <a:t>/</a:t>
            </a:r>
            <a:r>
              <a:rPr lang="en-US" dirty="0" err="1" smtClean="0"/>
              <a:t>fibrolast</a:t>
            </a:r>
            <a:r>
              <a:rPr lang="en-US" dirty="0" smtClean="0"/>
              <a:t> interferon</a:t>
            </a:r>
          </a:p>
          <a:p>
            <a:r>
              <a:rPr lang="en-US" dirty="0" err="1" smtClean="0"/>
              <a:t>Acycloguanosine</a:t>
            </a:r>
            <a:r>
              <a:rPr lang="en-US" dirty="0" smtClean="0"/>
              <a:t>- nucleoside analog, herpes viruses</a:t>
            </a:r>
          </a:p>
          <a:p>
            <a:r>
              <a:rPr lang="en-US" dirty="0" smtClean="0"/>
              <a:t>Amantadine- influenza A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8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Antitumor Antibiotics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Anthramycin</a:t>
            </a:r>
            <a:r>
              <a:rPr lang="en-US" dirty="0" smtClean="0"/>
              <a:t> Group (</a:t>
            </a:r>
            <a:r>
              <a:rPr lang="en-US" dirty="0" err="1" smtClean="0"/>
              <a:t>sibromycin</a:t>
            </a:r>
            <a:r>
              <a:rPr lang="en-US" dirty="0" smtClean="0"/>
              <a:t>, </a:t>
            </a:r>
            <a:r>
              <a:rPr lang="en-US" dirty="0" err="1" smtClean="0"/>
              <a:t>tomaymycin</a:t>
            </a:r>
            <a:r>
              <a:rPr lang="en-US" dirty="0" smtClean="0"/>
              <a:t>, </a:t>
            </a:r>
            <a:r>
              <a:rPr lang="en-US" dirty="0" err="1" smtClean="0"/>
              <a:t>neothramycin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Cardiotoxic</a:t>
            </a:r>
            <a:endParaRPr lang="en-US" dirty="0" smtClean="0"/>
          </a:p>
          <a:p>
            <a:r>
              <a:rPr lang="en-US" dirty="0" smtClean="0"/>
              <a:t>DNA structure &amp; </a:t>
            </a:r>
            <a:r>
              <a:rPr lang="en-US" dirty="0" err="1" smtClean="0"/>
              <a:t>Fuction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3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Chemotherapeutic Agents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Destroy or prevent the activity of parasite without injuring host cell</a:t>
            </a:r>
          </a:p>
          <a:p>
            <a:r>
              <a:rPr lang="en-US" dirty="0" smtClean="0"/>
              <a:t>Able to come in contact with parasite by penetration</a:t>
            </a:r>
          </a:p>
          <a:p>
            <a:r>
              <a:rPr lang="en-US" dirty="0" smtClean="0"/>
              <a:t>Leave unaltered host’s natural defense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History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411"/>
            <a:ext cx="10933090" cy="4922904"/>
          </a:xfrm>
        </p:spPr>
        <p:txBody>
          <a:bodyPr>
            <a:normAutofit/>
          </a:bodyPr>
          <a:lstStyle/>
          <a:p>
            <a:r>
              <a:rPr lang="en-US" dirty="0" smtClean="0"/>
              <a:t>1630, malaria, bark of cinchona </a:t>
            </a:r>
          </a:p>
          <a:p>
            <a:r>
              <a:rPr lang="en-US" dirty="0" smtClean="0"/>
              <a:t>1495, syphilis, mercury </a:t>
            </a:r>
          </a:p>
          <a:p>
            <a:r>
              <a:rPr lang="en-US" dirty="0" smtClean="0"/>
              <a:t>1910, arsenical compounds (</a:t>
            </a:r>
            <a:r>
              <a:rPr lang="en-US" dirty="0" err="1" smtClean="0"/>
              <a:t>salvarsan</a:t>
            </a:r>
            <a:r>
              <a:rPr lang="en-US" dirty="0" smtClean="0"/>
              <a:t>), Paul </a:t>
            </a:r>
            <a:r>
              <a:rPr lang="en-US" dirty="0" err="1" smtClean="0"/>
              <a:t>Ehrlic</a:t>
            </a:r>
            <a:r>
              <a:rPr lang="en-US" dirty="0" smtClean="0"/>
              <a:t>/</a:t>
            </a:r>
            <a:r>
              <a:rPr lang="en-US" dirty="0" err="1" smtClean="0"/>
              <a:t>Elie</a:t>
            </a:r>
            <a:r>
              <a:rPr lang="en-US" dirty="0" smtClean="0"/>
              <a:t> Metchnikoff (Nobel prize)</a:t>
            </a:r>
          </a:p>
          <a:p>
            <a:r>
              <a:rPr lang="en-US" dirty="0" smtClean="0"/>
              <a:t>1908, </a:t>
            </a:r>
            <a:r>
              <a:rPr lang="en-US" dirty="0" err="1" smtClean="0"/>
              <a:t>Gelmo</a:t>
            </a:r>
            <a:r>
              <a:rPr lang="en-US" dirty="0" smtClean="0"/>
              <a:t>, sulfanilamide</a:t>
            </a:r>
          </a:p>
          <a:p>
            <a:r>
              <a:rPr lang="en-US" dirty="0" smtClean="0"/>
              <a:t>1913, Eisenberg, bactericidal properties of </a:t>
            </a:r>
            <a:r>
              <a:rPr lang="en-US" dirty="0" err="1" smtClean="0"/>
              <a:t>azo</a:t>
            </a:r>
            <a:r>
              <a:rPr lang="en-US" dirty="0" smtClean="0"/>
              <a:t> dyes</a:t>
            </a:r>
          </a:p>
          <a:p>
            <a:r>
              <a:rPr lang="en-US" dirty="0" smtClean="0"/>
              <a:t>1935, Domagk, sulfonamide</a:t>
            </a:r>
          </a:p>
          <a:p>
            <a:r>
              <a:rPr lang="en-US" dirty="0" smtClean="0"/>
              <a:t>1889, </a:t>
            </a:r>
            <a:r>
              <a:rPr lang="en-US" dirty="0" err="1" smtClean="0"/>
              <a:t>Vuillemin</a:t>
            </a:r>
            <a:r>
              <a:rPr lang="en-US" dirty="0" smtClean="0"/>
              <a:t>, term antibiosis</a:t>
            </a:r>
          </a:p>
          <a:p>
            <a:r>
              <a:rPr lang="en-US" dirty="0" smtClean="0"/>
              <a:t>1901, </a:t>
            </a:r>
            <a:r>
              <a:rPr lang="en-US" dirty="0" err="1" smtClean="0"/>
              <a:t>Emmerich</a:t>
            </a:r>
            <a:r>
              <a:rPr lang="en-US" dirty="0" smtClean="0"/>
              <a:t> and Low injected </a:t>
            </a:r>
            <a:r>
              <a:rPr lang="en-US" dirty="0" err="1" smtClean="0"/>
              <a:t>P.aeruginosa</a:t>
            </a:r>
            <a:r>
              <a:rPr lang="en-US" dirty="0" smtClean="0"/>
              <a:t> to rabbit, prevented anthrax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1924, Gratia and </a:t>
            </a:r>
            <a:r>
              <a:rPr lang="en-US" dirty="0" err="1" smtClean="0"/>
              <a:t>Dath</a:t>
            </a:r>
            <a:r>
              <a:rPr lang="en-US" dirty="0" smtClean="0"/>
              <a:t>, </a:t>
            </a:r>
            <a:r>
              <a:rPr lang="en-US" dirty="0" err="1" smtClean="0"/>
              <a:t>actinomycetin</a:t>
            </a:r>
            <a:endParaRPr lang="en-US" dirty="0" smtClean="0"/>
          </a:p>
          <a:p>
            <a:r>
              <a:rPr lang="en-US" dirty="0" smtClean="0"/>
              <a:t>1929, Alexander </a:t>
            </a:r>
            <a:r>
              <a:rPr lang="en-US" dirty="0" err="1" smtClean="0"/>
              <a:t>Flemming</a:t>
            </a:r>
            <a:r>
              <a:rPr lang="en-US" dirty="0" smtClean="0"/>
              <a:t>, </a:t>
            </a:r>
            <a:r>
              <a:rPr lang="en-US" dirty="0" err="1" smtClean="0"/>
              <a:t>Pencillin</a:t>
            </a:r>
            <a:endParaRPr lang="en-US" dirty="0" smtClean="0"/>
          </a:p>
          <a:p>
            <a:r>
              <a:rPr lang="en-US" dirty="0" smtClean="0"/>
              <a:t>1939, Rene Dubos, Bacillus brevis, gramicidin, </a:t>
            </a:r>
            <a:r>
              <a:rPr lang="en-US" dirty="0" err="1" smtClean="0"/>
              <a:t>tyrocidine</a:t>
            </a:r>
            <a:endParaRPr lang="en-US" dirty="0" smtClean="0"/>
          </a:p>
          <a:p>
            <a:r>
              <a:rPr lang="en-US" dirty="0" smtClean="0"/>
              <a:t>Streptomycin – Selman Waksman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0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Characteristics of Antibiotics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destroy pathogenic microorganism</a:t>
            </a:r>
          </a:p>
          <a:p>
            <a:r>
              <a:rPr lang="en-US" dirty="0" smtClean="0"/>
              <a:t>Should prevent ready development of resistant forms of parasites</a:t>
            </a:r>
          </a:p>
          <a:p>
            <a:r>
              <a:rPr lang="en-US" dirty="0" smtClean="0"/>
              <a:t>Should not produce undesirable side effects</a:t>
            </a:r>
          </a:p>
          <a:p>
            <a:r>
              <a:rPr lang="en-US" dirty="0" smtClean="0"/>
              <a:t>Should not eliminate normal </a:t>
            </a:r>
            <a:r>
              <a:rPr lang="en-US" dirty="0" err="1" smtClean="0"/>
              <a:t>microflora</a:t>
            </a:r>
            <a:r>
              <a:rPr lang="en-US" dirty="0" smtClean="0"/>
              <a:t> of the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Antibiotics- Mode of Action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Inhibition of cell wall synthesis</a:t>
            </a:r>
          </a:p>
          <a:p>
            <a:r>
              <a:rPr lang="en-US" dirty="0" smtClean="0"/>
              <a:t>Damage to the cytoplasmic membranes</a:t>
            </a:r>
          </a:p>
          <a:p>
            <a:r>
              <a:rPr lang="en-US" dirty="0" smtClean="0"/>
              <a:t>Inhibition of nucleic acid and protein synthesis</a:t>
            </a:r>
          </a:p>
          <a:p>
            <a:r>
              <a:rPr lang="en-US" dirty="0" smtClean="0"/>
              <a:t>Inhibition of specific enzyme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Inhibition of cell wall synthesis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Penicillin, </a:t>
            </a:r>
            <a:r>
              <a:rPr lang="en-US" dirty="0" err="1" smtClean="0"/>
              <a:t>Cephalosporins</a:t>
            </a:r>
            <a:r>
              <a:rPr lang="en-US" dirty="0" smtClean="0"/>
              <a:t>, Cycloserine, </a:t>
            </a:r>
            <a:r>
              <a:rPr lang="en-US" dirty="0" err="1" smtClean="0"/>
              <a:t>Vancomycin</a:t>
            </a:r>
            <a:r>
              <a:rPr lang="en-US" dirty="0" smtClean="0"/>
              <a:t>, Bacitracin</a:t>
            </a:r>
          </a:p>
          <a:p>
            <a:r>
              <a:rPr lang="en-US" dirty="0" smtClean="0"/>
              <a:t>Peptidoglycan (NAG-NAM), </a:t>
            </a:r>
            <a:r>
              <a:rPr lang="en-US" dirty="0" err="1" smtClean="0"/>
              <a:t>Spheroplasts</a:t>
            </a:r>
            <a:r>
              <a:rPr lang="en-US" dirty="0" smtClean="0"/>
              <a:t> (without cell wall)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Penicillins-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P. </a:t>
            </a:r>
            <a:r>
              <a:rPr lang="en-US" dirty="0" err="1" smtClean="0"/>
              <a:t>notatum</a:t>
            </a:r>
            <a:r>
              <a:rPr lang="en-US" dirty="0" smtClean="0"/>
              <a:t>, P. chrysogenum, </a:t>
            </a:r>
            <a:r>
              <a:rPr lang="en-US" dirty="0" err="1" smtClean="0"/>
              <a:t>G+ve</a:t>
            </a:r>
            <a:r>
              <a:rPr lang="en-US" dirty="0" smtClean="0"/>
              <a:t>, some spirochetes, G-</a:t>
            </a:r>
            <a:r>
              <a:rPr lang="en-US" dirty="0" err="1" smtClean="0"/>
              <a:t>ve</a:t>
            </a:r>
            <a:r>
              <a:rPr lang="en-US" dirty="0" smtClean="0"/>
              <a:t> diplococcic, B-Lactam antibiotics, colorless, natural penicillins inactivated by heat, cysteine, </a:t>
            </a:r>
            <a:r>
              <a:rPr lang="en-US" dirty="0" err="1" smtClean="0"/>
              <a:t>NaOH</a:t>
            </a:r>
            <a:r>
              <a:rPr lang="en-US" dirty="0" smtClean="0"/>
              <a:t>, </a:t>
            </a:r>
            <a:r>
              <a:rPr lang="en-US" dirty="0" err="1" smtClean="0"/>
              <a:t>HCl</a:t>
            </a:r>
            <a:r>
              <a:rPr lang="en-US" dirty="0" smtClean="0"/>
              <a:t>, penicilinase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Ampicilln-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semisyntheic penicillin, broad spectrum bacteria, not resistant to penicillinases, stable to gastric acids- orally, interfere with final stage of peptidoglycan synthesis</a:t>
            </a:r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34" y="193527"/>
            <a:ext cx="1455312" cy="16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5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0" r="17886" b="12023"/>
          <a:stretch/>
        </p:blipFill>
        <p:spPr>
          <a:xfrm>
            <a:off x="1945570" y="90152"/>
            <a:ext cx="6979490" cy="6586123"/>
          </a:xfrm>
        </p:spPr>
      </p:pic>
    </p:spTree>
    <p:extLst>
      <p:ext uri="{BB962C8B-B14F-4D97-AF65-F5344CB8AC3E}">
        <p14:creationId xmlns:p14="http://schemas.microsoft.com/office/powerpoint/2010/main" val="149337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404231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Cephalosporins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marine fungus- </a:t>
            </a:r>
            <a:r>
              <a:rPr lang="en-US" i="1" dirty="0" err="1" smtClean="0"/>
              <a:t>Cephalosporium</a:t>
            </a:r>
            <a:r>
              <a:rPr lang="en-US" i="1" dirty="0" smtClean="0"/>
              <a:t> </a:t>
            </a:r>
            <a:r>
              <a:rPr lang="en-US" i="1" dirty="0" err="1" smtClean="0"/>
              <a:t>acremonium</a:t>
            </a:r>
            <a:r>
              <a:rPr lang="en-US" dirty="0" smtClean="0"/>
              <a:t>, G +/- </a:t>
            </a:r>
            <a:r>
              <a:rPr lang="en-US" dirty="0" err="1" smtClean="0"/>
              <a:t>ve</a:t>
            </a:r>
            <a:r>
              <a:rPr lang="en-US" dirty="0" smtClean="0"/>
              <a:t>, inhibition of cross linking </a:t>
            </a:r>
            <a:r>
              <a:rPr lang="en-US" dirty="0" err="1" smtClean="0"/>
              <a:t>transpeptidase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Cycloserine-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related in structure to alanine, produced by Streptomyces, used in tuberculosis therapy, inhibit alanine </a:t>
            </a:r>
            <a:r>
              <a:rPr lang="en-US" dirty="0" err="1" smtClean="0"/>
              <a:t>racemase</a:t>
            </a:r>
            <a:r>
              <a:rPr lang="en-US" dirty="0" smtClean="0"/>
              <a:t>, D-</a:t>
            </a:r>
            <a:r>
              <a:rPr lang="en-US" dirty="0" err="1" smtClean="0"/>
              <a:t>alanyl</a:t>
            </a:r>
            <a:r>
              <a:rPr lang="en-US" dirty="0" smtClean="0"/>
              <a:t>-D-alanine </a:t>
            </a:r>
            <a:r>
              <a:rPr lang="en-US" dirty="0" err="1" smtClean="0"/>
              <a:t>synthetase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Bacitracin-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Bacillus </a:t>
            </a:r>
            <a:r>
              <a:rPr lang="en-US" i="1" dirty="0" err="1" smtClean="0"/>
              <a:t>subtilis</a:t>
            </a:r>
            <a:r>
              <a:rPr lang="en-US" dirty="0" smtClean="0"/>
              <a:t>, toxic to animals/human, interfere with regeneration of monophosphate from </a:t>
            </a:r>
            <a:r>
              <a:rPr lang="en-US" dirty="0" err="1" smtClean="0"/>
              <a:t>bactoprenol</a:t>
            </a:r>
            <a:r>
              <a:rPr lang="en-US" dirty="0" smtClean="0"/>
              <a:t> from pyrophosphate form.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Vancomycin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i="1" dirty="0" smtClean="0"/>
              <a:t>Streptomyces </a:t>
            </a:r>
            <a:r>
              <a:rPr lang="en-US" i="1" dirty="0" err="1" smtClean="0"/>
              <a:t>orientalis</a:t>
            </a:r>
            <a:r>
              <a:rPr lang="en-US" dirty="0" smtClean="0"/>
              <a:t>, inhibit peptidoglycan synthesis by binding D-</a:t>
            </a:r>
            <a:r>
              <a:rPr lang="en-US" dirty="0" err="1" smtClean="0"/>
              <a:t>alanyl</a:t>
            </a:r>
            <a:r>
              <a:rPr lang="en-US" dirty="0" smtClean="0"/>
              <a:t>-D-alanine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6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584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Office Theme</vt:lpstr>
      <vt:lpstr>Antibiotics and other Chemotherapeutic Agents</vt:lpstr>
      <vt:lpstr>Chemotherapeutic Agents</vt:lpstr>
      <vt:lpstr>History </vt:lpstr>
      <vt:lpstr>PowerPoint Presentation</vt:lpstr>
      <vt:lpstr>Characteristics of Antibiotics</vt:lpstr>
      <vt:lpstr>Antibiotics- Mode of Action</vt:lpstr>
      <vt:lpstr>Inhibition of cell wall synthesis</vt:lpstr>
      <vt:lpstr>PowerPoint Presentation</vt:lpstr>
      <vt:lpstr>PowerPoint Presentation</vt:lpstr>
      <vt:lpstr>Damage to the cytoplasmic membranes</vt:lpstr>
      <vt:lpstr>Inhibition of nucleic acid and protein synthesis</vt:lpstr>
      <vt:lpstr>PowerPoint Presentation</vt:lpstr>
      <vt:lpstr>Inhibition of specific Enzyme system</vt:lpstr>
      <vt:lpstr>Antifungal Antibiotics</vt:lpstr>
      <vt:lpstr>Antiviral Chemotherapeutic Agents</vt:lpstr>
      <vt:lpstr>Antitumor Antibiotics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 and other Chemotherapeutic Agents</dc:title>
  <dc:creator>RESEARCHER</dc:creator>
  <cp:lastModifiedBy>RESEARCHER</cp:lastModifiedBy>
  <cp:revision>94</cp:revision>
  <dcterms:created xsi:type="dcterms:W3CDTF">2018-05-01T03:53:46Z</dcterms:created>
  <dcterms:modified xsi:type="dcterms:W3CDTF">2018-05-08T04:33:09Z</dcterms:modified>
</cp:coreProperties>
</file>