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3"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304" r:id="rId21"/>
    <p:sldId id="279" r:id="rId22"/>
    <p:sldId id="280" r:id="rId23"/>
    <p:sldId id="281" r:id="rId24"/>
    <p:sldId id="283" r:id="rId25"/>
    <p:sldId id="284" r:id="rId26"/>
    <p:sldId id="285" r:id="rId27"/>
    <p:sldId id="286" r:id="rId28"/>
    <p:sldId id="287" r:id="rId29"/>
    <p:sldId id="288" r:id="rId30"/>
    <p:sldId id="305" r:id="rId31"/>
    <p:sldId id="289" r:id="rId32"/>
    <p:sldId id="290" r:id="rId33"/>
    <p:sldId id="291" r:id="rId34"/>
    <p:sldId id="292" r:id="rId35"/>
    <p:sldId id="293" r:id="rId36"/>
    <p:sldId id="294" r:id="rId37"/>
    <p:sldId id="295" r:id="rId38"/>
    <p:sldId id="296" r:id="rId39"/>
    <p:sldId id="297" r:id="rId40"/>
    <p:sldId id="298" r:id="rId41"/>
    <p:sldId id="299" r:id="rId42"/>
    <p:sldId id="301" r:id="rId43"/>
    <p:sldId id="306" r:id="rId44"/>
    <p:sldId id="30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showGuides="1">
      <p:cViewPr varScale="1">
        <p:scale>
          <a:sx n="73" d="100"/>
          <a:sy n="73" d="100"/>
        </p:scale>
        <p:origin x="58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9070" y="813823"/>
            <a:ext cx="9444746" cy="535531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Contents </a:t>
            </a:r>
            <a:r>
              <a:rPr lang="en-US" b="1" dirty="0">
                <a:latin typeface="Times New Roman" panose="02020603050405020304" pitchFamily="18" charset="0"/>
                <a:cs typeface="Times New Roman" panose="02020603050405020304" pitchFamily="18" charset="0"/>
              </a:rPr>
              <a:t>list</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1. Introduction </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 Classification of prokaryotes and eukaryotes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3. Prokaryotes</a:t>
            </a:r>
            <a:endParaRPr lang="en-US"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History </a:t>
            </a: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Classification</a:t>
            </a: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Structure</a:t>
            </a: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Reproduction</a:t>
            </a: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Bacterial Role for us</a:t>
            </a:r>
          </a:p>
          <a:p>
            <a:r>
              <a:rPr lang="en-US" b="1" dirty="0">
                <a:latin typeface="Times New Roman" panose="02020603050405020304" pitchFamily="18" charset="0"/>
                <a:cs typeface="Times New Roman" panose="02020603050405020304" pitchFamily="18" charset="0"/>
              </a:rPr>
              <a:t>4. Eukaryotes</a:t>
            </a:r>
            <a:endParaRPr lang="en-US"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History </a:t>
            </a: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Classification</a:t>
            </a: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Structure	</a:t>
            </a: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Plant cell</a:t>
            </a:r>
          </a:p>
          <a:p>
            <a:pPr marL="285750" lvl="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Animal cell</a:t>
            </a:r>
          </a:p>
          <a:p>
            <a:r>
              <a:rPr lang="en-US" b="1" dirty="0">
                <a:latin typeface="Times New Roman" panose="02020603050405020304" pitchFamily="18" charset="0"/>
                <a:cs typeface="Times New Roman" panose="02020603050405020304" pitchFamily="18" charset="0"/>
              </a:rPr>
              <a:t>5. Comparison of prokaryotes and eukaryotes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6. Difference between animal and plant cell</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7. Conclusion</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8. References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32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1689" y="1290415"/>
            <a:ext cx="8409062" cy="4524315"/>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Structure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 bacterial cell has three architectural region</a:t>
            </a:r>
          </a:p>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1.Cell </a:t>
            </a:r>
            <a:r>
              <a:rPr lang="en-US" b="1" dirty="0">
                <a:latin typeface="Times New Roman" panose="02020603050405020304" pitchFamily="18" charset="0"/>
                <a:cs typeface="Times New Roman" panose="02020603050405020304" pitchFamily="18" charset="0"/>
              </a:rPr>
              <a:t>envelope:-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cell envelope </a:t>
            </a:r>
            <a:r>
              <a:rPr lang="en-US" dirty="0">
                <a:latin typeface="Times New Roman" panose="02020603050405020304" pitchFamily="18" charset="0"/>
                <a:cs typeface="Times New Roman" panose="02020603050405020304" pitchFamily="18" charset="0"/>
              </a:rPr>
              <a:t>is a descriptive term for the several layers of material that envelope or enclose the protoplasm of the cell.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cell protoplasm (</a:t>
            </a:r>
            <a:r>
              <a:rPr lang="en-US" b="1" dirty="0">
                <a:latin typeface="Times New Roman" panose="02020603050405020304" pitchFamily="18" charset="0"/>
                <a:cs typeface="Times New Roman" panose="02020603050405020304" pitchFamily="18" charset="0"/>
              </a:rPr>
              <a:t>cytoplasm</a:t>
            </a:r>
            <a:r>
              <a:rPr lang="en-US" dirty="0">
                <a:latin typeface="Times New Roman" panose="02020603050405020304" pitchFamily="18" charset="0"/>
                <a:cs typeface="Times New Roman" panose="02020603050405020304" pitchFamily="18" charset="0"/>
              </a:rPr>
              <a:t>) is surrounded by the </a:t>
            </a:r>
            <a:r>
              <a:rPr lang="en-US" b="1" dirty="0">
                <a:latin typeface="Times New Roman" panose="02020603050405020304" pitchFamily="18" charset="0"/>
                <a:cs typeface="Times New Roman" panose="02020603050405020304" pitchFamily="18" charset="0"/>
              </a:rPr>
              <a:t>plasma membrane</a:t>
            </a:r>
            <a:r>
              <a:rPr lang="en-US" dirty="0">
                <a:latin typeface="Times New Roman" panose="02020603050405020304" pitchFamily="18" charset="0"/>
                <a:cs typeface="Times New Roman" panose="02020603050405020304" pitchFamily="18" charset="0"/>
              </a:rPr>
              <a:t>, a </a:t>
            </a:r>
            <a:r>
              <a:rPr lang="en-US" b="1" dirty="0">
                <a:latin typeface="Times New Roman" panose="02020603050405020304" pitchFamily="18" charset="0"/>
                <a:cs typeface="Times New Roman" panose="02020603050405020304" pitchFamily="18" charset="0"/>
              </a:rPr>
              <a:t>cell wall </a:t>
            </a:r>
            <a:r>
              <a:rPr lang="en-US" dirty="0">
                <a:latin typeface="Times New Roman" panose="02020603050405020304" pitchFamily="18" charset="0"/>
                <a:cs typeface="Times New Roman" panose="02020603050405020304" pitchFamily="18" charset="0"/>
              </a:rPr>
              <a:t>and a </a:t>
            </a:r>
            <a:r>
              <a:rPr lang="en-US" b="1" dirty="0">
                <a:latin typeface="Times New Roman" panose="02020603050405020304" pitchFamily="18" charset="0"/>
                <a:cs typeface="Times New Roman" panose="02020603050405020304" pitchFamily="18" charset="0"/>
              </a:rPr>
              <a:t>capsule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Capsules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Most bacteria contain some sort of a polysaccharide layer outside of the cell wall polymer this layer is called a </a:t>
            </a:r>
            <a:r>
              <a:rPr lang="en-US" b="1" dirty="0" smtClean="0">
                <a:latin typeface="Times New Roman" panose="02020603050405020304" pitchFamily="18" charset="0"/>
                <a:cs typeface="Times New Roman" panose="02020603050405020304" pitchFamily="18" charset="0"/>
              </a:rPr>
              <a:t>capsule.</a:t>
            </a:r>
            <a:endParaRPr lang="en-US"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le. </a:t>
            </a:r>
            <a:r>
              <a:rPr lang="en-US" dirty="0">
                <a:latin typeface="Times New Roman" panose="02020603050405020304" pitchFamily="18" charset="0"/>
                <a:cs typeface="Times New Roman" panose="02020603050405020304" pitchFamily="18" charset="0"/>
              </a:rPr>
              <a:t>A true capsule is a discrete detectable layer of polysaccharides deposited outside the cell wall</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less discrete structure or matrix which embeds the cells is a called a </a:t>
            </a:r>
            <a:r>
              <a:rPr lang="en-US" b="1" dirty="0">
                <a:latin typeface="Times New Roman" panose="02020603050405020304" pitchFamily="18" charset="0"/>
                <a:cs typeface="Times New Roman" panose="02020603050405020304" pitchFamily="18" charset="0"/>
              </a:rPr>
              <a:t>slime layer or a glycocalyx</a:t>
            </a:r>
            <a:r>
              <a:rPr lang="en-US" b="1"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Capsules are generally composed of polysaccharides, amino sugars or peptides</a:t>
            </a:r>
            <a:r>
              <a:rPr lang="en-US" dirty="0"/>
              <a:t>. </a:t>
            </a:r>
          </a:p>
        </p:txBody>
      </p:sp>
    </p:spTree>
    <p:extLst>
      <p:ext uri="{BB962C8B-B14F-4D97-AF65-F5344CB8AC3E}">
        <p14:creationId xmlns:p14="http://schemas.microsoft.com/office/powerpoint/2010/main" val="388852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947" y="1546789"/>
            <a:ext cx="10075490" cy="3970318"/>
          </a:xfrm>
          <a:prstGeom prst="rect">
            <a:avLst/>
          </a:prstGeom>
          <a:noFill/>
        </p:spPr>
        <p:txBody>
          <a:bodyPr wrap="square" rtlCol="0">
            <a:spAutoFit/>
          </a:bodyPr>
          <a:lstStyle/>
          <a:p>
            <a:pPr marL="285750" indent="-28575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Capsules functions.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Capsules mediate adherence of cells to </a:t>
            </a:r>
            <a:r>
              <a:rPr lang="en-US" dirty="0" smtClean="0">
                <a:latin typeface="Times New Roman" panose="02020603050405020304" pitchFamily="18" charset="0"/>
                <a:cs typeface="Times New Roman" panose="02020603050405020304" pitchFamily="18" charset="0"/>
              </a:rPr>
              <a:t>surfaces</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protect bacterial cells from engulfment by </a:t>
            </a:r>
            <a:r>
              <a:rPr lang="en-US" dirty="0" smtClean="0">
                <a:latin typeface="Times New Roman" panose="02020603050405020304" pitchFamily="18" charset="0"/>
                <a:cs typeface="Times New Roman" panose="02020603050405020304" pitchFamily="18" charset="0"/>
              </a:rPr>
              <a:t>phagocytes.</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invasiveness of pathogen</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Cell </a:t>
            </a:r>
            <a:r>
              <a:rPr lang="en-US" b="1" dirty="0">
                <a:latin typeface="Times New Roman" panose="02020603050405020304" pitchFamily="18" charset="0"/>
                <a:cs typeface="Times New Roman" panose="02020603050405020304" pitchFamily="18" charset="0"/>
              </a:rPr>
              <a:t>wall:-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Most prokaryotes have a rigid cell wall.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cell wall is an essential structure that protects the cell protoplast from mechanical damage and from osmotic rupture or lysis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Bacterial murein is a unique type of </a:t>
            </a:r>
            <a:r>
              <a:rPr lang="en-US" dirty="0" smtClean="0">
                <a:latin typeface="Times New Roman" panose="02020603050405020304" pitchFamily="18" charset="0"/>
                <a:cs typeface="Times New Roman" panose="02020603050405020304" pitchFamily="18" charset="0"/>
              </a:rPr>
              <a:t>peptidoglycan.</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Peptidoglycan is a polymer of sugars (a glycan) cross-linked by short chains of amino </a:t>
            </a:r>
            <a:r>
              <a:rPr lang="en-US" dirty="0" smtClean="0">
                <a:latin typeface="Times New Roman" panose="02020603050405020304" pitchFamily="18" charset="0"/>
                <a:cs typeface="Times New Roman" panose="02020603050405020304" pitchFamily="18" charset="0"/>
              </a:rPr>
              <a:t>acids</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glycan backbone of the peptidoglycan molecule can be cleaved by an enzyme called lysozyme that is present in animal serum, tissues and secretions, and in phagocyte granules.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function of lysozyme is to lyse (rupture) bacterial cells as a defense against bacterial pathogens.</a:t>
            </a: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2600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767" y="1025496"/>
            <a:ext cx="9648202" cy="2308324"/>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In Gram-positive </a:t>
            </a:r>
            <a:r>
              <a:rPr lang="en-US" b="1" dirty="0" smtClean="0">
                <a:latin typeface="Times New Roman" panose="02020603050405020304" pitchFamily="18" charset="0"/>
                <a:cs typeface="Times New Roman" panose="02020603050405020304" pitchFamily="18" charset="0"/>
              </a:rPr>
              <a:t>Bacteria</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cell wall is thick (15-80 nanometers), consisting of several layers of peptidoglycan</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have a layer of teichoic acids on the outside of the peptidoglycan which are unique to the Gram-positive cell wall. </a:t>
            </a:r>
          </a:p>
          <a:p>
            <a:pPr marL="342900" indent="-34290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In the Gram-negative </a:t>
            </a:r>
            <a:r>
              <a:rPr lang="en-US" b="1" dirty="0" smtClean="0">
                <a:latin typeface="Times New Roman" panose="02020603050405020304" pitchFamily="18" charset="0"/>
                <a:cs typeface="Times New Roman" panose="02020603050405020304" pitchFamily="18" charset="0"/>
              </a:rPr>
              <a:t>Bacteria</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cell wall is relatively thin (10 nanometers) and is composed of a single layer of </a:t>
            </a:r>
            <a:r>
              <a:rPr lang="en-US" dirty="0" smtClean="0">
                <a:latin typeface="Times New Roman" panose="02020603050405020304" pitchFamily="18" charset="0"/>
                <a:cs typeface="Times New Roman" panose="02020603050405020304" pitchFamily="18" charset="0"/>
              </a:rPr>
              <a:t>peptidoglycan</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surrounded by a membranous structure called the outer membrane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descr="C:\Users\madiha aslam\Desktop\iqra folder\Schematic-structure-of-Gram-positive-and-Gram-negative-cell-walls-Gram-positive-cell.png"/>
          <p:cNvPicPr/>
          <p:nvPr/>
        </p:nvPicPr>
        <p:blipFill>
          <a:blip r:embed="rId2">
            <a:extLst>
              <a:ext uri="{28A0092B-C50C-407E-A947-70E740481C1C}">
                <a14:useLocalDpi xmlns:a14="http://schemas.microsoft.com/office/drawing/2010/main" val="0"/>
              </a:ext>
            </a:extLst>
          </a:blip>
          <a:srcRect/>
          <a:stretch>
            <a:fillRect/>
          </a:stretch>
        </p:blipFill>
        <p:spPr bwMode="auto">
          <a:xfrm>
            <a:off x="2733230" y="3770832"/>
            <a:ext cx="6725540" cy="1995805"/>
          </a:xfrm>
          <a:prstGeom prst="rect">
            <a:avLst/>
          </a:prstGeom>
          <a:noFill/>
          <a:ln>
            <a:noFill/>
          </a:ln>
        </p:spPr>
      </p:pic>
    </p:spTree>
    <p:extLst>
      <p:ext uri="{BB962C8B-B14F-4D97-AF65-F5344CB8AC3E}">
        <p14:creationId xmlns:p14="http://schemas.microsoft.com/office/powerpoint/2010/main" val="172480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136" y="1316052"/>
            <a:ext cx="10007126" cy="4247317"/>
          </a:xfrm>
          <a:prstGeom prst="rect">
            <a:avLst/>
          </a:prstGeom>
          <a:noFill/>
        </p:spPr>
        <p:txBody>
          <a:bodyPr wrap="square" rtlCol="0">
            <a:spAutoFit/>
          </a:bodyPr>
          <a:lstStyle/>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Plasma </a:t>
            </a:r>
            <a:r>
              <a:rPr lang="en-US" b="1" dirty="0">
                <a:latin typeface="Times New Roman" panose="02020603050405020304" pitchFamily="18" charset="0"/>
                <a:cs typeface="Times New Roman" panose="02020603050405020304" pitchFamily="18" charset="0"/>
              </a:rPr>
              <a:t>membrane:-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plasma membrane, also called the cytoplasmic membrane, is the most dynamic structure of a prokaryotic cell</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Bacterial </a:t>
            </a:r>
            <a:r>
              <a:rPr lang="en-US" dirty="0">
                <a:latin typeface="Times New Roman" panose="02020603050405020304" pitchFamily="18" charset="0"/>
                <a:cs typeface="Times New Roman" panose="02020603050405020304" pitchFamily="18" charset="0"/>
              </a:rPr>
              <a:t>membranes are composed of 40 percent phospholipid and 60 percent protein. </a:t>
            </a:r>
          </a:p>
          <a:p>
            <a:r>
              <a:rPr lang="en-US" b="1" dirty="0" smtClean="0">
                <a:latin typeface="Times New Roman" panose="02020603050405020304" pitchFamily="18" charset="0"/>
                <a:cs typeface="Times New Roman" panose="02020603050405020304" pitchFamily="18" charset="0"/>
              </a:rPr>
              <a:t>Functions </a:t>
            </a:r>
            <a:r>
              <a:rPr lang="en-US" b="1" dirty="0">
                <a:latin typeface="Times New Roman" panose="02020603050405020304" pitchFamily="18" charset="0"/>
                <a:cs typeface="Times New Roman" panose="02020603050405020304" pitchFamily="18" charset="0"/>
              </a:rPr>
              <a:t>of plasma membrane:-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Osmotic or permeability barrier </a:t>
            </a:r>
          </a:p>
          <a:p>
            <a:r>
              <a:rPr lang="en-US" dirty="0">
                <a:latin typeface="Times New Roman" panose="02020603050405020304" pitchFamily="18" charset="0"/>
                <a:cs typeface="Times New Roman" panose="02020603050405020304" pitchFamily="18" charset="0"/>
              </a:rPr>
              <a:t>2. Location of transport systems for specific solutes (nutrients and ions) </a:t>
            </a:r>
          </a:p>
          <a:p>
            <a:r>
              <a:rPr lang="en-US" dirty="0">
                <a:latin typeface="Times New Roman" panose="02020603050405020304" pitchFamily="18" charset="0"/>
                <a:cs typeface="Times New Roman" panose="02020603050405020304" pitchFamily="18" charset="0"/>
              </a:rPr>
              <a:t>3. Energy generating functions, involving respiratory and photosynthetic electron transport systems, establishment of proton motive force, and transmembranous, ATP-synthesizing ATPase </a:t>
            </a:r>
          </a:p>
          <a:p>
            <a:r>
              <a:rPr lang="en-US" dirty="0">
                <a:latin typeface="Times New Roman" panose="02020603050405020304" pitchFamily="18" charset="0"/>
                <a:cs typeface="Times New Roman" panose="02020603050405020304" pitchFamily="18" charset="0"/>
              </a:rPr>
              <a:t>4. Synthesis of membrane lipids (including lipopolysaccharide in Gram-negative cells) </a:t>
            </a:r>
          </a:p>
          <a:p>
            <a:r>
              <a:rPr lang="en-US" dirty="0">
                <a:latin typeface="Times New Roman" panose="02020603050405020304" pitchFamily="18" charset="0"/>
                <a:cs typeface="Times New Roman" panose="02020603050405020304" pitchFamily="18" charset="0"/>
              </a:rPr>
              <a:t>5. Synthesis of murein (cell wall peptidoglycan) </a:t>
            </a:r>
          </a:p>
          <a:p>
            <a:r>
              <a:rPr lang="en-US" dirty="0">
                <a:latin typeface="Times New Roman" panose="02020603050405020304" pitchFamily="18" charset="0"/>
                <a:cs typeface="Times New Roman" panose="02020603050405020304" pitchFamily="18" charset="0"/>
              </a:rPr>
              <a:t>6. Assembly and secretion of extracytoplasmic proteins </a:t>
            </a:r>
          </a:p>
          <a:p>
            <a:r>
              <a:rPr lang="en-US" dirty="0">
                <a:latin typeface="Times New Roman" panose="02020603050405020304" pitchFamily="18" charset="0"/>
                <a:cs typeface="Times New Roman" panose="02020603050405020304" pitchFamily="18" charset="0"/>
              </a:rPr>
              <a:t>7. Chemotaxis (both motility per se and sensing functions) </a:t>
            </a:r>
          </a:p>
          <a:p>
            <a:r>
              <a:rPr lang="en-US" dirty="0">
                <a:latin typeface="Times New Roman" panose="02020603050405020304" pitchFamily="18" charset="0"/>
                <a:cs typeface="Times New Roman" panose="02020603050405020304" pitchFamily="18" charset="0"/>
              </a:rPr>
              <a:t>8. Location of specialized enzyme system</a:t>
            </a:r>
          </a:p>
          <a:p>
            <a:r>
              <a:rPr lang="en-US" dirty="0" smtClean="0"/>
              <a:t> </a:t>
            </a:r>
            <a:endParaRPr lang="en-US" dirty="0"/>
          </a:p>
        </p:txBody>
      </p:sp>
    </p:spTree>
    <p:extLst>
      <p:ext uri="{BB962C8B-B14F-4D97-AF65-F5344CB8AC3E}">
        <p14:creationId xmlns:p14="http://schemas.microsoft.com/office/powerpoint/2010/main" val="31506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1689" y="1478422"/>
            <a:ext cx="9032905" cy="286232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Cytoplasmic region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Chromosome:-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chromosome is typically one large circular molecule of DNA, more or less free in the cytoplasm</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cell chromosome is the genetic control center of the cell which determines all the properties and functions of the bacterium. </a:t>
            </a: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Plasmids</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Are extra chromosomal pieces of DNA double strand, circular DNA</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They may confer certain properties like toxigenicity, virulence and drug resistance. </a:t>
            </a:r>
          </a:p>
        </p:txBody>
      </p:sp>
    </p:spTree>
    <p:extLst>
      <p:ext uri="{BB962C8B-B14F-4D97-AF65-F5344CB8AC3E}">
        <p14:creationId xmlns:p14="http://schemas.microsoft.com/office/powerpoint/2010/main" val="249480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9338" y="1461331"/>
            <a:ext cx="8887626" cy="3970318"/>
          </a:xfrm>
          <a:prstGeom prst="rect">
            <a:avLst/>
          </a:prstGeom>
          <a:noFill/>
        </p:spPr>
        <p:txBody>
          <a:bodyPr wrap="square" rtlCol="0">
            <a:spAutoFit/>
          </a:bodyPr>
          <a:lstStyle/>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 Ribosome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ribosomes of prokaryotes are smaller than cytoplasmic ribosomes of eukaryotes.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Prokaryotic </a:t>
            </a:r>
            <a:r>
              <a:rPr lang="en-US" dirty="0">
                <a:latin typeface="Times New Roman" panose="02020603050405020304" pitchFamily="18" charset="0"/>
                <a:cs typeface="Times New Roman" panose="02020603050405020304" pitchFamily="18" charset="0"/>
              </a:rPr>
              <a:t>ribosomes are </a:t>
            </a:r>
            <a:r>
              <a:rPr lang="en-US" b="1" dirty="0">
                <a:latin typeface="Times New Roman" panose="02020603050405020304" pitchFamily="18" charset="0"/>
                <a:cs typeface="Times New Roman" panose="02020603050405020304" pitchFamily="18" charset="0"/>
              </a:rPr>
              <a:t>70S</a:t>
            </a:r>
            <a:r>
              <a:rPr lang="en-US" dirty="0">
                <a:latin typeface="Times New Roman" panose="02020603050405020304" pitchFamily="18" charset="0"/>
                <a:cs typeface="Times New Roman" panose="02020603050405020304" pitchFamily="18" charset="0"/>
              </a:rPr>
              <a:t> in size, being composed of 30S and 50S subunits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80S</a:t>
            </a:r>
            <a:r>
              <a:rPr lang="en-US" dirty="0">
                <a:latin typeface="Times New Roman" panose="02020603050405020304" pitchFamily="18" charset="0"/>
                <a:cs typeface="Times New Roman" panose="02020603050405020304" pitchFamily="18" charset="0"/>
              </a:rPr>
              <a:t> ribosomes of eukaryotes are made up of 40S and 60S subunits.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Ribosomes </a:t>
            </a:r>
            <a:r>
              <a:rPr lang="en-US" dirty="0">
                <a:latin typeface="Times New Roman" panose="02020603050405020304" pitchFamily="18" charset="0"/>
                <a:cs typeface="Times New Roman" panose="02020603050405020304" pitchFamily="18" charset="0"/>
              </a:rPr>
              <a:t>are involved in the process of translation (protein synthesis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Ribosomes </a:t>
            </a:r>
            <a:r>
              <a:rPr lang="en-US" dirty="0">
                <a:latin typeface="Times New Roman" panose="02020603050405020304" pitchFamily="18" charset="0"/>
                <a:cs typeface="Times New Roman" panose="02020603050405020304" pitchFamily="18" charset="0"/>
              </a:rPr>
              <a:t>the site of action of many </a:t>
            </a:r>
            <a:r>
              <a:rPr lang="en-US" dirty="0" smtClean="0">
                <a:latin typeface="Times New Roman" panose="02020603050405020304" pitchFamily="18" charset="0"/>
                <a:cs typeface="Times New Roman" panose="02020603050405020304" pitchFamily="18" charset="0"/>
              </a:rPr>
              <a:t>antibiotics.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hat </a:t>
            </a:r>
            <a:r>
              <a:rPr lang="en-US" dirty="0">
                <a:latin typeface="Times New Roman" panose="02020603050405020304" pitchFamily="18" charset="0"/>
                <a:cs typeface="Times New Roman" panose="02020603050405020304" pitchFamily="18" charset="0"/>
              </a:rPr>
              <a:t>inhibit bacterial but not human protein synthesis.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Consist </a:t>
            </a:r>
            <a:r>
              <a:rPr lang="en-US" dirty="0">
                <a:latin typeface="Times New Roman" panose="02020603050405020304" pitchFamily="18" charset="0"/>
                <a:cs typeface="Times New Roman" panose="02020603050405020304" pitchFamily="18" charset="0"/>
              </a:rPr>
              <a:t>of two subunits, the protein and RNA.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Inclusions</a:t>
            </a:r>
            <a:endParaRPr lang="en-US"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Inclusions are distinct granules that may occupy a substantial part of the cytoplasm.</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Inclusion granules are usually reserve materials of some sort.</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For example, carbon and energy reserves may be stored as glycogen</a:t>
            </a:r>
          </a:p>
          <a:p>
            <a:r>
              <a:rPr lang="en-US" b="1" dirty="0"/>
              <a:t> </a:t>
            </a:r>
            <a:endParaRPr lang="en-US" dirty="0"/>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47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056" y="1367327"/>
            <a:ext cx="8870535" cy="3693319"/>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Appendages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Flagella:-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Flagella are filamentous protein structures attached to the cell surface that provide the swimming movement for most motile prokaryotes.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flagellar filament is rotated by a motor apparatus in the plasma membrane allowing the cell to swim in fluid environments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hook-like structure near the cell surface, and the flagellar filament composed of polymerized protein called </a:t>
            </a:r>
            <a:r>
              <a:rPr lang="en-US" b="1" dirty="0">
                <a:latin typeface="Times New Roman" panose="02020603050405020304" pitchFamily="18" charset="0"/>
                <a:cs typeface="Times New Roman" panose="02020603050405020304" pitchFamily="18" charset="0"/>
              </a:rPr>
              <a:t>flagellin.</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Some bacteria has single flagella called </a:t>
            </a:r>
            <a:r>
              <a:rPr lang="en-US" b="1" dirty="0" smtClean="0">
                <a:latin typeface="Times New Roman" panose="02020603050405020304" pitchFamily="18" charset="0"/>
                <a:cs typeface="Times New Roman" panose="02020603050405020304" pitchFamily="18" charset="0"/>
              </a:rPr>
              <a:t>monotrichus.</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has flagellum at each end of the cell called </a:t>
            </a:r>
            <a:r>
              <a:rPr lang="en-US" b="1" dirty="0" smtClean="0">
                <a:latin typeface="Times New Roman" panose="02020603050405020304" pitchFamily="18" charset="0"/>
                <a:cs typeface="Times New Roman" panose="02020603050405020304" pitchFamily="18" charset="0"/>
              </a:rPr>
              <a:t>amphitrichus.</a:t>
            </a:r>
            <a:r>
              <a:rPr lang="en-US"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Some has </a:t>
            </a:r>
            <a:r>
              <a:rPr lang="en-US" dirty="0">
                <a:latin typeface="Times New Roman" panose="02020603050405020304" pitchFamily="18" charset="0"/>
                <a:cs typeface="Times New Roman" panose="02020603050405020304" pitchFamily="18" charset="0"/>
              </a:rPr>
              <a:t>multiple flagella at one end called </a:t>
            </a:r>
            <a:r>
              <a:rPr lang="en-US" b="1" dirty="0" smtClean="0">
                <a:latin typeface="Times New Roman" panose="02020603050405020304" pitchFamily="18" charset="0"/>
                <a:cs typeface="Times New Roman" panose="02020603050405020304" pitchFamily="18" charset="0"/>
              </a:rPr>
              <a:t>lophotrichus.</a:t>
            </a:r>
            <a:r>
              <a:rPr lang="en-US"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Some has </a:t>
            </a:r>
            <a:r>
              <a:rPr lang="en-US" dirty="0">
                <a:latin typeface="Times New Roman" panose="02020603050405020304" pitchFamily="18" charset="0"/>
                <a:cs typeface="Times New Roman" panose="02020603050405020304" pitchFamily="18" charset="0"/>
              </a:rPr>
              <a:t>flagella distributed over the entire body called </a:t>
            </a:r>
            <a:r>
              <a:rPr lang="en-US" b="1" dirty="0">
                <a:latin typeface="Times New Roman" panose="02020603050405020304" pitchFamily="18" charset="0"/>
                <a:cs typeface="Times New Roman" panose="02020603050405020304" pitchFamily="18" charset="0"/>
              </a:rPr>
              <a:t>peritrichus.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Fimbriae and Pili:-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11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4059" y="1397675"/>
            <a:ext cx="9058543" cy="4524315"/>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Fimbriae and Pili</a:t>
            </a:r>
            <a:r>
              <a:rPr lang="en-US" b="1"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Fimbriae and pili are interchangeable terms used to designate short, hair-like structures on the surfaces of prokaryotic cells.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Like </a:t>
            </a:r>
            <a:r>
              <a:rPr lang="en-US" dirty="0">
                <a:latin typeface="Times New Roman" panose="02020603050405020304" pitchFamily="18" charset="0"/>
                <a:cs typeface="Times New Roman" panose="02020603050405020304" pitchFamily="18" charset="0"/>
              </a:rPr>
              <a:t>flagella, they are composed of protein called </a:t>
            </a:r>
            <a:r>
              <a:rPr lang="en-US" b="1" dirty="0">
                <a:latin typeface="Times New Roman" panose="02020603050405020304" pitchFamily="18" charset="0"/>
                <a:cs typeface="Times New Roman" panose="02020603050405020304" pitchFamily="18" charset="0"/>
              </a:rPr>
              <a:t>pillin</a:t>
            </a:r>
            <a:r>
              <a:rPr lang="en-US" b="1"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Fimbriae are shorter and stiffer than flagella, and slightly smaller in diameter. Generally, fimbriae have nothing to do with bacterial movement.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Fimbriae </a:t>
            </a:r>
            <a:r>
              <a:rPr lang="en-US" dirty="0">
                <a:latin typeface="Times New Roman" panose="02020603050405020304" pitchFamily="18" charset="0"/>
                <a:cs typeface="Times New Roman" panose="02020603050405020304" pitchFamily="18" charset="0"/>
              </a:rPr>
              <a:t>are very common in Gram-negative bacteria, but occur in some Gram-positive bacteria as well</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Pili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Pili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involved in adherence of bacteria to </a:t>
            </a:r>
            <a:r>
              <a:rPr lang="en-US" dirty="0" smtClean="0">
                <a:latin typeface="Times New Roman" panose="02020603050405020304" pitchFamily="18" charset="0"/>
                <a:cs typeface="Times New Roman" panose="02020603050405020304" pitchFamily="18" charset="0"/>
              </a:rPr>
              <a:t>surfaces. </a:t>
            </a: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are major determinants of bacterial virulence because they allow pathogens to attach to (colonize) tissues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to resist attack by phagocytic white blood </a:t>
            </a:r>
            <a:r>
              <a:rPr lang="en-US" dirty="0" smtClean="0">
                <a:latin typeface="Times New Roman" panose="02020603050405020304" pitchFamily="18" charset="0"/>
                <a:cs typeface="Times New Roman" panose="02020603050405020304" pitchFamily="18" charset="0"/>
              </a:rPr>
              <a:t>cells.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Type of pilus, the F or sex pilus, apparently stabilizes mating bacteria during the process of conjugation between the male (donor) and the female (recipient). </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49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683522"/>
            <a:ext cx="7665577" cy="2585323"/>
          </a:xfrm>
          <a:prstGeom prst="rect">
            <a:avLst/>
          </a:prstGeom>
          <a:noFill/>
        </p:spPr>
        <p:txBody>
          <a:bodyPr wrap="square" rtlCol="0">
            <a:spAutoFit/>
          </a:bodyPr>
          <a:lstStyle/>
          <a:p>
            <a:pPr marL="285750" indent="-285750">
              <a:buFont typeface="Wingdings" panose="05000000000000000000" pitchFamily="2" charset="2"/>
              <a:buChar char="v"/>
            </a:pPr>
            <a:r>
              <a:rPr lang="en-US" b="1" dirty="0" smtClean="0"/>
              <a:t> </a:t>
            </a:r>
            <a:r>
              <a:rPr lang="en-US" b="1" dirty="0">
                <a:latin typeface="Times New Roman" panose="02020603050405020304" pitchFamily="18" charset="0"/>
                <a:cs typeface="Times New Roman" panose="02020603050405020304" pitchFamily="18" charset="0"/>
              </a:rPr>
              <a:t>Endospore:-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These spores are designed for survival and not reproduction.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These are formed within cells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are resistant to heat, drying, acids, bases, disinfectants, and </a:t>
            </a:r>
            <a:r>
              <a:rPr lang="en-US" dirty="0" smtClean="0">
                <a:latin typeface="Times New Roman" panose="02020603050405020304" pitchFamily="18" charset="0"/>
                <a:cs typeface="Times New Roman" panose="02020603050405020304" pitchFamily="18" charset="0"/>
              </a:rPr>
              <a:t>radiation.</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Spores form when nutrients are depleted form a culture</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Few spores are formed when nutrients are plentiful and environmental conditions are favorable</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 </a:t>
            </a:r>
            <a:r>
              <a:rPr lang="en-US" dirty="0">
                <a:latin typeface="Times New Roman" panose="02020603050405020304" pitchFamily="18" charset="0"/>
                <a:cs typeface="Times New Roman" panose="02020603050405020304" pitchFamily="18" charset="0"/>
              </a:rPr>
              <a:t>spore coat and in some species a thin layer called the </a:t>
            </a:r>
            <a:r>
              <a:rPr lang="en-US" b="1" dirty="0">
                <a:latin typeface="Times New Roman" panose="02020603050405020304" pitchFamily="18" charset="0"/>
                <a:cs typeface="Times New Roman" panose="02020603050405020304" pitchFamily="18" charset="0"/>
              </a:rPr>
              <a:t>exosporium</a:t>
            </a:r>
            <a:r>
              <a:rPr lang="en-US" b="1" dirty="0"/>
              <a:t>.</a:t>
            </a:r>
            <a:r>
              <a:rPr lang="en-US" dirty="0"/>
              <a:t> </a:t>
            </a: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641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6232" y="1213502"/>
            <a:ext cx="5204389" cy="5632311"/>
          </a:xfrm>
          <a:prstGeom prst="rect">
            <a:avLst/>
          </a:prstGeom>
          <a:noFill/>
        </p:spPr>
        <p:txBody>
          <a:bodyPr wrap="square" rtlCol="0">
            <a:spAutoFit/>
          </a:bodyPr>
          <a:lstStyle/>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Reproduction in bacteria</a:t>
            </a:r>
            <a:r>
              <a:rPr lang="en-US" b="1"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Bacteria reproduce asexually by binary fission and endospore formation and sexually by </a:t>
            </a:r>
            <a:r>
              <a:rPr lang="en-US" dirty="0" smtClean="0">
                <a:latin typeface="Times New Roman" panose="02020603050405020304" pitchFamily="18" charset="0"/>
                <a:cs typeface="Times New Roman" panose="02020603050405020304" pitchFamily="18" charset="0"/>
              </a:rPr>
              <a:t>conjugation</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1.In </a:t>
            </a:r>
            <a:r>
              <a:rPr lang="en-US" b="1" dirty="0">
                <a:latin typeface="Times New Roman" panose="02020603050405020304" pitchFamily="18" charset="0"/>
                <a:cs typeface="Times New Roman" panose="02020603050405020304" pitchFamily="18" charset="0"/>
              </a:rPr>
              <a:t>the binary fission</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cell divides into two genetically identical daughter cells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During this process, the single circular chromosome first makes a copy of itself (i.e., it duplicates) and daughter chromosomes become attached to the plasma </a:t>
            </a:r>
            <a:r>
              <a:rPr lang="en-US" dirty="0" smtClean="0">
                <a:latin typeface="Times New Roman" panose="02020603050405020304" pitchFamily="18" charset="0"/>
                <a:cs typeface="Times New Roman" panose="02020603050405020304" pitchFamily="18" charset="0"/>
              </a:rPr>
              <a:t>membrane.</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descr="C:\Users\madiha aslam\Desktop\iqra folder\Binary-Fission_1587384719115.jpg"/>
          <p:cNvPicPr/>
          <p:nvPr/>
        </p:nvPicPr>
        <p:blipFill>
          <a:blip r:embed="rId2">
            <a:extLst>
              <a:ext uri="{28A0092B-C50C-407E-A947-70E740481C1C}">
                <a14:useLocalDpi xmlns:a14="http://schemas.microsoft.com/office/drawing/2010/main" val="0"/>
              </a:ext>
            </a:extLst>
          </a:blip>
          <a:srcRect/>
          <a:stretch>
            <a:fillRect/>
          </a:stretch>
        </p:blipFill>
        <p:spPr bwMode="auto">
          <a:xfrm>
            <a:off x="7024643" y="2676969"/>
            <a:ext cx="4287521" cy="2223770"/>
          </a:xfrm>
          <a:prstGeom prst="rect">
            <a:avLst/>
          </a:prstGeom>
          <a:noFill/>
          <a:ln>
            <a:noFill/>
          </a:ln>
        </p:spPr>
      </p:pic>
    </p:spTree>
    <p:extLst>
      <p:ext uri="{BB962C8B-B14F-4D97-AF65-F5344CB8AC3E}">
        <p14:creationId xmlns:p14="http://schemas.microsoft.com/office/powerpoint/2010/main" val="150460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4725" y="1177266"/>
            <a:ext cx="8955993" cy="3693319"/>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Introductions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Cell</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1665 Robert Hooke was examining a dried section of the cork tree using a crude light microscope</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observed multiple small chambers which he named the cells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It is the basic structural and functional unit of life and all the organisms are made up of cells. The subcellular structures of the cell comprise of the plasma membrane, organelles and in some cases a nucleus as well. </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ize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cell </a:t>
            </a:r>
            <a:r>
              <a:rPr lang="en-US" dirty="0">
                <a:latin typeface="Times New Roman" panose="02020603050405020304" pitchFamily="18" charset="0"/>
                <a:cs typeface="Times New Roman" panose="02020603050405020304" pitchFamily="18" charset="0"/>
              </a:rPr>
              <a:t>from 1 to 100 micrometer</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first such theory was proposed by the German botanist Matthias Jacob Schleiden and the German physiologist Theodore Schwann in 1838.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theory was formalized in the year 1858 by the German researcher Rudolf Virchow.</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76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4161" y="1120676"/>
            <a:ext cx="7102980"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In endospore formation</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part of the protoplasmic material is used to form an impermeable coat or cyst wall around the chromosome along with some cytoplasm.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rest of the cell degenerates.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The spore being metabolically inert can survive an unsuitable temperature, pH and drought.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Under favourable conditions, spores imbibe water, become metabolically active again and germinate</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068225" y="3497366"/>
            <a:ext cx="6417892" cy="2585323"/>
          </a:xfrm>
          <a:prstGeom prst="rect">
            <a:avLst/>
          </a:prstGeom>
        </p:spPr>
        <p:txBody>
          <a:bodyPr wrap="square">
            <a:spAutoFit/>
          </a:bodyPr>
          <a:lstStyle/>
          <a:p>
            <a:r>
              <a:rPr lang="en-US" b="1" dirty="0"/>
              <a:t>3. </a:t>
            </a:r>
            <a:r>
              <a:rPr lang="en-US" b="1" dirty="0">
                <a:latin typeface="Times New Roman" panose="02020603050405020304" pitchFamily="18" charset="0"/>
                <a:cs typeface="Times New Roman" panose="02020603050405020304" pitchFamily="18" charset="0"/>
              </a:rPr>
              <a:t>Bacterial conjugation</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Is simplest form of sexual reproduction known.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During the process of conjugation, a F+ or donor bacterium (equivalent to male) passes a piece of DNA or plasmid containing fertility or F gene to the F¯or recipient bacterium (equivalent to female).</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The donor’s plasmid passes through the sex pilus of donor cell to the recipient.</a:t>
            </a:r>
          </a:p>
          <a:p>
            <a:endParaRPr lang="en-US" dirty="0">
              <a:latin typeface="Times New Roman" panose="02020603050405020304" pitchFamily="18" charset="0"/>
              <a:cs typeface="Times New Roman" panose="02020603050405020304" pitchFamily="18" charset="0"/>
            </a:endParaRPr>
          </a:p>
        </p:txBody>
      </p:sp>
      <p:pic>
        <p:nvPicPr>
          <p:cNvPr id="5" name="Picture 4" descr="C:\Users\madiha aslam\Desktop\iqra folder\php7y2Xcp_1587384676893.jpg"/>
          <p:cNvPicPr/>
          <p:nvPr/>
        </p:nvPicPr>
        <p:blipFill>
          <a:blip r:embed="rId2">
            <a:extLst>
              <a:ext uri="{28A0092B-C50C-407E-A947-70E740481C1C}">
                <a14:useLocalDpi xmlns:a14="http://schemas.microsoft.com/office/drawing/2010/main" val="0"/>
              </a:ext>
            </a:extLst>
          </a:blip>
          <a:srcRect/>
          <a:stretch>
            <a:fillRect/>
          </a:stretch>
        </p:blipFill>
        <p:spPr bwMode="auto">
          <a:xfrm>
            <a:off x="8097141" y="2042445"/>
            <a:ext cx="3264494" cy="3845607"/>
          </a:xfrm>
          <a:prstGeom prst="rect">
            <a:avLst/>
          </a:prstGeom>
          <a:noFill/>
          <a:ln>
            <a:noFill/>
          </a:ln>
        </p:spPr>
      </p:pic>
    </p:spTree>
    <p:extLst>
      <p:ext uri="{BB962C8B-B14F-4D97-AF65-F5344CB8AC3E}">
        <p14:creationId xmlns:p14="http://schemas.microsoft.com/office/powerpoint/2010/main" val="358261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6610" y="741031"/>
            <a:ext cx="8443244" cy="5909310"/>
          </a:xfrm>
          <a:prstGeom prst="rect">
            <a:avLst/>
          </a:prstGeom>
          <a:noFill/>
        </p:spPr>
        <p:txBody>
          <a:bodyPr wrap="square" rtlCol="0">
            <a:spAutoFit/>
          </a:bodyPr>
          <a:lstStyle/>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METABOLISM</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various- photosynthesis, absorbs, </a:t>
            </a:r>
            <a:r>
              <a:rPr lang="en-US" dirty="0" smtClean="0">
                <a:latin typeface="Times New Roman" panose="02020603050405020304" pitchFamily="18" charset="0"/>
                <a:cs typeface="Times New Roman" panose="02020603050405020304" pitchFamily="18" charset="0"/>
              </a:rPr>
              <a:t>parasite</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RESPIRATION</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Anaerobic respiration </a:t>
            </a:r>
            <a:r>
              <a:rPr lang="en-US" dirty="0">
                <a:latin typeface="Times New Roman" panose="02020603050405020304" pitchFamily="18" charset="0"/>
                <a:cs typeface="Times New Roman" panose="02020603050405020304" pitchFamily="18" charset="0"/>
              </a:rPr>
              <a:t>(no oxygen)</a:t>
            </a:r>
          </a:p>
          <a:p>
            <a:r>
              <a:rPr lang="en-US" dirty="0" smtClean="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Aerobic respiration- </a:t>
            </a:r>
            <a:r>
              <a:rPr lang="en-US" dirty="0">
                <a:latin typeface="Times New Roman" panose="02020603050405020304" pitchFamily="18" charset="0"/>
                <a:cs typeface="Times New Roman" panose="02020603050405020304" pitchFamily="18" charset="0"/>
              </a:rPr>
              <a:t>uses </a:t>
            </a:r>
            <a:r>
              <a:rPr lang="en-US" dirty="0" smtClean="0">
                <a:latin typeface="Times New Roman" panose="02020603050405020304" pitchFamily="18" charset="0"/>
                <a:cs typeface="Times New Roman" panose="02020603050405020304" pitchFamily="18" charset="0"/>
              </a:rPr>
              <a:t>oxygen</a:t>
            </a:r>
          </a:p>
          <a:p>
            <a:pPr marL="285750" indent="-285750">
              <a:buFont typeface="Wingdings" panose="05000000000000000000" pitchFamily="2" charset="2"/>
              <a:buChar char="v"/>
            </a:pPr>
            <a:endParaRPr lang="en-US"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Archaebacteria</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Primitive prokaryotes, extremophiles, lacks peptidoglycan in their cell wall, ether-linked membrane lipids.</a:t>
            </a:r>
          </a:p>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Basic Archaeal Shapes</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coccus form with numerous flagella attached to one side.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 lobed coccus form lacking flagella.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 short bacillus form without flagella.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An elongate bacillus 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680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89843"/>
            <a:ext cx="10152404" cy="5632311"/>
          </a:xfrm>
          <a:prstGeom prst="rect">
            <a:avLst/>
          </a:prstGeom>
          <a:noFill/>
        </p:spPr>
        <p:txBody>
          <a:bodyPr wrap="square" rtlCol="0">
            <a:spAutoFit/>
          </a:bodyPr>
          <a:lstStyle/>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Morphology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Membrane lipids, ether bonds link glycerol to hydrocarbon side chains, lacks fatty acids side chains composed of repeating isoprene units, major lipid components: glycerol diether and diglycerol teraether, lipid monolayer.</a:t>
            </a:r>
          </a:p>
          <a:p>
            <a:r>
              <a:rPr lang="en-US"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RESPIRATION</a:t>
            </a:r>
            <a:r>
              <a:rPr lang="en-US" dirty="0">
                <a:latin typeface="Times New Roman" panose="02020603050405020304" pitchFamily="18" charset="0"/>
                <a:cs typeface="Times New Roman" panose="02020603050405020304" pitchFamily="18" charset="0"/>
              </a:rPr>
              <a:t>:    anaerobic- oxygen kills </a:t>
            </a:r>
            <a:r>
              <a:rPr lang="en-US" dirty="0" smtClean="0">
                <a:latin typeface="Times New Roman" panose="02020603050405020304" pitchFamily="18" charset="0"/>
                <a:cs typeface="Times New Roman" panose="02020603050405020304" pitchFamily="18" charset="0"/>
              </a:rPr>
              <a:t>them</a:t>
            </a: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Three </a:t>
            </a:r>
            <a:r>
              <a:rPr lang="en-US" b="1" dirty="0">
                <a:latin typeface="Times New Roman" panose="02020603050405020304" pitchFamily="18" charset="0"/>
                <a:cs typeface="Times New Roman" panose="02020603050405020304" pitchFamily="18" charset="0"/>
              </a:rPr>
              <a:t>Major Types</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Methanogens- </a:t>
            </a:r>
            <a:r>
              <a:rPr lang="en-US" dirty="0">
                <a:latin typeface="Times New Roman" panose="02020603050405020304" pitchFamily="18" charset="0"/>
                <a:cs typeface="Times New Roman" panose="02020603050405020304" pitchFamily="18" charset="0"/>
              </a:rPr>
              <a:t>harvest energy by converting CO2 and H2 into methane gas.</a:t>
            </a: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Extreme Halophiles- </a:t>
            </a:r>
            <a:r>
              <a:rPr lang="en-US" dirty="0">
                <a:latin typeface="Times New Roman" panose="02020603050405020304" pitchFamily="18" charset="0"/>
                <a:cs typeface="Times New Roman" panose="02020603050405020304" pitchFamily="18" charset="0"/>
              </a:rPr>
              <a:t>Salt loving bacteria, use the difference in concentration to generate ATP.</a:t>
            </a: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Thermoacidophile</a:t>
            </a:r>
            <a:r>
              <a:rPr lang="en-US" dirty="0">
                <a:latin typeface="Times New Roman" panose="02020603050405020304" pitchFamily="18" charset="0"/>
                <a:cs typeface="Times New Roman" panose="02020603050405020304" pitchFamily="18" charset="0"/>
              </a:rPr>
              <a:t>s- Live in very hot very acidic places, like near underwater volcanic vents.</a:t>
            </a:r>
          </a:p>
          <a:p>
            <a:r>
              <a:rPr lang="en-US" dirty="0">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35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1510" y="1136591"/>
            <a:ext cx="8716710" cy="3970318"/>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Cell Wall</a:t>
            </a:r>
            <a:endParaRPr lang="en-US" dirty="0">
              <a:latin typeface="Times New Roman" panose="02020603050405020304" pitchFamily="18" charset="0"/>
              <a:cs typeface="Times New Roman" panose="02020603050405020304" pitchFamily="18" charset="0"/>
            </a:endParaRPr>
          </a:p>
          <a:p>
            <a:pPr lvl="0"/>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Lacks </a:t>
            </a:r>
            <a:r>
              <a:rPr lang="en-US" dirty="0">
                <a:latin typeface="Times New Roman" panose="02020603050405020304" pitchFamily="18" charset="0"/>
                <a:cs typeface="Times New Roman" panose="02020603050405020304" pitchFamily="18" charset="0"/>
              </a:rPr>
              <a:t>outer membrane</a:t>
            </a:r>
          </a:p>
          <a:p>
            <a:r>
              <a:rPr lang="en-US" b="1" dirty="0">
                <a:latin typeface="Times New Roman" panose="02020603050405020304" pitchFamily="18" charset="0"/>
                <a:cs typeface="Times New Roman" panose="02020603050405020304" pitchFamily="18" charset="0"/>
              </a:rPr>
              <a:t>S-layers</a:t>
            </a:r>
            <a:r>
              <a:rPr lang="en-US" dirty="0">
                <a:latin typeface="Times New Roman" panose="02020603050405020304" pitchFamily="18" charset="0"/>
                <a:cs typeface="Times New Roman" panose="02020603050405020304" pitchFamily="18" charset="0"/>
              </a:rPr>
              <a:t>: paracrystalline surface layers</a:t>
            </a:r>
          </a:p>
          <a:p>
            <a:r>
              <a:rPr lang="en-US" b="1" dirty="0">
                <a:latin typeface="Times New Roman" panose="02020603050405020304" pitchFamily="18" charset="0"/>
                <a:cs typeface="Times New Roman" panose="02020603050405020304" pitchFamily="18" charset="0"/>
              </a:rPr>
              <a:t>• Proteins</a:t>
            </a:r>
            <a:r>
              <a:rPr lang="en-US" dirty="0">
                <a:latin typeface="Times New Roman" panose="02020603050405020304" pitchFamily="18" charset="0"/>
                <a:cs typeface="Times New Roman" panose="02020603050405020304" pitchFamily="18" charset="0"/>
              </a:rPr>
              <a:t> or glycoprotein arranged in various symmetries</a:t>
            </a:r>
            <a:r>
              <a:rPr lang="en-US"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Functions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structural support– interface between cell and its environment– selective sieve– retain proteins near cell surface</a:t>
            </a:r>
            <a:r>
              <a:rPr lang="en-US" dirty="0" smtClean="0">
                <a:latin typeface="Times New Roman" panose="02020603050405020304" pitchFamily="18" charset="0"/>
                <a:cs typeface="Times New Roman" panose="02020603050405020304" pitchFamily="18" charset="0"/>
              </a:rPr>
              <a:t>.</a:t>
            </a:r>
          </a:p>
          <a:p>
            <a:endParaRPr lang="en-US"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Reproduction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Binary </a:t>
            </a:r>
            <a:r>
              <a:rPr lang="en-US" dirty="0">
                <a:latin typeface="Times New Roman" panose="02020603050405020304" pitchFamily="18" charset="0"/>
                <a:cs typeface="Times New Roman" panose="02020603050405020304" pitchFamily="18" charset="0"/>
              </a:rPr>
              <a:t>fission single cell divides into two identical daughter cells</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316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323" y="1264778"/>
            <a:ext cx="9759298" cy="3416320"/>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BACTERIA &amp; ITS ROLES FOR US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Food </a:t>
            </a:r>
            <a:r>
              <a:rPr lang="en-US" dirty="0">
                <a:latin typeface="Times New Roman" panose="02020603050405020304" pitchFamily="18" charset="0"/>
                <a:cs typeface="Times New Roman" panose="02020603050405020304" pitchFamily="18" charset="0"/>
              </a:rPr>
              <a:t>cheese, yogurt, buttermilk, sour cream. Breaks down milk Sugar (lactose) into lactic acid- preserves &amp; flavors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Decomposers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recyclers</a:t>
            </a:r>
            <a:r>
              <a:rPr lang="en-US"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Nitrogen </a:t>
            </a:r>
            <a:r>
              <a:rPr lang="en-US" b="1" dirty="0">
                <a:latin typeface="Times New Roman" panose="02020603050405020304" pitchFamily="18" charset="0"/>
                <a:cs typeface="Times New Roman" panose="02020603050405020304" pitchFamily="18" charset="0"/>
              </a:rPr>
              <a:t>fixation: </a:t>
            </a:r>
            <a:r>
              <a:rPr lang="en-US" dirty="0">
                <a:latin typeface="Times New Roman" panose="02020603050405020304" pitchFamily="18" charset="0"/>
                <a:cs typeface="Times New Roman" panose="02020603050405020304" pitchFamily="18" charset="0"/>
              </a:rPr>
              <a:t>take N from air &amp; turn it into a form plants can use; animals get N from plants</a:t>
            </a:r>
            <a:r>
              <a:rPr lang="en-US"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Bioremediation</a:t>
            </a:r>
            <a:r>
              <a:rPr lang="en-US" dirty="0">
                <a:latin typeface="Times New Roman" panose="02020603050405020304" pitchFamily="18" charset="0"/>
                <a:cs typeface="Times New Roman" panose="02020603050405020304" pitchFamily="18" charset="0"/>
              </a:rPr>
              <a:t>: fight pollution using microorganisms to change harmful chemicals into harmless ones. Clean up hazardous waste, industries, farms, cities</a:t>
            </a:r>
            <a:r>
              <a:rPr lang="en-US" dirty="0" smtClean="0">
                <a:latin typeface="Times New Roman" panose="02020603050405020304" pitchFamily="18" charset="0"/>
                <a:cs typeface="Times New Roman" panose="02020603050405020304" pitchFamily="18" charset="0"/>
              </a:rPr>
              <a:t>.</a:t>
            </a:r>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854154" y="4503527"/>
            <a:ext cx="4213076" cy="1440180"/>
          </a:xfrm>
          <a:prstGeom prst="rect">
            <a:avLst/>
          </a:prstGeom>
          <a:noFill/>
          <a:ln>
            <a:noFill/>
          </a:ln>
        </p:spPr>
      </p:pic>
    </p:spTree>
    <p:extLst>
      <p:ext uri="{BB962C8B-B14F-4D97-AF65-F5344CB8AC3E}">
        <p14:creationId xmlns:p14="http://schemas.microsoft.com/office/powerpoint/2010/main" val="1327742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427" y="2085174"/>
            <a:ext cx="8135596" cy="2308324"/>
          </a:xfrm>
          <a:prstGeom prst="rect">
            <a:avLst/>
          </a:prstGeom>
          <a:noFill/>
        </p:spPr>
        <p:txBody>
          <a:bodyPr wrap="square" rtlCol="0">
            <a:spAutoFit/>
          </a:bodyPr>
          <a:lstStyle/>
          <a:p>
            <a:pPr marL="285750" indent="-285750">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Medicine </a:t>
            </a:r>
            <a:r>
              <a:rPr lang="en-US" dirty="0">
                <a:latin typeface="Times New Roman" panose="02020603050405020304" pitchFamily="18" charset="0"/>
                <a:cs typeface="Times New Roman" panose="02020603050405020304" pitchFamily="18" charset="0"/>
              </a:rPr>
              <a:t>antibiotics kill pathogenic bacteria &amp; other microorganisms</a:t>
            </a:r>
            <a:r>
              <a:rPr lang="en-US" b="1"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Genetic </a:t>
            </a:r>
            <a:r>
              <a:rPr lang="en-US" b="1" dirty="0">
                <a:latin typeface="Times New Roman" panose="02020603050405020304" pitchFamily="18" charset="0"/>
                <a:cs typeface="Times New Roman" panose="02020603050405020304" pitchFamily="18" charset="0"/>
              </a:rPr>
              <a:t>engineering </a:t>
            </a:r>
            <a:r>
              <a:rPr lang="en-US" dirty="0">
                <a:latin typeface="Times New Roman" panose="02020603050405020304" pitchFamily="18" charset="0"/>
                <a:cs typeface="Times New Roman" panose="02020603050405020304" pitchFamily="18" charset="0"/>
              </a:rPr>
              <a:t>the manipulation of DNA in an organism by humans to create new or desired traits. </a:t>
            </a:r>
            <a:endParaRPr lang="en-US"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Insulin </a:t>
            </a:r>
            <a:r>
              <a:rPr lang="en-US" dirty="0">
                <a:latin typeface="Times New Roman" panose="02020603050405020304" pitchFamily="18" charset="0"/>
                <a:cs typeface="Times New Roman" panose="02020603050405020304" pitchFamily="18" charset="0"/>
              </a:rPr>
              <a:t>breaks down sugars in humans. 1970’s put genes into bacteria that would make human insulin, Insulin separated from bacteria &amp; given to diabetics.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66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1332" y="1333144"/>
            <a:ext cx="8981630" cy="3693319"/>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Eukaryotes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History of Eukaryotes</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First </a:t>
            </a:r>
            <a:r>
              <a:rPr lang="en-US" dirty="0">
                <a:latin typeface="Times New Roman" panose="02020603050405020304" pitchFamily="18" charset="0"/>
                <a:cs typeface="Times New Roman" panose="02020603050405020304" pitchFamily="18" charset="0"/>
              </a:rPr>
              <a:t>eukaryotic cells on earth approximately 2 billion years ago.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Evidence </a:t>
            </a:r>
            <a:r>
              <a:rPr lang="en-US" dirty="0">
                <a:latin typeface="Times New Roman" panose="02020603050405020304" pitchFamily="18" charset="0"/>
                <a:cs typeface="Times New Roman" panose="02020603050405020304" pitchFamily="18" charset="0"/>
              </a:rPr>
              <a:t>points to these eukaryotic cells evolving from prokaryotic organisms through intracellular </a:t>
            </a:r>
            <a:r>
              <a:rPr lang="en-US" b="1" dirty="0">
                <a:latin typeface="Times New Roman" panose="02020603050405020304" pitchFamily="18" charset="0"/>
                <a:cs typeface="Times New Roman" panose="02020603050405020304" pitchFamily="18" charset="0"/>
              </a:rPr>
              <a:t>symbiosis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Eukaryotic </a:t>
            </a:r>
            <a:r>
              <a:rPr lang="en-US" b="1" dirty="0">
                <a:latin typeface="Times New Roman" panose="02020603050405020304" pitchFamily="18" charset="0"/>
                <a:cs typeface="Times New Roman" panose="02020603050405020304" pitchFamily="18" charset="0"/>
              </a:rPr>
              <a:t>organelles </a:t>
            </a:r>
            <a:r>
              <a:rPr lang="en-US" dirty="0">
                <a:latin typeface="Times New Roman" panose="02020603050405020304" pitchFamily="18" charset="0"/>
                <a:cs typeface="Times New Roman" panose="02020603050405020304" pitchFamily="18" charset="0"/>
              </a:rPr>
              <a:t>originated from prokaryotic cells trapped inside of them.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First </a:t>
            </a:r>
            <a:r>
              <a:rPr lang="en-US" dirty="0">
                <a:latin typeface="Times New Roman" panose="02020603050405020304" pitchFamily="18" charset="0"/>
                <a:cs typeface="Times New Roman" panose="02020603050405020304" pitchFamily="18" charset="0"/>
              </a:rPr>
              <a:t>primitive eukaryotes- probably single-celled and independent</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Eventually formed </a:t>
            </a:r>
            <a:r>
              <a:rPr lang="en-US" dirty="0" smtClean="0">
                <a:latin typeface="Times New Roman" panose="02020603050405020304" pitchFamily="18" charset="0"/>
                <a:cs typeface="Times New Roman" panose="02020603050405020304" pitchFamily="18" charset="0"/>
              </a:rPr>
              <a:t>colonies</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Cells </a:t>
            </a:r>
            <a:r>
              <a:rPr lang="en-US" dirty="0">
                <a:latin typeface="Times New Roman" panose="02020603050405020304" pitchFamily="18" charset="0"/>
                <a:cs typeface="Times New Roman" panose="02020603050405020304" pitchFamily="18" charset="0"/>
              </a:rPr>
              <a:t>within colonies became specialized.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Evolved </a:t>
            </a:r>
            <a:r>
              <a:rPr lang="en-US" dirty="0">
                <a:latin typeface="Times New Roman" panose="02020603050405020304" pitchFamily="18" charset="0"/>
                <a:cs typeface="Times New Roman" panose="02020603050405020304" pitchFamily="18" charset="0"/>
              </a:rPr>
              <a:t>in to multicellular organisms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Eukaryotes have many levels of cellular complexity.</a:t>
            </a:r>
          </a:p>
        </p:txBody>
      </p:sp>
    </p:spTree>
    <p:extLst>
      <p:ext uri="{BB962C8B-B14F-4D97-AF65-F5344CB8AC3E}">
        <p14:creationId xmlns:p14="http://schemas.microsoft.com/office/powerpoint/2010/main" val="165247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873" y="1582340"/>
            <a:ext cx="7075918"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eukaryotic cells (Gr., eu=good, karyotic=nucleated) are essentially two envelope systems and they are very much larger than prokaryotic cells</a:t>
            </a:r>
            <a:r>
              <a:rPr lang="en-US"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						structure</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Nucleus</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Endoplasmic reticulum</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Lysosome</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Golgi body</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Mitochondria</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Cytoplasm</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Cytoskeleton</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ribosomes </a:t>
            </a:r>
          </a:p>
          <a:p>
            <a:endParaRPr lang="en-US" dirty="0">
              <a:latin typeface="Times New Roman" panose="02020603050405020304" pitchFamily="18" charset="0"/>
              <a:cs typeface="Times New Roman" panose="02020603050405020304" pitchFamily="18" charset="0"/>
            </a:endParaRPr>
          </a:p>
        </p:txBody>
      </p:sp>
      <p:pic>
        <p:nvPicPr>
          <p:cNvPr id="4" name="Picture 3" descr="C:\Users\madiha aslam\Desktop\iqra folder\Eukaryotic-cell-structure-animal.jpg"/>
          <p:cNvPicPr/>
          <p:nvPr/>
        </p:nvPicPr>
        <p:blipFill>
          <a:blip r:embed="rId2">
            <a:extLst>
              <a:ext uri="{28A0092B-C50C-407E-A947-70E740481C1C}">
                <a14:useLocalDpi xmlns:a14="http://schemas.microsoft.com/office/drawing/2010/main" val="0"/>
              </a:ext>
            </a:extLst>
          </a:blip>
          <a:srcRect/>
          <a:stretch>
            <a:fillRect/>
          </a:stretch>
        </p:blipFill>
        <p:spPr bwMode="auto">
          <a:xfrm>
            <a:off x="6417892" y="2640651"/>
            <a:ext cx="4691641" cy="3307222"/>
          </a:xfrm>
          <a:prstGeom prst="rect">
            <a:avLst/>
          </a:prstGeom>
          <a:noFill/>
          <a:ln>
            <a:noFill/>
          </a:ln>
        </p:spPr>
      </p:pic>
    </p:spTree>
    <p:extLst>
      <p:ext uri="{BB962C8B-B14F-4D97-AF65-F5344CB8AC3E}">
        <p14:creationId xmlns:p14="http://schemas.microsoft.com/office/powerpoint/2010/main" val="3280713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239" y="1392964"/>
            <a:ext cx="7904860" cy="3970318"/>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Cell </a:t>
            </a:r>
            <a:r>
              <a:rPr lang="en-US" b="1" dirty="0" smtClean="0">
                <a:latin typeface="Times New Roman" panose="02020603050405020304" pitchFamily="18" charset="0"/>
                <a:cs typeface="Times New Roman" panose="02020603050405020304" pitchFamily="18" charset="0"/>
              </a:rPr>
              <a:t>Shape</a:t>
            </a:r>
          </a:p>
          <a:p>
            <a:r>
              <a:rPr lang="en-US"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polyhedral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8, 12 or 14  sides; e.g., squamous epithelium</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flattened</a:t>
            </a:r>
            <a:r>
              <a:rPr lang="en-US" dirty="0">
                <a:latin typeface="Times New Roman" panose="02020603050405020304" pitchFamily="18" charset="0"/>
                <a:cs typeface="Times New Roman" panose="02020603050405020304" pitchFamily="18" charset="0"/>
              </a:rPr>
              <a:t> (e.g., squamous </a:t>
            </a:r>
            <a:r>
              <a:rPr lang="en-US" dirty="0" smtClean="0">
                <a:latin typeface="Times New Roman" panose="02020603050405020304" pitchFamily="18" charset="0"/>
                <a:cs typeface="Times New Roman" panose="02020603050405020304" pitchFamily="18" charset="0"/>
              </a:rPr>
              <a:t>epithelium, </a:t>
            </a: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cuboidal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(e.g., in thyroid gland follicles)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columnar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(e.g., the cells lining the intestine)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discoidal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(e.g., red blood cells or erythrocytes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spherical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(e.g., eggs of many animals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spindle shaped</a:t>
            </a:r>
            <a:r>
              <a:rPr lang="en-US" dirty="0">
                <a:latin typeface="Times New Roman" panose="02020603050405020304" pitchFamily="18" charset="0"/>
                <a:cs typeface="Times New Roman" panose="02020603050405020304" pitchFamily="18" charset="0"/>
              </a:rPr>
              <a:t> (e.g., smooth-muscle fibres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elongated</a:t>
            </a:r>
            <a:r>
              <a:rPr lang="en-US" dirty="0">
                <a:latin typeface="Times New Roman" panose="02020603050405020304" pitchFamily="18" charset="0"/>
                <a:cs typeface="Times New Roman" panose="02020603050405020304" pitchFamily="18" charset="0"/>
              </a:rPr>
              <a:t> (e.g., nerve cells or neurons)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branched</a:t>
            </a:r>
            <a:r>
              <a:rPr lang="en-US" dirty="0">
                <a:latin typeface="Times New Roman" panose="02020603050405020304" pitchFamily="18" charset="0"/>
                <a:cs typeface="Times New Roman" panose="02020603050405020304" pitchFamily="18" charset="0"/>
              </a:rPr>
              <a:t> (e.g., chromatophores or pigment cells of skin</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endParaRPr lang="en-US"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Cell </a:t>
            </a:r>
            <a:r>
              <a:rPr lang="en-US" b="1" dirty="0">
                <a:latin typeface="Times New Roman" panose="02020603050405020304" pitchFamily="18" charset="0"/>
                <a:cs typeface="Times New Roman" panose="02020603050405020304" pitchFamily="18" charset="0"/>
              </a:rPr>
              <a:t>Size</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eukaryotic cells are typically larger (mostly ranging between 10 to 100 µm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586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6053" y="2110812"/>
            <a:ext cx="4845466" cy="2308324"/>
          </a:xfrm>
          <a:prstGeom prst="rect">
            <a:avLst/>
          </a:prstGeom>
          <a:noFill/>
        </p:spPr>
        <p:txBody>
          <a:bodyPr wrap="square" rtlCol="0">
            <a:spAutoFit/>
          </a:bodyPr>
          <a:lstStyle/>
          <a:p>
            <a:r>
              <a:rPr lang="en-US" b="1" dirty="0"/>
              <a:t> </a:t>
            </a:r>
            <a:r>
              <a:rPr lang="en-US" b="1" dirty="0" smtClean="0"/>
              <a:t>                         </a:t>
            </a:r>
            <a:r>
              <a:rPr lang="en-US" b="1" dirty="0" smtClean="0">
                <a:latin typeface="Times New Roman" panose="02020603050405020304" pitchFamily="18" charset="0"/>
                <a:cs typeface="Times New Roman" panose="02020603050405020304" pitchFamily="18" charset="0"/>
              </a:rPr>
              <a:t>Plant </a:t>
            </a:r>
            <a:r>
              <a:rPr lang="en-US" b="1" dirty="0">
                <a:latin typeface="Times New Roman" panose="02020603050405020304" pitchFamily="18" charset="0"/>
                <a:cs typeface="Times New Roman" panose="02020603050405020304" pitchFamily="18" charset="0"/>
              </a:rPr>
              <a:t>cells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eukaryotic cells that differ in several key aspects from the cells of other eukaryotic organisms. Their distinctive features include the following organelles:</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descr="C:\Users\madiha aslam\Desktop\iqra folder\cellprojectexample-110926163044-phpapp02-thumbnail-4.jpg"/>
          <p:cNvPicPr/>
          <p:nvPr/>
        </p:nvPicPr>
        <p:blipFill>
          <a:blip r:embed="rId2">
            <a:extLst>
              <a:ext uri="{28A0092B-C50C-407E-A947-70E740481C1C}">
                <a14:useLocalDpi xmlns:a14="http://schemas.microsoft.com/office/drawing/2010/main" val="0"/>
              </a:ext>
            </a:extLst>
          </a:blip>
          <a:srcRect/>
          <a:stretch>
            <a:fillRect/>
          </a:stretch>
        </p:blipFill>
        <p:spPr bwMode="auto">
          <a:xfrm>
            <a:off x="6588807" y="2512464"/>
            <a:ext cx="4067798" cy="3461048"/>
          </a:xfrm>
          <a:prstGeom prst="rect">
            <a:avLst/>
          </a:prstGeom>
          <a:noFill/>
          <a:ln>
            <a:noFill/>
          </a:ln>
        </p:spPr>
      </p:pic>
    </p:spTree>
    <p:extLst>
      <p:ext uri="{BB962C8B-B14F-4D97-AF65-F5344CB8AC3E}">
        <p14:creationId xmlns:p14="http://schemas.microsoft.com/office/powerpoint/2010/main" val="321183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503" y="1965533"/>
            <a:ext cx="7340837" cy="2585323"/>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Cell Theory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All living organisms (animals, plants and microbes) are made up of one or more cells and cell products.</a:t>
            </a:r>
          </a:p>
          <a:p>
            <a:r>
              <a:rPr lang="en-US" dirty="0">
                <a:latin typeface="Times New Roman" panose="02020603050405020304" pitchFamily="18" charset="0"/>
                <a:cs typeface="Times New Roman" panose="02020603050405020304" pitchFamily="18" charset="0"/>
              </a:rPr>
              <a:t> (2) All metabolic reactions in unicellular and multicellular organisms take place in cells.</a:t>
            </a:r>
          </a:p>
          <a:p>
            <a:r>
              <a:rPr lang="en-US" dirty="0">
                <a:latin typeface="Times New Roman" panose="02020603050405020304" pitchFamily="18" charset="0"/>
                <a:cs typeface="Times New Roman" panose="02020603050405020304" pitchFamily="18" charset="0"/>
              </a:rPr>
              <a:t> (3) Cells originate only from other cells, i.e., no cell can originate spontaneously or de novo, but comes into being only by division and duplication of already existing cells.</a:t>
            </a:r>
          </a:p>
          <a:p>
            <a:r>
              <a:rPr lang="en-US" dirty="0">
                <a:latin typeface="Times New Roman" panose="02020603050405020304" pitchFamily="18" charset="0"/>
                <a:cs typeface="Times New Roman" panose="02020603050405020304" pitchFamily="18" charset="0"/>
              </a:rPr>
              <a:t> (4) The smallest clearly defined unit of life is the cell.	</a:t>
            </a:r>
          </a:p>
        </p:txBody>
      </p:sp>
      <p:pic>
        <p:nvPicPr>
          <p:cNvPr id="3" name="Picture 2" descr="Introduction to Cell"/>
          <p:cNvPicPr/>
          <p:nvPr/>
        </p:nvPicPr>
        <p:blipFill>
          <a:blip r:embed="rId2">
            <a:extLst>
              <a:ext uri="{28A0092B-C50C-407E-A947-70E740481C1C}">
                <a14:useLocalDpi xmlns:a14="http://schemas.microsoft.com/office/drawing/2010/main" val="0"/>
              </a:ext>
            </a:extLst>
          </a:blip>
          <a:srcRect/>
          <a:stretch>
            <a:fillRect/>
          </a:stretch>
        </p:blipFill>
        <p:spPr bwMode="auto">
          <a:xfrm>
            <a:off x="8639798" y="3136306"/>
            <a:ext cx="2367292" cy="2486828"/>
          </a:xfrm>
          <a:prstGeom prst="rect">
            <a:avLst/>
          </a:prstGeom>
          <a:noFill/>
          <a:ln>
            <a:noFill/>
          </a:ln>
        </p:spPr>
      </p:pic>
    </p:spTree>
    <p:extLst>
      <p:ext uri="{BB962C8B-B14F-4D97-AF65-F5344CB8AC3E}">
        <p14:creationId xmlns:p14="http://schemas.microsoft.com/office/powerpoint/2010/main" val="2752749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2964" y="1281869"/>
            <a:ext cx="8485974" cy="3693319"/>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1. Cell wall. </a:t>
            </a:r>
            <a:endParaRPr lang="en-US">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The outermost structure of most plant cells is a dead and rigid layer called cell wall.</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  It is the extracellular structure surrounding plasma membrane. </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The cell wall is composed of cellulose, hemicellulose, pectin and in many cases lignin, is secreted by the protoplast on the outside of the cell membrane.</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 This contrasts with the cell walls of fungi (which are made of chitin), and of bacteria, which are made of peptidoglycan. </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An important function of the cell wall is that it controls turgity.</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 The cell wall is divided into the primary cell wall and the secondary cell wall. </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The Primary cell wall: extremely elastic and</a:t>
            </a:r>
          </a:p>
          <a:p>
            <a:pPr marL="285750" indent="-285750">
              <a:buFont typeface="Wingdings" panose="05000000000000000000" pitchFamily="2" charset="2"/>
              <a:buChar char="Ø"/>
            </a:pPr>
            <a:r>
              <a:rPr lang="en-US">
                <a:latin typeface="Times New Roman" panose="02020603050405020304" pitchFamily="18" charset="0"/>
                <a:cs typeface="Times New Roman" panose="02020603050405020304" pitchFamily="18" charset="0"/>
              </a:rPr>
              <a:t> the secondary cell wall forms around primary cell wall after growth are complete.</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429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2068" y="1305341"/>
            <a:ext cx="7870677" cy="480131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2. Vacuole: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present at the centre and is water-filled volume enclosed by a membrane known as the </a:t>
            </a:r>
            <a:r>
              <a:rPr lang="en-US" b="1" dirty="0">
                <a:latin typeface="Times New Roman" panose="02020603050405020304" pitchFamily="18" charset="0"/>
                <a:cs typeface="Times New Roman" panose="02020603050405020304" pitchFamily="18" charset="0"/>
              </a:rPr>
              <a:t>tonoplast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function is to maintain the cell's turgor, pressure by controlling movement of molecules between the cytosol and sap, stores useful material and digests waste proteins and organelles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 Plastids:</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The plastids are chloroplasts, which contain chlorophyll and the biochemical systems for light harvesting and photosynthesis.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typical plant cell (e.g., in the palisade layer of a leaf) might contain as many as 50 chloroplasts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other plastids are amyloplasts specialized for starch storage, elaioplasts specialized for fat storage, and chromoplasts specialized for synthesis and storage of pigments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792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0972" y="1931349"/>
            <a:ext cx="8144142"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As in mitochondria, which have a genome encoding 37 genes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plastids have their own genomes of about 100– 120 unique genes and, it is presumed, arose as prokaryotic endosymbionts living in the cells of an early eukaryotic ancestor of the land plants and </a:t>
            </a:r>
            <a:r>
              <a:rPr lang="en-US" dirty="0" smtClean="0">
                <a:latin typeface="Times New Roman" panose="02020603050405020304" pitchFamily="18" charset="0"/>
                <a:cs typeface="Times New Roman" panose="02020603050405020304" pitchFamily="18" charset="0"/>
              </a:rPr>
              <a:t>algae.</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Plasmodesmata: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Pores </a:t>
            </a:r>
            <a:r>
              <a:rPr lang="en-US" dirty="0">
                <a:latin typeface="Times New Roman" panose="02020603050405020304" pitchFamily="18" charset="0"/>
                <a:cs typeface="Times New Roman" panose="02020603050405020304" pitchFamily="18" charset="0"/>
              </a:rPr>
              <a:t>in the primary cell wall through which the plasmalemma and endoplasmic reticulum of adjacent cells are continuous</a:t>
            </a:r>
          </a:p>
        </p:txBody>
      </p:sp>
    </p:spTree>
    <p:extLst>
      <p:ext uri="{BB962C8B-B14F-4D97-AF65-F5344CB8AC3E}">
        <p14:creationId xmlns:p14="http://schemas.microsoft.com/office/powerpoint/2010/main" val="365222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502" y="2221906"/>
            <a:ext cx="4221624" cy="3416320"/>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animal cell is a form of eukaryotic cell that makes up many tissues in animals.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animal cell is distinct from other eukaryotes, most notably plant cells, as they lack cell walls and chloroplasts, and they have smaller vacuoles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Due to the lack of a rigid cell wall, animal cells can adopt a variety of shapes, and a phagocytic cell can even engulf other structures.</a:t>
            </a:r>
          </a:p>
        </p:txBody>
      </p:sp>
      <p:pic>
        <p:nvPicPr>
          <p:cNvPr id="3" name="Picture 2" descr="C:\Users\madiha aslam\Desktop\iqra folder\animal-cell.jpg"/>
          <p:cNvPicPr/>
          <p:nvPr/>
        </p:nvPicPr>
        <p:blipFill>
          <a:blip r:embed="rId2">
            <a:extLst>
              <a:ext uri="{28A0092B-C50C-407E-A947-70E740481C1C}">
                <a14:useLocalDpi xmlns:a14="http://schemas.microsoft.com/office/drawing/2010/main" val="0"/>
              </a:ext>
            </a:extLst>
          </a:blip>
          <a:srcRect/>
          <a:stretch>
            <a:fillRect/>
          </a:stretch>
        </p:blipFill>
        <p:spPr bwMode="auto">
          <a:xfrm>
            <a:off x="6469166" y="2687772"/>
            <a:ext cx="4589092" cy="3225800"/>
          </a:xfrm>
          <a:prstGeom prst="rect">
            <a:avLst/>
          </a:prstGeom>
          <a:noFill/>
          <a:ln>
            <a:noFill/>
          </a:ln>
        </p:spPr>
      </p:pic>
      <p:sp>
        <p:nvSpPr>
          <p:cNvPr id="4" name="TextBox 3"/>
          <p:cNvSpPr txBox="1"/>
          <p:nvPr/>
        </p:nvSpPr>
        <p:spPr>
          <a:xfrm>
            <a:off x="3324314" y="1162228"/>
            <a:ext cx="572568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Animal Cell</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16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6610" y="1392964"/>
            <a:ext cx="8682527" cy="39703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Cell organelles in animal cell: </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Cell membrane</a:t>
            </a:r>
            <a:r>
              <a:rPr lang="en-US"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Plasma membrane is the thin layer of protein and fat that surrounds the cell, but is inside the cell wall.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cell membrane is semipermeable, allowing selective substances to pass into the cell and blocking others. </a:t>
            </a:r>
          </a:p>
          <a:p>
            <a:pPr marL="285750" indent="-285750">
              <a:buFont typeface="Wingdings" panose="05000000000000000000" pitchFamily="2" charset="2"/>
              <a:buChar char="Ø"/>
            </a:pP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Nucleus:</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They are spherical body containing many organelles, including the nucleolus.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nucleus controls many of the functions of the cell (by controlling protein synthesis) and contains DNA (in chromosomes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nucleus is surrounded by the nuclear membrane and possesses the nucleolus which is an organelle within the nucleus - it is where ribosomal RNA is produced. </a:t>
            </a:r>
          </a:p>
        </p:txBody>
      </p:sp>
    </p:spTree>
    <p:extLst>
      <p:ext uri="{BB962C8B-B14F-4D97-AF65-F5344CB8AC3E}">
        <p14:creationId xmlns:p14="http://schemas.microsoft.com/office/powerpoint/2010/main" val="2652780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048" y="1196411"/>
            <a:ext cx="8460337" cy="480131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3. Golgi apparatus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flattened, layered, sac-like organelle involved in packaging proteins and carbohydrates into membrane-bound vesicles for export from the cell. </a:t>
            </a:r>
            <a:endParaRPr lang="en-US"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4</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Ribosome </a:t>
            </a:r>
            <a:r>
              <a:rPr lang="en-US" b="1" dirty="0">
                <a:latin typeface="Times New Roman" panose="02020603050405020304" pitchFamily="18" charset="0"/>
                <a:cs typeface="Times New Roman" panose="02020603050405020304" pitchFamily="18" charset="0"/>
              </a:rPr>
              <a:t>and Endoplasmic reticulum</a:t>
            </a:r>
            <a:r>
              <a:rPr lang="en-US"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Ribosomes are small organelles composed of RNA-rich cytoplasmic granules that are sites of protein synthesis and Endoplasmic reticulum are the sites of protein maturation and they can be divided into the following types: </a:t>
            </a:r>
          </a:p>
          <a:p>
            <a:pPr marL="342900" indent="-342900">
              <a:buAutoNum type="alphaLcPeriod"/>
            </a:pPr>
            <a:endParaRPr lang="en-US" b="1" dirty="0" smtClean="0">
              <a:latin typeface="Times New Roman" panose="02020603050405020304" pitchFamily="18" charset="0"/>
              <a:cs typeface="Times New Roman" panose="02020603050405020304" pitchFamily="18" charset="0"/>
            </a:endParaRPr>
          </a:p>
          <a:p>
            <a:pPr marL="342900" indent="-342900">
              <a:buAutoNum type="alphaLcPeriod"/>
            </a:pPr>
            <a:r>
              <a:rPr lang="en-US" b="1" dirty="0" smtClean="0">
                <a:latin typeface="Times New Roman" panose="02020603050405020304" pitchFamily="18" charset="0"/>
                <a:cs typeface="Times New Roman" panose="02020603050405020304" pitchFamily="18" charset="0"/>
              </a:rPr>
              <a:t>Rough </a:t>
            </a:r>
            <a:r>
              <a:rPr lang="en-US" b="1" dirty="0">
                <a:latin typeface="Times New Roman" panose="02020603050405020304" pitchFamily="18" charset="0"/>
                <a:cs typeface="Times New Roman" panose="02020603050405020304" pitchFamily="18" charset="0"/>
              </a:rPr>
              <a:t>endoplasmic reticulum</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These are a vast system of interconnected, membranous, infolded and convoluted sacks that are located in the cell's cytoplasm (the ER is continuous with the outer nuclear membrane).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Rough </a:t>
            </a:r>
            <a:r>
              <a:rPr lang="en-US" dirty="0">
                <a:latin typeface="Times New Roman" panose="02020603050405020304" pitchFamily="18" charset="0"/>
                <a:cs typeface="Times New Roman" panose="02020603050405020304" pitchFamily="18" charset="0"/>
              </a:rPr>
              <a:t>ER is covered with ribosomes that give it a rough appearance.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Rough </a:t>
            </a:r>
            <a:r>
              <a:rPr lang="en-US" dirty="0">
                <a:latin typeface="Times New Roman" panose="02020603050405020304" pitchFamily="18" charset="0"/>
                <a:cs typeface="Times New Roman" panose="02020603050405020304" pitchFamily="18" charset="0"/>
              </a:rPr>
              <a:t>ER transport materials through the cell and produces proteins in sacks called</a:t>
            </a:r>
            <a:r>
              <a:rPr lang="en-US" b="1" dirty="0">
                <a:latin typeface="Times New Roman" panose="02020603050405020304" pitchFamily="18" charset="0"/>
                <a:cs typeface="Times New Roman" panose="02020603050405020304" pitchFamily="18" charset="0"/>
              </a:rPr>
              <a:t> cisternae</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1247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320" y="1333144"/>
            <a:ext cx="8631252" cy="397031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 Smooth endoplasmic reticulum</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These are a vast system of interconnected, membranous, infolded and convoluted tubes that are located in the cell's cytoplasm (the ER is continuous with the outer nuclear membrane). The space within the ER is called the ER lumen</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Smooth ER transport materials through the cell. It contains enzymes and produces and digests lipids (fats) and membrane proteins; smooth ER buds off from rough ER, moving the newly-made proteins and lipids to the Golgi body and membranes</a:t>
            </a:r>
            <a:r>
              <a:rPr lang="en-US" dirty="0" smtClean="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5. </a:t>
            </a:r>
            <a:r>
              <a:rPr lang="en-US" b="1" dirty="0" smtClean="0">
                <a:latin typeface="Times New Roman" panose="02020603050405020304" pitchFamily="18" charset="0"/>
                <a:cs typeface="Times New Roman" panose="02020603050405020304" pitchFamily="18" charset="0"/>
              </a:rPr>
              <a:t>Mitochondria</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are spherical to rod-shaped organelles with a double membrane</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inner membrane is infolded many times, forming a series of projections (called </a:t>
            </a:r>
            <a:r>
              <a:rPr lang="en-US" b="1" dirty="0">
                <a:latin typeface="Times New Roman" panose="02020603050405020304" pitchFamily="18" charset="0"/>
                <a:cs typeface="Times New Roman" panose="02020603050405020304" pitchFamily="18" charset="0"/>
              </a:rPr>
              <a:t>cristae).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mitochondrion converts the energy stored in glucose into ATP (adenosine triphosphate) for the cell. Power house of cell. </a:t>
            </a:r>
          </a:p>
        </p:txBody>
      </p:sp>
    </p:spTree>
    <p:extLst>
      <p:ext uri="{BB962C8B-B14F-4D97-AF65-F5344CB8AC3E}">
        <p14:creationId xmlns:p14="http://schemas.microsoft.com/office/powerpoint/2010/main" val="2656468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229" y="1128046"/>
            <a:ext cx="9537106" cy="535531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6. Lysosome: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Lysosomes </a:t>
            </a:r>
            <a:r>
              <a:rPr lang="en-US" dirty="0">
                <a:latin typeface="Times New Roman" panose="02020603050405020304" pitchFamily="18" charset="0"/>
                <a:cs typeface="Times New Roman" panose="02020603050405020304" pitchFamily="18" charset="0"/>
              </a:rPr>
              <a:t>are cellular organelles that contain the hydrolase enzymes which breaks down waste materials and cellular debris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They can be described as the stomach of the cell. They are found in animal cells, while in yeast and plants the same roles are performed by lytic vacuoles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Lysosomes digest excess or worn-out organelles, food particles, and engulf viruses or bacteria</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membrane around a lysosome allows the digestive enzymes </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Lysosomes fuse with vacuoles and dispense their enzymes into the vacuoles, digesting their contents. They are created by the addition of hydrolytic enzymes to early endosomes from the Golgi apparatus. </a:t>
            </a:r>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7. Centrosome: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small body located near the nucleus and has a dense center and radiating tubules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centrosomes are the destination where microtubules are made</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During mitosis, the centrosome divides and the two parts move to opposite sides of the dividing cell. Unlike the centrosomes in animal cells, plant cell centrosomes do not have centrioles.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50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7327" y="1358781"/>
            <a:ext cx="8750894" cy="34163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8. Peroxisome </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Peroxisomes are organelles that contain oxidative enzymes, such as D-amino acid oxidase, ureate oxidase, and catalase.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resemble a lysosome, however, they are not formed in the Golgi complex</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Peroxisomes are distinguished by a crystalline structure inside a sac which also contains amorphous gray material.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are self-replicating, like the mitochondria.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Components </a:t>
            </a:r>
            <a:r>
              <a:rPr lang="en-US" dirty="0">
                <a:latin typeface="Times New Roman" panose="02020603050405020304" pitchFamily="18" charset="0"/>
                <a:cs typeface="Times New Roman" panose="02020603050405020304" pitchFamily="18" charset="0"/>
              </a:rPr>
              <a:t>accumulate at a given site and they can be assembled into a peroxisome. Peroxisomes function to rid the body of toxic substances like hydrogen peroxide, or other metabolites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They are a major site of oxygen utilization and are numerous in the liver where toxic byproducts accumulate</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99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323" y="1093862"/>
            <a:ext cx="8203963" cy="4247317"/>
          </a:xfrm>
          <a:prstGeom prst="rect">
            <a:avLst/>
          </a:prstGeom>
          <a:noFill/>
        </p:spPr>
        <p:txBody>
          <a:bodyPr wrap="square" rtlCol="0">
            <a:spAutoFit/>
          </a:bodyPr>
          <a:lstStyle/>
          <a:p>
            <a:endParaRPr lang="en-US" b="1" dirty="0" smtClean="0"/>
          </a:p>
          <a:p>
            <a:r>
              <a:rPr lang="en-US" b="1" dirty="0" smtClean="0">
                <a:latin typeface="Times New Roman" panose="02020603050405020304" pitchFamily="18" charset="0"/>
                <a:cs typeface="Times New Roman" panose="02020603050405020304" pitchFamily="18" charset="0"/>
              </a:rPr>
              <a:t>9.Vacuoles </a:t>
            </a:r>
            <a:r>
              <a:rPr lang="en-US" b="1" dirty="0">
                <a:latin typeface="Times New Roman" panose="02020603050405020304" pitchFamily="18" charset="0"/>
                <a:cs typeface="Times New Roman" panose="02020603050405020304" pitchFamily="18" charset="0"/>
              </a:rPr>
              <a:t>and vesicles </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Vacuoles </a:t>
            </a:r>
            <a:r>
              <a:rPr lang="en-US" dirty="0">
                <a:latin typeface="Times New Roman" panose="02020603050405020304" pitchFamily="18" charset="0"/>
                <a:cs typeface="Times New Roman" panose="02020603050405020304" pitchFamily="18" charset="0"/>
              </a:rPr>
              <a:t>are single-membrane organelles that are essentially part of the outside that is located within the cell</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single membrane is known in plant cells as a tonoplast</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Many organisms will use vacuoles as storage areas.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Vesicles </a:t>
            </a:r>
            <a:r>
              <a:rPr lang="en-US" dirty="0">
                <a:latin typeface="Times New Roman" panose="02020603050405020304" pitchFamily="18" charset="0"/>
                <a:cs typeface="Times New Roman" panose="02020603050405020304" pitchFamily="18" charset="0"/>
              </a:rPr>
              <a:t>are much smaller than vacuoles and function in transporting materials both within and to the outside of the </a:t>
            </a:r>
            <a:r>
              <a:rPr lang="en-US" dirty="0" smtClean="0">
                <a:latin typeface="Times New Roman" panose="02020603050405020304" pitchFamily="18" charset="0"/>
                <a:cs typeface="Times New Roman" panose="02020603050405020304" pitchFamily="18" charset="0"/>
              </a:rPr>
              <a:t>cell.</a:t>
            </a:r>
            <a:endParaRPr lang="en-US" b="1" dirty="0"/>
          </a:p>
          <a:p>
            <a:endParaRPr lang="en-US" b="1" dirty="0" smtClean="0"/>
          </a:p>
          <a:p>
            <a:r>
              <a:rPr lang="en-US" b="1" dirty="0" smtClean="0"/>
              <a:t>Metabolism</a:t>
            </a:r>
            <a:r>
              <a:rPr lang="en-US" dirty="0" smtClean="0"/>
              <a:t>:</a:t>
            </a:r>
          </a:p>
          <a:p>
            <a:r>
              <a:rPr lang="en-US" dirty="0"/>
              <a:t> </a:t>
            </a:r>
            <a:r>
              <a:rPr lang="en-US" dirty="0" smtClean="0"/>
              <a:t>                          </a:t>
            </a:r>
            <a:r>
              <a:rPr lang="en-US" dirty="0">
                <a:latin typeface="Times New Roman" panose="02020603050405020304" pitchFamily="18" charset="0"/>
                <a:cs typeface="Times New Roman" panose="02020603050405020304" pitchFamily="18" charset="0"/>
              </a:rPr>
              <a:t>photosynthesis</a:t>
            </a:r>
          </a:p>
          <a:p>
            <a:r>
              <a:rPr lang="en-US" dirty="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Respiration:</a:t>
            </a:r>
          </a:p>
          <a:p>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aerobic</a:t>
            </a:r>
          </a:p>
        </p:txBody>
      </p:sp>
    </p:spTree>
    <p:extLst>
      <p:ext uri="{BB962C8B-B14F-4D97-AF65-F5344CB8AC3E}">
        <p14:creationId xmlns:p14="http://schemas.microsoft.com/office/powerpoint/2010/main" val="303301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041" y="1504060"/>
            <a:ext cx="8947446" cy="175432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How Are Cells Produced?</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Every cell is produced by the division of a cell that is already existing in our body</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is possible because of the genetic </a:t>
            </a:r>
            <a:r>
              <a:rPr lang="en-US" dirty="0" smtClean="0">
                <a:latin typeface="Times New Roman" panose="02020603050405020304" pitchFamily="18" charset="0"/>
                <a:cs typeface="Times New Roman" panose="02020603050405020304" pitchFamily="18" charset="0"/>
              </a:rPr>
              <a:t>material</a:t>
            </a:r>
            <a:r>
              <a:rPr lang="en-US" dirty="0">
                <a:latin typeface="Times New Roman" panose="02020603050405020304" pitchFamily="18" charset="0"/>
                <a:cs typeface="Times New Roman" panose="02020603050405020304" pitchFamily="18" charset="0"/>
              </a:rPr>
              <a:t> contained in the cell.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genetic material is passed down from one cell to another during the reproduction process.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cells can divide the genetic material and form two new cells.</a:t>
            </a:r>
          </a:p>
        </p:txBody>
      </p:sp>
      <p:pic>
        <p:nvPicPr>
          <p:cNvPr id="3" name="Picture 2" descr="introduction to cell"/>
          <p:cNvPicPr/>
          <p:nvPr/>
        </p:nvPicPr>
        <p:blipFill>
          <a:blip r:embed="rId2">
            <a:extLst>
              <a:ext uri="{28A0092B-C50C-407E-A947-70E740481C1C}">
                <a14:useLocalDpi xmlns:a14="http://schemas.microsoft.com/office/drawing/2010/main" val="0"/>
              </a:ext>
            </a:extLst>
          </a:blip>
          <a:srcRect/>
          <a:stretch>
            <a:fillRect/>
          </a:stretch>
        </p:blipFill>
        <p:spPr bwMode="auto">
          <a:xfrm>
            <a:off x="4299959" y="3429000"/>
            <a:ext cx="3048000" cy="2400300"/>
          </a:xfrm>
          <a:prstGeom prst="rect">
            <a:avLst/>
          </a:prstGeom>
          <a:noFill/>
          <a:ln>
            <a:noFill/>
          </a:ln>
        </p:spPr>
      </p:pic>
    </p:spTree>
    <p:extLst>
      <p:ext uri="{BB962C8B-B14F-4D97-AF65-F5344CB8AC3E}">
        <p14:creationId xmlns:p14="http://schemas.microsoft.com/office/powerpoint/2010/main" val="3294590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diha aslam\Desktop\iqra folder\59575_html_m23d6a2.png"/>
          <p:cNvPicPr/>
          <p:nvPr/>
        </p:nvPicPr>
        <p:blipFill>
          <a:blip r:embed="rId2">
            <a:extLst>
              <a:ext uri="{28A0092B-C50C-407E-A947-70E740481C1C}">
                <a14:useLocalDpi xmlns:a14="http://schemas.microsoft.com/office/drawing/2010/main" val="0"/>
              </a:ext>
            </a:extLst>
          </a:blip>
          <a:srcRect/>
          <a:stretch>
            <a:fillRect/>
          </a:stretch>
        </p:blipFill>
        <p:spPr bwMode="auto">
          <a:xfrm>
            <a:off x="5390348" y="846034"/>
            <a:ext cx="5581650" cy="5375304"/>
          </a:xfrm>
          <a:prstGeom prst="rect">
            <a:avLst/>
          </a:prstGeom>
          <a:noFill/>
          <a:ln>
            <a:noFill/>
          </a:ln>
        </p:spPr>
      </p:pic>
      <p:sp>
        <p:nvSpPr>
          <p:cNvPr id="2" name="TextBox 1"/>
          <p:cNvSpPr txBox="1"/>
          <p:nvPr/>
        </p:nvSpPr>
        <p:spPr>
          <a:xfrm>
            <a:off x="1170773" y="1555335"/>
            <a:ext cx="3443955"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Comparison of prokaryotes and Eukaryotes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140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diha aslam\Desktop\iqra folder\eFugdDB.jpg"/>
          <p:cNvPicPr/>
          <p:nvPr/>
        </p:nvPicPr>
        <p:blipFill>
          <a:blip r:embed="rId2">
            <a:extLst>
              <a:ext uri="{28A0092B-C50C-407E-A947-70E740481C1C}">
                <a14:useLocalDpi xmlns:a14="http://schemas.microsoft.com/office/drawing/2010/main" val="0"/>
              </a:ext>
            </a:extLst>
          </a:blip>
          <a:srcRect/>
          <a:stretch>
            <a:fillRect/>
          </a:stretch>
        </p:blipFill>
        <p:spPr bwMode="auto">
          <a:xfrm>
            <a:off x="1974080" y="1991170"/>
            <a:ext cx="7469024" cy="4127619"/>
          </a:xfrm>
          <a:prstGeom prst="rect">
            <a:avLst/>
          </a:prstGeom>
          <a:noFill/>
          <a:ln>
            <a:noFill/>
          </a:ln>
        </p:spPr>
      </p:pic>
      <p:sp>
        <p:nvSpPr>
          <p:cNvPr id="2" name="TextBox 1"/>
          <p:cNvSpPr txBox="1"/>
          <p:nvPr/>
        </p:nvSpPr>
        <p:spPr>
          <a:xfrm>
            <a:off x="2281727" y="1119499"/>
            <a:ext cx="7161376"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Difference Between Plant&amp; Animal cell</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419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616" y="1683521"/>
            <a:ext cx="8144142" cy="286232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fontAlgn="base">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conclusion, prokaryotes and eukaryotes are both different and similar in many ways</a:t>
            </a:r>
            <a:r>
              <a:rPr lang="en-US" dirty="0" smtClean="0">
                <a:latin typeface="Times New Roman" panose="02020603050405020304" pitchFamily="18" charset="0"/>
                <a:cs typeface="Times New Roman" panose="02020603050405020304" pitchFamily="18" charset="0"/>
              </a:rPr>
              <a:t>.</a:t>
            </a:r>
          </a:p>
          <a:p>
            <a:pPr marL="285750" indent="-285750" fontAlgn="base">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main thing to take away from this report is that prokaryotes are without a nucleus while eukaryotes have a nucleus. </a:t>
            </a:r>
            <a:endParaRPr lang="en-US" dirty="0" smtClean="0">
              <a:latin typeface="Times New Roman" panose="02020603050405020304" pitchFamily="18" charset="0"/>
              <a:cs typeface="Times New Roman" panose="02020603050405020304" pitchFamily="18" charset="0"/>
            </a:endParaRPr>
          </a:p>
          <a:p>
            <a:pPr marL="285750" indent="-285750" fontAlgn="base">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Also</a:t>
            </a:r>
            <a:r>
              <a:rPr lang="en-US" dirty="0">
                <a:latin typeface="Times New Roman" panose="02020603050405020304" pitchFamily="18" charset="0"/>
                <a:cs typeface="Times New Roman" panose="02020603050405020304" pitchFamily="18" charset="0"/>
              </a:rPr>
              <a:t>, prokaryotes maintain a single chromosome while eukaryotes have multiple chromosomes</a:t>
            </a:r>
            <a:r>
              <a:rPr lang="en-US" dirty="0" smtClean="0">
                <a:latin typeface="Times New Roman" panose="02020603050405020304" pitchFamily="18" charset="0"/>
                <a:cs typeface="Times New Roman" panose="02020603050405020304" pitchFamily="18" charset="0"/>
              </a:rPr>
              <a:t>.</a:t>
            </a:r>
          </a:p>
          <a:p>
            <a:pPr marL="285750" indent="-285750" fontAlgn="base">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Finally, prokaryotes can normally survive in extreme conditions while eukaryotes cannot. </a:t>
            </a:r>
          </a:p>
        </p:txBody>
      </p:sp>
    </p:spTree>
    <p:extLst>
      <p:ext uri="{BB962C8B-B14F-4D97-AF65-F5344CB8AC3E}">
        <p14:creationId xmlns:p14="http://schemas.microsoft.com/office/powerpoint/2010/main" val="1427149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2983" y="1512606"/>
            <a:ext cx="7289563" cy="2862322"/>
          </a:xfrm>
          <a:prstGeom prst="rect">
            <a:avLst/>
          </a:prstGeom>
          <a:noFill/>
        </p:spPr>
        <p:txBody>
          <a:bodyPr wrap="square" rtlCol="0">
            <a:spAutoFit/>
          </a:bodyPr>
          <a:lstStyle/>
          <a:p>
            <a:endParaRPr lang="en-US" sz="6000" dirty="0" smtClean="0">
              <a:latin typeface="Algerian" panose="04020705040A02060702" pitchFamily="82" charset="0"/>
            </a:endParaRPr>
          </a:p>
          <a:p>
            <a:r>
              <a:rPr lang="en-US" sz="6000" dirty="0">
                <a:latin typeface="Algerian" panose="04020705040A02060702" pitchFamily="82" charset="0"/>
              </a:rPr>
              <a:t> </a:t>
            </a:r>
            <a:r>
              <a:rPr lang="en-US" sz="6000" dirty="0" smtClean="0">
                <a:latin typeface="Algerian" panose="04020705040A02060702" pitchFamily="82" charset="0"/>
              </a:rPr>
              <a:t>       </a:t>
            </a:r>
          </a:p>
          <a:p>
            <a:r>
              <a:rPr lang="en-US" sz="6000" dirty="0">
                <a:latin typeface="Algerian" panose="04020705040A02060702" pitchFamily="82" charset="0"/>
              </a:rPr>
              <a:t> </a:t>
            </a:r>
            <a:r>
              <a:rPr lang="en-US" sz="6000" dirty="0" smtClean="0">
                <a:latin typeface="Algerian" panose="04020705040A02060702" pitchFamily="82" charset="0"/>
              </a:rPr>
              <a:t>       Thank You</a:t>
            </a:r>
            <a:endParaRPr lang="en-US" sz="6000" dirty="0">
              <a:latin typeface="Algerian" panose="04020705040A02060702" pitchFamily="82" charset="0"/>
            </a:endParaRPr>
          </a:p>
        </p:txBody>
      </p:sp>
    </p:spTree>
    <p:extLst>
      <p:ext uri="{BB962C8B-B14F-4D97-AF65-F5344CB8AC3E}">
        <p14:creationId xmlns:p14="http://schemas.microsoft.com/office/powerpoint/2010/main" val="2750979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Biology</a:t>
            </a:r>
            <a:endParaRPr lang="en-US" dirty="0"/>
          </a:p>
        </p:txBody>
      </p:sp>
      <p:sp>
        <p:nvSpPr>
          <p:cNvPr id="3" name="Subtitle 2"/>
          <p:cNvSpPr>
            <a:spLocks noGrp="1"/>
          </p:cNvSpPr>
          <p:nvPr>
            <p:ph type="subTitle" idx="1"/>
          </p:nvPr>
        </p:nvSpPr>
        <p:spPr/>
        <p:txBody>
          <a:bodyPr/>
          <a:lstStyle/>
          <a:p>
            <a:r>
              <a:rPr lang="en-US" dirty="0" smtClean="0"/>
              <a:t>Eukaryotic &amp; Prokaryotic Cell</a:t>
            </a:r>
            <a:endParaRPr lang="en-US" dirty="0"/>
          </a:p>
        </p:txBody>
      </p:sp>
    </p:spTree>
    <p:extLst>
      <p:ext uri="{BB962C8B-B14F-4D97-AF65-F5344CB8AC3E}">
        <p14:creationId xmlns:p14="http://schemas.microsoft.com/office/powerpoint/2010/main" val="332238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785" y="1034041"/>
            <a:ext cx="873380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Classification of cells: </a:t>
            </a:r>
            <a:endParaRPr lang="en-US" b="1" dirty="0" smtClean="0">
              <a:latin typeface="Times New Roman" panose="02020603050405020304" pitchFamily="18" charset="0"/>
              <a:cs typeface="Times New Roman" panose="02020603050405020304" pitchFamily="18" charset="0"/>
            </a:endParaRPr>
          </a:p>
          <a:p>
            <a:r>
              <a:rPr lang="en-US" b="1" dirty="0" smtClean="0"/>
              <a:t> </a:t>
            </a:r>
            <a:endParaRPr lang="en-US" dirty="0"/>
          </a:p>
        </p:txBody>
      </p:sp>
      <p:pic>
        <p:nvPicPr>
          <p:cNvPr id="5" name="Picture 4" descr="C:\Users\madiha aslam\AppData\Local\Microsoft\Windows\INetCache\Content.Word\aa1933ba89035c40cec26e9a48610300.png"/>
          <p:cNvPicPr/>
          <p:nvPr/>
        </p:nvPicPr>
        <p:blipFill>
          <a:blip r:embed="rId2">
            <a:extLst>
              <a:ext uri="{28A0092B-C50C-407E-A947-70E740481C1C}">
                <a14:useLocalDpi xmlns:a14="http://schemas.microsoft.com/office/drawing/2010/main" val="0"/>
              </a:ext>
            </a:extLst>
          </a:blip>
          <a:srcRect/>
          <a:stretch>
            <a:fillRect/>
          </a:stretch>
        </p:blipFill>
        <p:spPr bwMode="auto">
          <a:xfrm>
            <a:off x="2674834" y="1751889"/>
            <a:ext cx="7091583" cy="4204530"/>
          </a:xfrm>
          <a:prstGeom prst="rect">
            <a:avLst/>
          </a:prstGeom>
          <a:noFill/>
          <a:ln>
            <a:noFill/>
          </a:ln>
        </p:spPr>
      </p:pic>
    </p:spTree>
    <p:extLst>
      <p:ext uri="{BB962C8B-B14F-4D97-AF65-F5344CB8AC3E}">
        <p14:creationId xmlns:p14="http://schemas.microsoft.com/office/powerpoint/2010/main" val="419091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720" y="931491"/>
            <a:ext cx="9528560" cy="535531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Prokaryotes</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b="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History </a:t>
            </a:r>
            <a:r>
              <a:rPr lang="en-US" b="1" dirty="0">
                <a:latin typeface="Times New Roman" panose="02020603050405020304" pitchFamily="18" charset="0"/>
                <a:cs typeface="Times New Roman" panose="02020603050405020304" pitchFamily="18" charset="0"/>
              </a:rPr>
              <a:t>of prokaryotes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Prokaryotes were the first forms of life on Earth, and they existed for billions of years before plants and animals appeared</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Earth and its moon are thought to be about 4.54 billion years old</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irst </a:t>
            </a:r>
            <a:r>
              <a:rPr lang="en-US" dirty="0">
                <a:latin typeface="Times New Roman" panose="02020603050405020304" pitchFamily="18" charset="0"/>
                <a:cs typeface="Times New Roman" panose="02020603050405020304" pitchFamily="18" charset="0"/>
              </a:rPr>
              <a:t>organisms—the first prokaryotes—were </a:t>
            </a:r>
            <a:r>
              <a:rPr lang="en-US" dirty="0" smtClean="0">
                <a:latin typeface="Times New Roman" panose="02020603050405020304" pitchFamily="18" charset="0"/>
                <a:cs typeface="Times New Roman" panose="02020603050405020304" pitchFamily="18" charset="0"/>
              </a:rPr>
              <a:t>adapted, geological </a:t>
            </a:r>
            <a:r>
              <a:rPr lang="en-US" dirty="0">
                <a:latin typeface="Times New Roman" panose="02020603050405020304" pitchFamily="18" charset="0"/>
                <a:cs typeface="Times New Roman" panose="02020603050405020304" pitchFamily="18" charset="0"/>
              </a:rPr>
              <a:t>upheaval and volcanic eruption, and was subject to bombardment by mutagenic radiation from the sun.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first organisms were prokaryotes that could withstand these harsh conditions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Definition</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single, circular DNA strand is often concentrated in an unbound nuclear region, called a </a:t>
            </a:r>
            <a:r>
              <a:rPr lang="en-US" b="1" dirty="0">
                <a:latin typeface="Times New Roman" panose="02020603050405020304" pitchFamily="18" charset="0"/>
                <a:cs typeface="Times New Roman" panose="02020603050405020304" pitchFamily="18" charset="0"/>
              </a:rPr>
              <a:t>nucleoid</a:t>
            </a:r>
            <a:r>
              <a:rPr lang="en-US" dirty="0">
                <a:latin typeface="Times New Roman" panose="02020603050405020304" pitchFamily="18" charset="0"/>
                <a:cs typeface="Times New Roman" panose="02020603050405020304" pitchFamily="18" charset="0"/>
              </a:rPr>
              <a:t>. Such cells are </a:t>
            </a:r>
            <a:r>
              <a:rPr lang="en-US" b="1" dirty="0">
                <a:latin typeface="Times New Roman" panose="02020603050405020304" pitchFamily="18" charset="0"/>
                <a:cs typeface="Times New Roman" panose="02020603050405020304" pitchFamily="18" charset="0"/>
              </a:rPr>
              <a:t>prokaryotic</a:t>
            </a:r>
            <a:r>
              <a:rPr lang="en-US" dirty="0">
                <a:latin typeface="Times New Roman" panose="02020603050405020304" pitchFamily="18" charset="0"/>
                <a:cs typeface="Times New Roman" panose="02020603050405020304" pitchFamily="18" charset="0"/>
              </a:rPr>
              <a:t> (meaning before nucleus).</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Prokaryotes are tiny, but in a very real sense, they dominate the Earth.</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They live nearly everywhere – on every surface, on land and in water, and even inside of our bodies.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902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adiha aslam\Desktop\iqra folder\Tree1.gif"/>
          <p:cNvPicPr/>
          <p:nvPr/>
        </p:nvPicPr>
        <p:blipFill>
          <a:blip r:embed="rId2">
            <a:extLst>
              <a:ext uri="{28A0092B-C50C-407E-A947-70E740481C1C}">
                <a14:useLocalDpi xmlns:a14="http://schemas.microsoft.com/office/drawing/2010/main" val="0"/>
              </a:ext>
            </a:extLst>
          </a:blip>
          <a:srcRect/>
          <a:stretch>
            <a:fillRect/>
          </a:stretch>
        </p:blipFill>
        <p:spPr bwMode="auto">
          <a:xfrm>
            <a:off x="1900015" y="1939301"/>
            <a:ext cx="8391970" cy="3987800"/>
          </a:xfrm>
          <a:prstGeom prst="rect">
            <a:avLst/>
          </a:prstGeom>
          <a:noFill/>
          <a:ln>
            <a:noFill/>
          </a:ln>
        </p:spPr>
      </p:pic>
      <p:sp>
        <p:nvSpPr>
          <p:cNvPr id="3" name="TextBox 2"/>
          <p:cNvSpPr txBox="1"/>
          <p:nvPr/>
        </p:nvSpPr>
        <p:spPr>
          <a:xfrm>
            <a:off x="1777525" y="940037"/>
            <a:ext cx="690500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Classification of prokaryotes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61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862" y="1068224"/>
            <a:ext cx="8280874"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Structure of </a:t>
            </a:r>
            <a:r>
              <a:rPr lang="en-US" b="1" dirty="0" smtClean="0">
                <a:latin typeface="Times New Roman" panose="02020603050405020304" pitchFamily="18" charset="0"/>
                <a:cs typeface="Times New Roman" panose="02020603050405020304" pitchFamily="18" charset="0"/>
              </a:rPr>
              <a:t>prokaryotes</a:t>
            </a:r>
          </a:p>
          <a:p>
            <a:endParaRPr lang="en-US" dirty="0"/>
          </a:p>
          <a:p>
            <a:endParaRPr lang="en-US" dirty="0"/>
          </a:p>
        </p:txBody>
      </p:sp>
      <p:pic>
        <p:nvPicPr>
          <p:cNvPr id="5" name="Picture 4" descr="C:\Users\madiha aslam\Desktop\iqra folder\AFT6DypDkfgUtzf4muM42dmz.jpeg"/>
          <p:cNvPicPr/>
          <p:nvPr/>
        </p:nvPicPr>
        <p:blipFill>
          <a:blip r:embed="rId2">
            <a:extLst>
              <a:ext uri="{28A0092B-C50C-407E-A947-70E740481C1C}">
                <a14:useLocalDpi xmlns:a14="http://schemas.microsoft.com/office/drawing/2010/main" val="0"/>
              </a:ext>
            </a:extLst>
          </a:blip>
          <a:srcRect/>
          <a:stretch>
            <a:fillRect/>
          </a:stretch>
        </p:blipFill>
        <p:spPr bwMode="auto">
          <a:xfrm>
            <a:off x="3237432" y="1820253"/>
            <a:ext cx="5717136" cy="3794333"/>
          </a:xfrm>
          <a:prstGeom prst="rect">
            <a:avLst/>
          </a:prstGeom>
          <a:noFill/>
          <a:ln>
            <a:noFill/>
          </a:ln>
        </p:spPr>
      </p:pic>
    </p:spTree>
    <p:extLst>
      <p:ext uri="{BB962C8B-B14F-4D97-AF65-F5344CB8AC3E}">
        <p14:creationId xmlns:p14="http://schemas.microsoft.com/office/powerpoint/2010/main" val="152029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042" y="1120676"/>
            <a:ext cx="7716852" cy="2308324"/>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Bacteria</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Because bacteria have few morphological </a:t>
            </a:r>
            <a:r>
              <a:rPr lang="en-US" dirty="0" smtClean="0">
                <a:latin typeface="Times New Roman" panose="02020603050405020304" pitchFamily="18" charset="0"/>
                <a:cs typeface="Times New Roman" panose="02020603050405020304" pitchFamily="18" charset="0"/>
              </a:rPr>
              <a:t>characteristics</a:t>
            </a: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techniques used are: bacterium shape, staining, colony morphology, and differential culture media.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Three </a:t>
            </a:r>
            <a:r>
              <a:rPr lang="en-US" dirty="0">
                <a:latin typeface="Times New Roman" panose="02020603050405020304" pitchFamily="18" charset="0"/>
                <a:cs typeface="Times New Roman" panose="02020603050405020304" pitchFamily="18" charset="0"/>
              </a:rPr>
              <a:t>of the most common bacteria shapes are</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cocci</a:t>
            </a:r>
            <a:r>
              <a:rPr lang="en-US" dirty="0">
                <a:latin typeface="Times New Roman" panose="02020603050405020304" pitchFamily="18" charset="0"/>
                <a:cs typeface="Times New Roman" panose="02020603050405020304" pitchFamily="18" charset="0"/>
              </a:rPr>
              <a:t> (spheres), </a:t>
            </a:r>
            <a:r>
              <a:rPr lang="en-US" b="1" dirty="0">
                <a:latin typeface="Times New Roman" panose="02020603050405020304" pitchFamily="18" charset="0"/>
                <a:cs typeface="Times New Roman" panose="02020603050405020304" pitchFamily="18" charset="0"/>
              </a:rPr>
              <a:t>bacilli</a:t>
            </a:r>
            <a:r>
              <a:rPr lang="en-US" dirty="0">
                <a:latin typeface="Times New Roman" panose="02020603050405020304" pitchFamily="18" charset="0"/>
                <a:cs typeface="Times New Roman" panose="02020603050405020304" pitchFamily="18" charset="0"/>
              </a:rPr>
              <a:t> (rods), </a:t>
            </a:r>
            <a:r>
              <a:rPr lang="en-US" b="1" dirty="0">
                <a:latin typeface="Times New Roman" panose="02020603050405020304" pitchFamily="18" charset="0"/>
                <a:cs typeface="Times New Roman" panose="02020603050405020304" pitchFamily="18" charset="0"/>
              </a:rPr>
              <a:t>spirilli </a:t>
            </a:r>
            <a:r>
              <a:rPr lang="en-US" dirty="0">
                <a:latin typeface="Times New Roman" panose="02020603050405020304" pitchFamily="18" charset="0"/>
                <a:cs typeface="Times New Roman" panose="02020603050405020304" pitchFamily="18" charset="0"/>
              </a:rPr>
              <a:t>(corkscrews). </a:t>
            </a: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addition, bacteria may grow</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unicellular units, clusters, or in chains</a:t>
            </a:r>
            <a:r>
              <a:rPr lang="en-US"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3" name="Picture 2" descr="C:\Users\HP\Desktop\vitmen\Screenshot_20200415-230724_1586974710712.jpg"/>
          <p:cNvPicPr/>
          <p:nvPr/>
        </p:nvPicPr>
        <p:blipFill>
          <a:blip r:embed="rId2">
            <a:extLst>
              <a:ext uri="{28A0092B-C50C-407E-A947-70E740481C1C}">
                <a14:useLocalDpi xmlns:a14="http://schemas.microsoft.com/office/drawing/2010/main" val="0"/>
              </a:ext>
            </a:extLst>
          </a:blip>
          <a:srcRect/>
          <a:stretch>
            <a:fillRect/>
          </a:stretch>
        </p:blipFill>
        <p:spPr bwMode="auto">
          <a:xfrm>
            <a:off x="3085032" y="3760150"/>
            <a:ext cx="5093294" cy="2211591"/>
          </a:xfrm>
          <a:prstGeom prst="rect">
            <a:avLst/>
          </a:prstGeom>
          <a:noFill/>
          <a:ln>
            <a:noFill/>
          </a:ln>
        </p:spPr>
      </p:pic>
    </p:spTree>
    <p:extLst>
      <p:ext uri="{BB962C8B-B14F-4D97-AF65-F5344CB8AC3E}">
        <p14:creationId xmlns:p14="http://schemas.microsoft.com/office/powerpoint/2010/main" val="28417181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398</TotalTime>
  <Words>2672</Words>
  <Application>Microsoft Office PowerPoint</Application>
  <PresentationFormat>Widescreen</PresentationFormat>
  <Paragraphs>385</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Algerian</vt:lpstr>
      <vt:lpstr>Arial</vt:lpstr>
      <vt:lpstr>Garamond</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 Biology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madihaaslam938@gmail.com</dc:creator>
  <cp:lastModifiedBy>Shahid Iqbal</cp:lastModifiedBy>
  <cp:revision>37</cp:revision>
  <dcterms:created xsi:type="dcterms:W3CDTF">2020-04-18T06:08:48Z</dcterms:created>
  <dcterms:modified xsi:type="dcterms:W3CDTF">2020-05-02T05:27:32Z</dcterms:modified>
</cp:coreProperties>
</file>