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6E1F-7F29-4208-B3C0-140383E23F78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9524-21F7-450F-B9C0-ABF9CF594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1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4D28C2-C684-46A4-B7B2-3A3C0996031C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109" y="5944870"/>
            <a:ext cx="4893945" cy="913130"/>
          </a:xfrm>
          <a:custGeom>
            <a:avLst/>
            <a:gdLst/>
            <a:ahLst/>
            <a:cxnLst/>
            <a:rect l="l" t="t" r="r" b="b"/>
            <a:pathLst>
              <a:path w="4893945" h="913129">
                <a:moveTo>
                  <a:pt x="82019" y="20299"/>
                </a:moveTo>
                <a:lnTo>
                  <a:pt x="3633665" y="913129"/>
                </a:lnTo>
                <a:lnTo>
                  <a:pt x="4893660" y="913129"/>
                </a:lnTo>
                <a:lnTo>
                  <a:pt x="82019" y="20299"/>
                </a:lnTo>
                <a:close/>
              </a:path>
              <a:path w="4893945" h="913129">
                <a:moveTo>
                  <a:pt x="1270" y="0"/>
                </a:moveTo>
                <a:lnTo>
                  <a:pt x="0" y="5079"/>
                </a:lnTo>
                <a:lnTo>
                  <a:pt x="82019" y="20299"/>
                </a:lnTo>
                <a:lnTo>
                  <a:pt x="127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140" y="5938520"/>
            <a:ext cx="3656965" cy="919480"/>
          </a:xfrm>
          <a:custGeom>
            <a:avLst/>
            <a:gdLst/>
            <a:ahLst/>
            <a:cxnLst/>
            <a:rect l="l" t="t" r="r" b="b"/>
            <a:pathLst>
              <a:path w="3656965" h="919479">
                <a:moveTo>
                  <a:pt x="0" y="0"/>
                </a:moveTo>
                <a:lnTo>
                  <a:pt x="7620" y="6349"/>
                </a:lnTo>
                <a:lnTo>
                  <a:pt x="2870845" y="919479"/>
                </a:lnTo>
                <a:lnTo>
                  <a:pt x="3656536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73420"/>
            <a:ext cx="3402329" cy="1084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490" y="414020"/>
            <a:ext cx="745807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990" y="2051050"/>
            <a:ext cx="7951470" cy="1412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910" y="4953000"/>
            <a:ext cx="7444740" cy="486409"/>
          </a:xfrm>
          <a:custGeom>
            <a:avLst/>
            <a:gdLst/>
            <a:ahLst/>
            <a:cxnLst/>
            <a:rect l="l" t="t" r="r" b="b"/>
            <a:pathLst>
              <a:path w="7444740" h="486410">
                <a:moveTo>
                  <a:pt x="7444740" y="0"/>
                </a:moveTo>
                <a:lnTo>
                  <a:pt x="0" y="289559"/>
                </a:lnTo>
                <a:lnTo>
                  <a:pt x="7444740" y="486409"/>
                </a:lnTo>
                <a:lnTo>
                  <a:pt x="744474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79" y="5236209"/>
            <a:ext cx="9018270" cy="787400"/>
          </a:xfrm>
          <a:custGeom>
            <a:avLst/>
            <a:gdLst/>
            <a:ahLst/>
            <a:cxnLst/>
            <a:rect l="l" t="t" r="r" b="b"/>
            <a:pathLst>
              <a:path w="9018270" h="787400">
                <a:moveTo>
                  <a:pt x="9018270" y="0"/>
                </a:moveTo>
                <a:lnTo>
                  <a:pt x="0" y="0"/>
                </a:lnTo>
                <a:lnTo>
                  <a:pt x="9018270" y="787399"/>
                </a:lnTo>
                <a:lnTo>
                  <a:pt x="901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0" y="4992370"/>
            <a:ext cx="9141460" cy="186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86020"/>
            <a:ext cx="9144000" cy="814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468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9890"/>
            <a:ext cx="9144000" cy="1200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1177290"/>
            <a:ext cx="7891145" cy="4026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43180" indent="-255270">
              <a:lnSpc>
                <a:spcPct val="100000"/>
              </a:lnSpc>
              <a:spcBef>
                <a:spcPts val="100"/>
              </a:spcBef>
              <a:tabLst>
                <a:tab pos="2261870" algn="l"/>
                <a:tab pos="2731135" algn="l"/>
                <a:tab pos="3961765" algn="l"/>
                <a:tab pos="5459095" algn="l"/>
                <a:tab pos="5990590" algn="l"/>
              </a:tabLst>
            </a:pPr>
            <a:r>
              <a:rPr sz="2800" b="1" dirty="0" smtClean="0">
                <a:latin typeface="Arial"/>
                <a:cs typeface="Arial"/>
              </a:rPr>
              <a:t>Protection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of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Social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Values-</a:t>
            </a:r>
            <a:r>
              <a:rPr sz="2800" b="1" dirty="0">
                <a:latin typeface="Arial"/>
                <a:cs typeface="Arial"/>
              </a:rPr>
              <a:t>	</a:t>
            </a:r>
            <a:endParaRPr lang="en-US" sz="2800" b="1" dirty="0" smtClean="0">
              <a:latin typeface="Arial"/>
              <a:cs typeface="Arial"/>
            </a:endParaRPr>
          </a:p>
          <a:p>
            <a:pPr marL="305435" marR="43180" indent="-255270">
              <a:lnSpc>
                <a:spcPct val="100000"/>
              </a:lnSpc>
              <a:spcBef>
                <a:spcPts val="100"/>
              </a:spcBef>
              <a:tabLst>
                <a:tab pos="2261870" algn="l"/>
                <a:tab pos="2731135" algn="l"/>
                <a:tab pos="3961765" algn="l"/>
                <a:tab pos="5459095" algn="l"/>
                <a:tab pos="5990590" algn="l"/>
              </a:tabLst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 principal of School Organization is to protect  social  values. Being a component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,  It must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society 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305435" marR="299085" indent="-255270">
              <a:lnSpc>
                <a:spcPct val="100000"/>
              </a:lnSpc>
              <a:tabLst>
                <a:tab pos="2729230" algn="l"/>
                <a:tab pos="3196590" algn="l"/>
                <a:tab pos="4752975" algn="l"/>
                <a:tab pos="5906135" algn="l"/>
              </a:tabLst>
            </a:pPr>
            <a:r>
              <a:rPr sz="2800" b="1" dirty="0" smtClean="0">
                <a:latin typeface="Arial"/>
                <a:cs typeface="Arial"/>
              </a:rPr>
              <a:t>Achievement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of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Specific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Aims-</a:t>
            </a:r>
            <a:r>
              <a:rPr sz="2800" b="1" dirty="0">
                <a:latin typeface="Arial"/>
                <a:cs typeface="Arial"/>
              </a:rPr>
              <a:t>	</a:t>
            </a:r>
            <a:endParaRPr lang="en-US" sz="2800" b="1" dirty="0" smtClean="0">
              <a:latin typeface="Arial"/>
              <a:cs typeface="Arial"/>
            </a:endParaRPr>
          </a:p>
          <a:p>
            <a:pPr marL="305435" marR="299085" indent="-255270">
              <a:lnSpc>
                <a:spcPct val="100000"/>
              </a:lnSpc>
              <a:tabLst>
                <a:tab pos="2729230" algn="l"/>
                <a:tab pos="3196590" algn="l"/>
                <a:tab pos="4752975" algn="l"/>
                <a:tab pos="5906135" algn="l"/>
              </a:tabLst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 must monitor the specific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and  efficient teaching and developing</a:t>
            </a:r>
          </a:p>
        </p:txBody>
      </p:sp>
      <p:sp>
        <p:nvSpPr>
          <p:cNvPr id="3" name="object 3"/>
          <p:cNvSpPr/>
          <p:nvPr/>
        </p:nvSpPr>
        <p:spPr>
          <a:xfrm>
            <a:off x="224790" y="76200"/>
            <a:ext cx="8468360" cy="130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491490"/>
            <a:ext cx="7968615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140970" indent="-255270">
              <a:lnSpc>
                <a:spcPct val="100000"/>
              </a:lnSpc>
              <a:spcBef>
                <a:spcPts val="100"/>
              </a:spcBef>
              <a:tabLst>
                <a:tab pos="1805305" algn="l"/>
                <a:tab pos="2274570" algn="l"/>
                <a:tab pos="4114800" algn="l"/>
                <a:tab pos="6235065" algn="l"/>
                <a:tab pos="6702425" algn="l"/>
              </a:tabLst>
            </a:pPr>
            <a:r>
              <a:rPr sz="3200" b="1" dirty="0" smtClean="0">
                <a:latin typeface="Arial"/>
                <a:cs typeface="Arial"/>
              </a:rPr>
              <a:t>Interest</a:t>
            </a:r>
            <a:r>
              <a:rPr sz="3200" b="1" dirty="0">
                <a:latin typeface="Arial"/>
                <a:cs typeface="Arial"/>
              </a:rPr>
              <a:t>	of	</a:t>
            </a:r>
            <a:r>
              <a:rPr sz="3200" b="1" dirty="0" smtClean="0">
                <a:latin typeface="Arial"/>
                <a:cs typeface="Arial"/>
              </a:rPr>
              <a:t>individual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differences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of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child-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children in school does not have equal abilities  so this factor should be kept in mind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should be made in such away that  each child get opportunity to develop their inner  potentials.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2755900" algn="l"/>
                <a:tab pos="3604895" algn="l"/>
              </a:tabLst>
            </a:pPr>
            <a:r>
              <a:rPr sz="3200" b="1" dirty="0" smtClean="0">
                <a:latin typeface="Arial"/>
                <a:cs typeface="Arial"/>
              </a:rPr>
              <a:t>Co-operation</a:t>
            </a:r>
            <a:r>
              <a:rPr sz="3200" b="1" dirty="0">
                <a:latin typeface="Arial"/>
                <a:cs typeface="Arial"/>
              </a:rPr>
              <a:t>	with	Society</a:t>
            </a:r>
            <a:endParaRPr sz="3200" dirty="0">
              <a:latin typeface="Arial"/>
              <a:cs typeface="Arial"/>
            </a:endParaRPr>
          </a:p>
          <a:p>
            <a:pPr marL="305435" marR="43180">
              <a:lnSpc>
                <a:spcPct val="10000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school can never go through progress until the  individual of the society develop a positive attitude  toward the school.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604" y="685800"/>
            <a:ext cx="7828280" cy="5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94740" algn="l"/>
                <a:tab pos="3430904" algn="l"/>
                <a:tab pos="4413885" algn="l"/>
                <a:tab pos="4977130" algn="l"/>
              </a:tabLst>
            </a:pPr>
            <a:r>
              <a:rPr sz="3200" baseline="1651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Arial"/>
                <a:cs typeface="Arial"/>
              </a:rPr>
              <a:t>The	</a:t>
            </a:r>
            <a:r>
              <a:rPr sz="3200" b="1" dirty="0" smtClean="0">
                <a:latin typeface="Arial"/>
                <a:cs typeface="Arial"/>
              </a:rPr>
              <a:t>organization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must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be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flexible</a:t>
            </a:r>
            <a:endParaRPr lang="en-US" sz="3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94740" algn="l"/>
                <a:tab pos="3430904" algn="l"/>
                <a:tab pos="4413885" algn="l"/>
                <a:tab pos="4977130" algn="l"/>
              </a:tabLst>
            </a:pP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flexible and balanced because the  society always tends  to changes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need of  the human being also changes with time.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baseline="1651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latin typeface="Arial"/>
                <a:cs typeface="Arial"/>
              </a:rPr>
              <a:t>Comprehensiveness</a:t>
            </a:r>
            <a:endParaRPr lang="en-US" sz="3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every aspect of the activity should be  comprehensive and a clear picture of the  organization should be presented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baseline="16516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latin typeface="Arial"/>
                <a:cs typeface="Arial"/>
              </a:rPr>
              <a:t>Utility</a:t>
            </a:r>
            <a:endParaRPr lang="en-US" sz="3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the possible resources help in  achieving the goals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890" y="262890"/>
            <a:ext cx="8128634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dirty="0" smtClean="0">
                <a:latin typeface="Arial"/>
                <a:cs typeface="Arial"/>
              </a:rPr>
              <a:t>Adaptability</a:t>
            </a:r>
            <a:endParaRPr sz="2700" dirty="0">
              <a:latin typeface="Arial"/>
              <a:cs typeface="Arial"/>
            </a:endParaRPr>
          </a:p>
          <a:p>
            <a:pPr marL="292735" marR="1724660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facilitate our activities . The power  of adaptability is the key of success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  <a:tabLst>
                <a:tab pos="2649855" algn="l"/>
              </a:tabLst>
            </a:pPr>
            <a:r>
              <a:rPr sz="2700" b="1" dirty="0" smtClean="0">
                <a:latin typeface="Arial"/>
                <a:cs typeface="Arial"/>
              </a:rPr>
              <a:t>Professional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Growth</a:t>
            </a:r>
            <a:endParaRPr sz="2700" dirty="0">
              <a:latin typeface="Arial"/>
              <a:cs typeface="Arial"/>
            </a:endParaRPr>
          </a:p>
          <a:p>
            <a:pPr marL="292735" marR="30480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other worker should be given a proper  training facilitation for better performance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00" b="1" dirty="0" smtClean="0">
                <a:latin typeface="Arial"/>
                <a:cs typeface="Arial"/>
              </a:rPr>
              <a:t>Accountability</a:t>
            </a:r>
            <a:endParaRPr sz="2700" dirty="0">
              <a:latin typeface="Arial"/>
              <a:cs typeface="Arial"/>
            </a:endParaRPr>
          </a:p>
          <a:p>
            <a:pPr marL="292735" marR="85090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activities of the staff give a positive  result to organization. The principal should  encourage hard worker and and a sign of alertness  for the rest.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00" b="1" dirty="0" smtClean="0">
                <a:latin typeface="Arial"/>
                <a:cs typeface="Arial"/>
              </a:rPr>
              <a:t>Simplicity</a:t>
            </a:r>
            <a:endParaRPr sz="2700" dirty="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  <a:r>
              <a:rPr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in easy way.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1515109"/>
            <a:ext cx="7230110" cy="13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304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761489" algn="l"/>
                <a:tab pos="2069464" algn="l"/>
                <a:tab pos="2449830" algn="l"/>
                <a:tab pos="4766945" algn="l"/>
                <a:tab pos="5981700" algn="l"/>
              </a:tabLst>
            </a:pPr>
            <a:r>
              <a:rPr sz="2700" b="1" dirty="0" smtClean="0">
                <a:latin typeface="Arial"/>
                <a:cs typeface="Arial"/>
              </a:rPr>
              <a:t>Raising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the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professional</a:t>
            </a:r>
            <a:r>
              <a:rPr lang="en-US" sz="2700" b="1" dirty="0" smtClean="0">
                <a:latin typeface="Arial"/>
                <a:cs typeface="Arial"/>
              </a:rPr>
              <a:t>  </a:t>
            </a:r>
            <a:r>
              <a:rPr sz="2700" b="1" dirty="0" smtClean="0">
                <a:latin typeface="Arial"/>
                <a:cs typeface="Arial"/>
              </a:rPr>
              <a:t>status</a:t>
            </a:r>
            <a:r>
              <a:rPr sz="2700" b="1" dirty="0">
                <a:latin typeface="Arial"/>
                <a:cs typeface="Arial"/>
              </a:rPr>
              <a:t>	of  </a:t>
            </a:r>
            <a:r>
              <a:rPr sz="2700" b="1" dirty="0" smtClean="0">
                <a:latin typeface="Arial"/>
                <a:cs typeface="Arial"/>
              </a:rPr>
              <a:t>teaching,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teachers</a:t>
            </a:r>
            <a:endParaRPr sz="2700" dirty="0">
              <a:latin typeface="Arial"/>
              <a:cs typeface="Arial"/>
            </a:endParaRPr>
          </a:p>
          <a:p>
            <a:pPr marL="4953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094864" algn="l"/>
                <a:tab pos="4080510" algn="l"/>
                <a:tab pos="4528820" algn="l"/>
              </a:tabLst>
            </a:pPr>
            <a:r>
              <a:rPr sz="2700" b="1" dirty="0" smtClean="0">
                <a:latin typeface="Arial"/>
                <a:cs typeface="Arial"/>
              </a:rPr>
              <a:t>Reducing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disparities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in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schools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490" y="2851150"/>
            <a:ext cx="783971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7700" algn="l"/>
                <a:tab pos="2261235" algn="l"/>
                <a:tab pos="4621530" algn="l"/>
              </a:tabLst>
            </a:pPr>
            <a:r>
              <a:rPr sz="2700" b="1" smtClean="0">
                <a:latin typeface="Arial"/>
                <a:cs typeface="Arial"/>
              </a:rPr>
              <a:t>Designing	a</a:t>
            </a:r>
            <a:r>
              <a:rPr lang="en-US" sz="2700" b="1" smtClean="0">
                <a:latin typeface="Arial"/>
                <a:cs typeface="Arial"/>
              </a:rPr>
              <a:t> </a:t>
            </a:r>
            <a:r>
              <a:rPr sz="2700" b="1" smtClean="0">
                <a:latin typeface="Arial"/>
                <a:cs typeface="Arial"/>
              </a:rPr>
              <a:t>21st-century</a:t>
            </a:r>
            <a:r>
              <a:rPr lang="en-US" sz="2700" b="1" smtClean="0">
                <a:latin typeface="Arial"/>
                <a:cs typeface="Arial"/>
              </a:rPr>
              <a:t> </a:t>
            </a:r>
            <a:r>
              <a:rPr sz="2700" b="1" smtClean="0">
                <a:latin typeface="Arial"/>
                <a:cs typeface="Arial"/>
              </a:rPr>
              <a:t>curriculum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3313429"/>
            <a:ext cx="7702550" cy="172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304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21180" algn="l"/>
                <a:tab pos="2238375" algn="l"/>
                <a:tab pos="2383790" algn="l"/>
                <a:tab pos="3660140" algn="l"/>
                <a:tab pos="5233035" algn="l"/>
              </a:tabLst>
            </a:pPr>
            <a:r>
              <a:rPr sz="2700" b="1" dirty="0" smtClean="0">
                <a:latin typeface="Arial"/>
                <a:cs typeface="Arial"/>
              </a:rPr>
              <a:t>Promoting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flexible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learning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arrangements  focused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on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growth</a:t>
            </a:r>
            <a:endParaRPr sz="2700" dirty="0" smtClean="0">
              <a:latin typeface="Arial"/>
              <a:cs typeface="Arial"/>
            </a:endParaRPr>
          </a:p>
          <a:p>
            <a:pPr marL="494665" marR="864235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298065" algn="l"/>
                <a:tab pos="3081020" algn="l"/>
                <a:tab pos="4625340" algn="l"/>
                <a:tab pos="5312410" algn="l"/>
                <a:tab pos="6514465" algn="l"/>
              </a:tabLst>
            </a:pPr>
            <a:r>
              <a:rPr sz="2700" b="1" dirty="0" smtClean="0">
                <a:latin typeface="Arial"/>
                <a:cs typeface="Arial"/>
              </a:rPr>
              <a:t>Identifying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and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meeting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the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needs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of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sz="2700" b="1" dirty="0" smtClean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children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790" y="121920"/>
            <a:ext cx="8468360" cy="130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990" y="1126490"/>
            <a:ext cx="7750810" cy="94641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79525" algn="l"/>
                <a:tab pos="3690620" algn="l"/>
              </a:tabLst>
            </a:pPr>
            <a:r>
              <a:rPr sz="2700" spc="85" dirty="0" smtClean="0">
                <a:latin typeface="Arial"/>
                <a:cs typeface="Arial"/>
              </a:rPr>
              <a:t>Time</a:t>
            </a:r>
            <a:r>
              <a:rPr lang="en-US" spc="85" dirty="0">
                <a:latin typeface="Arial"/>
                <a:cs typeface="Arial"/>
              </a:rPr>
              <a:t> </a:t>
            </a:r>
            <a:r>
              <a:rPr sz="2700" spc="125" dirty="0" smtClean="0">
                <a:latin typeface="Arial"/>
                <a:cs typeface="Arial"/>
              </a:rPr>
              <a:t>Management</a:t>
            </a:r>
            <a:r>
              <a:rPr sz="2700" spc="125" dirty="0">
                <a:latin typeface="Arial"/>
                <a:cs typeface="Arial"/>
              </a:rPr>
              <a:t>	</a:t>
            </a:r>
            <a:r>
              <a:rPr sz="2700" spc="60" dirty="0">
                <a:latin typeface="Arial"/>
                <a:cs typeface="Arial"/>
              </a:rPr>
              <a:t>issues</a:t>
            </a:r>
            <a:endParaRPr sz="2700" dirty="0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728470" algn="l"/>
                <a:tab pos="3016885" algn="l"/>
              </a:tabLst>
            </a:pPr>
            <a:r>
              <a:rPr sz="2700" spc="60" dirty="0" smtClean="0">
                <a:latin typeface="Arial"/>
                <a:cs typeface="Arial"/>
              </a:rPr>
              <a:t>Finding</a:t>
            </a:r>
            <a:r>
              <a:rPr lang="en-US" spc="60" dirty="0">
                <a:latin typeface="Arial"/>
                <a:cs typeface="Arial"/>
              </a:rPr>
              <a:t> </a:t>
            </a:r>
            <a:r>
              <a:rPr sz="2700" spc="60" dirty="0" smtClean="0">
                <a:latin typeface="Arial"/>
                <a:cs typeface="Arial"/>
              </a:rPr>
              <a:t>proper</a:t>
            </a:r>
            <a:r>
              <a:rPr lang="en-US" sz="2700" spc="60" dirty="0" smtClean="0">
                <a:latin typeface="Arial"/>
                <a:cs typeface="Arial"/>
              </a:rPr>
              <a:t> </a:t>
            </a:r>
            <a:r>
              <a:rPr sz="2700" spc="80" dirty="0" smtClean="0">
                <a:latin typeface="Arial"/>
                <a:cs typeface="Arial"/>
              </a:rPr>
              <a:t>resources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54990" y="2051050"/>
            <a:ext cx="7951470" cy="141320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986914" algn="l"/>
                <a:tab pos="3039110" algn="l"/>
              </a:tabLst>
            </a:pPr>
            <a:r>
              <a:rPr sz="2700" b="0" spc="65" dirty="0" smtClean="0"/>
              <a:t>Adapting</a:t>
            </a:r>
            <a:r>
              <a:rPr lang="en-US" sz="2700" b="0" spc="65" dirty="0" smtClean="0"/>
              <a:t> </a:t>
            </a:r>
            <a:r>
              <a:rPr sz="2700" b="0" spc="60" dirty="0" smtClean="0"/>
              <a:t>class</a:t>
            </a:r>
            <a:r>
              <a:rPr sz="2700" b="0" spc="60" dirty="0"/>
              <a:t>	</a:t>
            </a:r>
            <a:r>
              <a:rPr lang="en-US" sz="2700" b="0" spc="60" dirty="0" smtClean="0"/>
              <a:t> </a:t>
            </a:r>
            <a:r>
              <a:rPr sz="2700" b="0" spc="80" dirty="0" smtClean="0"/>
              <a:t>activities</a:t>
            </a:r>
            <a:endParaRPr sz="2700" b="0" dirty="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301115" algn="l"/>
                <a:tab pos="4103370" algn="l"/>
                <a:tab pos="4952365" algn="l"/>
              </a:tabLst>
            </a:pPr>
            <a:r>
              <a:rPr sz="2700" b="0" spc="130" dirty="0" smtClean="0"/>
              <a:t>Ease</a:t>
            </a:r>
            <a:r>
              <a:rPr lang="en-US" sz="2700" b="0" spc="130" dirty="0" smtClean="0"/>
              <a:t> of </a:t>
            </a:r>
            <a:r>
              <a:rPr sz="2700" b="0" spc="65" dirty="0" smtClean="0"/>
              <a:t>communication</a:t>
            </a:r>
            <a:r>
              <a:rPr lang="en-US" b="0" spc="65" dirty="0"/>
              <a:t> </a:t>
            </a:r>
            <a:r>
              <a:rPr sz="2700" b="0" spc="15" dirty="0" smtClean="0"/>
              <a:t>with</a:t>
            </a:r>
            <a:r>
              <a:rPr lang="en-US" sz="2700" b="0" spc="15" dirty="0" smtClean="0"/>
              <a:t> </a:t>
            </a:r>
            <a:r>
              <a:rPr sz="2700" b="0" spc="85" dirty="0" smtClean="0"/>
              <a:t>parents</a:t>
            </a:r>
            <a:endParaRPr sz="2700" b="0" dirty="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082164" algn="l"/>
                <a:tab pos="2930525" algn="l"/>
                <a:tab pos="5542915" algn="l"/>
              </a:tabLst>
            </a:pPr>
            <a:r>
              <a:rPr sz="2700" b="0" spc="80" dirty="0" smtClean="0"/>
              <a:t>Problems</a:t>
            </a:r>
            <a:r>
              <a:rPr lang="en-US" sz="2700" b="0" spc="80" dirty="0" smtClean="0"/>
              <a:t> </a:t>
            </a:r>
            <a:r>
              <a:rPr sz="2700" b="0" spc="15" dirty="0" smtClean="0"/>
              <a:t>with</a:t>
            </a:r>
            <a:r>
              <a:rPr sz="2700" b="0" spc="15" dirty="0"/>
              <a:t>	</a:t>
            </a:r>
            <a:r>
              <a:rPr sz="2700" b="0" spc="90" dirty="0"/>
              <a:t>Technological	Advancement</a:t>
            </a:r>
            <a:endParaRPr sz="2700" b="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3437889"/>
            <a:ext cx="8534400" cy="4690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04215" indent="-457200">
              <a:lnSpc>
                <a:spcPct val="112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14830" algn="l"/>
                <a:tab pos="2607310" algn="l"/>
                <a:tab pos="2740025" algn="l"/>
              </a:tabLst>
            </a:pPr>
            <a:r>
              <a:rPr sz="2700" spc="225" dirty="0" smtClean="0">
                <a:latin typeface="Arial"/>
                <a:cs typeface="Arial"/>
              </a:rPr>
              <a:t>P</a:t>
            </a:r>
            <a:r>
              <a:rPr sz="2700" spc="70" dirty="0" smtClean="0">
                <a:latin typeface="Arial"/>
                <a:cs typeface="Arial"/>
              </a:rPr>
              <a:t>r</a:t>
            </a:r>
            <a:r>
              <a:rPr sz="2700" spc="75" dirty="0" smtClean="0">
                <a:latin typeface="Arial"/>
                <a:cs typeface="Arial"/>
              </a:rPr>
              <a:t>ob</a:t>
            </a:r>
            <a:r>
              <a:rPr sz="2700" spc="60" dirty="0" smtClean="0">
                <a:latin typeface="Arial"/>
                <a:cs typeface="Arial"/>
              </a:rPr>
              <a:t>l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m</a:t>
            </a:r>
            <a:r>
              <a:rPr sz="2700" spc="-155" dirty="0" smtClean="0">
                <a:latin typeface="Arial"/>
                <a:cs typeface="Arial"/>
              </a:rPr>
              <a:t>s</a:t>
            </a:r>
            <a:r>
              <a:rPr lang="en-US" sz="2700" spc="-155" dirty="0" smtClean="0">
                <a:latin typeface="Arial"/>
                <a:cs typeface="Arial"/>
              </a:rPr>
              <a:t> </a:t>
            </a:r>
            <a:r>
              <a:rPr sz="2700" spc="215" dirty="0" smtClean="0">
                <a:latin typeface="Arial"/>
                <a:cs typeface="Arial"/>
              </a:rPr>
              <a:t>W</a:t>
            </a:r>
            <a:r>
              <a:rPr sz="2700" spc="70" dirty="0" smtClean="0">
                <a:latin typeface="Arial"/>
                <a:cs typeface="Arial"/>
              </a:rPr>
              <a:t>i</a:t>
            </a:r>
            <a:r>
              <a:rPr sz="2700" spc="75" dirty="0" smtClean="0">
                <a:latin typeface="Arial"/>
                <a:cs typeface="Arial"/>
              </a:rPr>
              <a:t>t</a:t>
            </a:r>
            <a:r>
              <a:rPr sz="2700" spc="-150" dirty="0" smtClean="0">
                <a:latin typeface="Arial"/>
                <a:cs typeface="Arial"/>
              </a:rPr>
              <a:t>h</a:t>
            </a:r>
            <a:r>
              <a:rPr lang="en-US" sz="2700" spc="-150" dirty="0" smtClean="0">
                <a:latin typeface="Arial"/>
                <a:cs typeface="Arial"/>
              </a:rPr>
              <a:t> </a:t>
            </a:r>
            <a:r>
              <a:rPr sz="2700" spc="215" smtClean="0">
                <a:latin typeface="Arial"/>
                <a:cs typeface="Arial"/>
              </a:rPr>
              <a:t>F</a:t>
            </a:r>
            <a:r>
              <a:rPr sz="2700" spc="75" smtClean="0">
                <a:latin typeface="Arial"/>
                <a:cs typeface="Arial"/>
              </a:rPr>
              <a:t>un</a:t>
            </a:r>
            <a:r>
              <a:rPr sz="2700" spc="65" smtClean="0">
                <a:latin typeface="Arial"/>
                <a:cs typeface="Arial"/>
              </a:rPr>
              <a:t>d</a:t>
            </a:r>
            <a:r>
              <a:rPr sz="2700" spc="70" smtClean="0">
                <a:latin typeface="Arial"/>
                <a:cs typeface="Arial"/>
              </a:rPr>
              <a:t>i</a:t>
            </a:r>
            <a:r>
              <a:rPr sz="2700" spc="75" smtClean="0">
                <a:latin typeface="Arial"/>
                <a:cs typeface="Arial"/>
              </a:rPr>
              <a:t>n</a:t>
            </a:r>
            <a:r>
              <a:rPr sz="2700" spc="-95" smtClean="0">
                <a:latin typeface="Arial"/>
                <a:cs typeface="Arial"/>
              </a:rPr>
              <a:t>g  </a:t>
            </a:r>
            <a:endParaRPr lang="en-US" sz="2700" spc="-95" smtClean="0">
              <a:latin typeface="Arial"/>
              <a:cs typeface="Arial"/>
            </a:endParaRPr>
          </a:p>
          <a:p>
            <a:pPr marL="469900" marR="704215" indent="-457200">
              <a:lnSpc>
                <a:spcPct val="112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14830" algn="l"/>
                <a:tab pos="2607310" algn="l"/>
                <a:tab pos="2740025" algn="l"/>
              </a:tabLst>
            </a:pPr>
            <a:r>
              <a:rPr sz="2700" spc="80" smtClean="0">
                <a:latin typeface="Arial"/>
                <a:cs typeface="Arial"/>
              </a:rPr>
              <a:t>Psychological</a:t>
            </a:r>
            <a:r>
              <a:rPr lang="en-US" sz="2700" spc="80" smtClean="0">
                <a:latin typeface="Arial"/>
                <a:cs typeface="Arial"/>
              </a:rPr>
              <a:t> </a:t>
            </a:r>
            <a:r>
              <a:rPr lang="en-US" sz="2700" spc="80" dirty="0" smtClean="0">
                <a:latin typeface="Arial"/>
                <a:cs typeface="Arial"/>
              </a:rPr>
              <a:t>i</a:t>
            </a:r>
            <a:r>
              <a:rPr sz="2700" spc="60" dirty="0" smtClean="0">
                <a:latin typeface="Arial"/>
                <a:cs typeface="Arial"/>
              </a:rPr>
              <a:t>ssues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119630" algn="l"/>
              </a:tabLst>
            </a:pPr>
            <a:r>
              <a:rPr sz="2700" spc="95" dirty="0" smtClean="0">
                <a:latin typeface="Arial"/>
                <a:cs typeface="Arial"/>
              </a:rPr>
              <a:t>Leadership</a:t>
            </a:r>
            <a:r>
              <a:rPr lang="en-US" sz="2700" spc="95" dirty="0" smtClean="0">
                <a:latin typeface="Arial"/>
                <a:cs typeface="Arial"/>
              </a:rPr>
              <a:t> </a:t>
            </a:r>
            <a:r>
              <a:rPr sz="2700" spc="80" dirty="0" smtClean="0">
                <a:latin typeface="Arial"/>
                <a:cs typeface="Arial"/>
              </a:rPr>
              <a:t>Problems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sz="2700" spc="235" dirty="0" smtClean="0">
                <a:latin typeface="Arial"/>
                <a:cs typeface="Arial"/>
              </a:rPr>
              <a:t>I</a:t>
            </a:r>
            <a:r>
              <a:rPr sz="2700" spc="75" dirty="0" smtClean="0">
                <a:latin typeface="Arial"/>
                <a:cs typeface="Arial"/>
              </a:rPr>
              <a:t>nt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r</a:t>
            </a:r>
            <a:r>
              <a:rPr sz="2700" spc="85" dirty="0" smtClean="0">
                <a:latin typeface="Arial"/>
                <a:cs typeface="Arial"/>
              </a:rPr>
              <a:t>f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r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75" dirty="0" smtClean="0">
                <a:latin typeface="Arial"/>
                <a:cs typeface="Arial"/>
              </a:rPr>
              <a:t>n</a:t>
            </a:r>
            <a:r>
              <a:rPr sz="2700" spc="70" dirty="0" smtClean="0">
                <a:latin typeface="Arial"/>
                <a:cs typeface="Arial"/>
              </a:rPr>
              <a:t>c</a:t>
            </a:r>
            <a:r>
              <a:rPr sz="2700" dirty="0" smtClean="0">
                <a:latin typeface="Arial"/>
                <a:cs typeface="Arial"/>
              </a:rPr>
              <a:t>e</a:t>
            </a:r>
            <a:r>
              <a:rPr lang="en-US" sz="2700" dirty="0" smtClean="0">
                <a:latin typeface="Arial"/>
                <a:cs typeface="Arial"/>
              </a:rPr>
              <a:t> </a:t>
            </a:r>
            <a:r>
              <a:rPr sz="2700" spc="65" dirty="0" smtClean="0">
                <a:latin typeface="Arial"/>
                <a:cs typeface="Arial"/>
              </a:rPr>
              <a:t>o</a:t>
            </a:r>
            <a:r>
              <a:rPr sz="2700" spc="-150" dirty="0" smtClean="0">
                <a:latin typeface="Arial"/>
                <a:cs typeface="Arial"/>
              </a:rPr>
              <a:t>f</a:t>
            </a:r>
            <a:r>
              <a:rPr lang="en-US" sz="2700" dirty="0">
                <a:latin typeface="Arial"/>
                <a:cs typeface="Arial"/>
              </a:rPr>
              <a:t> </a:t>
            </a:r>
            <a:r>
              <a:rPr sz="2700" spc="75" dirty="0" smtClean="0">
                <a:latin typeface="Arial"/>
                <a:cs typeface="Arial"/>
              </a:rPr>
              <a:t>go</a:t>
            </a:r>
            <a:r>
              <a:rPr sz="2700" spc="70" dirty="0" smtClean="0">
                <a:latin typeface="Arial"/>
                <a:cs typeface="Arial"/>
              </a:rPr>
              <a:t>v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70" dirty="0" smtClean="0">
                <a:latin typeface="Arial"/>
                <a:cs typeface="Arial"/>
              </a:rPr>
              <a:t>r</a:t>
            </a:r>
            <a:r>
              <a:rPr sz="2700" spc="75" dirty="0" smtClean="0">
                <a:latin typeface="Arial"/>
                <a:cs typeface="Arial"/>
              </a:rPr>
              <a:t>n</a:t>
            </a:r>
            <a:r>
              <a:rPr sz="2700" spc="60" dirty="0" smtClean="0">
                <a:latin typeface="Arial"/>
                <a:cs typeface="Arial"/>
              </a:rPr>
              <a:t>m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5" dirty="0" smtClean="0">
                <a:latin typeface="Arial"/>
                <a:cs typeface="Arial"/>
              </a:rPr>
              <a:t>n</a:t>
            </a:r>
            <a:r>
              <a:rPr sz="2700" spc="-150" dirty="0" smtClean="0">
                <a:latin typeface="Arial"/>
                <a:cs typeface="Arial"/>
              </a:rPr>
              <a:t>t</a:t>
            </a:r>
            <a:endParaRPr lang="en-US" sz="2700" spc="-15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devotion among </a:t>
            </a:r>
            <a:r>
              <a:rPr lang="en-US" sz="2700" dirty="0" smtClean="0">
                <a:latin typeface="Arial"/>
                <a:cs typeface="Arial"/>
              </a:rPr>
              <a:t>teachers</a:t>
            </a: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cooperation among parents</a:t>
            </a: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initiative by the school administrators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313940" algn="l"/>
                <a:tab pos="2781300" algn="l"/>
              </a:tabLst>
            </a:pP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endParaRPr lang="en-US" sz="270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790" y="267970"/>
            <a:ext cx="8534400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3400" y="638718"/>
            <a:ext cx="7927340" cy="721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fontAlgn="t"/>
            <a:r>
              <a:rPr lang="en-US" sz="3600" b="1" dirty="0" smtClean="0"/>
              <a:t>Meaning</a:t>
            </a:r>
          </a:p>
          <a:p>
            <a:pPr fontAlgn="t"/>
            <a:r>
              <a:rPr lang="en-US" sz="3600" dirty="0" smtClean="0"/>
              <a:t>	School organization refers to how schools arrange the </a:t>
            </a:r>
            <a:r>
              <a:rPr lang="en-US" sz="3600" b="1" dirty="0" smtClean="0"/>
              <a:t>resources of time, space, and personnel </a:t>
            </a:r>
            <a:r>
              <a:rPr lang="en-US" sz="3600" dirty="0" smtClean="0"/>
              <a:t>for maximum effect on student learning.</a:t>
            </a:r>
          </a:p>
          <a:p>
            <a:pPr fontAlgn="t"/>
            <a:r>
              <a:rPr lang="en-US" sz="3600" dirty="0"/>
              <a:t>The school's organizational plan addresses  those issues that affect the school as a whole,  such as the </a:t>
            </a:r>
            <a:r>
              <a:rPr lang="en-US" sz="3600" b="1" dirty="0"/>
              <a:t>master schedule, the  location of  staff in different rooms, and the assignment of  aides to teachers or teams.</a:t>
            </a:r>
          </a:p>
          <a:p>
            <a:pPr fontAlgn="t"/>
            <a:endParaRPr lang="en-US" sz="3600" dirty="0" smtClean="0"/>
          </a:p>
          <a:p>
            <a:pPr fontAlgn="t"/>
            <a:r>
              <a:rPr lang="en-US" sz="3600" spc="-320" dirty="0">
                <a:cs typeface="Arial Black"/>
              </a:rPr>
              <a:t>	</a:t>
            </a:r>
            <a:endParaRPr sz="3600" dirty="0"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Organization?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“Organizations are social entities that are goal-oriented; are designed as deliberately structured and coordinated activity systems, and are linked to the external environment” (</a:t>
            </a:r>
            <a:r>
              <a:rPr lang="en-US" sz="1800" smtClean="0"/>
              <a:t>Daft, 2004)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355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1023620"/>
            <a:ext cx="7458075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 algn="ctr">
              <a:lnSpc>
                <a:spcPts val="2900"/>
              </a:lnSpc>
              <a:spcBef>
                <a:spcPts val="100"/>
              </a:spcBef>
            </a:pPr>
            <a:r>
              <a:rPr sz="28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4665" marR="30480" indent="-457200">
              <a:lnSpc>
                <a:spcPts val="2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is defined as the necessary  combination of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efforts, material equipments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brought together in a systematic and effective  correlation to accomplish the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desired results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2021" y="3048000"/>
            <a:ext cx="6889750" cy="141525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marR="5080" indent="-457200">
              <a:lnSpc>
                <a:spcPts val="2400"/>
              </a:lnSpc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organization is about the actual  organization of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resources, events, personnel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school.</a:t>
            </a:r>
          </a:p>
          <a:p>
            <a:pPr marL="12700" marR="5080" indent="88900">
              <a:lnSpc>
                <a:spcPts val="2400"/>
              </a:lnSpc>
              <a:spcBef>
                <a:spcPts val="68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890" y="4343400"/>
            <a:ext cx="7794625" cy="2225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133985" indent="-457200" algn="just">
              <a:lnSpc>
                <a:spcPts val="2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school, different people are assigned duties and  made responsible for the same. They are also given  due powers to discharge their duties effectively.</a:t>
            </a:r>
          </a:p>
          <a:p>
            <a:pPr marL="494665" marR="30480" indent="-457200">
              <a:lnSpc>
                <a:spcPts val="240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co-ordination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different personnel is also  ensured to organize the activities of the school  properly.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91490"/>
            <a:ext cx="8915400" cy="570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organization means</a:t>
            </a:r>
          </a:p>
          <a:p>
            <a:pPr marL="507365" marR="4064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types of activities of a  school</a:t>
            </a:r>
          </a:p>
          <a:p>
            <a:pPr marL="5080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Material resources of a school</a:t>
            </a:r>
          </a:p>
          <a:p>
            <a:pPr marL="5080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school personnel</a:t>
            </a:r>
          </a:p>
          <a:p>
            <a:pPr marL="507365" marR="4318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Ideas and Principles into school  system which includes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relationships,  creating conducive climate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work at the school 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90" y="605790"/>
            <a:ext cx="8576310" cy="5804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1654175" algn="l"/>
                <a:tab pos="3504565" algn="l"/>
                <a:tab pos="3935729" algn="l"/>
                <a:tab pos="517398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	and	Objectives	of	School	Organization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7335" marR="675640" indent="-255270">
              <a:lnSpc>
                <a:spcPts val="2700"/>
              </a:lnSpc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aim is that schools are the betterment of  societies.</a:t>
            </a:r>
          </a:p>
          <a:p>
            <a:pPr marL="267335" marR="904240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efficient life of the school children and  prepare them for the art of learning together.</a:t>
            </a:r>
          </a:p>
          <a:p>
            <a:pPr marL="365125" indent="-35306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school and community close to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</a:p>
          <a:p>
            <a:pPr marL="267335" marR="319405" indent="-255270">
              <a:lnSpc>
                <a:spcPts val="2690"/>
              </a:lnSpc>
              <a:spcBef>
                <a:spcPts val="45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the students according to the interest and  ability of the students</a:t>
            </a:r>
          </a:p>
          <a:p>
            <a:pPr marL="267335" marR="127635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the students to unfold their personality (mental  development) inner part.</a:t>
            </a:r>
          </a:p>
          <a:p>
            <a:pPr marL="267335" marR="1147445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the students to have the right type of  psychology of life.</a:t>
            </a:r>
          </a:p>
          <a:p>
            <a:pPr marL="267335" marR="5080" indent="-255270">
              <a:lnSpc>
                <a:spcPts val="2690"/>
              </a:lnSpc>
              <a:spcBef>
                <a:spcPts val="409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conserve all the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values, heredity and  culture of our society.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790" y="1926590"/>
            <a:ext cx="7776209" cy="343940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22300" indent="-5715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functioning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school.</a:t>
            </a:r>
          </a:p>
          <a:p>
            <a:pPr marL="621665" marR="43180" indent="-5715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under and over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 resources of a school there by ensuring optimum  and judicious use of the resources.</a:t>
            </a:r>
          </a:p>
        </p:txBody>
      </p:sp>
      <p:sp>
        <p:nvSpPr>
          <p:cNvPr id="5" name="object 5"/>
          <p:cNvSpPr/>
          <p:nvPr/>
        </p:nvSpPr>
        <p:spPr>
          <a:xfrm>
            <a:off x="195579" y="267970"/>
            <a:ext cx="84975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8619"/>
            <a:ext cx="8991600" cy="5597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1665" marR="43180" indent="-571500">
              <a:lnSpc>
                <a:spcPct val="1115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best use of the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school  personnel because if they are allotted the work  depending upon their area of expertise, interest,  experience they are likely to deliver work at the  best of their abilities.</a:t>
            </a:r>
          </a:p>
          <a:p>
            <a:pPr marL="621665" marR="141605" indent="-571500">
              <a:lnSpc>
                <a:spcPct val="111500"/>
              </a:lnSpc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time, increase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 and efficiency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work as there is clarity of duties to be performed  and responsibilities to be held on the part of the  school personnel.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3400" y="838200"/>
            <a:ext cx="8077200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 and objectives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school  smoothly </a:t>
            </a:r>
          </a:p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lays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on building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the  school personnel thereby helps in increasing  mutual trust, interdependency which is necessary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spirit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school personnel.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438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What is an Organization?</vt:lpstr>
      <vt:lpstr>Meaning An organization is defined as the necessary  combination of human efforts, material equipments  brought together in a systematic and effective  correlation to accomplish the desired results.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Raising  the professional  status of  teaching, teachers Reducing disparities in schools</vt:lpstr>
      <vt:lpstr>Time Management issues Finding proper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Riffat un Nisa</dc:creator>
  <cp:lastModifiedBy>IQRA COMPUTERS</cp:lastModifiedBy>
  <cp:revision>51</cp:revision>
  <dcterms:created xsi:type="dcterms:W3CDTF">2020-03-06T06:09:20Z</dcterms:created>
  <dcterms:modified xsi:type="dcterms:W3CDTF">2020-05-03T10:56:08Z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2020-03-06T00:00:00Z</vt:filetime>
  </property>
</Properties>
</file>