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AEC548F-9C9B-4157-BA39-0C229E09482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165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8C457B-F4D3-459F-A85E-349DCDC774E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30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4017" y="836613"/>
            <a:ext cx="27432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4417" y="836613"/>
            <a:ext cx="80264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F9A44A-2B9B-45AD-B827-0933EB5D8A0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705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836613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4417" y="2060575"/>
            <a:ext cx="5384800" cy="459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2417" y="2060575"/>
            <a:ext cx="5384800" cy="459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EC64E1-52D6-4666-AD7C-E6D3F195D84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484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836613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4417" y="2060575"/>
            <a:ext cx="5384800" cy="459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2417" y="2060575"/>
            <a:ext cx="5384800" cy="459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C939A39-ACF0-49A6-891F-24F15DAE30A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465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836613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4417" y="2060575"/>
            <a:ext cx="5384800" cy="459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12417" y="2060575"/>
            <a:ext cx="5384800" cy="2222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12417" y="4435475"/>
            <a:ext cx="5384800" cy="2222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8D53012-3CAF-4DC3-B9C0-249B09E77CC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9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76C312-DDD0-4D7A-A18F-25B70D8D0DF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4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53A1F97-6E6E-4AB0-ACE3-6702D6D1C4EB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6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4417" y="2060575"/>
            <a:ext cx="5384800" cy="459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2417" y="2060575"/>
            <a:ext cx="5384800" cy="459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E08B173-28E8-446E-949A-5320C8B00CB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58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8CF49D-2D12-4974-B67A-10366D33B3D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41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D28792-43DD-4E36-BFD1-A68227B4DB1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69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F85728-33E9-4DFE-8735-31E833D9840B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31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4CCE3BD-DFE7-4B23-923E-FF6C34DDF8A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61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DEF1C5-87CA-4189-8470-6A913F4C1A3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91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836613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7" y="2060575"/>
            <a:ext cx="10972800" cy="459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B9FF33-B6AC-41C1-B774-C21B4176E2E1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9223" name="Picture 7" descr="head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4" y="0"/>
            <a:ext cx="12192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763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searchsecurity.techtarget.com/sDefinition/0,,sid14_gci213594,00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/>
              <a:t>D</a:t>
            </a:r>
            <a:r>
              <a:rPr lang="en-US" altLang="en-US" sz="4000"/>
              <a:t>ata </a:t>
            </a:r>
            <a:r>
              <a:rPr lang="en-US" altLang="en-US" sz="4000" b="1"/>
              <a:t>E</a:t>
            </a:r>
            <a:r>
              <a:rPr lang="en-US" altLang="en-US" sz="4000"/>
              <a:t>ncryption </a:t>
            </a:r>
            <a:r>
              <a:rPr lang="en-US" altLang="en-US" sz="4000" b="1"/>
              <a:t>S</a:t>
            </a:r>
            <a:r>
              <a:rPr lang="en-US" altLang="en-US" sz="4000"/>
              <a:t>tandard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􀂄We focus now on the most widely used symmetric cipher: DES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􀂉DES has been replaced by AES as a standard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􀂉We will use DES to illustrate the principles of modern symmetric ciphers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􀂄Adopted in 1977 by the National Bureau of Standards (US), nowadays NIST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􀂄Originates from an IBM project from late 1960s led by Feistel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􀂉Project ended in 1971 with the development of LUCIFER (key 128 bits)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􀂉LUCIFER was then refined with the help of NSA to produce DES (key 56 bits)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􀂉Immediate criticism: the reduction in key length was enormous and the internal details of the design were (and remained) classified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􀂉1994: DES is reaffirmed as a standard for 5 more years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/>
              <a:t>􀂉1999: DES should only be used for legacy systems and 3DES shouldreplace it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283647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Sub keys cont’d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/>
              <a:t>Example:</a:t>
            </a:r>
            <a:r>
              <a:rPr lang="en-US" altLang="en-US" sz="2800"/>
              <a:t> From the original 64-bit key </a:t>
            </a:r>
            <a:endParaRPr lang="en-US" altLang="en-US" sz="2800" b="1"/>
          </a:p>
          <a:p>
            <a:pPr lvl="1" eaLnBrk="1" hangingPunct="1"/>
            <a:r>
              <a:rPr lang="en-US" altLang="en-US" sz="2400" b="1"/>
              <a:t>K</a:t>
            </a:r>
            <a:r>
              <a:rPr lang="en-US" altLang="en-US" sz="2400"/>
              <a:t> = 00010011 00110100 01010111 01111001 10011011 10111100 11011111 11110001 </a:t>
            </a:r>
          </a:p>
          <a:p>
            <a:pPr lvl="1" eaLnBrk="1" hangingPunct="1"/>
            <a:r>
              <a:rPr lang="en-US" altLang="en-US" sz="2400"/>
              <a:t>we get the 56-bit permutation </a:t>
            </a:r>
            <a:endParaRPr lang="en-US" altLang="en-US" sz="2400" b="1"/>
          </a:p>
          <a:p>
            <a:pPr eaLnBrk="1" hangingPunct="1"/>
            <a:r>
              <a:rPr lang="en-US" altLang="en-US" sz="2800" b="1"/>
              <a:t>K</a:t>
            </a:r>
            <a:r>
              <a:rPr lang="en-US" altLang="en-US" sz="2800"/>
              <a:t>+ = 1111000 0110011 0010101 0101111 0101010 1011001 1001111 0001111 </a:t>
            </a:r>
          </a:p>
          <a:p>
            <a:pPr eaLnBrk="1" hangingPunct="1"/>
            <a:r>
              <a:rPr lang="en-US" altLang="en-US" sz="2800"/>
              <a:t>Next, split this key into left and right halves, </a:t>
            </a:r>
            <a:r>
              <a:rPr lang="en-US" altLang="en-US" sz="2800" b="1" i="1"/>
              <a:t>C0</a:t>
            </a:r>
            <a:r>
              <a:rPr lang="en-US" altLang="en-US" sz="2800"/>
              <a:t> and </a:t>
            </a:r>
            <a:r>
              <a:rPr lang="en-US" altLang="en-US" sz="2800" b="1" i="1"/>
              <a:t>D0</a:t>
            </a:r>
            <a:r>
              <a:rPr lang="en-US" altLang="en-US" sz="2800"/>
              <a:t>, where each half has 28 bits. </a:t>
            </a:r>
            <a:endParaRPr lang="en-US" altLang="en-US" sz="2800" b="1"/>
          </a:p>
          <a:p>
            <a:pPr eaLnBrk="1" hangingPunct="1"/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74437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/>
            </a:r>
            <a:br>
              <a:rPr lang="en-US" altLang="en-US" sz="1400" b="1"/>
            </a:br>
            <a:r>
              <a:rPr lang="en-US" altLang="en-US" sz="1400" b="1"/>
              <a:t>Example:</a:t>
            </a:r>
            <a:r>
              <a:rPr lang="en-US" altLang="en-US" sz="1400"/>
              <a:t> From the permuted key </a:t>
            </a:r>
            <a:r>
              <a:rPr lang="en-US" altLang="en-US" sz="1400" b="1"/>
              <a:t>K</a:t>
            </a:r>
            <a:r>
              <a:rPr lang="en-US" altLang="en-US" sz="1400"/>
              <a:t>+, we get </a:t>
            </a:r>
            <a:r>
              <a:rPr lang="en-US" altLang="en-US" sz="1400" b="1" i="1"/>
              <a:t/>
            </a:r>
            <a:br>
              <a:rPr lang="en-US" altLang="en-US" sz="1400" b="1" i="1"/>
            </a:br>
            <a:r>
              <a:rPr lang="en-US" altLang="en-US" sz="1400" b="1" i="1"/>
              <a:t>C0</a:t>
            </a:r>
            <a:r>
              <a:rPr lang="en-US" altLang="en-US" sz="1400"/>
              <a:t> = 1111000 0110011 0010101 0101111 </a:t>
            </a:r>
            <a:br>
              <a:rPr lang="en-US" altLang="en-US" sz="1400"/>
            </a:br>
            <a:r>
              <a:rPr lang="en-US" altLang="en-US" sz="1400" b="1" i="1"/>
              <a:t>D0</a:t>
            </a:r>
            <a:r>
              <a:rPr lang="en-US" altLang="en-US" sz="1400"/>
              <a:t> = 0101010 1011001 1001111 0001111</a:t>
            </a:r>
            <a:br>
              <a:rPr lang="en-US" altLang="en-US" sz="1400"/>
            </a:br>
            <a:r>
              <a:rPr lang="en-US" altLang="en-US" sz="1400"/>
              <a:t/>
            </a:r>
            <a:br>
              <a:rPr lang="en-US" altLang="en-US" sz="1400"/>
            </a:br>
            <a:r>
              <a:rPr lang="en-US" altLang="en-US" sz="1400" b="1" i="1"/>
              <a:t>C1</a:t>
            </a:r>
            <a:r>
              <a:rPr lang="en-US" altLang="en-US" sz="1400"/>
              <a:t> = 1110000110011001010101011111</a:t>
            </a:r>
            <a:br>
              <a:rPr lang="en-US" altLang="en-US" sz="1400"/>
            </a:br>
            <a:r>
              <a:rPr lang="en-US" altLang="en-US" sz="1400" b="1" i="1"/>
              <a:t>D1</a:t>
            </a:r>
            <a:r>
              <a:rPr lang="en-US" altLang="en-US" sz="1400"/>
              <a:t> = 1010101011001100111100011110 </a:t>
            </a:r>
            <a:r>
              <a:rPr lang="en-US" altLang="en-US" sz="1400" b="1" i="1"/>
              <a:t/>
            </a:r>
            <a:br>
              <a:rPr lang="en-US" altLang="en-US" sz="1400" b="1" i="1"/>
            </a:br>
            <a:r>
              <a:rPr lang="en-US" altLang="en-US" sz="1400" b="1" i="1"/>
              <a:t>C2</a:t>
            </a:r>
            <a:r>
              <a:rPr lang="en-US" altLang="en-US" sz="1400"/>
              <a:t> = 1100001100110010101010111111</a:t>
            </a:r>
            <a:br>
              <a:rPr lang="en-US" altLang="en-US" sz="1400"/>
            </a:br>
            <a:r>
              <a:rPr lang="en-US" altLang="en-US" sz="1400" b="1" i="1"/>
              <a:t>D2</a:t>
            </a:r>
            <a:r>
              <a:rPr lang="en-US" altLang="en-US" sz="1400"/>
              <a:t> = 0101010110011001111000111101 </a:t>
            </a:r>
            <a:r>
              <a:rPr lang="en-US" altLang="en-US" sz="1400" b="1" i="1"/>
              <a:t/>
            </a:r>
            <a:br>
              <a:rPr lang="en-US" altLang="en-US" sz="1400" b="1" i="1"/>
            </a:br>
            <a:r>
              <a:rPr lang="en-US" altLang="en-US" sz="1400" b="1" i="1"/>
              <a:t>C3</a:t>
            </a:r>
            <a:r>
              <a:rPr lang="en-US" altLang="en-US" sz="1400"/>
              <a:t> = 0000110011001010101011111111</a:t>
            </a:r>
            <a:br>
              <a:rPr lang="en-US" altLang="en-US" sz="1400"/>
            </a:br>
            <a:r>
              <a:rPr lang="en-US" altLang="en-US" sz="1400" b="1" i="1"/>
              <a:t>D3</a:t>
            </a:r>
            <a:r>
              <a:rPr lang="en-US" altLang="en-US" sz="1400"/>
              <a:t> = 0101011001100111100011110101 </a:t>
            </a:r>
            <a:r>
              <a:rPr lang="en-US" altLang="en-US" sz="1400" b="1" i="1"/>
              <a:t/>
            </a:r>
            <a:br>
              <a:rPr lang="en-US" altLang="en-US" sz="1400" b="1" i="1"/>
            </a:br>
            <a:r>
              <a:rPr lang="en-US" altLang="en-US" sz="1400" b="1" i="1"/>
              <a:t>C4</a:t>
            </a:r>
            <a:r>
              <a:rPr lang="en-US" altLang="en-US" sz="1400"/>
              <a:t> = 0011001100101010101111111100</a:t>
            </a:r>
            <a:br>
              <a:rPr lang="en-US" altLang="en-US" sz="1400"/>
            </a:br>
            <a:r>
              <a:rPr lang="en-US" altLang="en-US" sz="1400" b="1" i="1"/>
              <a:t>D4</a:t>
            </a:r>
            <a:r>
              <a:rPr lang="en-US" altLang="en-US" sz="1400"/>
              <a:t> = 0101100110011110001111010101 </a:t>
            </a:r>
            <a:r>
              <a:rPr lang="en-US" altLang="en-US" sz="1400" b="1" i="1"/>
              <a:t/>
            </a:r>
            <a:br>
              <a:rPr lang="en-US" altLang="en-US" sz="1400" b="1" i="1"/>
            </a:br>
            <a:r>
              <a:rPr lang="en-US" altLang="en-US" sz="1400" b="1" i="1"/>
              <a:t>C5</a:t>
            </a:r>
            <a:r>
              <a:rPr lang="en-US" altLang="en-US" sz="1400"/>
              <a:t> = 1100110010101010111111110000</a:t>
            </a:r>
            <a:br>
              <a:rPr lang="en-US" altLang="en-US" sz="1400"/>
            </a:br>
            <a:r>
              <a:rPr lang="en-US" altLang="en-US" sz="1400" b="1" i="1"/>
              <a:t>D5</a:t>
            </a:r>
            <a:r>
              <a:rPr lang="en-US" altLang="en-US" sz="1400"/>
              <a:t> = 0110011001111000111101010101 </a:t>
            </a:r>
            <a:br>
              <a:rPr lang="en-US" altLang="en-US" sz="1400"/>
            </a:br>
            <a:r>
              <a:rPr lang="en-US" altLang="en-US" sz="1400" b="1" i="1"/>
              <a:t>C6</a:t>
            </a:r>
            <a:r>
              <a:rPr lang="en-US" altLang="en-US" sz="1400"/>
              <a:t> = 0011001010101011111111000011</a:t>
            </a:r>
            <a:br>
              <a:rPr lang="en-US" altLang="en-US" sz="1400"/>
            </a:br>
            <a:r>
              <a:rPr lang="en-US" altLang="en-US" sz="1400" b="1" i="1"/>
              <a:t>D6</a:t>
            </a:r>
            <a:r>
              <a:rPr lang="en-US" altLang="en-US" sz="1400"/>
              <a:t> = 1001100111100011110101010101 </a:t>
            </a:r>
            <a:r>
              <a:rPr lang="en-US" altLang="en-US" sz="1400" b="1" i="1"/>
              <a:t/>
            </a:r>
            <a:br>
              <a:rPr lang="en-US" altLang="en-US" sz="1400" b="1" i="1"/>
            </a:br>
            <a:r>
              <a:rPr lang="en-US" altLang="en-US" sz="1400" b="1" i="1"/>
              <a:t>C7</a:t>
            </a:r>
            <a:r>
              <a:rPr lang="en-US" altLang="en-US" sz="1400"/>
              <a:t> = 1100101010101111111100001100</a:t>
            </a:r>
            <a:br>
              <a:rPr lang="en-US" altLang="en-US" sz="1400"/>
            </a:br>
            <a:r>
              <a:rPr lang="en-US" altLang="en-US" sz="1400" b="1" i="1"/>
              <a:t>D7</a:t>
            </a:r>
            <a:r>
              <a:rPr lang="en-US" altLang="en-US" sz="1400"/>
              <a:t> = 0110011110001111010101010110 </a:t>
            </a:r>
            <a:br>
              <a:rPr lang="en-US" altLang="en-US" sz="1400"/>
            </a:br>
            <a:r>
              <a:rPr lang="en-US" altLang="en-US" sz="1400"/>
              <a:t>…</a:t>
            </a:r>
            <a:r>
              <a:rPr lang="en-US" altLang="en-US" sz="1400" b="1" i="1"/>
              <a:t/>
            </a:r>
            <a:br>
              <a:rPr lang="en-US" altLang="en-US" sz="1400" b="1" i="1"/>
            </a:br>
            <a:r>
              <a:rPr lang="en-US" altLang="en-US" sz="1400" b="1" i="1"/>
              <a:t>……….</a:t>
            </a:r>
            <a:endParaRPr lang="en-US" altLang="en-US" sz="4000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>
            <p:ph idx="1"/>
          </p:nvPr>
        </p:nvGraphicFramePr>
        <p:xfrm>
          <a:off x="2566988" y="5949950"/>
          <a:ext cx="709771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Image" r:id="rId3" imgW="7098413" imgH="761636" progId="Photoshop.Image.10">
                  <p:embed/>
                </p:oleObj>
              </mc:Choice>
              <mc:Fallback>
                <p:oleObj name="Image" r:id="rId3" imgW="7098413" imgH="761636" progId="Photoshop.Image.10">
                  <p:embed/>
                  <p:pic>
                    <p:nvPicPr>
                      <p:cNvPr id="307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8" y="5949950"/>
                        <a:ext cx="709771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254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Sub key contd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1703389" y="2205038"/>
          <a:ext cx="4598987" cy="295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Image" r:id="rId3" imgW="4457143" imgH="1155148" progId="Photoshop.Image.10">
                  <p:embed/>
                </p:oleObj>
              </mc:Choice>
              <mc:Fallback>
                <p:oleObj name="Image" r:id="rId3" imgW="4457143" imgH="1155148" progId="Photoshop.Image.10">
                  <p:embed/>
                  <p:pic>
                    <p:nvPicPr>
                      <p:cNvPr id="409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9" y="2205038"/>
                        <a:ext cx="4598987" cy="295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1200"/>
              <a:t>We now form the keys </a:t>
            </a:r>
            <a:r>
              <a:rPr lang="en-US" altLang="en-US" sz="1200" b="1" i="1"/>
              <a:t>Kn</a:t>
            </a:r>
            <a:r>
              <a:rPr lang="en-US" altLang="en-US" sz="1200"/>
              <a:t>, for 1&lt;=</a:t>
            </a:r>
            <a:r>
              <a:rPr lang="en-US" altLang="en-US" sz="1200" b="1" i="1"/>
              <a:t>n</a:t>
            </a:r>
            <a:r>
              <a:rPr lang="en-US" altLang="en-US" sz="1200"/>
              <a:t>&lt;=16, by applying the following permutation table to each of the concatenated pairs </a:t>
            </a:r>
            <a:r>
              <a:rPr lang="en-US" altLang="en-US" sz="1200" b="1" i="1"/>
              <a:t>CnDn</a:t>
            </a:r>
            <a:r>
              <a:rPr lang="en-US" altLang="en-US" sz="1200"/>
              <a:t>. Each pair has 56 bits, but </a:t>
            </a:r>
            <a:r>
              <a:rPr lang="en-US" altLang="en-US" sz="1200" b="1"/>
              <a:t>PC-2</a:t>
            </a:r>
            <a:r>
              <a:rPr lang="en-US" altLang="en-US" sz="1200"/>
              <a:t> only uses 48 of these</a:t>
            </a:r>
            <a:r>
              <a:rPr lang="en-US" altLang="en-US" sz="2800"/>
              <a:t> </a:t>
            </a:r>
          </a:p>
          <a:p>
            <a:pPr eaLnBrk="1" hangingPunct="1"/>
            <a:r>
              <a:rPr lang="en-US" altLang="en-US" sz="1800" b="1"/>
              <a:t>Example:</a:t>
            </a:r>
            <a:r>
              <a:rPr lang="en-US" altLang="en-US" sz="1800"/>
              <a:t> For the first key we have </a:t>
            </a:r>
            <a:r>
              <a:rPr lang="en-US" altLang="en-US" sz="1800" b="1" i="1"/>
              <a:t>C1D1</a:t>
            </a:r>
            <a:r>
              <a:rPr lang="en-US" altLang="en-US" sz="1800"/>
              <a:t> = 1110000 1100110 0101010 1011111 1010101 0110011 0011110 0011110 </a:t>
            </a:r>
          </a:p>
          <a:p>
            <a:pPr eaLnBrk="1" hangingPunct="1"/>
            <a:r>
              <a:rPr lang="en-US" altLang="en-US" sz="1800"/>
              <a:t>which, after we apply the permutation </a:t>
            </a:r>
            <a:r>
              <a:rPr lang="en-US" altLang="en-US" sz="1800" b="1"/>
              <a:t>PC-2</a:t>
            </a:r>
            <a:r>
              <a:rPr lang="en-US" altLang="en-US" sz="1800"/>
              <a:t>, becomes </a:t>
            </a:r>
            <a:endParaRPr lang="en-US" altLang="en-US" sz="1800" b="1" i="1"/>
          </a:p>
          <a:p>
            <a:pPr eaLnBrk="1" hangingPunct="1"/>
            <a:r>
              <a:rPr lang="en-US" altLang="en-US" sz="1800" b="1" i="1"/>
              <a:t>K1</a:t>
            </a:r>
            <a:r>
              <a:rPr lang="en-US" altLang="en-US" sz="1800"/>
              <a:t> = 000110 110000 001011 101111 111111 000111 000001 110010</a:t>
            </a:r>
            <a:r>
              <a:rPr lang="en-US" alt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043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Sub key gnerated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/>
              <a:t>For the other keys we have </a:t>
            </a:r>
            <a:endParaRPr lang="en-US" altLang="en-US" sz="1800" b="1" i="1"/>
          </a:p>
          <a:p>
            <a:pPr eaLnBrk="1" hangingPunct="1">
              <a:lnSpc>
                <a:spcPct val="80000"/>
              </a:lnSpc>
            </a:pPr>
            <a:r>
              <a:rPr lang="en-US" altLang="en-US" sz="1800" b="1" i="1"/>
              <a:t>K2</a:t>
            </a:r>
            <a:r>
              <a:rPr lang="en-US" altLang="en-US" sz="1800"/>
              <a:t> = 011110 011010 111011 011001 110110 111100 100111 100101</a:t>
            </a:r>
            <a:br>
              <a:rPr lang="en-US" altLang="en-US" sz="1800"/>
            </a:br>
            <a:r>
              <a:rPr lang="en-US" altLang="en-US" sz="1800" b="1" i="1"/>
              <a:t>K3</a:t>
            </a:r>
            <a:r>
              <a:rPr lang="en-US" altLang="en-US" sz="1800"/>
              <a:t> = 010101 011111 110010 001010 010000 101100 111110 011001</a:t>
            </a:r>
            <a:br>
              <a:rPr lang="en-US" altLang="en-US" sz="1800"/>
            </a:br>
            <a:r>
              <a:rPr lang="en-US" altLang="en-US" sz="1800" b="1" i="1"/>
              <a:t>K4</a:t>
            </a:r>
            <a:r>
              <a:rPr lang="en-US" altLang="en-US" sz="1800"/>
              <a:t> = 011100 101010 110111 010110 110110 110011 010100 011101</a:t>
            </a:r>
            <a:br>
              <a:rPr lang="en-US" altLang="en-US" sz="1800"/>
            </a:br>
            <a:r>
              <a:rPr lang="en-US" altLang="en-US" sz="1800" b="1" i="1"/>
              <a:t>K5</a:t>
            </a:r>
            <a:r>
              <a:rPr lang="en-US" altLang="en-US" sz="1800"/>
              <a:t> = 011111 001110 110000 000111 111010 110101 001110 101000</a:t>
            </a:r>
            <a:br>
              <a:rPr lang="en-US" altLang="en-US" sz="1800"/>
            </a:br>
            <a:r>
              <a:rPr lang="en-US" altLang="en-US" sz="1800" b="1" i="1"/>
              <a:t>K6</a:t>
            </a:r>
            <a:r>
              <a:rPr lang="en-US" altLang="en-US" sz="1800"/>
              <a:t> = 011000 111010 010100 111110 010100 000111 101100 101111</a:t>
            </a:r>
            <a:br>
              <a:rPr lang="en-US" altLang="en-US" sz="1800"/>
            </a:br>
            <a:r>
              <a:rPr lang="en-US" altLang="en-US" sz="1800" b="1" i="1"/>
              <a:t>K7</a:t>
            </a:r>
            <a:r>
              <a:rPr lang="en-US" altLang="en-US" sz="1800"/>
              <a:t> = 111011 001000 010010 110111 111101 100001 100010 111100</a:t>
            </a:r>
            <a:br>
              <a:rPr lang="en-US" altLang="en-US" sz="1800"/>
            </a:br>
            <a:r>
              <a:rPr lang="en-US" altLang="en-US" sz="1800" b="1" i="1"/>
              <a:t>K8</a:t>
            </a:r>
            <a:r>
              <a:rPr lang="en-US" altLang="en-US" sz="1800"/>
              <a:t> = 111101 111000 101000 111010 110000 010011 101111 111011</a:t>
            </a:r>
            <a:br>
              <a:rPr lang="en-US" altLang="en-US" sz="1800"/>
            </a:br>
            <a:r>
              <a:rPr lang="en-US" altLang="en-US" sz="1800" b="1" i="1"/>
              <a:t>K9</a:t>
            </a:r>
            <a:r>
              <a:rPr lang="en-US" altLang="en-US" sz="1800"/>
              <a:t> = 111000 001101 101111 101011 111011 011110 011110 000001</a:t>
            </a:r>
            <a:br>
              <a:rPr lang="en-US" altLang="en-US" sz="1800"/>
            </a:br>
            <a:r>
              <a:rPr lang="en-US" altLang="en-US" sz="1800" b="1" i="1"/>
              <a:t>K10</a:t>
            </a:r>
            <a:r>
              <a:rPr lang="en-US" altLang="en-US" sz="1800"/>
              <a:t> = 101100 011111 001101 000111 101110 100100 011001 001111</a:t>
            </a:r>
            <a:br>
              <a:rPr lang="en-US" altLang="en-US" sz="1800"/>
            </a:br>
            <a:r>
              <a:rPr lang="en-US" altLang="en-US" sz="1800" b="1" i="1"/>
              <a:t>K11</a:t>
            </a:r>
            <a:r>
              <a:rPr lang="en-US" altLang="en-US" sz="1800"/>
              <a:t> = 001000 010101 111111 010011 110111 101101 001110 000110</a:t>
            </a:r>
            <a:br>
              <a:rPr lang="en-US" altLang="en-US" sz="1800"/>
            </a:br>
            <a:r>
              <a:rPr lang="en-US" altLang="en-US" sz="1800" b="1" i="1"/>
              <a:t>K12</a:t>
            </a:r>
            <a:r>
              <a:rPr lang="en-US" altLang="en-US" sz="1800"/>
              <a:t> = 011101 010111 000111 110101 100101 000110 011111 101001</a:t>
            </a:r>
            <a:br>
              <a:rPr lang="en-US" altLang="en-US" sz="1800"/>
            </a:br>
            <a:r>
              <a:rPr lang="en-US" altLang="en-US" sz="1800" b="1" i="1"/>
              <a:t>K13</a:t>
            </a:r>
            <a:r>
              <a:rPr lang="en-US" altLang="en-US" sz="1800"/>
              <a:t> = 100101 111100 010111 010001 111110 101011 101001 000001</a:t>
            </a:r>
            <a:br>
              <a:rPr lang="en-US" altLang="en-US" sz="1800"/>
            </a:br>
            <a:r>
              <a:rPr lang="en-US" altLang="en-US" sz="1800" b="1" i="1"/>
              <a:t>K14</a:t>
            </a:r>
            <a:r>
              <a:rPr lang="en-US" altLang="en-US" sz="1800"/>
              <a:t> = 010111 110100 001110 110111 111100 101110 011100 111010</a:t>
            </a:r>
            <a:br>
              <a:rPr lang="en-US" altLang="en-US" sz="1800"/>
            </a:br>
            <a:r>
              <a:rPr lang="en-US" altLang="en-US" sz="1800" b="1" i="1"/>
              <a:t>K15</a:t>
            </a:r>
            <a:r>
              <a:rPr lang="en-US" altLang="en-US" sz="1800"/>
              <a:t> = 101111 111001 000110 001101 001111 010011 111100 001010</a:t>
            </a:r>
            <a:br>
              <a:rPr lang="en-US" altLang="en-US" sz="1800"/>
            </a:br>
            <a:r>
              <a:rPr lang="en-US" altLang="en-US" sz="1800" b="1" i="1"/>
              <a:t>K16</a:t>
            </a:r>
            <a:r>
              <a:rPr lang="en-US" altLang="en-US" sz="1800"/>
              <a:t> = 110010 110011 110110 001011 000011 100001 011111 110101</a:t>
            </a:r>
            <a:br>
              <a:rPr lang="en-US" altLang="en-US" sz="1800"/>
            </a:b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98892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Step 2: Encode each 64-bit block of data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919289" y="2060575"/>
            <a:ext cx="8569325" cy="4597400"/>
          </a:xfrm>
        </p:spPr>
        <p:txBody>
          <a:bodyPr/>
          <a:lstStyle/>
          <a:p>
            <a:pPr eaLnBrk="1" hangingPunct="1"/>
            <a:r>
              <a:rPr lang="en-US" altLang="en-US" sz="2800" b="1"/>
              <a:t>M</a:t>
            </a:r>
            <a:r>
              <a:rPr lang="en-US" altLang="en-US" sz="2800"/>
              <a:t> = 0123456789ABCDEF </a:t>
            </a:r>
          </a:p>
          <a:p>
            <a:pPr lvl="1" eaLnBrk="1" hangingPunct="1"/>
            <a:r>
              <a:rPr lang="en-US" altLang="en-US" sz="1400" b="1"/>
              <a:t>M</a:t>
            </a:r>
            <a:r>
              <a:rPr lang="en-US" altLang="en-US" sz="1400"/>
              <a:t> = 0000 0001 0010 0011 0100 0101 0110 0111 1000 1001 1010 1011 1100 1101 1110 1111</a:t>
            </a:r>
            <a:br>
              <a:rPr lang="en-US" altLang="en-US" sz="1400"/>
            </a:br>
            <a:endParaRPr lang="en-US" altLang="en-US" sz="1200"/>
          </a:p>
          <a:p>
            <a:pPr eaLnBrk="1" hangingPunct="1"/>
            <a:r>
              <a:rPr lang="en-US" altLang="en-US" sz="1400"/>
              <a:t>There is an </a:t>
            </a:r>
            <a:r>
              <a:rPr lang="en-US" altLang="en-US" sz="1400" i="1"/>
              <a:t>initial permutation</a:t>
            </a:r>
            <a:r>
              <a:rPr lang="en-US" altLang="en-US" sz="1400"/>
              <a:t> </a:t>
            </a:r>
            <a:r>
              <a:rPr lang="en-US" altLang="en-US" sz="1400" b="1"/>
              <a:t>IP</a:t>
            </a:r>
            <a:r>
              <a:rPr lang="en-US" altLang="en-US" sz="1400"/>
              <a:t> of the 64 bits of the message data </a:t>
            </a:r>
            <a:r>
              <a:rPr lang="en-US" altLang="en-US" sz="1400" b="1"/>
              <a:t>M</a:t>
            </a:r>
            <a:r>
              <a:rPr lang="en-US" altLang="en-US" sz="1400"/>
              <a:t>. This rearranges the bits according to the following table</a:t>
            </a:r>
          </a:p>
          <a:p>
            <a:pPr eaLnBrk="1" hangingPunct="1"/>
            <a:r>
              <a:rPr lang="en-US" altLang="en-US" sz="1600" b="1"/>
              <a:t>Example:</a:t>
            </a:r>
            <a:r>
              <a:rPr lang="en-US" altLang="en-US" sz="1600"/>
              <a:t> Applying the initial permutation to the block of text </a:t>
            </a:r>
            <a:r>
              <a:rPr lang="en-US" altLang="en-US" sz="1600" b="1"/>
              <a:t>M</a:t>
            </a:r>
            <a:r>
              <a:rPr lang="en-US" altLang="en-US" sz="1600"/>
              <a:t>, given previously, we get </a:t>
            </a:r>
            <a:endParaRPr lang="en-US" altLang="en-US" sz="1600" b="1"/>
          </a:p>
          <a:p>
            <a:pPr eaLnBrk="1" hangingPunct="1"/>
            <a:r>
              <a:rPr lang="en-US" altLang="en-US" sz="1600" b="1"/>
              <a:t>M</a:t>
            </a:r>
            <a:r>
              <a:rPr lang="en-US" altLang="en-US" sz="1600"/>
              <a:t> = 0000 0001 0010 0011 0100 0101 0110 0111 1000 1001 1010 1011 1100 1101 1110 1111</a:t>
            </a:r>
            <a:br>
              <a:rPr lang="en-US" altLang="en-US" sz="1600"/>
            </a:br>
            <a:r>
              <a:rPr lang="en-US" altLang="en-US" sz="1600" b="1"/>
              <a:t>IP</a:t>
            </a:r>
            <a:r>
              <a:rPr lang="en-US" altLang="en-US" sz="1600"/>
              <a:t> = 1100 1100 0000 0000 1100 1100 1111 1111 1111 0000 1010 1010 1111 0000 1010 1010</a:t>
            </a:r>
            <a:r>
              <a:rPr lang="en-US" altLang="en-US" sz="2800"/>
              <a:t> </a:t>
            </a:r>
            <a:r>
              <a:rPr lang="en-US" altLang="en-US" sz="1400"/>
              <a:t> 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2782888" y="4941889"/>
          <a:ext cx="7092950" cy="172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Image" r:id="rId3" imgW="7060317" imgH="1942857" progId="Photoshop.Image.10">
                  <p:embed/>
                </p:oleObj>
              </mc:Choice>
              <mc:Fallback>
                <p:oleObj name="Image" r:id="rId3" imgW="7060317" imgH="1942857" progId="Photoshop.Image.10">
                  <p:embed/>
                  <p:pic>
                    <p:nvPicPr>
                      <p:cNvPr id="51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2888" y="4941889"/>
                        <a:ext cx="7092950" cy="172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45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Step 2 contd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1600"/>
              <a:t>Next divide the permuted block </a:t>
            </a:r>
            <a:r>
              <a:rPr lang="en-US" altLang="en-US" sz="1600" b="1"/>
              <a:t>IP</a:t>
            </a:r>
            <a:r>
              <a:rPr lang="en-US" altLang="en-US" sz="1600"/>
              <a:t> into a left half </a:t>
            </a:r>
            <a:r>
              <a:rPr lang="en-US" altLang="en-US" sz="1600" b="1" i="1"/>
              <a:t>L0</a:t>
            </a:r>
            <a:r>
              <a:rPr lang="en-US" altLang="en-US" sz="1600"/>
              <a:t> of 32 bits, and a right half </a:t>
            </a:r>
            <a:r>
              <a:rPr lang="en-US" altLang="en-US" sz="1600" b="1" i="1"/>
              <a:t>R0</a:t>
            </a:r>
            <a:r>
              <a:rPr lang="en-US" altLang="en-US" sz="1600"/>
              <a:t> of 32 bits. </a:t>
            </a:r>
            <a:endParaRPr lang="en-US" altLang="en-US" sz="1600" b="1"/>
          </a:p>
          <a:p>
            <a:pPr eaLnBrk="1" hangingPunct="1"/>
            <a:r>
              <a:rPr lang="en-US" altLang="en-US" sz="1600" b="1"/>
              <a:t>Example:</a:t>
            </a:r>
            <a:r>
              <a:rPr lang="en-US" altLang="en-US" sz="1600"/>
              <a:t> From </a:t>
            </a:r>
            <a:r>
              <a:rPr lang="en-US" altLang="en-US" sz="1600" b="1"/>
              <a:t>IP</a:t>
            </a:r>
            <a:r>
              <a:rPr lang="en-US" altLang="en-US" sz="1600"/>
              <a:t>, we get </a:t>
            </a:r>
            <a:r>
              <a:rPr lang="en-US" altLang="en-US" sz="1600" b="1" i="1"/>
              <a:t>L0</a:t>
            </a:r>
            <a:r>
              <a:rPr lang="en-US" altLang="en-US" sz="1600"/>
              <a:t> and </a:t>
            </a:r>
            <a:r>
              <a:rPr lang="en-US" altLang="en-US" sz="1600" b="1" i="1"/>
              <a:t>R0</a:t>
            </a:r>
            <a:r>
              <a:rPr lang="en-US" altLang="en-US" sz="1600"/>
              <a:t> </a:t>
            </a:r>
            <a:endParaRPr lang="en-US" altLang="en-US" sz="1600" b="1" i="1"/>
          </a:p>
          <a:p>
            <a:pPr eaLnBrk="1" hangingPunct="1"/>
            <a:r>
              <a:rPr lang="en-US" altLang="en-US" sz="1600" b="1" i="1"/>
              <a:t>L0</a:t>
            </a:r>
            <a:r>
              <a:rPr lang="en-US" altLang="en-US" sz="1600"/>
              <a:t> = 1100 1100 0000 0000 1100 1100 1111 1111 </a:t>
            </a:r>
            <a:br>
              <a:rPr lang="en-US" altLang="en-US" sz="1600"/>
            </a:br>
            <a:r>
              <a:rPr lang="en-US" altLang="en-US" sz="1600" b="1" i="1"/>
              <a:t>R0</a:t>
            </a:r>
            <a:r>
              <a:rPr lang="en-US" altLang="en-US" sz="1600"/>
              <a:t> = 1111 0000 1010 1010 1111 0000 1010 1010 </a:t>
            </a:r>
          </a:p>
          <a:p>
            <a:pPr eaLnBrk="1" hangingPunct="1"/>
            <a:r>
              <a:rPr lang="en-US" altLang="en-US" sz="1800"/>
              <a:t>for 1&lt;=</a:t>
            </a:r>
            <a:r>
              <a:rPr lang="en-US" altLang="en-US" sz="1800" b="1" i="1"/>
              <a:t>n</a:t>
            </a:r>
            <a:r>
              <a:rPr lang="en-US" altLang="en-US" sz="1800"/>
              <a:t>&lt;=16, using a function </a:t>
            </a:r>
            <a:r>
              <a:rPr lang="en-US" altLang="en-US" sz="1800" b="1" i="1"/>
              <a:t>f</a:t>
            </a:r>
            <a:r>
              <a:rPr lang="en-US" altLang="en-US" sz="1800"/>
              <a:t> which operates on two blocks--a data block of 32 bits and a key </a:t>
            </a:r>
            <a:r>
              <a:rPr lang="en-US" altLang="en-US" sz="1800" b="1" i="1"/>
              <a:t>K</a:t>
            </a:r>
            <a:r>
              <a:rPr lang="en-US" altLang="en-US" sz="1200" b="1" i="1"/>
              <a:t>n</a:t>
            </a:r>
            <a:r>
              <a:rPr lang="en-US" altLang="en-US" sz="1800"/>
              <a:t> of 48 bits--to produce a block of 32 bits. </a:t>
            </a:r>
            <a:r>
              <a:rPr lang="en-US" altLang="en-US" sz="1800" b="1"/>
              <a:t>Let + denote XOR addition, T</a:t>
            </a:r>
            <a:r>
              <a:rPr lang="en-US" altLang="en-US" sz="1800"/>
              <a:t>hen for </a:t>
            </a:r>
            <a:r>
              <a:rPr lang="en-US" altLang="en-US" sz="1800" b="1"/>
              <a:t>n</a:t>
            </a:r>
            <a:r>
              <a:rPr lang="en-US" altLang="en-US" sz="1800"/>
              <a:t> going from 1 to 16 we calculate </a:t>
            </a:r>
            <a:endParaRPr lang="en-US" altLang="en-US" sz="1800" b="1" i="1"/>
          </a:p>
          <a:p>
            <a:pPr eaLnBrk="1" hangingPunct="1"/>
            <a:r>
              <a:rPr lang="en-US" altLang="en-US" sz="1800" b="1" i="1"/>
              <a:t>L</a:t>
            </a:r>
            <a:r>
              <a:rPr lang="en-US" altLang="en-US" sz="1000" b="1" i="1"/>
              <a:t>n</a:t>
            </a:r>
            <a:r>
              <a:rPr lang="en-US" altLang="en-US" sz="1000"/>
              <a:t> </a:t>
            </a:r>
            <a:r>
              <a:rPr lang="en-US" altLang="en-US" sz="1800"/>
              <a:t>= </a:t>
            </a:r>
            <a:r>
              <a:rPr lang="en-US" altLang="en-US" sz="1800" b="1" i="1"/>
              <a:t>R</a:t>
            </a:r>
            <a:r>
              <a:rPr lang="en-US" altLang="en-US" sz="1000" b="1" i="1"/>
              <a:t>n</a:t>
            </a:r>
            <a:r>
              <a:rPr lang="en-US" altLang="en-US" sz="1800" b="1" i="1"/>
              <a:t>-1</a:t>
            </a:r>
            <a:r>
              <a:rPr lang="en-US" altLang="en-US" sz="1800"/>
              <a:t> </a:t>
            </a:r>
            <a:br>
              <a:rPr lang="en-US" altLang="en-US" sz="1800"/>
            </a:br>
            <a:r>
              <a:rPr lang="en-US" altLang="en-US" sz="1800" b="1" i="1"/>
              <a:t>R</a:t>
            </a:r>
            <a:r>
              <a:rPr lang="en-US" altLang="en-US" sz="1000" b="1" i="1"/>
              <a:t>n</a:t>
            </a:r>
            <a:r>
              <a:rPr lang="en-US" altLang="en-US" sz="1000"/>
              <a:t> </a:t>
            </a:r>
            <a:r>
              <a:rPr lang="en-US" altLang="en-US" sz="1800"/>
              <a:t>= </a:t>
            </a:r>
            <a:r>
              <a:rPr lang="en-US" altLang="en-US" sz="1800" b="1" i="1"/>
              <a:t>L</a:t>
            </a:r>
            <a:r>
              <a:rPr lang="en-US" altLang="en-US" sz="1000" b="1" i="1"/>
              <a:t>n</a:t>
            </a:r>
            <a:r>
              <a:rPr lang="en-US" altLang="en-US" sz="1800" b="1" i="1"/>
              <a:t>-1</a:t>
            </a:r>
            <a:r>
              <a:rPr lang="en-US" altLang="en-US" sz="1800"/>
              <a:t> + </a:t>
            </a:r>
            <a:r>
              <a:rPr lang="en-US" altLang="en-US" sz="1800" b="1" i="1"/>
              <a:t>f</a:t>
            </a:r>
            <a:r>
              <a:rPr lang="en-US" altLang="en-US" sz="1800"/>
              <a:t>(</a:t>
            </a:r>
            <a:r>
              <a:rPr lang="en-US" altLang="en-US" sz="1800" b="1" i="1"/>
              <a:t>R</a:t>
            </a:r>
            <a:r>
              <a:rPr lang="en-US" altLang="en-US" sz="1000" b="1" i="1"/>
              <a:t>n</a:t>
            </a:r>
            <a:r>
              <a:rPr lang="en-US" altLang="en-US" sz="1800" b="1" i="1"/>
              <a:t>-1</a:t>
            </a:r>
            <a:r>
              <a:rPr lang="en-US" altLang="en-US" sz="1800"/>
              <a:t>,</a:t>
            </a:r>
            <a:r>
              <a:rPr lang="en-US" altLang="en-US" sz="1800" b="1" i="1"/>
              <a:t>K</a:t>
            </a:r>
            <a:r>
              <a:rPr lang="en-US" altLang="en-US" sz="1000" b="1" i="1"/>
              <a:t>n</a:t>
            </a:r>
            <a:r>
              <a:rPr lang="en-US" altLang="en-US" sz="1800"/>
              <a:t>) </a:t>
            </a:r>
          </a:p>
          <a:p>
            <a:pPr eaLnBrk="1" hangingPunct="1"/>
            <a:r>
              <a:rPr lang="en-US" altLang="en-US" sz="1800" b="1"/>
              <a:t>Example:</a:t>
            </a:r>
            <a:r>
              <a:rPr lang="en-US" altLang="en-US" sz="1800"/>
              <a:t> For </a:t>
            </a:r>
            <a:r>
              <a:rPr lang="en-US" altLang="en-US" sz="1800" b="1" i="1"/>
              <a:t>n</a:t>
            </a:r>
            <a:r>
              <a:rPr lang="en-US" altLang="en-US" sz="1800"/>
              <a:t> = 1, we have </a:t>
            </a:r>
            <a:endParaRPr lang="en-US" altLang="en-US" sz="1800" b="1" i="1"/>
          </a:p>
          <a:p>
            <a:pPr lvl="1" eaLnBrk="1" hangingPunct="1"/>
            <a:r>
              <a:rPr lang="en-US" altLang="en-US" sz="1600" b="1" i="1"/>
              <a:t>K1</a:t>
            </a:r>
            <a:r>
              <a:rPr lang="en-US" altLang="en-US" sz="1600"/>
              <a:t> = 000110 110000 001011 101111 111111 000111 000001 110010 </a:t>
            </a:r>
            <a:br>
              <a:rPr lang="en-US" altLang="en-US" sz="1600"/>
            </a:br>
            <a:r>
              <a:rPr lang="en-US" altLang="en-US" sz="1600" b="1" i="1"/>
              <a:t>L1</a:t>
            </a:r>
            <a:r>
              <a:rPr lang="en-US" altLang="en-US" sz="1600"/>
              <a:t> = </a:t>
            </a:r>
            <a:r>
              <a:rPr lang="en-US" altLang="en-US" sz="1600" b="1" i="1"/>
              <a:t>R0</a:t>
            </a:r>
            <a:r>
              <a:rPr lang="en-US" altLang="en-US" sz="1600"/>
              <a:t> = 1111 0000 1010 1010 1111 0000 1010 1010 </a:t>
            </a:r>
            <a:br>
              <a:rPr lang="en-US" altLang="en-US" sz="1600"/>
            </a:br>
            <a:r>
              <a:rPr lang="en-US" altLang="en-US" sz="1600" b="1" i="1"/>
              <a:t>R1</a:t>
            </a:r>
            <a:r>
              <a:rPr lang="en-US" altLang="en-US" sz="1600"/>
              <a:t> = </a:t>
            </a:r>
            <a:r>
              <a:rPr lang="en-US" altLang="en-US" sz="1600" b="1" i="1"/>
              <a:t>L0</a:t>
            </a:r>
            <a:r>
              <a:rPr lang="en-US" altLang="en-US" sz="1600"/>
              <a:t> + </a:t>
            </a:r>
            <a:r>
              <a:rPr lang="en-US" altLang="en-US" sz="1600" b="1" i="1"/>
              <a:t>f</a:t>
            </a:r>
            <a:r>
              <a:rPr lang="en-US" altLang="en-US" sz="1600"/>
              <a:t>(</a:t>
            </a:r>
            <a:r>
              <a:rPr lang="en-US" altLang="en-US" sz="1600" b="1" i="1"/>
              <a:t>R0</a:t>
            </a:r>
            <a:r>
              <a:rPr lang="en-US" altLang="en-US" sz="1600"/>
              <a:t>,</a:t>
            </a:r>
            <a:r>
              <a:rPr lang="en-US" altLang="en-US" sz="1600" b="1" i="1"/>
              <a:t>K1</a:t>
            </a:r>
            <a:r>
              <a:rPr lang="en-US" altLang="en-US" sz="160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1216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Step 2 contd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3" y="2060575"/>
            <a:ext cx="8496300" cy="4597400"/>
          </a:xfrm>
        </p:spPr>
        <p:txBody>
          <a:bodyPr/>
          <a:lstStyle/>
          <a:p>
            <a:pPr eaLnBrk="1" hangingPunct="1"/>
            <a:r>
              <a:rPr lang="en-US" altLang="en-US" sz="1600"/>
              <a:t>To calculate </a:t>
            </a:r>
            <a:r>
              <a:rPr lang="en-US" altLang="en-US" sz="1600" b="1" i="1"/>
              <a:t>f</a:t>
            </a:r>
            <a:r>
              <a:rPr lang="en-US" altLang="en-US" sz="1600"/>
              <a:t>, we first expand each block </a:t>
            </a:r>
            <a:r>
              <a:rPr lang="en-US" altLang="en-US" sz="1600" b="1" i="1"/>
              <a:t>Rn-1</a:t>
            </a:r>
            <a:r>
              <a:rPr lang="en-US" altLang="en-US" sz="1600"/>
              <a:t> from 32 bits to 48 bits. This is done by using a selection table </a:t>
            </a:r>
          </a:p>
          <a:p>
            <a:pPr eaLnBrk="1" hangingPunct="1"/>
            <a:r>
              <a:rPr lang="en-US" altLang="en-US" sz="1600" b="1"/>
              <a:t>Example:</a:t>
            </a:r>
            <a:r>
              <a:rPr lang="en-US" altLang="en-US" sz="1600"/>
              <a:t> We calculate </a:t>
            </a:r>
            <a:r>
              <a:rPr lang="en-US" altLang="en-US" sz="1600" b="1"/>
              <a:t>E</a:t>
            </a:r>
            <a:r>
              <a:rPr lang="en-US" altLang="en-US" sz="1600"/>
              <a:t>(</a:t>
            </a:r>
            <a:r>
              <a:rPr lang="en-US" altLang="en-US" sz="1600" b="1" i="1"/>
              <a:t>R0</a:t>
            </a:r>
            <a:r>
              <a:rPr lang="en-US" altLang="en-US" sz="1600"/>
              <a:t>) from </a:t>
            </a:r>
            <a:r>
              <a:rPr lang="en-US" altLang="en-US" sz="1600" b="1" i="1"/>
              <a:t>R0</a:t>
            </a:r>
            <a:r>
              <a:rPr lang="en-US" altLang="en-US" sz="1600"/>
              <a:t> as follows: </a:t>
            </a:r>
            <a:endParaRPr lang="en-US" altLang="en-US" sz="1600" b="1" i="1"/>
          </a:p>
          <a:p>
            <a:pPr eaLnBrk="1" hangingPunct="1"/>
            <a:r>
              <a:rPr lang="en-US" altLang="en-US" sz="1600" b="1" i="1"/>
              <a:t>R0</a:t>
            </a:r>
            <a:r>
              <a:rPr lang="en-US" altLang="en-US" sz="1600"/>
              <a:t> = 1111 0000 1010 1010 1111 0000 1010 1010 </a:t>
            </a:r>
            <a:br>
              <a:rPr lang="en-US" altLang="en-US" sz="1600"/>
            </a:br>
            <a:r>
              <a:rPr lang="en-US" altLang="en-US" sz="1600" b="1"/>
              <a:t>E</a:t>
            </a:r>
            <a:r>
              <a:rPr lang="en-US" altLang="en-US" sz="1600"/>
              <a:t>(</a:t>
            </a:r>
            <a:r>
              <a:rPr lang="en-US" altLang="en-US" sz="1600" b="1" i="1"/>
              <a:t>R0</a:t>
            </a:r>
            <a:r>
              <a:rPr lang="en-US" altLang="en-US" sz="1600"/>
              <a:t>) = 011110 100001 010101 010101 011110 100001 010101 010101</a:t>
            </a:r>
            <a:r>
              <a:rPr lang="en-US" altLang="en-US" sz="2800"/>
              <a:t> </a:t>
            </a:r>
          </a:p>
          <a:p>
            <a:pPr eaLnBrk="1" hangingPunct="1"/>
            <a:r>
              <a:rPr lang="en-US" altLang="en-US" sz="2800"/>
              <a:t>Note that each block of 4 original bits has been expanded to a block of 6 output bits </a:t>
            </a:r>
          </a:p>
          <a:p>
            <a:pPr eaLnBrk="1" hangingPunct="1"/>
            <a:endParaRPr lang="en-US" altLang="en-US" sz="280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863975" y="5157789"/>
          <a:ext cx="4038600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Image" r:id="rId3" imgW="5676190" imgH="2107937" progId="Photoshop.Image.10">
                  <p:embed/>
                </p:oleObj>
              </mc:Choice>
              <mc:Fallback>
                <p:oleObj name="Image" r:id="rId3" imgW="5676190" imgH="2107937" progId="Photoshop.Image.10">
                  <p:embed/>
                  <p:pic>
                    <p:nvPicPr>
                      <p:cNvPr id="614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975" y="5157789"/>
                        <a:ext cx="4038600" cy="150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42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Step 2 contd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Next in the </a:t>
            </a:r>
            <a:r>
              <a:rPr lang="en-US" altLang="en-US" b="1" i="1" smtClean="0"/>
              <a:t>f</a:t>
            </a:r>
            <a:r>
              <a:rPr lang="en-US" altLang="en-US" smtClean="0"/>
              <a:t> calculation, we XOR the output </a:t>
            </a:r>
            <a:r>
              <a:rPr lang="en-US" altLang="en-US" b="1" smtClean="0"/>
              <a:t>E</a:t>
            </a:r>
            <a:r>
              <a:rPr lang="en-US" altLang="en-US" smtClean="0"/>
              <a:t>(</a:t>
            </a:r>
            <a:r>
              <a:rPr lang="en-US" altLang="en-US" b="1" i="1" smtClean="0"/>
              <a:t>Rn-1</a:t>
            </a:r>
            <a:r>
              <a:rPr lang="en-US" altLang="en-US" smtClean="0"/>
              <a:t>) with the key </a:t>
            </a:r>
            <a:r>
              <a:rPr lang="en-US" altLang="en-US" b="1" i="1" smtClean="0"/>
              <a:t>Kn</a:t>
            </a:r>
            <a:r>
              <a:rPr lang="en-US" altLang="en-US" smtClean="0"/>
              <a:t>: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i="1" smtClean="0"/>
              <a:t>Kn</a:t>
            </a:r>
            <a:r>
              <a:rPr lang="en-US" altLang="en-US" smtClean="0"/>
              <a:t> + </a:t>
            </a:r>
            <a:r>
              <a:rPr lang="en-US" altLang="en-US" b="1" smtClean="0"/>
              <a:t>E</a:t>
            </a:r>
            <a:r>
              <a:rPr lang="en-US" altLang="en-US" smtClean="0"/>
              <a:t>(</a:t>
            </a:r>
            <a:r>
              <a:rPr lang="en-US" altLang="en-US" b="1" i="1" smtClean="0"/>
              <a:t>Rn-1</a:t>
            </a:r>
            <a:r>
              <a:rPr lang="en-US" altLang="en-US" smtClean="0"/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Example:</a:t>
            </a:r>
            <a:r>
              <a:rPr lang="en-US" altLang="en-US" smtClean="0"/>
              <a:t> For </a:t>
            </a:r>
            <a:r>
              <a:rPr lang="en-US" altLang="en-US" b="1" i="1" smtClean="0"/>
              <a:t>K1</a:t>
            </a:r>
            <a:r>
              <a:rPr lang="en-US" altLang="en-US" smtClean="0"/>
              <a:t> , </a:t>
            </a:r>
            <a:r>
              <a:rPr lang="en-US" altLang="en-US" b="1" smtClean="0"/>
              <a:t>E</a:t>
            </a:r>
            <a:r>
              <a:rPr lang="en-US" altLang="en-US" smtClean="0"/>
              <a:t>(</a:t>
            </a:r>
            <a:r>
              <a:rPr lang="en-US" altLang="en-US" b="1" i="1" smtClean="0"/>
              <a:t>R0</a:t>
            </a:r>
            <a:r>
              <a:rPr lang="en-US" altLang="en-US" smtClean="0"/>
              <a:t>), we have </a:t>
            </a:r>
            <a:endParaRPr lang="en-US" altLang="en-US" b="1" i="1" smtClean="0"/>
          </a:p>
          <a:p>
            <a:pPr eaLnBrk="1" hangingPunct="1">
              <a:lnSpc>
                <a:spcPct val="90000"/>
              </a:lnSpc>
            </a:pPr>
            <a:r>
              <a:rPr lang="en-US" altLang="en-US" b="1" i="1" smtClean="0"/>
              <a:t>K1</a:t>
            </a:r>
            <a:r>
              <a:rPr lang="en-US" altLang="en-US" smtClean="0"/>
              <a:t> </a:t>
            </a:r>
            <a:r>
              <a:rPr lang="en-US" altLang="en-US" sz="1800"/>
              <a:t>= 000110 110000 001011 101111 111111 000111 000001 110010 </a:t>
            </a:r>
            <a:br>
              <a:rPr lang="en-US" altLang="en-US" sz="1800"/>
            </a:br>
            <a:r>
              <a:rPr lang="en-US" altLang="en-US" sz="1800" b="1"/>
              <a:t>E</a:t>
            </a:r>
            <a:r>
              <a:rPr lang="en-US" altLang="en-US" sz="1800"/>
              <a:t>(</a:t>
            </a:r>
            <a:r>
              <a:rPr lang="en-US" altLang="en-US" sz="1800" b="1" i="1"/>
              <a:t>R0</a:t>
            </a:r>
            <a:r>
              <a:rPr lang="en-US" altLang="en-US" sz="1800"/>
              <a:t>) = 011110 100001 010101 010101 011110 100001 010101 010101 </a:t>
            </a:r>
            <a:br>
              <a:rPr lang="en-US" altLang="en-US" sz="1800"/>
            </a:br>
            <a:r>
              <a:rPr lang="en-US" altLang="en-US" sz="1800" b="1" i="1"/>
              <a:t>K1</a:t>
            </a:r>
            <a:r>
              <a:rPr lang="en-US" altLang="en-US" sz="1800"/>
              <a:t>+</a:t>
            </a:r>
            <a:r>
              <a:rPr lang="en-US" altLang="en-US" sz="1800" b="1"/>
              <a:t>E</a:t>
            </a:r>
            <a:r>
              <a:rPr lang="en-US" altLang="en-US" sz="1800"/>
              <a:t>(</a:t>
            </a:r>
            <a:r>
              <a:rPr lang="en-US" altLang="en-US" sz="1800" b="1" i="1"/>
              <a:t>R0</a:t>
            </a:r>
            <a:r>
              <a:rPr lang="en-US" altLang="en-US" sz="1800"/>
              <a:t>) = 011000 010001 011110 111010 100001 100110 010100 100111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>
                <a:solidFill>
                  <a:srgbClr val="00FF00"/>
                </a:solidFill>
              </a:rPr>
              <a:t>We have not yet finished calculating the function </a:t>
            </a:r>
            <a:r>
              <a:rPr lang="en-US" altLang="en-US" sz="1800" b="1" i="1">
                <a:solidFill>
                  <a:srgbClr val="00FF00"/>
                </a:solidFill>
              </a:rPr>
              <a:t>f</a:t>
            </a:r>
            <a:r>
              <a:rPr lang="en-US" altLang="en-US" sz="1800">
                <a:solidFill>
                  <a:srgbClr val="00FF00"/>
                </a:solidFill>
              </a:rPr>
              <a:t> . To this point we have expanded </a:t>
            </a:r>
            <a:r>
              <a:rPr lang="en-US" altLang="en-US" sz="1800" b="1" i="1">
                <a:solidFill>
                  <a:srgbClr val="00FF00"/>
                </a:solidFill>
              </a:rPr>
              <a:t>Rn-1</a:t>
            </a:r>
            <a:r>
              <a:rPr lang="en-US" altLang="en-US" sz="1800">
                <a:solidFill>
                  <a:srgbClr val="00FF00"/>
                </a:solidFill>
              </a:rPr>
              <a:t> from 32 bits to 48 bits, using the selection table, and XORed the result with the key </a:t>
            </a:r>
            <a:r>
              <a:rPr lang="en-US" altLang="en-US" sz="1800" b="1" i="1">
                <a:solidFill>
                  <a:srgbClr val="00FF00"/>
                </a:solidFill>
              </a:rPr>
              <a:t>Kn</a:t>
            </a:r>
            <a:r>
              <a:rPr lang="en-US" altLang="en-US" sz="1800">
                <a:solidFill>
                  <a:srgbClr val="00FF00"/>
                </a:solidFill>
              </a:rPr>
              <a:t> . We now have 48 bits, or eight groups of six bits.</a:t>
            </a:r>
            <a:r>
              <a:rPr lang="en-US" altLang="en-US" smtClean="0">
                <a:solidFill>
                  <a:srgbClr val="00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144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Step 2 contd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with each group of six bits: we use them as addresses in tables called "</a:t>
            </a:r>
            <a:r>
              <a:rPr lang="en-US" altLang="en-US" b="1" smtClean="0"/>
              <a:t>S boxes</a:t>
            </a:r>
            <a:r>
              <a:rPr lang="en-US" altLang="en-US" smtClean="0"/>
              <a:t>"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Write the previous result, which is 48 bits, in the form: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i="1" smtClean="0"/>
              <a:t>Kn</a:t>
            </a:r>
            <a:r>
              <a:rPr lang="en-US" altLang="en-US" smtClean="0"/>
              <a:t> + </a:t>
            </a:r>
            <a:r>
              <a:rPr lang="en-US" altLang="en-US" b="1" smtClean="0"/>
              <a:t>E</a:t>
            </a:r>
            <a:r>
              <a:rPr lang="en-US" altLang="en-US" smtClean="0"/>
              <a:t>(</a:t>
            </a:r>
            <a:r>
              <a:rPr lang="en-US" altLang="en-US" b="1" i="1" smtClean="0"/>
              <a:t>Rn-1</a:t>
            </a:r>
            <a:r>
              <a:rPr lang="en-US" altLang="en-US" smtClean="0"/>
              <a:t>) =</a:t>
            </a:r>
            <a:r>
              <a:rPr lang="en-US" altLang="en-US" b="1" i="1" smtClean="0"/>
              <a:t>B1B2B3B4B5B6B7B8</a:t>
            </a:r>
            <a:r>
              <a:rPr lang="en-US" altLang="en-US" smtClean="0"/>
              <a:t>,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where each </a:t>
            </a:r>
            <a:r>
              <a:rPr lang="en-US" altLang="en-US" b="1" i="1" smtClean="0"/>
              <a:t>Bi</a:t>
            </a:r>
            <a:r>
              <a:rPr lang="en-US" altLang="en-US" smtClean="0"/>
              <a:t> is a group of six bits. We now calculate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i="1" smtClean="0"/>
              <a:t>S1(B1)S2(B2)S3(B3)S4(B4)S5(B5)S6(B6)S7(B7)S8(B8)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513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836613"/>
            <a:ext cx="8229600" cy="647700"/>
          </a:xfrm>
        </p:spPr>
        <p:txBody>
          <a:bodyPr/>
          <a:lstStyle/>
          <a:p>
            <a:pPr algn="l" eaLnBrk="1" hangingPunct="1"/>
            <a:r>
              <a:rPr lang="en-US" altLang="en-US" sz="4000"/>
              <a:t/>
            </a:r>
            <a:br>
              <a:rPr lang="en-US" altLang="en-US" sz="4000"/>
            </a:br>
            <a:r>
              <a:rPr lang="en-US" altLang="en-US" sz="4000"/>
              <a:t>S-boxes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3" y="1773239"/>
            <a:ext cx="4038600" cy="4884737"/>
          </a:xfrm>
        </p:spPr>
        <p:txBody>
          <a:bodyPr/>
          <a:lstStyle/>
          <a:p>
            <a:pPr eaLnBrk="1" hangingPunct="1"/>
            <a:r>
              <a:rPr lang="en-US" altLang="en-US" sz="2000"/>
              <a:t>Example: consider the input 011001 to S-box S1􀂄</a:t>
            </a:r>
          </a:p>
          <a:p>
            <a:pPr eaLnBrk="1" hangingPunct="1"/>
            <a:r>
              <a:rPr lang="en-US" altLang="en-US" sz="2000"/>
              <a:t>The row is </a:t>
            </a:r>
            <a:r>
              <a:rPr lang="en-US" altLang="en-US" sz="2000" b="1"/>
              <a:t>0</a:t>
            </a:r>
            <a:r>
              <a:rPr lang="en-US" altLang="en-US" sz="2000"/>
              <a:t>1100</a:t>
            </a:r>
            <a:r>
              <a:rPr lang="en-US" altLang="en-US" sz="2000" b="1"/>
              <a:t>1:01</a:t>
            </a:r>
            <a:r>
              <a:rPr lang="en-US" altLang="en-US" sz="2000"/>
              <a:t>(i.e. 1)􀂄</a:t>
            </a:r>
          </a:p>
          <a:p>
            <a:pPr eaLnBrk="1" hangingPunct="1"/>
            <a:r>
              <a:rPr lang="en-US" altLang="en-US" sz="2000"/>
              <a:t>The column is 0</a:t>
            </a:r>
            <a:r>
              <a:rPr lang="en-US" altLang="en-US" sz="2000" b="1"/>
              <a:t>1100</a:t>
            </a:r>
            <a:r>
              <a:rPr lang="en-US" altLang="en-US" sz="2000"/>
              <a:t>1: </a:t>
            </a:r>
            <a:r>
              <a:rPr lang="en-US" altLang="en-US" sz="2000" b="1"/>
              <a:t>1100 </a:t>
            </a:r>
            <a:r>
              <a:rPr lang="en-US" altLang="en-US" sz="2000"/>
              <a:t>(i.e. 12)􀂄</a:t>
            </a:r>
          </a:p>
          <a:p>
            <a:pPr eaLnBrk="1" hangingPunct="1"/>
            <a:r>
              <a:rPr lang="en-US" altLang="en-US" sz="2000"/>
              <a:t>The value in the selected cell is 9􀂄Output is 1001</a:t>
            </a:r>
          </a:p>
          <a:p>
            <a:pPr eaLnBrk="1" hangingPunct="1"/>
            <a:r>
              <a:rPr lang="en-US" altLang="en-US" sz="1600" b="1"/>
              <a:t>Example:</a:t>
            </a:r>
            <a:r>
              <a:rPr lang="en-US" altLang="en-US" sz="1600"/>
              <a:t> For the first round, we obtain as the output of the eight </a:t>
            </a:r>
            <a:r>
              <a:rPr lang="en-US" altLang="en-US" sz="1600" b="1"/>
              <a:t>S</a:t>
            </a:r>
            <a:r>
              <a:rPr lang="en-US" altLang="en-US" sz="1600"/>
              <a:t> boxes: </a:t>
            </a:r>
            <a:endParaRPr lang="en-US" altLang="en-US" sz="1600" b="1" i="1"/>
          </a:p>
          <a:p>
            <a:pPr eaLnBrk="1" hangingPunct="1"/>
            <a:r>
              <a:rPr lang="en-US" altLang="en-US" sz="1600" b="1" i="1"/>
              <a:t>K1</a:t>
            </a:r>
            <a:r>
              <a:rPr lang="en-US" altLang="en-US" sz="1600"/>
              <a:t> + </a:t>
            </a:r>
            <a:r>
              <a:rPr lang="en-US" altLang="en-US" sz="1600" b="1"/>
              <a:t>E</a:t>
            </a:r>
            <a:r>
              <a:rPr lang="en-US" altLang="en-US" sz="1600"/>
              <a:t>(</a:t>
            </a:r>
            <a:r>
              <a:rPr lang="en-US" altLang="en-US" sz="1600" b="1" i="1"/>
              <a:t>R0</a:t>
            </a:r>
            <a:r>
              <a:rPr lang="en-US" altLang="en-US" sz="1600"/>
              <a:t>) = 011000 010001 011110 111010 100001 100110 010100 100111. </a:t>
            </a:r>
            <a:endParaRPr lang="en-US" altLang="en-US" sz="1600" b="1" i="1"/>
          </a:p>
          <a:p>
            <a:pPr eaLnBrk="1" hangingPunct="1"/>
            <a:r>
              <a:rPr lang="en-US" altLang="en-US" sz="1600" b="1" i="1"/>
              <a:t>S1(B1)S2(B2)S3(B3)S4(B4)S5(B5)S6(B6)S7(B7)S8(B8)</a:t>
            </a:r>
            <a:r>
              <a:rPr lang="en-US" altLang="en-US" sz="1600"/>
              <a:t> = 0101 1100 1000 0010 1011 0101 1001 0111</a:t>
            </a:r>
            <a:r>
              <a:rPr lang="en-US" altLang="en-US" sz="2800"/>
              <a:t> </a:t>
            </a:r>
            <a:endParaRPr lang="en-US" altLang="en-US" sz="2000"/>
          </a:p>
          <a:p>
            <a:pPr eaLnBrk="1" hangingPunct="1"/>
            <a:endParaRPr lang="en-US" altLang="en-US" sz="2800"/>
          </a:p>
        </p:txBody>
      </p:sp>
      <p:pic>
        <p:nvPicPr>
          <p:cNvPr id="35844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0464" y="0"/>
            <a:ext cx="4427537" cy="6858000"/>
          </a:xfrm>
          <a:noFill/>
        </p:spPr>
      </p:pic>
    </p:spTree>
    <p:extLst>
      <p:ext uri="{BB962C8B-B14F-4D97-AF65-F5344CB8AC3E}">
        <p14:creationId xmlns:p14="http://schemas.microsoft.com/office/powerpoint/2010/main" val="278088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Conventional Encryption Algorithms</a:t>
            </a:r>
            <a:endParaRPr lang="en-US" b="1" smtClean="0"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mtClean="0">
                <a:latin typeface="Comic Sans MS" panose="030F0702030302020204" pitchFamily="66" charset="0"/>
              </a:rPr>
              <a:t>Data Encryption Standard (DES)</a:t>
            </a:r>
          </a:p>
          <a:p>
            <a:pPr lvl="1" eaLnBrk="1" hangingPunct="1"/>
            <a:r>
              <a:rPr lang="sv-SE" altLang="en-US" smtClean="0">
                <a:latin typeface="Comic Sans MS" panose="030F0702030302020204" pitchFamily="66" charset="0"/>
              </a:rPr>
              <a:t>The most widely used encryption scheme</a:t>
            </a:r>
          </a:p>
          <a:p>
            <a:pPr lvl="1" eaLnBrk="1" hangingPunct="1"/>
            <a:r>
              <a:rPr lang="sv-SE" altLang="en-US" smtClean="0">
                <a:latin typeface="Comic Sans MS" panose="030F0702030302020204" pitchFamily="66" charset="0"/>
              </a:rPr>
              <a:t>The algorithm is reffered to the Data Encryption Algorithm (DEA)</a:t>
            </a:r>
          </a:p>
          <a:p>
            <a:pPr lvl="1" eaLnBrk="1" hangingPunct="1"/>
            <a:r>
              <a:rPr lang="sv-SE" altLang="en-US" smtClean="0">
                <a:latin typeface="Comic Sans MS" panose="030F0702030302020204" pitchFamily="66" charset="0"/>
              </a:rPr>
              <a:t>DES is a block cipher</a:t>
            </a:r>
          </a:p>
          <a:p>
            <a:pPr lvl="1" eaLnBrk="1" hangingPunct="1"/>
            <a:r>
              <a:rPr lang="sv-SE" altLang="en-US" smtClean="0">
                <a:latin typeface="Comic Sans MS" panose="030F0702030302020204" pitchFamily="66" charset="0"/>
              </a:rPr>
              <a:t>The plaintext is processed in 64-bit blocks</a:t>
            </a:r>
          </a:p>
          <a:p>
            <a:pPr lvl="1" eaLnBrk="1" hangingPunct="1"/>
            <a:r>
              <a:rPr lang="sv-SE" altLang="en-US" smtClean="0">
                <a:latin typeface="Comic Sans MS" panose="030F0702030302020204" pitchFamily="66" charset="0"/>
              </a:rPr>
              <a:t>The key is 56-bits in length</a:t>
            </a:r>
          </a:p>
          <a:p>
            <a:pPr lvl="1" eaLnBrk="1" hangingPunct="1"/>
            <a:endParaRPr lang="sv-SE" altLang="en-US" smtClean="0">
              <a:latin typeface="Comic Sans MS" panose="030F0702030302020204" pitchFamily="66" charset="0"/>
            </a:endParaRPr>
          </a:p>
          <a:p>
            <a:pPr lvl="1" eaLnBrk="1" hangingPunct="1"/>
            <a:endParaRPr lang="en-US" altLang="en-US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1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Step 2 contd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4" y="2060575"/>
            <a:ext cx="8675687" cy="4597400"/>
          </a:xfrm>
        </p:spPr>
        <p:txBody>
          <a:bodyPr/>
          <a:lstStyle/>
          <a:p>
            <a:pPr eaLnBrk="1" hangingPunct="1"/>
            <a:r>
              <a:rPr lang="en-US" altLang="en-US" sz="1600"/>
              <a:t>The final stage in the calculation of </a:t>
            </a:r>
            <a:r>
              <a:rPr lang="en-US" altLang="en-US" sz="1600" b="1" i="1"/>
              <a:t>f</a:t>
            </a:r>
            <a:r>
              <a:rPr lang="en-US" altLang="en-US" sz="1600"/>
              <a:t> is to do a permutation </a:t>
            </a:r>
            <a:r>
              <a:rPr lang="en-US" altLang="en-US" sz="1600" b="1"/>
              <a:t>P</a:t>
            </a:r>
            <a:r>
              <a:rPr lang="en-US" altLang="en-US" sz="1600"/>
              <a:t> of the </a:t>
            </a:r>
            <a:r>
              <a:rPr lang="en-US" altLang="en-US" sz="1600" b="1"/>
              <a:t>S</a:t>
            </a:r>
            <a:r>
              <a:rPr lang="en-US" altLang="en-US" sz="1600"/>
              <a:t>-box output to obtain the final value of </a:t>
            </a:r>
            <a:r>
              <a:rPr lang="en-US" altLang="en-US" sz="1600" b="1" i="1"/>
              <a:t>f</a:t>
            </a:r>
            <a:r>
              <a:rPr lang="en-US" altLang="en-US" sz="1600"/>
              <a:t>: </a:t>
            </a:r>
          </a:p>
          <a:p>
            <a:pPr eaLnBrk="1" hangingPunct="1"/>
            <a:r>
              <a:rPr lang="en-US" altLang="en-US" sz="1600" b="1" i="1"/>
              <a:t>f</a:t>
            </a:r>
            <a:r>
              <a:rPr lang="en-US" altLang="en-US" sz="1600"/>
              <a:t> = </a:t>
            </a:r>
            <a:r>
              <a:rPr lang="en-US" altLang="en-US" sz="1600" b="1"/>
              <a:t>P</a:t>
            </a:r>
            <a:r>
              <a:rPr lang="en-US" altLang="en-US" sz="1600"/>
              <a:t>(</a:t>
            </a:r>
            <a:r>
              <a:rPr lang="en-US" altLang="en-US" sz="1600" b="1" i="1"/>
              <a:t>S1(B1)S2(B2)...S8(B8)</a:t>
            </a:r>
            <a:r>
              <a:rPr lang="en-US" altLang="en-US" sz="1600"/>
              <a:t>) </a:t>
            </a:r>
          </a:p>
          <a:p>
            <a:pPr eaLnBrk="1" hangingPunct="1"/>
            <a:r>
              <a:rPr lang="en-US" altLang="en-US" sz="1600" b="1"/>
              <a:t>P</a:t>
            </a:r>
            <a:r>
              <a:rPr lang="en-US" altLang="en-US" sz="1600"/>
              <a:t> yields a 32-bit output from a 32-bit input by permuting the bits of the input block</a:t>
            </a:r>
          </a:p>
          <a:p>
            <a:pPr eaLnBrk="1" hangingPunct="1"/>
            <a:r>
              <a:rPr lang="en-US" altLang="en-US" sz="1600" b="1"/>
              <a:t>Example:</a:t>
            </a:r>
            <a:r>
              <a:rPr lang="en-US" altLang="en-US" sz="1600"/>
              <a:t> From the output of the eight </a:t>
            </a:r>
            <a:r>
              <a:rPr lang="en-US" altLang="en-US" sz="1600" b="1"/>
              <a:t>S</a:t>
            </a:r>
            <a:r>
              <a:rPr lang="en-US" altLang="en-US" sz="1600"/>
              <a:t> boxes: </a:t>
            </a:r>
          </a:p>
          <a:p>
            <a:pPr eaLnBrk="1" hangingPunct="1"/>
            <a:r>
              <a:rPr lang="en-US" altLang="en-US" sz="1600" b="1" i="1"/>
              <a:t>S1(B1)S2(B2)S3(B3)S4(B4)S5(B5)S6(B6)S7(B7)S8(B8)</a:t>
            </a:r>
            <a:r>
              <a:rPr lang="en-US" altLang="en-US" sz="1600"/>
              <a:t> = 0101 1100 1000 0010 1011 0101 1001 0111 we get </a:t>
            </a:r>
            <a:r>
              <a:rPr lang="en-US" altLang="en-US" sz="1600" b="1" i="1"/>
              <a:t>f</a:t>
            </a:r>
            <a:r>
              <a:rPr lang="en-US" altLang="en-US" sz="1600"/>
              <a:t> = 0010 0011 0100 1010 1010 1001 1011 1011</a:t>
            </a:r>
            <a:r>
              <a:rPr lang="en-US" altLang="en-US" sz="2800"/>
              <a:t> </a:t>
            </a:r>
          </a:p>
          <a:p>
            <a:pPr eaLnBrk="1" hangingPunct="1"/>
            <a:r>
              <a:rPr lang="en-US" altLang="en-US" sz="1400" b="1" i="1"/>
              <a:t>R1</a:t>
            </a:r>
            <a:r>
              <a:rPr lang="en-US" altLang="en-US" sz="1400"/>
              <a:t> = </a:t>
            </a:r>
            <a:r>
              <a:rPr lang="en-US" altLang="en-US" sz="1400" b="1" i="1"/>
              <a:t>L0</a:t>
            </a:r>
            <a:r>
              <a:rPr lang="en-US" altLang="en-US" sz="1400"/>
              <a:t> + </a:t>
            </a:r>
            <a:r>
              <a:rPr lang="en-US" altLang="en-US" sz="1400" b="1" i="1"/>
              <a:t>f</a:t>
            </a:r>
            <a:r>
              <a:rPr lang="en-US" altLang="en-US" sz="1400"/>
              <a:t>(</a:t>
            </a:r>
            <a:r>
              <a:rPr lang="en-US" altLang="en-US" sz="1400" b="1" i="1"/>
              <a:t>R0</a:t>
            </a:r>
            <a:r>
              <a:rPr lang="en-US" altLang="en-US" sz="1400"/>
              <a:t> , </a:t>
            </a:r>
            <a:r>
              <a:rPr lang="en-US" altLang="en-US" sz="1400" b="1" i="1"/>
              <a:t>K1</a:t>
            </a:r>
            <a:r>
              <a:rPr lang="en-US" altLang="en-US" sz="1400"/>
              <a:t> )</a:t>
            </a:r>
            <a:br>
              <a:rPr lang="en-US" altLang="en-US" sz="1400"/>
            </a:br>
            <a:r>
              <a:rPr lang="en-US" altLang="en-US" sz="1400"/>
              <a:t>= 1100 1100 0000 0000 1100 1100 1111 1111 </a:t>
            </a:r>
            <a:br>
              <a:rPr lang="en-US" altLang="en-US" sz="1400"/>
            </a:br>
            <a:r>
              <a:rPr lang="en-US" altLang="en-US" sz="1400"/>
              <a:t>+ 0010 0011 0100 1010 1010 1001 1011 1011 </a:t>
            </a:r>
            <a:br>
              <a:rPr lang="en-US" altLang="en-US" sz="1400"/>
            </a:br>
            <a:r>
              <a:rPr lang="en-US" altLang="en-US" sz="1400"/>
              <a:t>= 1110 1111 0100 1010 0110 0101 0100 0100</a:t>
            </a:r>
            <a:r>
              <a:rPr lang="en-US" altLang="en-US" sz="2800"/>
              <a:t> </a:t>
            </a:r>
          </a:p>
          <a:p>
            <a:pPr eaLnBrk="1" hangingPunct="1"/>
            <a:endParaRPr lang="en-US" altLang="en-US" sz="1600"/>
          </a:p>
        </p:txBody>
      </p:sp>
      <p:graphicFrame>
        <p:nvGraphicFramePr>
          <p:cNvPr id="7170" name="Object 1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208214" y="5768976"/>
          <a:ext cx="8459787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Image" r:id="rId3" imgW="7606349" imgH="1536508" progId="Photoshop.Image.10">
                  <p:embed/>
                </p:oleObj>
              </mc:Choice>
              <mc:Fallback>
                <p:oleObj name="Image" r:id="rId3" imgW="7606349" imgH="1536508" progId="Photoshop.Image.10">
                  <p:embed/>
                  <p:pic>
                    <p:nvPicPr>
                      <p:cNvPr id="717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5768976"/>
                        <a:ext cx="8459787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541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Step 2 contd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4" y="2060575"/>
            <a:ext cx="8675687" cy="4597400"/>
          </a:xfrm>
        </p:spPr>
        <p:txBody>
          <a:bodyPr/>
          <a:lstStyle/>
          <a:p>
            <a:pPr eaLnBrk="1" hangingPunct="1"/>
            <a:r>
              <a:rPr lang="en-US" altLang="en-US" sz="2800"/>
              <a:t>We then </a:t>
            </a:r>
            <a:r>
              <a:rPr lang="en-US" altLang="en-US" sz="2800" b="1" i="1"/>
              <a:t>reverse</a:t>
            </a:r>
            <a:r>
              <a:rPr lang="en-US" altLang="en-US" sz="2800"/>
              <a:t> the order of the two blocks into the 64-bit block </a:t>
            </a:r>
            <a:r>
              <a:rPr lang="en-US" altLang="en-US" sz="2800" b="1" i="1"/>
              <a:t>R16L16</a:t>
            </a:r>
            <a:r>
              <a:rPr lang="en-US" altLang="en-US" sz="2800"/>
              <a:t> </a:t>
            </a:r>
          </a:p>
          <a:p>
            <a:pPr eaLnBrk="1" hangingPunct="1"/>
            <a:r>
              <a:rPr lang="en-US" altLang="en-US" sz="2800"/>
              <a:t>and apply a final permutation </a:t>
            </a:r>
            <a:r>
              <a:rPr lang="en-US" altLang="en-US" sz="2800" b="1"/>
              <a:t>IP-1</a:t>
            </a:r>
            <a:r>
              <a:rPr lang="en-US" altLang="en-US" sz="2800"/>
              <a:t> as defined by the following table: </a:t>
            </a:r>
          </a:p>
          <a:p>
            <a:pPr eaLnBrk="1" hangingPunct="1"/>
            <a:endParaRPr lang="en-US" altLang="en-US" sz="2800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063751" y="4868863"/>
          <a:ext cx="8208963" cy="182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Image" r:id="rId3" imgW="7288889" imgH="2120635" progId="Photoshop.Image.10">
                  <p:embed/>
                </p:oleObj>
              </mc:Choice>
              <mc:Fallback>
                <p:oleObj name="Image" r:id="rId3" imgW="7288889" imgH="2120635" progId="Photoshop.Image.10">
                  <p:embed/>
                  <p:pic>
                    <p:nvPicPr>
                      <p:cNvPr id="819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1" y="4868863"/>
                        <a:ext cx="8208963" cy="182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062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Step 2 contd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Example:</a:t>
            </a:r>
            <a:r>
              <a:rPr lang="en-US" altLang="en-US" sz="2400"/>
              <a:t> If we process all 16 blocks using the method defined previously, we get, on the 16th round, </a:t>
            </a:r>
            <a:endParaRPr lang="en-US" altLang="en-US" sz="2400" b="1" i="1"/>
          </a:p>
          <a:p>
            <a:pPr eaLnBrk="1" hangingPunct="1">
              <a:lnSpc>
                <a:spcPct val="90000"/>
              </a:lnSpc>
            </a:pPr>
            <a:r>
              <a:rPr lang="en-US" altLang="en-US" sz="2400" b="1" i="1"/>
              <a:t>L16</a:t>
            </a:r>
            <a:r>
              <a:rPr lang="en-US" altLang="en-US" sz="2400"/>
              <a:t> = 0100 0011 0100 0010 0011 0010 0011 0100 </a:t>
            </a:r>
            <a:br>
              <a:rPr lang="en-US" altLang="en-US" sz="2400"/>
            </a:br>
            <a:r>
              <a:rPr lang="en-US" altLang="en-US" sz="2400" b="1" i="1"/>
              <a:t>R16</a:t>
            </a:r>
            <a:r>
              <a:rPr lang="en-US" altLang="en-US" sz="2400"/>
              <a:t> = 0000 1010 0100 1100 1101 1001 1001 0101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We reverse the order of these two blocks and apply the final permutation to </a:t>
            </a:r>
            <a:endParaRPr lang="en-US" altLang="en-US" sz="2400" b="1" i="1"/>
          </a:p>
          <a:p>
            <a:pPr eaLnBrk="1" hangingPunct="1">
              <a:lnSpc>
                <a:spcPct val="90000"/>
              </a:lnSpc>
            </a:pPr>
            <a:r>
              <a:rPr lang="en-US" altLang="en-US" sz="2400" b="1" i="1"/>
              <a:t>R16L16</a:t>
            </a:r>
            <a:r>
              <a:rPr lang="en-US" altLang="en-US" sz="2400"/>
              <a:t> = 00001010 01001100 11011001 10010101 01000011 01000010 00110010 00110100 </a:t>
            </a:r>
            <a:endParaRPr lang="en-US" altLang="en-US" sz="2400" b="1" i="1"/>
          </a:p>
          <a:p>
            <a:pPr eaLnBrk="1" hangingPunct="1">
              <a:lnSpc>
                <a:spcPct val="90000"/>
              </a:lnSpc>
            </a:pPr>
            <a:r>
              <a:rPr lang="en-US" altLang="en-US" sz="2400" b="1" i="1"/>
              <a:t>IP-1</a:t>
            </a:r>
            <a:r>
              <a:rPr lang="en-US" altLang="en-US" sz="2400"/>
              <a:t> = 10000101 11101000 00010011 01010100 00001111 00001010 10110100 00000101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which in hexadecimal format is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85E813540F0AB405. </a:t>
            </a:r>
          </a:p>
        </p:txBody>
      </p:sp>
    </p:spTree>
    <p:extLst>
      <p:ext uri="{BB962C8B-B14F-4D97-AF65-F5344CB8AC3E}">
        <p14:creationId xmlns:p14="http://schemas.microsoft.com/office/powerpoint/2010/main" val="189521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Strength of DES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􀂄Two main concerns with DES: </a:t>
            </a:r>
            <a:r>
              <a:rPr lang="en-US" altLang="en-US" sz="2800" b="1" dirty="0"/>
              <a:t>the length of the key </a:t>
            </a:r>
            <a:r>
              <a:rPr lang="en-US" altLang="en-US" sz="2800" dirty="0"/>
              <a:t>and </a:t>
            </a:r>
            <a:r>
              <a:rPr lang="en-US" altLang="en-US" sz="2800" b="1" dirty="0"/>
              <a:t>the nature of the algorithm</a:t>
            </a: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􀂄The key is rather short: 56 bits –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􀂉In average, only half of the keys have to be tried to break the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􀂉In principle it should take long time to break the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􀂉Things are quicker with dedicated hardware: 1998 –a special machine was built for less than 250 000 $ breaking DES in less than 3 days, 2006 –estimates are that a hardware costing around 20.000$ may break DES within a day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6048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Strength of DES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b="1"/>
              <a:t>Nature of the algorithm</a:t>
            </a:r>
            <a:endParaRPr lang="en-US" altLang="en-US" sz="2000"/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􀂄There has always been a concern about the design of DES, especially about the design of S-boxes –perhaps they have been designed in such a way as to ensure a trapdoor to the algorithm –break it without having to search for the key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􀂉The design criteria for the S-boxes (and for the rest of the algorithm) have been </a:t>
            </a:r>
            <a:r>
              <a:rPr lang="en-US" altLang="en-US" sz="2000" i="1"/>
              <a:t>classified information </a:t>
            </a:r>
            <a:r>
              <a:rPr lang="en-US" altLang="en-US" sz="2000"/>
              <a:t>and </a:t>
            </a:r>
            <a:r>
              <a:rPr lang="en-US" altLang="en-US" sz="2000" b="1"/>
              <a:t>NSA </a:t>
            </a:r>
            <a:r>
              <a:rPr lang="en-US" altLang="en-US" sz="2000"/>
              <a:t>was involved in the design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􀂉Many regularities and unexpected behavior of the S-boxes have been reported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􀂉On the other hand, changing the S-boxes slightly seems to weaken the algorithm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􀂉No fatal weaknesses in the S-boxes have been (publicly) reported so far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410368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Analysis of DES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􀂄</a:t>
            </a:r>
            <a:r>
              <a:rPr lang="en-US" altLang="en-US" sz="2400" b="1"/>
              <a:t>Avalanche effect</a:t>
            </a:r>
            <a:r>
              <a:rPr lang="en-US" altLang="en-US" sz="2400"/>
              <a:t>: this is a desirable property of any encryption algorithm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􀂉A small change (even 1 bit) in the plaintext should produce significant change in the ciphertext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􀂄Example: consider two blocks of 64 zeros and in the second block rewrite 1 on the first position. Encrypt them both with DES: depending on the key, the result may have 34 different bits!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􀂉A small change (even 1 bit) in the key should produce significant change in the ciphertext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􀂄Example: a change of one bit in the DES key may produce 35 different bits in the encryption of the same plaintext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422123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/>
            </a:r>
            <a:br>
              <a:rPr lang="en-US" altLang="en-US" sz="4000"/>
            </a:br>
            <a:r>
              <a:rPr lang="en-US" altLang="en-US" sz="4000"/>
              <a:t>Most important symmetric ciphers currently in use</a:t>
            </a:r>
            <a:br>
              <a:rPr lang="en-US" altLang="en-US" sz="4000"/>
            </a:br>
            <a:endParaRPr lang="en-US" altLang="en-US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2636839"/>
            <a:ext cx="8229600" cy="4021137"/>
          </a:xfrm>
        </p:spPr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Triple DES</a:t>
            </a:r>
          </a:p>
          <a:p>
            <a:pPr eaLnBrk="1" hangingPunct="1"/>
            <a:r>
              <a:rPr lang="en-US" altLang="en-US" smtClean="0"/>
              <a:t>􀂉RC5</a:t>
            </a:r>
          </a:p>
          <a:p>
            <a:pPr eaLnBrk="1" hangingPunct="1"/>
            <a:r>
              <a:rPr lang="en-US" altLang="en-US" smtClean="0"/>
              <a:t>􀂉RC4</a:t>
            </a:r>
          </a:p>
          <a:p>
            <a:pPr eaLnBrk="1" hangingPunct="1"/>
            <a:r>
              <a:rPr lang="en-US" altLang="en-US" smtClean="0"/>
              <a:t>􀂉Blowfish (read from the book or other reference) 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73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Replacing DES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􀂄DES is vulnerable nowadays to a brute-force attack</a:t>
            </a:r>
          </a:p>
          <a:p>
            <a:pPr eaLnBrk="1" hangingPunct="1"/>
            <a:r>
              <a:rPr lang="en-US" altLang="en-US" sz="2800"/>
              <a:t>􀂄It is replaced as a standard by AES</a:t>
            </a:r>
          </a:p>
          <a:p>
            <a:pPr eaLnBrk="1" hangingPunct="1"/>
            <a:r>
              <a:rPr lang="en-US" altLang="en-US" sz="2800"/>
              <a:t>􀂄There has been interest to provide another algorithm during the transition to AES</a:t>
            </a:r>
          </a:p>
          <a:p>
            <a:pPr eaLnBrk="1" hangingPunct="1"/>
            <a:r>
              <a:rPr lang="en-US" altLang="en-US" sz="2800"/>
              <a:t>􀂄Also interest to preserve the existing investment in software and hardware, increasing the security</a:t>
            </a:r>
          </a:p>
          <a:p>
            <a:pPr eaLnBrk="1" hangingPunct="1"/>
            <a:r>
              <a:rPr lang="en-US" altLang="en-US" sz="2800"/>
              <a:t>􀂄</a:t>
            </a:r>
            <a:r>
              <a:rPr lang="en-US" altLang="en-US" sz="2800" b="1"/>
              <a:t>Solution: 2 </a:t>
            </a:r>
            <a:r>
              <a:rPr lang="en-US" altLang="en-US" sz="2800" i="1"/>
              <a:t>DES</a:t>
            </a:r>
            <a:endParaRPr lang="en-US" altLang="en-US" sz="2800"/>
          </a:p>
          <a:p>
            <a:pPr eaLnBrk="1" hangingPunct="1"/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50962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Obvious solution: double DES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􀂄Use two keys K1, K2 and encrypt the text using the two keys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C=EK2(EK1(P))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􀂄To decrypt simply use DES decryption twice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P=DK1(DK2(C))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􀂄The scheme involves now a key of 112 bits which should make it much more secure than DES, at least in principle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5083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Meet-in-the-middle attack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The meet-in-the-middle attack targets </a:t>
            </a:r>
            <a:r>
              <a:rPr lang="en-US" altLang="en-US" sz="2000" dirty="0">
                <a:hlinkClick r:id="rId2"/>
              </a:rPr>
              <a:t>block cipher</a:t>
            </a:r>
            <a:r>
              <a:rPr lang="en-US" altLang="en-US" sz="2000" dirty="0"/>
              <a:t> cryptographic functions 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Main observation: if C=EK2(EK1(P)), then 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X=EK1(P)=DK2(C)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􀂄Assume we have two pairs of plaintext-</a:t>
            </a:r>
            <a:r>
              <a:rPr lang="en-US" altLang="en-US" sz="2000" dirty="0" err="1"/>
              <a:t>ciphertext</a:t>
            </a:r>
            <a:r>
              <a:rPr lang="en-US" altLang="en-US" sz="2000" dirty="0"/>
              <a:t> (of only one byte each!)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􀂄Given a known pair (P,C) attack as follows: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􀂉Encrypt P for all 2^56possible keys K1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􀂉Store the results in a table and sort the table by the values of X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􀂉Decrypt C using all possible 2^56possible keys K2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􀂄For each decryption check the result in the table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􀂄In case of match, either we have the answer, or a false positive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􀂄Test the two keys with the second pair of plaintext-</a:t>
            </a:r>
            <a:r>
              <a:rPr lang="en-US" altLang="en-US" sz="1800" dirty="0" err="1"/>
              <a:t>ciphertext</a:t>
            </a:r>
            <a:r>
              <a:rPr lang="en-US" altLang="en-US" sz="1800" dirty="0"/>
              <a:t>: if they match, the correct keys were found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8973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DES encryption scheme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􀂄The plaintext (64 bits) passes through an initial permutation IP(on 64 bits)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􀂄Then follow 16 identical rounds –in each round a different sub key is used; each sub key is generated from the key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􀂄After round 16, swap the left half with the right half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􀂄Apply the inverse of the initial permutation IP</a:t>
            </a:r>
            <a:r>
              <a:rPr lang="en-US" altLang="en-US" baseline="30000" smtClean="0"/>
              <a:t>-1</a:t>
            </a:r>
            <a:r>
              <a:rPr lang="en-US" altLang="en-US" smtClean="0"/>
              <a:t>(on 64 bits)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513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88"/>
          <a:stretch>
            <a:fillRect/>
          </a:stretch>
        </p:blipFill>
        <p:spPr bwMode="auto">
          <a:xfrm>
            <a:off x="2108200" y="1557338"/>
            <a:ext cx="8091488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814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/>
            </a:r>
            <a:br>
              <a:rPr lang="en-US" altLang="en-US" sz="4000"/>
            </a:br>
            <a:r>
              <a:rPr lang="en-US" altLang="en-US" sz="4000"/>
              <a:t>Triple DES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use three stages of encryption with three different keys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C=EK3(EK2(EK1(P)))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􀂉</a:t>
            </a:r>
            <a:r>
              <a:rPr lang="en-US" altLang="en-US" i="1" smtClean="0"/>
              <a:t>Drawback</a:t>
            </a:r>
            <a:r>
              <a:rPr lang="en-US" altLang="en-US" smtClean="0"/>
              <a:t>: keys is now 168 bits which makes it slower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􀂉</a:t>
            </a:r>
            <a:r>
              <a:rPr lang="en-US" altLang="en-US" i="1" smtClean="0"/>
              <a:t>Alternative</a:t>
            </a:r>
            <a:r>
              <a:rPr lang="en-US" altLang="en-US" smtClean="0"/>
              <a:t>: 3DES with 2 keys: K3=K1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􀂄Another alternative: instead of three encryptions, use 2 encryptions and one decryption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094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Triple DES</a:t>
            </a:r>
            <a:endParaRPr lang="en-US" b="1" smtClean="0"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Comic Sans MS" panose="030F0702030302020204" pitchFamily="66" charset="0"/>
              </a:rPr>
              <a:t>Use three keys and three executions of the DES algorithm (encrypt-decrypt-encrypt)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sv-SE" altLang="en-US" dirty="0" smtClean="0">
                <a:latin typeface="Comic Sans MS" panose="030F0702030302020204" pitchFamily="66" charset="0"/>
              </a:rPr>
              <a:t>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sv-SE" altLang="en-US" dirty="0" smtClean="0">
              <a:latin typeface="Comic Sans MS" panose="030F0702030302020204" pitchFamily="66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sv-SE" altLang="en-US" sz="1800" dirty="0">
                <a:latin typeface="Comic Sans MS" panose="030F0702030302020204" pitchFamily="66" charset="0"/>
              </a:rPr>
              <a:t>C = ciphertext</a:t>
            </a:r>
          </a:p>
          <a:p>
            <a:pPr lvl="2" eaLnBrk="1" hangingPunct="1">
              <a:lnSpc>
                <a:spcPct val="90000"/>
              </a:lnSpc>
            </a:pPr>
            <a:r>
              <a:rPr lang="sv-SE" altLang="en-US" sz="1800" dirty="0">
                <a:latin typeface="Comic Sans MS" panose="030F0702030302020204" pitchFamily="66" charset="0"/>
              </a:rPr>
              <a:t>P = Plaintext</a:t>
            </a:r>
          </a:p>
          <a:p>
            <a:pPr lvl="2" eaLnBrk="1" hangingPunct="1">
              <a:lnSpc>
                <a:spcPct val="90000"/>
              </a:lnSpc>
            </a:pPr>
            <a:r>
              <a:rPr lang="sv-SE" altLang="en-US" sz="1800" dirty="0">
                <a:latin typeface="Comic Sans MS" panose="030F0702030302020204" pitchFamily="66" charset="0"/>
              </a:rPr>
              <a:t>EK[X] = encryption of X using key K</a:t>
            </a:r>
          </a:p>
          <a:p>
            <a:pPr lvl="2" eaLnBrk="1" hangingPunct="1">
              <a:lnSpc>
                <a:spcPct val="90000"/>
              </a:lnSpc>
            </a:pPr>
            <a:r>
              <a:rPr lang="sv-SE" altLang="en-US" sz="1800" dirty="0">
                <a:latin typeface="Comic Sans MS" panose="030F0702030302020204" pitchFamily="66" charset="0"/>
              </a:rPr>
              <a:t>DK[Y] = decryption of Y using key K</a:t>
            </a:r>
          </a:p>
          <a:p>
            <a:pPr eaLnBrk="1" hangingPunct="1">
              <a:lnSpc>
                <a:spcPct val="90000"/>
              </a:lnSpc>
            </a:pPr>
            <a:endParaRPr lang="sv-SE" altLang="en-US" dirty="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 smtClean="0">
              <a:latin typeface="Comic Sans MS" panose="030F0702030302020204" pitchFamily="66" charset="0"/>
            </a:endParaRPr>
          </a:p>
          <a:p>
            <a:pPr lvl="2" eaLnBrk="1" hangingPunct="1">
              <a:lnSpc>
                <a:spcPct val="90000"/>
              </a:lnSpc>
            </a:pPr>
            <a:endParaRPr lang="en-US" altLang="en-US" sz="1600" dirty="0">
              <a:latin typeface="Comic Sans MS" panose="030F0702030302020204" pitchFamily="66" charset="0"/>
            </a:endParaRP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553200" y="3962400"/>
            <a:ext cx="2971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400" baseline="30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572000" y="3581400"/>
            <a:ext cx="3657600" cy="528638"/>
          </a:xfrm>
          <a:prstGeom prst="rect">
            <a:avLst/>
          </a:prstGeom>
          <a:solidFill>
            <a:schemeClr val="fol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sv-SE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C = E</a:t>
            </a:r>
            <a:r>
              <a:rPr lang="sv-SE" alt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K3</a:t>
            </a:r>
            <a:r>
              <a:rPr lang="sv-SE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[D</a:t>
            </a:r>
            <a:r>
              <a:rPr lang="sv-SE" alt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K2</a:t>
            </a:r>
            <a:r>
              <a:rPr lang="sv-SE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[E</a:t>
            </a:r>
            <a:r>
              <a:rPr lang="sv-SE" alt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K1</a:t>
            </a:r>
            <a:r>
              <a:rPr lang="sv-SE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[P]]]</a:t>
            </a:r>
            <a:endParaRPr lang="en-US" altLang="en-US" sz="28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66988" y="981075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v-SE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Triple DEA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481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5" t="23077" r="6593" b="5769"/>
          <a:stretch>
            <a:fillRect/>
          </a:stretch>
        </p:blipFill>
        <p:spPr bwMode="auto">
          <a:xfrm>
            <a:off x="2351088" y="2205038"/>
            <a:ext cx="7366000" cy="416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65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Assignment</a:t>
            </a:r>
            <a:endParaRPr lang="en-US" altLang="en-US" dirty="0" smtClean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/>
              <a:t>Ciphertext</a:t>
            </a:r>
            <a:r>
              <a:rPr lang="en-US" altLang="en-US" dirty="0" smtClean="0"/>
              <a:t>: 11101011</a:t>
            </a:r>
          </a:p>
          <a:p>
            <a:r>
              <a:rPr lang="en-US" altLang="en-US" dirty="0" smtClean="0"/>
              <a:t>Key: 1011100110</a:t>
            </a:r>
          </a:p>
          <a:p>
            <a:r>
              <a:rPr lang="en-US" altLang="en-US" dirty="0" smtClean="0"/>
              <a:t>Find Plaintext?</a:t>
            </a:r>
          </a:p>
        </p:txBody>
      </p:sp>
    </p:spTree>
    <p:extLst>
      <p:ext uri="{BB962C8B-B14F-4D97-AF65-F5344CB8AC3E}">
        <p14:creationId xmlns:p14="http://schemas.microsoft.com/office/powerpoint/2010/main" val="181456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00" y="180975"/>
          <a:ext cx="9144000" cy="649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mappsbild" r:id="rId3" imgW="4686954" imgH="6496957" progId="Paint.Picture">
                  <p:embed/>
                </p:oleObj>
              </mc:Choice>
              <mc:Fallback>
                <p:oleObj name="Bitmappsbild" r:id="rId3" imgW="4686954" imgH="6496957" progId="Paint.Picture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80975"/>
                        <a:ext cx="9144000" cy="649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786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332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/>
            </a:r>
            <a:br>
              <a:rPr lang="en-US" altLang="en-US" sz="4000"/>
            </a:br>
            <a:r>
              <a:rPr lang="en-US" altLang="en-US" sz="4000"/>
              <a:t>Sub key generation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3" y="2060575"/>
            <a:ext cx="8496300" cy="459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Before round 1 of DES, they key is permuted according to a table labeled Permuted Choice One –the resulting 56-bit key is split into its two 28-bit halves labeled C0and D0􀂄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In each round, Ci-1 and Di-1 are separately subjected to a circular left shift of one or two bits according to the table on the next slide –the shifted values will be input to next round􀂄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The shifted values serve as input to Permuted Choice Two which produces a 48-bit output: the sub key of the current round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411402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DES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M</a:t>
            </a:r>
            <a:r>
              <a:rPr lang="en-US" altLang="en-US" smtClean="0"/>
              <a:t> = 0123456789ABCDEF </a:t>
            </a:r>
          </a:p>
          <a:p>
            <a:pPr lvl="1" eaLnBrk="1" hangingPunct="1"/>
            <a:r>
              <a:rPr lang="en-US" altLang="en-US" sz="1600" b="1"/>
              <a:t>M</a:t>
            </a:r>
            <a:r>
              <a:rPr lang="en-US" altLang="en-US" sz="1600"/>
              <a:t> = 0000 0001 0010 0011 0100 0101 0110 0111 1000 1001 1010 1011 1100 1101 1110 1111</a:t>
            </a:r>
            <a:br>
              <a:rPr lang="en-US" altLang="en-US" sz="1600"/>
            </a:br>
            <a:endParaRPr lang="en-US" altLang="en-US" sz="1600"/>
          </a:p>
          <a:p>
            <a:pPr eaLnBrk="1" hangingPunct="1"/>
            <a:r>
              <a:rPr lang="en-US" altLang="en-US" sz="1800"/>
              <a:t> </a:t>
            </a:r>
            <a:r>
              <a:rPr lang="en-US" altLang="en-US" b="1" smtClean="0"/>
              <a:t>K</a:t>
            </a:r>
            <a:r>
              <a:rPr lang="en-US" altLang="en-US" smtClean="0"/>
              <a:t> = 133457799BBCDFF1 </a:t>
            </a:r>
          </a:p>
          <a:p>
            <a:pPr lvl="1" eaLnBrk="1" hangingPunct="1"/>
            <a:r>
              <a:rPr lang="en-US" altLang="en-US" sz="1600" b="1"/>
              <a:t>K</a:t>
            </a:r>
            <a:r>
              <a:rPr lang="en-US" altLang="en-US" sz="1600"/>
              <a:t> = 00010011 00110100 01010111 01111001 10011011 10111100 11011111 11110001 </a:t>
            </a:r>
          </a:p>
          <a:p>
            <a:pPr lvl="1" eaLnBrk="1" hangingPunct="1">
              <a:buFontTx/>
              <a:buNone/>
            </a:pPr>
            <a:endParaRPr lang="en-US" altLang="en-US" sz="1600"/>
          </a:p>
          <a:p>
            <a:pPr lvl="1" eaLnBrk="1" hangingPunct="1">
              <a:buFontTx/>
              <a:buNone/>
            </a:pPr>
            <a:endParaRPr lang="en-US" altLang="en-US" sz="1600"/>
          </a:p>
        </p:txBody>
      </p:sp>
    </p:spTree>
    <p:extLst>
      <p:ext uri="{BB962C8B-B14F-4D97-AF65-F5344CB8AC3E}">
        <p14:creationId xmlns:p14="http://schemas.microsoft.com/office/powerpoint/2010/main" val="97169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/>
              <a:t/>
            </a:r>
            <a:br>
              <a:rPr lang="en-US" altLang="en-US" sz="2400" b="1"/>
            </a:br>
            <a:r>
              <a:rPr lang="en-US" altLang="en-US" sz="2400" b="1"/>
              <a:t>Step 1: Create 16 sub keys, each of which is 48-bits long.</a:t>
            </a:r>
            <a:r>
              <a:rPr lang="en-US" altLang="en-US" sz="4000" b="1"/>
              <a:t/>
            </a:r>
            <a:br>
              <a:rPr lang="en-US" altLang="en-US" sz="4000" b="1"/>
            </a:br>
            <a:endParaRPr lang="en-US" altLang="en-US" sz="4000" b="1"/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1600"/>
              <a:t>In the general scheme of DES is shown that a 64-bit key is used –the bits of the key are numbered from 1 to 64. 􀂄</a:t>
            </a:r>
          </a:p>
          <a:p>
            <a:pPr eaLnBrk="1" hangingPunct="1"/>
            <a:r>
              <a:rPr lang="en-US" altLang="en-US" sz="1600"/>
              <a:t>The algorithm ignores every 8, 16, 24, 32, 40, 48, 56, and 64 bit –thus, the key for DES is effectively 56-bit long</a:t>
            </a: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>
            <p:ph idx="4294967295"/>
          </p:nvPr>
        </p:nvGraphicFramePr>
        <p:xfrm>
          <a:off x="1992313" y="3860800"/>
          <a:ext cx="822960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Image" r:id="rId3" imgW="4622222" imgH="1447619" progId="Photoshop.Image.10">
                  <p:embed/>
                </p:oleObj>
              </mc:Choice>
              <mc:Fallback>
                <p:oleObj name="Image" r:id="rId3" imgW="4622222" imgH="1447619" progId="Photoshop.Image.10">
                  <p:embed/>
                  <p:pic>
                    <p:nvPicPr>
                      <p:cNvPr id="20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3860800"/>
                        <a:ext cx="8229600" cy="257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977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8214" y="1341438"/>
            <a:ext cx="8270875" cy="4608512"/>
          </a:xfrm>
          <a:noFill/>
        </p:spPr>
      </p:pic>
    </p:spTree>
    <p:extLst>
      <p:ext uri="{BB962C8B-B14F-4D97-AF65-F5344CB8AC3E}">
        <p14:creationId xmlns:p14="http://schemas.microsoft.com/office/powerpoint/2010/main" val="206367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S">
  <a:themeElements>
    <a:clrScheme name="UO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O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1782</Words>
  <Application>Microsoft Office PowerPoint</Application>
  <PresentationFormat>Widescreen</PresentationFormat>
  <Paragraphs>182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Comic Sans MS</vt:lpstr>
      <vt:lpstr>Times New Roman</vt:lpstr>
      <vt:lpstr>UOS</vt:lpstr>
      <vt:lpstr>Bitmappsbild</vt:lpstr>
      <vt:lpstr>Adobe Photoshop Image</vt:lpstr>
      <vt:lpstr>Data Encryption Standard </vt:lpstr>
      <vt:lpstr>Conventional Encryption Algorithms</vt:lpstr>
      <vt:lpstr>DES encryption scheme </vt:lpstr>
      <vt:lpstr>PowerPoint Presentation</vt:lpstr>
      <vt:lpstr>PowerPoint Presentation</vt:lpstr>
      <vt:lpstr> Sub key generation</vt:lpstr>
      <vt:lpstr>Example of DES</vt:lpstr>
      <vt:lpstr> Step 1: Create 16 sub keys, each of which is 48-bits long. </vt:lpstr>
      <vt:lpstr>PowerPoint Presentation</vt:lpstr>
      <vt:lpstr>Sub keys cont’d</vt:lpstr>
      <vt:lpstr>                    Example: From the permuted key K+, we get  C0 = 1111000 0110011 0010101 0101111  D0 = 0101010 1011001 1001111 0001111  C1 = 1110000110011001010101011111 D1 = 1010101011001100111100011110  C2 = 1100001100110010101010111111 D2 = 0101010110011001111000111101  C3 = 0000110011001010101011111111 D3 = 0101011001100111100011110101  C4 = 0011001100101010101111111100 D4 = 0101100110011110001111010101  C5 = 1100110010101010111111110000 D5 = 0110011001111000111101010101  C6 = 0011001010101011111111000011 D6 = 1001100111100011110101010101  C7 = 1100101010101111111100001100 D7 = 0110011110001111010101010110  … ……….</vt:lpstr>
      <vt:lpstr>Sub key contd</vt:lpstr>
      <vt:lpstr>Sub key gnerated</vt:lpstr>
      <vt:lpstr>Step 2: Encode each 64-bit block of data </vt:lpstr>
      <vt:lpstr>Step 2 contd</vt:lpstr>
      <vt:lpstr>Step 2 contd</vt:lpstr>
      <vt:lpstr>Step 2 contd</vt:lpstr>
      <vt:lpstr>Step 2 contd</vt:lpstr>
      <vt:lpstr> S-boxes</vt:lpstr>
      <vt:lpstr>Step 2 contd</vt:lpstr>
      <vt:lpstr>Step 2 contd</vt:lpstr>
      <vt:lpstr>Step 2 contd</vt:lpstr>
      <vt:lpstr>Strength of DES </vt:lpstr>
      <vt:lpstr>Strength of DES </vt:lpstr>
      <vt:lpstr>Analysis of DES </vt:lpstr>
      <vt:lpstr> Most important symmetric ciphers currently in use </vt:lpstr>
      <vt:lpstr>Replacing DES </vt:lpstr>
      <vt:lpstr>Obvious solution: double DES </vt:lpstr>
      <vt:lpstr>Meet-in-the-middle attack</vt:lpstr>
      <vt:lpstr>PowerPoint Presentation</vt:lpstr>
      <vt:lpstr> Triple DES</vt:lpstr>
      <vt:lpstr>Triple DES</vt:lpstr>
      <vt:lpstr>Triple DEA</vt:lpstr>
      <vt:lpstr>Assignment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Encryption Standard </dc:title>
  <dc:creator>Farooq</dc:creator>
  <cp:lastModifiedBy>Farooq</cp:lastModifiedBy>
  <cp:revision>1</cp:revision>
  <dcterms:created xsi:type="dcterms:W3CDTF">2020-11-26T16:12:49Z</dcterms:created>
  <dcterms:modified xsi:type="dcterms:W3CDTF">2020-11-26T16:13:43Z</dcterms:modified>
</cp:coreProperties>
</file>