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80987-D085-4171-8F54-413FC78064E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4F3DE-ED88-46E7-B7D2-7EEA236CCB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32268-3A27-4A2D-A475-3C66C6C496D7}" type="slidenum">
              <a:rPr lang="en-US"/>
              <a:pPr/>
              <a:t>4</a:t>
            </a:fld>
            <a:endParaRPr lang="en-US"/>
          </a:p>
        </p:txBody>
      </p:sp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4F570-E3D1-4664-80FC-32A7E632A819}" type="slidenum">
              <a:rPr lang="en-US"/>
              <a:pPr/>
              <a:t>16</a:t>
            </a:fld>
            <a:endParaRPr lang="en-US"/>
          </a:p>
        </p:txBody>
      </p:sp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5349C-97A6-4BA0-A7F4-3F0710B2E6AF}" type="slidenum">
              <a:rPr lang="en-US"/>
              <a:pPr/>
              <a:t>18</a:t>
            </a:fld>
            <a:endParaRPr lang="en-US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0D9F5-B6C5-4D8A-92EC-57E22E86FC7D}" type="slidenum">
              <a:rPr lang="en-US"/>
              <a:pPr/>
              <a:t>20</a:t>
            </a:fld>
            <a:endParaRPr lang="en-US"/>
          </a:p>
        </p:txBody>
      </p:sp>
      <p:sp>
        <p:nvSpPr>
          <p:cNvPr id="69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1345F-3EE6-4355-A1BF-F03830B08861}" type="slidenum">
              <a:rPr lang="en-US"/>
              <a:pPr/>
              <a:t>21</a:t>
            </a:fld>
            <a:endParaRPr lang="en-US"/>
          </a:p>
        </p:txBody>
      </p:sp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370B0-D888-4067-A7A1-561AA4DE5FD4}" type="slidenum">
              <a:rPr lang="en-US"/>
              <a:pPr/>
              <a:t>22</a:t>
            </a:fld>
            <a:endParaRPr lang="en-US"/>
          </a:p>
        </p:txBody>
      </p:sp>
      <p:sp>
        <p:nvSpPr>
          <p:cNvPr id="69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08729-B0EF-4514-A35E-E74AB7FC0771}" type="slidenum">
              <a:rPr lang="en-US"/>
              <a:pPr/>
              <a:t>23</a:t>
            </a:fld>
            <a:endParaRPr lang="en-US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8C2F8-F3CA-4D97-A396-050BBFDB5670}" type="slidenum">
              <a:rPr lang="en-US"/>
              <a:pPr/>
              <a:t>25</a:t>
            </a:fld>
            <a:endParaRPr lang="en-US"/>
          </a:p>
        </p:txBody>
      </p:sp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4F472-C033-47D8-A105-16EB7A20F90A}" type="slidenum">
              <a:rPr lang="en-US"/>
              <a:pPr/>
              <a:t>26</a:t>
            </a:fld>
            <a:endParaRPr lang="en-US"/>
          </a:p>
        </p:txBody>
      </p:sp>
      <p:sp>
        <p:nvSpPr>
          <p:cNvPr id="79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34133B-FAFB-40BA-A5AE-0FDA1592F89B}" type="slidenum">
              <a:rPr lang="en-US"/>
              <a:pPr/>
              <a:t>27</a:t>
            </a:fld>
            <a:endParaRPr lang="en-US"/>
          </a:p>
        </p:txBody>
      </p:sp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57168-8614-47D7-A3E8-78FC38DB0698}" type="slidenum">
              <a:rPr lang="en-US"/>
              <a:pPr/>
              <a:t>30</a:t>
            </a:fld>
            <a:endParaRPr lang="en-US"/>
          </a:p>
        </p:txBody>
      </p:sp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BC3B7-6C61-43A8-AF01-7F85B176C1EF}" type="slidenum">
              <a:rPr lang="en-US"/>
              <a:pPr/>
              <a:t>5</a:t>
            </a:fld>
            <a:endParaRPr lang="en-US"/>
          </a:p>
        </p:txBody>
      </p:sp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41FFC-263C-4A8E-9689-2BF16C8340F0}" type="slidenum">
              <a:rPr lang="en-US"/>
              <a:pPr/>
              <a:t>31</a:t>
            </a:fld>
            <a:endParaRPr lang="en-US"/>
          </a:p>
        </p:txBody>
      </p:sp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658B9-A697-4F6B-BF39-4E4248B539CE}" type="slidenum">
              <a:rPr lang="en-US"/>
              <a:pPr/>
              <a:t>32</a:t>
            </a:fld>
            <a:endParaRPr lang="en-US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AE038-8739-4F91-A60A-6050E04CA73A}" type="slidenum">
              <a:rPr lang="en-US"/>
              <a:pPr/>
              <a:t>33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DA94C-0391-420E-949C-D9C17C8BA354}" type="slidenum">
              <a:rPr lang="en-US"/>
              <a:pPr/>
              <a:t>34</a:t>
            </a:fld>
            <a:endParaRPr lang="en-US"/>
          </a:p>
        </p:txBody>
      </p:sp>
      <p:sp>
        <p:nvSpPr>
          <p:cNvPr id="80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22B9F-3ECE-4DA3-B2A7-7616A64DC4CF}" type="slidenum">
              <a:rPr lang="en-US"/>
              <a:pPr/>
              <a:t>6</a:t>
            </a:fld>
            <a:endParaRPr lang="en-US"/>
          </a:p>
        </p:txBody>
      </p:sp>
      <p:sp>
        <p:nvSpPr>
          <p:cNvPr id="76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4BD04C-23CA-4C05-88EF-FFEFCF47EA43}" type="slidenum">
              <a:rPr lang="en-US"/>
              <a:pPr/>
              <a:t>7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E2B7D-3A75-48A7-94B0-38FD8665CB9A}" type="slidenum">
              <a:rPr lang="en-US"/>
              <a:pPr/>
              <a:t>8</a:t>
            </a:fld>
            <a:endParaRPr lang="en-US"/>
          </a:p>
        </p:txBody>
      </p:sp>
      <p:sp>
        <p:nvSpPr>
          <p:cNvPr id="66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E3EBD8-4820-4923-BFAE-7CDD9E5AD7EE}" type="slidenum">
              <a:rPr lang="en-US"/>
              <a:pPr/>
              <a:t>9</a:t>
            </a:fld>
            <a:endParaRPr lang="en-US"/>
          </a:p>
        </p:txBody>
      </p:sp>
      <p:sp>
        <p:nvSpPr>
          <p:cNvPr id="67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C394C-9560-4B7F-91EC-C61C79AEDBDA}" type="slidenum">
              <a:rPr lang="en-US"/>
              <a:pPr/>
              <a:t>10</a:t>
            </a:fld>
            <a:endParaRPr lang="en-US"/>
          </a:p>
        </p:txBody>
      </p:sp>
      <p:sp>
        <p:nvSpPr>
          <p:cNvPr id="76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F2840-7B40-44B7-96AF-25EDE6319F4B}" type="slidenum">
              <a:rPr lang="en-US"/>
              <a:pPr/>
              <a:t>11</a:t>
            </a:fld>
            <a:endParaRPr lang="en-US"/>
          </a:p>
        </p:txBody>
      </p:sp>
      <p:sp>
        <p:nvSpPr>
          <p:cNvPr id="67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4BE119-C6B0-4A37-9CDC-FDA75A0251D9}" type="slidenum">
              <a:rPr lang="en-US"/>
              <a:pPr/>
              <a:t>14</a:t>
            </a:fld>
            <a:endParaRPr lang="en-US"/>
          </a:p>
        </p:txBody>
      </p:sp>
      <p:sp>
        <p:nvSpPr>
          <p:cNvPr id="77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95CA14-BBB7-4D13-B72A-A5DF3D3444F9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608095-1B8D-41DD-AF82-302A3BC28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Security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5A8A1-CD15-4496-A6A7-3FA2C9100970}" type="slidenum">
              <a:rPr lang="en-US"/>
              <a:pPr/>
              <a:t>10</a:t>
            </a:fld>
            <a:endParaRPr lang="en-US"/>
          </a:p>
        </p:txBody>
      </p:sp>
      <p:sp>
        <p:nvSpPr>
          <p:cNvPr id="768002" name="Rectangle 2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3" name="Rectangle 3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4" name="Rectangle 4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5" name="Rectangle 5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6" name="Rectangle 6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7" name="Rectangle 7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8" name="Rectangle 8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8009" name="Line 9"/>
          <p:cNvSpPr>
            <a:spLocks noChangeShapeType="1"/>
          </p:cNvSpPr>
          <p:nvPr/>
        </p:nvSpPr>
        <p:spPr bwMode="auto">
          <a:xfrm>
            <a:off x="609600" y="292735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010" name="Line 10"/>
          <p:cNvSpPr>
            <a:spLocks noChangeShapeType="1"/>
          </p:cNvSpPr>
          <p:nvPr/>
        </p:nvSpPr>
        <p:spPr bwMode="auto">
          <a:xfrm>
            <a:off x="609600" y="419100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011" name="Rectangle 11"/>
          <p:cNvSpPr>
            <a:spLocks noChangeArrowheads="1"/>
          </p:cNvSpPr>
          <p:nvPr/>
        </p:nvSpPr>
        <p:spPr bwMode="auto">
          <a:xfrm>
            <a:off x="647700" y="3019425"/>
            <a:ext cx="8077200" cy="1066800"/>
          </a:xfrm>
          <a:prstGeom prst="rect">
            <a:avLst/>
          </a:prstGeom>
          <a:solidFill>
            <a:srgbClr val="3333CC"/>
          </a:solidFill>
          <a:ln w="762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IPSec in tunnel mode protects the original IP header.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2284413"/>
            <a:ext cx="1143000" cy="566737"/>
            <a:chOff x="1200" y="1248"/>
            <a:chExt cx="720" cy="357"/>
          </a:xfrm>
        </p:grpSpPr>
        <p:pic>
          <p:nvPicPr>
            <p:cNvPr id="768013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8014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schemeClr val="hlink"/>
                  </a:solidFill>
                  <a:latin typeface="Times New Roman" charset="0"/>
                </a:rPr>
                <a:t>Note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6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6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6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9" grpId="0" animBg="1"/>
      <p:bldP spid="768010" grpId="0" animBg="1"/>
      <p:bldP spid="7680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72EE-3E0D-4175-BE4F-A925A98F9919}" type="slidenum">
              <a:rPr lang="en-US"/>
              <a:pPr/>
              <a:t>11</a:t>
            </a:fld>
            <a:endParaRPr lang="en-US"/>
          </a:p>
        </p:txBody>
      </p:sp>
      <p:sp>
        <p:nvSpPr>
          <p:cNvPr id="671746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30.5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Transport mode versus tunnel mode</a:t>
            </a:r>
          </a:p>
        </p:txBody>
      </p:sp>
      <p:sp>
        <p:nvSpPr>
          <p:cNvPr id="671747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1748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1749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1750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1751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1752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1753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7175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70088"/>
            <a:ext cx="3062288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175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905000"/>
            <a:ext cx="30622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71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7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Two Security Protocols</a:t>
            </a:r>
          </a:p>
          <a:p>
            <a:r>
              <a:rPr lang="en-US" dirty="0"/>
              <a:t>IPSec defines two </a:t>
            </a:r>
            <a:r>
              <a:rPr lang="en-US" dirty="0" smtClean="0"/>
              <a:t>protocols the </a:t>
            </a:r>
            <a:r>
              <a:rPr lang="en-US" dirty="0"/>
              <a:t>Authentication Header (AH) Protocol and the </a:t>
            </a:r>
            <a:r>
              <a:rPr lang="en-US" dirty="0" smtClean="0"/>
              <a:t>Encapsulating Security </a:t>
            </a:r>
            <a:r>
              <a:rPr lang="en-US" dirty="0"/>
              <a:t>Payload (ESP) Protocol</a:t>
            </a:r>
          </a:p>
          <a:p>
            <a:pPr>
              <a:buNone/>
            </a:pPr>
            <a:r>
              <a:rPr lang="en-US" dirty="0" smtClean="0"/>
              <a:t>    to </a:t>
            </a:r>
            <a:r>
              <a:rPr lang="en-US" dirty="0"/>
              <a:t>provide authentication and/or </a:t>
            </a:r>
            <a:r>
              <a:rPr lang="en-US" dirty="0" smtClean="0"/>
              <a:t>encryption for </a:t>
            </a:r>
            <a:r>
              <a:rPr lang="en-US" dirty="0"/>
              <a:t>packets at the IP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Authentication Header (AH)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91600" cy="4525963"/>
          </a:xfrm>
        </p:spPr>
        <p:txBody>
          <a:bodyPr>
            <a:normAutofit/>
          </a:bodyPr>
          <a:lstStyle/>
          <a:p>
            <a:r>
              <a:rPr lang="en-US" dirty="0"/>
              <a:t>The Authentication Header (AH) </a:t>
            </a:r>
            <a:r>
              <a:rPr lang="en-US" dirty="0" smtClean="0"/>
              <a:t>Protocol  is designed </a:t>
            </a:r>
            <a:r>
              <a:rPr lang="en-US" dirty="0"/>
              <a:t>to authenticate the source </a:t>
            </a:r>
            <a:r>
              <a:rPr lang="en-US" dirty="0" smtClean="0"/>
              <a:t>host and </a:t>
            </a:r>
            <a:r>
              <a:rPr lang="en-US" dirty="0"/>
              <a:t>to ensure the integrity of the payload carried in the IP </a:t>
            </a:r>
            <a:r>
              <a:rPr lang="en-US" dirty="0" smtClean="0"/>
              <a:t>packet</a:t>
            </a:r>
          </a:p>
          <a:p>
            <a:r>
              <a:rPr lang="en-US" dirty="0"/>
              <a:t>The protocol uses </a:t>
            </a:r>
            <a:r>
              <a:rPr lang="en-US" dirty="0" smtClean="0"/>
              <a:t>a hash </a:t>
            </a:r>
            <a:r>
              <a:rPr lang="en-US" dirty="0"/>
              <a:t>function and a symmetric (secret) key to create a message digest; the digest </a:t>
            </a:r>
            <a:r>
              <a:rPr lang="en-US" dirty="0" smtClean="0"/>
              <a:t>is inserted </a:t>
            </a:r>
            <a:r>
              <a:rPr lang="en-US" dirty="0"/>
              <a:t>in the authentication </a:t>
            </a:r>
            <a:r>
              <a:rPr lang="en-US" dirty="0" smtClean="0"/>
              <a:t>header</a:t>
            </a:r>
          </a:p>
          <a:p>
            <a:r>
              <a:rPr lang="en-US" dirty="0"/>
              <a:t>The AH is then </a:t>
            </a:r>
            <a:r>
              <a:rPr lang="en-US" dirty="0" smtClean="0"/>
              <a:t>placed in </a:t>
            </a:r>
            <a:r>
              <a:rPr lang="en-US" dirty="0"/>
              <a:t>the appropriate location, based on the mode (transport or tunnel)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80F6-DECF-412B-A61D-92BAF581CEB5}" type="slidenum">
              <a:rPr lang="en-US"/>
              <a:pPr/>
              <a:t>14</a:t>
            </a:fld>
            <a:endParaRPr lang="en-US"/>
          </a:p>
        </p:txBody>
      </p:sp>
      <p:sp>
        <p:nvSpPr>
          <p:cNvPr id="770050" name="Rectangle 2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2" name="Rectangle 4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3" name="Rectangle 5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4" name="Rectangle 6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5" name="Rectangle 7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6" name="Rectangle 8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70057" name="Line 9"/>
          <p:cNvSpPr>
            <a:spLocks noChangeShapeType="1"/>
          </p:cNvSpPr>
          <p:nvPr/>
        </p:nvSpPr>
        <p:spPr bwMode="auto">
          <a:xfrm>
            <a:off x="609600" y="285115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0058" name="Line 10"/>
          <p:cNvSpPr>
            <a:spLocks noChangeShapeType="1"/>
          </p:cNvSpPr>
          <p:nvPr/>
        </p:nvSpPr>
        <p:spPr bwMode="auto">
          <a:xfrm>
            <a:off x="609600" y="457200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0059" name="Rectangle 11"/>
          <p:cNvSpPr>
            <a:spLocks noChangeArrowheads="1"/>
          </p:cNvSpPr>
          <p:nvPr/>
        </p:nvSpPr>
        <p:spPr bwMode="auto">
          <a:xfrm>
            <a:off x="647700" y="2943225"/>
            <a:ext cx="8077200" cy="1554163"/>
          </a:xfrm>
          <a:prstGeom prst="rect">
            <a:avLst/>
          </a:prstGeom>
          <a:solidFill>
            <a:srgbClr val="3333CC"/>
          </a:solidFill>
          <a:ln w="762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The AH protocol provides source authentication and data integrity, </a:t>
            </a:r>
            <a:br>
              <a:rPr lang="en-US" sz="3200" i="1">
                <a:solidFill>
                  <a:schemeClr val="bg1"/>
                </a:solidFill>
                <a:latin typeface="Arial" charset="0"/>
              </a:rPr>
            </a:br>
            <a:r>
              <a:rPr lang="en-US" sz="3200" i="1">
                <a:solidFill>
                  <a:schemeClr val="bg1"/>
                </a:solidFill>
                <a:latin typeface="Arial" charset="0"/>
              </a:rPr>
              <a:t>but not privacy.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2208213"/>
            <a:ext cx="1143000" cy="566737"/>
            <a:chOff x="1200" y="1248"/>
            <a:chExt cx="720" cy="357"/>
          </a:xfrm>
        </p:grpSpPr>
        <p:pic>
          <p:nvPicPr>
            <p:cNvPr id="770061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0062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schemeClr val="hlink"/>
                  </a:solidFill>
                  <a:latin typeface="Times New Roman" charset="0"/>
                </a:rPr>
                <a:t>Note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7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7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57" grpId="0" animBg="1"/>
      <p:bldP spid="770058" grpId="0" animBg="1"/>
      <p:bldP spid="7700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Encapsulating Security Payload (ESP)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Encapsulating Security Payload(ESP), that provides source authentication, integrity, and confidentiality</a:t>
            </a:r>
          </a:p>
          <a:p>
            <a:r>
              <a:rPr lang="en-US" dirty="0"/>
              <a:t>ESP adds </a:t>
            </a:r>
            <a:r>
              <a:rPr lang="en-US" dirty="0" smtClean="0"/>
              <a:t>a header </a:t>
            </a:r>
            <a:r>
              <a:rPr lang="en-US" dirty="0"/>
              <a:t>and trailer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2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DF2D-1EB1-4B1F-9556-7CD3ACAFEBAF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28600"/>
            <a:ext cx="8458200" cy="5791200"/>
            <a:chOff x="144" y="144"/>
            <a:chExt cx="5328" cy="364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44" y="144"/>
              <a:ext cx="432" cy="3648"/>
              <a:chOff x="48" y="48"/>
              <a:chExt cx="576" cy="3984"/>
            </a:xfrm>
          </p:grpSpPr>
          <p:sp>
            <p:nvSpPr>
              <p:cNvPr id="774148" name="Rectangle 4"/>
              <p:cNvSpPr>
                <a:spLocks noChangeArrowheads="1"/>
              </p:cNvSpPr>
              <p:nvPr/>
            </p:nvSpPr>
            <p:spPr bwMode="auto">
              <a:xfrm>
                <a:off x="240" y="48"/>
                <a:ext cx="192" cy="3984"/>
              </a:xfrm>
              <a:prstGeom prst="rect">
                <a:avLst/>
              </a:prstGeom>
              <a:solidFill>
                <a:srgbClr val="DDDDDD"/>
              </a:solidFill>
              <a:ln w="19050">
                <a:solidFill>
                  <a:srgbClr val="DDDDDD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149" name="Rectangle 5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192" cy="3984"/>
              </a:xfrm>
              <a:prstGeom prst="rect">
                <a:avLst/>
              </a:prstGeom>
              <a:solidFill>
                <a:srgbClr val="DDDDDD"/>
              </a:solidFill>
              <a:ln w="19050">
                <a:solidFill>
                  <a:srgbClr val="DDDDDD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150" name="Rectangle 6"/>
              <p:cNvSpPr>
                <a:spLocks noChangeArrowheads="1"/>
              </p:cNvSpPr>
              <p:nvPr/>
            </p:nvSpPr>
            <p:spPr bwMode="auto">
              <a:xfrm>
                <a:off x="432" y="48"/>
                <a:ext cx="192" cy="3984"/>
              </a:xfrm>
              <a:prstGeom prst="rect">
                <a:avLst/>
              </a:prstGeom>
              <a:solidFill>
                <a:srgbClr val="DDDDDD"/>
              </a:solidFill>
              <a:ln w="19050">
                <a:solidFill>
                  <a:srgbClr val="DDDDDD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144" y="144"/>
              <a:ext cx="5328" cy="336"/>
              <a:chOff x="0" y="144"/>
              <a:chExt cx="5760" cy="432"/>
            </a:xfrm>
          </p:grpSpPr>
          <p:sp>
            <p:nvSpPr>
              <p:cNvPr id="774152" name="Rectangle 8"/>
              <p:cNvSpPr>
                <a:spLocks noChangeArrowheads="1"/>
              </p:cNvSpPr>
              <p:nvPr/>
            </p:nvSpPr>
            <p:spPr bwMode="auto">
              <a:xfrm>
                <a:off x="0" y="144"/>
                <a:ext cx="5760" cy="144"/>
              </a:xfrm>
              <a:prstGeom prst="rect">
                <a:avLst/>
              </a:prstGeom>
              <a:solidFill>
                <a:srgbClr val="DDDDDD"/>
              </a:solidFill>
              <a:ln w="19050">
                <a:pattFill prst="pct25">
                  <a:fgClr>
                    <a:schemeClr val="folHlink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153" name="Rectangle 9"/>
              <p:cNvSpPr>
                <a:spLocks noChangeArrowheads="1"/>
              </p:cNvSpPr>
              <p:nvPr/>
            </p:nvSpPr>
            <p:spPr bwMode="auto">
              <a:xfrm>
                <a:off x="0" y="288"/>
                <a:ext cx="5760" cy="144"/>
              </a:xfrm>
              <a:prstGeom prst="rect">
                <a:avLst/>
              </a:prstGeom>
              <a:solidFill>
                <a:srgbClr val="DDDDDD"/>
              </a:solidFill>
              <a:ln w="19050">
                <a:pattFill prst="pct25">
                  <a:fgClr>
                    <a:schemeClr val="folHlink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154" name="Rectangle 10"/>
              <p:cNvSpPr>
                <a:spLocks noChangeArrowheads="1"/>
              </p:cNvSpPr>
              <p:nvPr/>
            </p:nvSpPr>
            <p:spPr bwMode="auto">
              <a:xfrm>
                <a:off x="0" y="432"/>
                <a:ext cx="5760" cy="144"/>
              </a:xfrm>
              <a:prstGeom prst="rect">
                <a:avLst/>
              </a:prstGeom>
              <a:solidFill>
                <a:srgbClr val="DDDDDD"/>
              </a:solidFill>
              <a:ln w="19050">
                <a:pattFill prst="pct25">
                  <a:fgClr>
                    <a:schemeClr val="folHlink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44" y="144"/>
              <a:ext cx="432" cy="336"/>
              <a:chOff x="144" y="144"/>
              <a:chExt cx="432" cy="336"/>
            </a:xfrm>
          </p:grpSpPr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144" y="256"/>
                <a:ext cx="432" cy="112"/>
                <a:chOff x="288" y="256"/>
                <a:chExt cx="432" cy="112"/>
              </a:xfrm>
            </p:grpSpPr>
            <p:sp>
              <p:nvSpPr>
                <p:cNvPr id="774157" name="Rectangle 13"/>
                <p:cNvSpPr>
                  <a:spLocks noChangeArrowheads="1"/>
                </p:cNvSpPr>
                <p:nvPr/>
              </p:nvSpPr>
              <p:spPr bwMode="auto">
                <a:xfrm>
                  <a:off x="288" y="256"/>
                  <a:ext cx="144" cy="112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158" name="Rectangle 14"/>
                <p:cNvSpPr>
                  <a:spLocks noChangeArrowheads="1"/>
                </p:cNvSpPr>
                <p:nvPr/>
              </p:nvSpPr>
              <p:spPr bwMode="auto">
                <a:xfrm>
                  <a:off x="576" y="256"/>
                  <a:ext cx="144" cy="112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4159" name="Rectangle 15"/>
                <p:cNvSpPr>
                  <a:spLocks noChangeArrowheads="1"/>
                </p:cNvSpPr>
                <p:nvPr/>
              </p:nvSpPr>
              <p:spPr bwMode="auto">
                <a:xfrm>
                  <a:off x="432" y="256"/>
                  <a:ext cx="144" cy="112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144" y="144"/>
                <a:ext cx="432" cy="336"/>
                <a:chOff x="144" y="144"/>
                <a:chExt cx="432" cy="336"/>
              </a:xfrm>
            </p:grpSpPr>
            <p:grpSp>
              <p:nvGrpSpPr>
                <p:cNvPr id="8" name="Group 17"/>
                <p:cNvGrpSpPr>
                  <a:grpSpLocks/>
                </p:cNvGrpSpPr>
                <p:nvPr/>
              </p:nvGrpSpPr>
              <p:grpSpPr bwMode="auto">
                <a:xfrm>
                  <a:off x="144" y="144"/>
                  <a:ext cx="432" cy="112"/>
                  <a:chOff x="288" y="256"/>
                  <a:chExt cx="432" cy="112"/>
                </a:xfrm>
              </p:grpSpPr>
              <p:sp>
                <p:nvSpPr>
                  <p:cNvPr id="77416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56"/>
                    <a:ext cx="144" cy="11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18900000" scaled="1"/>
                  </a:gra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4163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56"/>
                    <a:ext cx="144" cy="11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18900000" scaled="1"/>
                  </a:gra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4164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256"/>
                    <a:ext cx="144" cy="11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18900000" scaled="1"/>
                  </a:gra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21"/>
                <p:cNvGrpSpPr>
                  <a:grpSpLocks/>
                </p:cNvGrpSpPr>
                <p:nvPr/>
              </p:nvGrpSpPr>
              <p:grpSpPr bwMode="auto">
                <a:xfrm>
                  <a:off x="144" y="368"/>
                  <a:ext cx="432" cy="112"/>
                  <a:chOff x="288" y="256"/>
                  <a:chExt cx="432" cy="112"/>
                </a:xfrm>
              </p:grpSpPr>
              <p:sp>
                <p:nvSpPr>
                  <p:cNvPr id="77416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256"/>
                    <a:ext cx="144" cy="11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18900000" scaled="1"/>
                  </a:gra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4167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56"/>
                    <a:ext cx="144" cy="11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18900000" scaled="1"/>
                  </a:gra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416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256"/>
                    <a:ext cx="144" cy="11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18900000" scaled="1"/>
                  </a:gra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</p:grpSp>
      <p:pic>
        <p:nvPicPr>
          <p:cNvPr id="774169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7913" y="1839913"/>
            <a:ext cx="7761287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IPSec </a:t>
            </a:r>
            <a:r>
              <a:rPr lang="en-US" dirty="0"/>
              <a:t>requires a logical relationship, called a Security </a:t>
            </a:r>
            <a:r>
              <a:rPr lang="en-US" dirty="0" smtClean="0"/>
              <a:t>Association </a:t>
            </a:r>
            <a:r>
              <a:rPr lang="en-US" dirty="0"/>
              <a:t>(SA), between two hosts</a:t>
            </a:r>
            <a:r>
              <a:rPr lang="en-US" dirty="0" smtClean="0"/>
              <a:t>.</a:t>
            </a:r>
          </a:p>
          <a:p>
            <a:r>
              <a:rPr lang="en-US" dirty="0"/>
              <a:t>there are two </a:t>
            </a:r>
            <a:r>
              <a:rPr lang="en-US" dirty="0" smtClean="0"/>
              <a:t>Security Associations </a:t>
            </a:r>
            <a:r>
              <a:rPr lang="en-US" dirty="0"/>
              <a:t>(SAs) between Alice and Bob; one outbound SA and one inbound </a:t>
            </a:r>
            <a:r>
              <a:rPr lang="en-US" dirty="0" smtClean="0"/>
              <a:t>SA. Each </a:t>
            </a:r>
            <a:r>
              <a:rPr lang="en-US" dirty="0"/>
              <a:t>of them stores the value of the key in a variable and the name of </a:t>
            </a:r>
            <a:r>
              <a:rPr lang="en-US" dirty="0" smtClean="0"/>
              <a:t>the encryption/decryption </a:t>
            </a:r>
            <a:r>
              <a:rPr lang="en-US" dirty="0"/>
              <a:t>algorithm in </a:t>
            </a:r>
            <a:r>
              <a:rPr lang="en-US" dirty="0" smtClean="0"/>
              <a:t>another</a:t>
            </a:r>
          </a:p>
          <a:p>
            <a:r>
              <a:rPr lang="en-US" dirty="0" smtClean="0"/>
              <a:t>A Security Association is a contract between two parties; it creates a secure channel between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30.8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Simple SA</a:t>
            </a:r>
          </a:p>
        </p:txBody>
      </p:sp>
      <p:sp>
        <p:nvSpPr>
          <p:cNvPr id="677891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7892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7893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7894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7895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7896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77897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7790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600325"/>
            <a:ext cx="2701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790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1150" y="2733675"/>
            <a:ext cx="2254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7903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2338" y="3352800"/>
            <a:ext cx="47069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7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Internet Key Exchange (IKE)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The Internet Key Exchange (IKE) is a protocol designed to create both inbound </a:t>
            </a:r>
            <a:r>
              <a:rPr lang="en-US" dirty="0" smtClean="0"/>
              <a:t>and outbound </a:t>
            </a:r>
            <a:r>
              <a:rPr lang="en-US" dirty="0"/>
              <a:t>Security Associations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Network Layer </a:t>
            </a:r>
          </a:p>
          <a:p>
            <a:r>
              <a:rPr lang="en-US" dirty="0" smtClean="0"/>
              <a:t>Transport Layer</a:t>
            </a:r>
          </a:p>
          <a:p>
            <a:r>
              <a:rPr lang="en-US" dirty="0" smtClean="0"/>
              <a:t>Application Layer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dirty="0" smtClean="0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 dirty="0">
                <a:latin typeface="Times New Roman" charset="0"/>
              </a:rPr>
              <a:t>Virtual private network</a:t>
            </a:r>
          </a:p>
        </p:txBody>
      </p:sp>
      <p:sp>
        <p:nvSpPr>
          <p:cNvPr id="69017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018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018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018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018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018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018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9018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1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0191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514600"/>
            <a:ext cx="106045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0193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562225"/>
            <a:ext cx="1060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0195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2667000"/>
            <a:ext cx="6667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0196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2667000"/>
            <a:ext cx="6667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90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90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90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690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778243" name="Text Box 3"/>
          <p:cNvSpPr txBox="1">
            <a:spLocks noChangeArrowheads="1"/>
          </p:cNvSpPr>
          <p:nvPr/>
        </p:nvSpPr>
        <p:spPr bwMode="auto">
          <a:xfrm>
            <a:off x="228600" y="355600"/>
            <a:ext cx="6933116" cy="64633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" pitchFamily="18" charset="0"/>
              </a:rPr>
              <a:t>TRANSPORT LAYER SECURITY</a:t>
            </a:r>
          </a:p>
        </p:txBody>
      </p:sp>
      <p:sp>
        <p:nvSpPr>
          <p:cNvPr id="778244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78245" name="Rectangle 5"/>
          <p:cNvSpPr>
            <a:spLocks noChangeArrowheads="1"/>
          </p:cNvSpPr>
          <p:nvPr/>
        </p:nvSpPr>
        <p:spPr bwMode="auto">
          <a:xfrm>
            <a:off x="381000" y="1524000"/>
            <a:ext cx="8534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800">
                <a:latin typeface="Arial Unicode MS" pitchFamily="34" charset="-128"/>
              </a:rPr>
              <a:t>Two protocols are dominant today for providing security at the transport layer: the Secure Sockets Layer (SSL) protocol and the Transport Layer Security (TLS) protocol. The latter is actually an IETF version of the former. We discuss SSL in this section; TLS is very similar. Figure 30.15 shows the position of SSL and TLS in the Internet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7391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30.15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Location of SSL and TSL in the Internet mode</a:t>
            </a:r>
          </a:p>
        </p:txBody>
      </p:sp>
      <p:sp>
        <p:nvSpPr>
          <p:cNvPr id="692227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2229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2230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2231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2232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92233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922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7138" y="1911350"/>
            <a:ext cx="4149725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CDEA9-3E9A-449E-9994-5BE794865E1C}" type="slidenum">
              <a:rPr lang="en-US"/>
              <a:pPr/>
              <a:t>23</a:t>
            </a:fld>
            <a:endParaRPr lang="en-US"/>
          </a:p>
        </p:txBody>
      </p:sp>
      <p:sp>
        <p:nvSpPr>
          <p:cNvPr id="70041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30.19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Four SSL protocols</a:t>
            </a:r>
          </a:p>
        </p:txBody>
      </p:sp>
      <p:sp>
        <p:nvSpPr>
          <p:cNvPr id="70041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0042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0042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0042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0042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0042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0042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70042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63738"/>
            <a:ext cx="7002463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0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Record Protocol is the carrier. It carries messages from three other protocols </a:t>
            </a:r>
            <a:r>
              <a:rPr lang="en-US" dirty="0" smtClean="0"/>
              <a:t>as well </a:t>
            </a:r>
            <a:r>
              <a:rPr lang="en-US" dirty="0"/>
              <a:t>as the data coming from the application layer. Messages from the Record </a:t>
            </a:r>
            <a:r>
              <a:rPr lang="en-US" dirty="0" smtClean="0"/>
              <a:t>Protocol are </a:t>
            </a:r>
            <a:r>
              <a:rPr lang="en-US" dirty="0"/>
              <a:t>payloads to the transport layer, normally TCP.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Handshake Protocol </a:t>
            </a:r>
            <a:r>
              <a:rPr lang="en-US" dirty="0" smtClean="0"/>
              <a:t>provides security </a:t>
            </a:r>
            <a:r>
              <a:rPr lang="en-US" dirty="0"/>
              <a:t>parameters for the Record Protocol. It establishes a cipher set and </a:t>
            </a:r>
            <a:r>
              <a:rPr lang="en-US" dirty="0" smtClean="0"/>
              <a:t>provides keys </a:t>
            </a:r>
            <a:r>
              <a:rPr lang="en-US" dirty="0"/>
              <a:t>and security parameters. It also authenticates the server to the client and the </a:t>
            </a:r>
            <a:r>
              <a:rPr lang="en-US" dirty="0" smtClean="0"/>
              <a:t>client </a:t>
            </a:r>
            <a:r>
              <a:rPr lang="en-US" dirty="0"/>
              <a:t>to the server if needed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err="1"/>
              <a:t>ChangeCipherSpec</a:t>
            </a:r>
            <a:r>
              <a:rPr lang="en-US" dirty="0"/>
              <a:t> Protocol is used for signaling the </a:t>
            </a:r>
            <a:r>
              <a:rPr lang="en-US" dirty="0" smtClean="0"/>
              <a:t>readiness of </a:t>
            </a:r>
            <a:r>
              <a:rPr lang="en-US" dirty="0"/>
              <a:t>cryptographic secrets.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Alert Protocol is used to report abnormal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78D89-7EB1-43AD-B34D-B1600D00B24A}" type="slidenum">
              <a:rPr lang="en-US"/>
              <a:pPr/>
              <a:t>25</a:t>
            </a:fld>
            <a:endParaRPr lang="en-US"/>
          </a:p>
        </p:txBody>
      </p:sp>
      <p:sp>
        <p:nvSpPr>
          <p:cNvPr id="788482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788483" name="Text Box 3"/>
          <p:cNvSpPr txBox="1">
            <a:spLocks noChangeArrowheads="1"/>
          </p:cNvSpPr>
          <p:nvPr/>
        </p:nvSpPr>
        <p:spPr bwMode="auto">
          <a:xfrm>
            <a:off x="228600" y="355600"/>
            <a:ext cx="8651875" cy="6508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" pitchFamily="18" charset="0"/>
              </a:rPr>
              <a:t>30-3  APPLICATION LAYER SECURITY</a:t>
            </a:r>
          </a:p>
        </p:txBody>
      </p:sp>
      <p:sp>
        <p:nvSpPr>
          <p:cNvPr id="788484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88485" name="Rectangle 5"/>
          <p:cNvSpPr>
            <a:spLocks noChangeArrowheads="1"/>
          </p:cNvSpPr>
          <p:nvPr/>
        </p:nvSpPr>
        <p:spPr bwMode="auto">
          <a:xfrm>
            <a:off x="381000" y="1524000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800" dirty="0" smtClean="0">
                <a:latin typeface="Arial Unicode MS" pitchFamily="34" charset="-128"/>
              </a:rPr>
              <a:t>Usually we have two </a:t>
            </a:r>
            <a:r>
              <a:rPr lang="en-US" sz="2800" dirty="0">
                <a:latin typeface="Arial Unicode MS" pitchFamily="34" charset="-128"/>
              </a:rPr>
              <a:t>protocols providing security services for e-mails: Pretty Good Privacy (PGP) and Secure/Multipurpose Internet Mail Extension (S/MIME).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79" name="Rectangle 3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80" name="Rectangle 4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81" name="Rectangle 5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82" name="Rectangle 6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83" name="Rectangle 7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2585" name="Line 9"/>
          <p:cNvSpPr>
            <a:spLocks noChangeShapeType="1"/>
          </p:cNvSpPr>
          <p:nvPr/>
        </p:nvSpPr>
        <p:spPr bwMode="auto">
          <a:xfrm>
            <a:off x="609600" y="2547938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2586" name="Line 10"/>
          <p:cNvSpPr>
            <a:spLocks noChangeShapeType="1"/>
          </p:cNvSpPr>
          <p:nvPr/>
        </p:nvSpPr>
        <p:spPr bwMode="auto">
          <a:xfrm>
            <a:off x="609600" y="4802188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2587" name="Rectangle 11"/>
          <p:cNvSpPr>
            <a:spLocks noChangeArrowheads="1"/>
          </p:cNvSpPr>
          <p:nvPr/>
        </p:nvSpPr>
        <p:spPr bwMode="auto">
          <a:xfrm>
            <a:off x="647700" y="2640013"/>
            <a:ext cx="8077200" cy="2041525"/>
          </a:xfrm>
          <a:prstGeom prst="rect">
            <a:avLst/>
          </a:prstGeom>
          <a:solidFill>
            <a:srgbClr val="3333CC"/>
          </a:solidFill>
          <a:ln w="762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In e-mail security, the sender of the message needs to include the name </a:t>
            </a:r>
            <a:br>
              <a:rPr lang="en-US" sz="3200" i="1">
                <a:solidFill>
                  <a:schemeClr val="bg1"/>
                </a:solidFill>
                <a:latin typeface="Arial" charset="0"/>
              </a:rPr>
            </a:br>
            <a:r>
              <a:rPr lang="en-US" sz="3200" i="1">
                <a:solidFill>
                  <a:schemeClr val="bg1"/>
                </a:solidFill>
                <a:latin typeface="Arial" charset="0"/>
              </a:rPr>
              <a:t>or identifiers of the algorithms </a:t>
            </a:r>
            <a:br>
              <a:rPr lang="en-US" sz="3200" i="1">
                <a:solidFill>
                  <a:schemeClr val="bg1"/>
                </a:solidFill>
                <a:latin typeface="Arial" charset="0"/>
              </a:rPr>
            </a:br>
            <a:r>
              <a:rPr lang="en-US" sz="3200" i="1">
                <a:solidFill>
                  <a:schemeClr val="bg1"/>
                </a:solidFill>
                <a:latin typeface="Arial" charset="0"/>
              </a:rPr>
              <a:t>used in the message.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1905000"/>
            <a:ext cx="1143000" cy="566738"/>
            <a:chOff x="1200" y="1248"/>
            <a:chExt cx="720" cy="357"/>
          </a:xfrm>
        </p:grpSpPr>
        <p:pic>
          <p:nvPicPr>
            <p:cNvPr id="792589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2590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schemeClr val="hlink"/>
                  </a:solidFill>
                  <a:latin typeface="Times New Roman" charset="0"/>
                </a:rPr>
                <a:t>Note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9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9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9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85" grpId="0" animBg="1"/>
      <p:bldP spid="792586" grpId="0" animBg="1"/>
      <p:bldP spid="79258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27" name="Rectangle 3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28" name="Rectangle 4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29" name="Rectangle 5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30" name="Rectangle 6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31" name="Rectangle 7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32" name="Rectangle 8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609600" y="2547938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4634" name="Line 10"/>
          <p:cNvSpPr>
            <a:spLocks noChangeShapeType="1"/>
          </p:cNvSpPr>
          <p:nvPr/>
        </p:nvSpPr>
        <p:spPr bwMode="auto">
          <a:xfrm>
            <a:off x="609600" y="571500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4635" name="Rectangle 11"/>
          <p:cNvSpPr>
            <a:spLocks noChangeArrowheads="1"/>
          </p:cNvSpPr>
          <p:nvPr/>
        </p:nvSpPr>
        <p:spPr bwMode="auto">
          <a:xfrm>
            <a:off x="647700" y="2640013"/>
            <a:ext cx="8077200" cy="3016250"/>
          </a:xfrm>
          <a:prstGeom prst="rect">
            <a:avLst/>
          </a:prstGeom>
          <a:solidFill>
            <a:srgbClr val="3333CC"/>
          </a:solidFill>
          <a:ln w="762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In e-mail security, the encryption/decryption is done using a symmetric-key algorithm, but the secret key to decrypt the message is </a:t>
            </a:r>
            <a:br>
              <a:rPr lang="en-US" sz="3200" i="1">
                <a:solidFill>
                  <a:schemeClr val="bg1"/>
                </a:solidFill>
                <a:latin typeface="Arial" charset="0"/>
              </a:rPr>
            </a:br>
            <a:r>
              <a:rPr lang="en-US" sz="3200" i="1">
                <a:solidFill>
                  <a:schemeClr val="bg1"/>
                </a:solidFill>
                <a:latin typeface="Arial" charset="0"/>
              </a:rPr>
              <a:t>encrypted with the public key of the</a:t>
            </a:r>
          </a:p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receiver and is sent with the message.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1905000"/>
            <a:ext cx="1143000" cy="566738"/>
            <a:chOff x="1200" y="1248"/>
            <a:chExt cx="720" cy="357"/>
          </a:xfrm>
        </p:grpSpPr>
        <p:pic>
          <p:nvPicPr>
            <p:cNvPr id="794637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4638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schemeClr val="hlink"/>
                  </a:solidFill>
                  <a:latin typeface="Times New Roman" charset="0"/>
                </a:rPr>
                <a:t>Note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9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9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9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33" grpId="0" animBg="1"/>
      <p:bldP spid="794634" grpId="0" animBg="1"/>
      <p:bldP spid="79463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2590800" y="258763"/>
            <a:ext cx="4021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</a:rPr>
              <a:t>PGP at the sender site</a:t>
            </a:r>
          </a:p>
        </p:txBody>
      </p:sp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57338"/>
            <a:ext cx="870267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667000" y="152400"/>
            <a:ext cx="427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</a:rPr>
              <a:t>PGP at the receiver site</a:t>
            </a:r>
          </a:p>
        </p:txBody>
      </p:sp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801688"/>
            <a:ext cx="8043862" cy="567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IP Security (IPSec) is a collection of protocols designed by the Internet </a:t>
            </a:r>
            <a:r>
              <a:rPr lang="en-US" dirty="0" smtClean="0"/>
              <a:t>Engineering Task </a:t>
            </a:r>
            <a:r>
              <a:rPr lang="en-US" dirty="0"/>
              <a:t>Force (IETF) to provide security for a packet at the network </a:t>
            </a:r>
            <a:r>
              <a:rPr lang="en-US" dirty="0" smtClean="0"/>
              <a:t>layer</a:t>
            </a:r>
          </a:p>
          <a:p>
            <a:r>
              <a:rPr lang="en-US" dirty="0"/>
              <a:t>IPSec </a:t>
            </a:r>
            <a:r>
              <a:rPr lang="en-US" dirty="0" smtClean="0"/>
              <a:t>helps create </a:t>
            </a:r>
            <a:r>
              <a:rPr lang="en-US" dirty="0"/>
              <a:t>authenticated and confidential packets for the IP layer.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1690-3E15-40F2-BE93-5D17D3506DA1}" type="slidenum">
              <a:rPr lang="en-US"/>
              <a:pPr/>
              <a:t>30</a:t>
            </a:fld>
            <a:endParaRPr lang="en-US"/>
          </a:p>
        </p:txBody>
      </p:sp>
      <p:sp>
        <p:nvSpPr>
          <p:cNvPr id="800770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800771" name="Text Box 3"/>
          <p:cNvSpPr txBox="1">
            <a:spLocks noChangeArrowheads="1"/>
          </p:cNvSpPr>
          <p:nvPr/>
        </p:nvSpPr>
        <p:spPr bwMode="auto">
          <a:xfrm>
            <a:off x="228600" y="355600"/>
            <a:ext cx="4003675" cy="6508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" pitchFamily="18" charset="0"/>
              </a:rPr>
              <a:t>30-4  FIREWALLS</a:t>
            </a:r>
          </a:p>
        </p:txBody>
      </p:sp>
      <p:sp>
        <p:nvSpPr>
          <p:cNvPr id="800772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00773" name="Rectangle 5"/>
          <p:cNvSpPr>
            <a:spLocks noChangeArrowheads="1"/>
          </p:cNvSpPr>
          <p:nvPr/>
        </p:nvSpPr>
        <p:spPr bwMode="auto">
          <a:xfrm>
            <a:off x="381000" y="1524000"/>
            <a:ext cx="85344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800">
                <a:latin typeface="Arial Unicode MS" pitchFamily="34" charset="-128"/>
              </a:rPr>
              <a:t>All previous security measures cannot prevent Eve from sending a harmful message to a system. To control access to a system we need firewalls. A firewall is a device (usually a router or a computer) installed between the internal network of an organization and the rest of the Internet. It is designed to forward some packets and filter (not forward) others. Figure 30.32 shows a firewall.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345F-2938-4157-A6B2-985EDA5BD794}" type="slidenum">
              <a:rPr lang="en-US"/>
              <a:pPr/>
              <a:t>31</a:t>
            </a:fld>
            <a:endParaRPr lang="en-US"/>
          </a:p>
        </p:txBody>
      </p:sp>
      <p:sp>
        <p:nvSpPr>
          <p:cNvPr id="727042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30.32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Firewall</a:t>
            </a:r>
          </a:p>
        </p:txBody>
      </p:sp>
      <p:sp>
        <p:nvSpPr>
          <p:cNvPr id="727043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7046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7047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7048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7049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72705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1875" y="2241550"/>
            <a:ext cx="68929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12B4-949F-453F-B090-020796874678}" type="slidenum">
              <a:rPr lang="en-US"/>
              <a:pPr/>
              <a:t>32</a:t>
            </a:fld>
            <a:endParaRPr lang="en-US"/>
          </a:p>
        </p:txBody>
      </p:sp>
      <p:sp>
        <p:nvSpPr>
          <p:cNvPr id="729090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30.33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Packet-filter firewall</a:t>
            </a:r>
          </a:p>
        </p:txBody>
      </p:sp>
      <p:sp>
        <p:nvSpPr>
          <p:cNvPr id="729091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9092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9093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9094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9095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9096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29097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72909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371600"/>
            <a:ext cx="7258050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2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39E2-A40B-4C03-AF4C-E503AB43DBFE}" type="slidenum">
              <a:rPr lang="en-US"/>
              <a:pPr/>
              <a:t>33</a:t>
            </a:fld>
            <a:endParaRPr lang="en-US"/>
          </a:p>
        </p:txBody>
      </p:sp>
      <p:sp>
        <p:nvSpPr>
          <p:cNvPr id="73113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30.34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Proxy firewall</a:t>
            </a:r>
          </a:p>
        </p:txBody>
      </p:sp>
      <p:sp>
        <p:nvSpPr>
          <p:cNvPr id="73113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3114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3114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3114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3114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3114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3114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73114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713" y="1752600"/>
            <a:ext cx="7659687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114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4263" y="2298700"/>
            <a:ext cx="216693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1150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1150938"/>
            <a:ext cx="2952750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1151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2693988"/>
            <a:ext cx="18827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3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73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7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E35A-00FB-4C0F-A03C-8AD459E48938}" type="slidenum">
              <a:rPr lang="en-US"/>
              <a:pPr/>
              <a:t>34</a:t>
            </a:fld>
            <a:endParaRPr lang="en-US"/>
          </a:p>
        </p:txBody>
      </p:sp>
      <p:sp>
        <p:nvSpPr>
          <p:cNvPr id="806914" name="Rectangle 2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15" name="Rectangle 3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16" name="Rectangle 4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17" name="Rectangle 5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18" name="Rectangle 6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19" name="Rectangle 7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20" name="Rectangle 8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806921" name="Line 9"/>
          <p:cNvSpPr>
            <a:spLocks noChangeShapeType="1"/>
          </p:cNvSpPr>
          <p:nvPr/>
        </p:nvSpPr>
        <p:spPr bwMode="auto">
          <a:xfrm>
            <a:off x="609600" y="2547938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6922" name="Line 10"/>
          <p:cNvSpPr>
            <a:spLocks noChangeShapeType="1"/>
          </p:cNvSpPr>
          <p:nvPr/>
        </p:nvSpPr>
        <p:spPr bwMode="auto">
          <a:xfrm>
            <a:off x="609600" y="381000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6923" name="Rectangle 11"/>
          <p:cNvSpPr>
            <a:spLocks noChangeArrowheads="1"/>
          </p:cNvSpPr>
          <p:nvPr/>
        </p:nvSpPr>
        <p:spPr bwMode="auto">
          <a:xfrm>
            <a:off x="647700" y="2640013"/>
            <a:ext cx="8077200" cy="1066800"/>
          </a:xfrm>
          <a:prstGeom prst="rect">
            <a:avLst/>
          </a:prstGeom>
          <a:solidFill>
            <a:srgbClr val="3333CC"/>
          </a:solidFill>
          <a:ln w="762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A proxy firewall filters at the </a:t>
            </a:r>
            <a:br>
              <a:rPr lang="en-US" sz="3200" i="1">
                <a:solidFill>
                  <a:schemeClr val="bg1"/>
                </a:solidFill>
                <a:latin typeface="Arial" charset="0"/>
              </a:rPr>
            </a:br>
            <a:r>
              <a:rPr lang="en-US" sz="3200" i="1">
                <a:solidFill>
                  <a:schemeClr val="bg1"/>
                </a:solidFill>
                <a:latin typeface="Arial" charset="0"/>
              </a:rPr>
              <a:t>application layer.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1905000"/>
            <a:ext cx="1143000" cy="566738"/>
            <a:chOff x="1200" y="1248"/>
            <a:chExt cx="720" cy="357"/>
          </a:xfrm>
        </p:grpSpPr>
        <p:pic>
          <p:nvPicPr>
            <p:cNvPr id="806925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06926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schemeClr val="hlink"/>
                  </a:solidFill>
                  <a:latin typeface="Times New Roman" charset="0"/>
                </a:rPr>
                <a:t>Note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0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0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0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21" grpId="0" animBg="1"/>
      <p:bldP spid="806922" grpId="0" animBg="1"/>
      <p:bldP spid="8069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B26-CEF1-4232-B0B8-E348464CC5EE}" type="slidenum">
              <a:rPr lang="en-US"/>
              <a:pPr/>
              <a:t>4</a:t>
            </a:fld>
            <a:endParaRPr lang="en-US"/>
          </a:p>
        </p:txBody>
      </p:sp>
      <p:sp>
        <p:nvSpPr>
          <p:cNvPr id="76390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5468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itchFamily="18" charset="0"/>
              </a:rPr>
              <a:t>Topics Discussed in the Section</a:t>
            </a:r>
          </a:p>
        </p:txBody>
      </p:sp>
      <p:sp>
        <p:nvSpPr>
          <p:cNvPr id="763907" name="Text Box 3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63908" name="Rectangle 4"/>
          <p:cNvSpPr>
            <a:spLocks noChangeArrowheads="1"/>
          </p:cNvSpPr>
          <p:nvPr/>
        </p:nvSpPr>
        <p:spPr bwMode="auto">
          <a:xfrm>
            <a:off x="304800" y="838200"/>
            <a:ext cx="8382000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117000"/>
              <a:buFont typeface="Wingdings" pitchFamily="2" charset="2"/>
              <a:buChar char="ü"/>
            </a:pPr>
            <a:r>
              <a:rPr lang="en-US" sz="2800">
                <a:solidFill>
                  <a:srgbClr val="0033CC"/>
                </a:solidFill>
                <a:latin typeface="Times New Roman" charset="0"/>
              </a:rPr>
              <a:t> Two Modes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117000"/>
              <a:buFont typeface="Wingdings" pitchFamily="2" charset="2"/>
              <a:buChar char="ü"/>
            </a:pPr>
            <a:r>
              <a:rPr lang="en-US" sz="2800">
                <a:solidFill>
                  <a:srgbClr val="0033CC"/>
                </a:solidFill>
                <a:latin typeface="Times New Roman" charset="0"/>
              </a:rPr>
              <a:t> Two Security Protocols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117000"/>
              <a:buFont typeface="Wingdings" pitchFamily="2" charset="2"/>
              <a:buChar char="ü"/>
            </a:pPr>
            <a:r>
              <a:rPr lang="en-US" sz="2800">
                <a:solidFill>
                  <a:srgbClr val="0033CC"/>
                </a:solidFill>
                <a:latin typeface="Times New Roman" charset="0"/>
              </a:rPr>
              <a:t> Services Provided by IPSec 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117000"/>
              <a:buFont typeface="Wingdings" pitchFamily="2" charset="2"/>
              <a:buChar char="ü"/>
            </a:pPr>
            <a:r>
              <a:rPr lang="en-US" sz="2800">
                <a:solidFill>
                  <a:srgbClr val="0033CC"/>
                </a:solidFill>
                <a:latin typeface="Times New Roman" charset="0"/>
              </a:rPr>
              <a:t> Security Association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117000"/>
              <a:buFont typeface="Wingdings" pitchFamily="2" charset="2"/>
              <a:buChar char="ü"/>
            </a:pPr>
            <a:r>
              <a:rPr lang="en-US" sz="2800">
                <a:solidFill>
                  <a:srgbClr val="0033CC"/>
                </a:solidFill>
                <a:latin typeface="Times New Roman" charset="0"/>
              </a:rPr>
              <a:t> Internet Key Exchange (IKE)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117000"/>
              <a:buFont typeface="Wingdings" pitchFamily="2" charset="2"/>
              <a:buChar char="ü"/>
            </a:pPr>
            <a:r>
              <a:rPr lang="en-US" sz="2800">
                <a:solidFill>
                  <a:srgbClr val="0033CC"/>
                </a:solidFill>
                <a:latin typeface="Times New Roman" charset="0"/>
              </a:rPr>
              <a:t> Virtual Private Network (VPN)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F586-4239-42EF-8F3E-F0FF2851E7D8}" type="slidenum">
              <a:rPr lang="en-US"/>
              <a:pPr/>
              <a:t>5</a:t>
            </a:fld>
            <a:endParaRPr lang="en-US"/>
          </a:p>
        </p:txBody>
      </p:sp>
      <p:sp>
        <p:nvSpPr>
          <p:cNvPr id="483330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30.1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IPSec in transport mode</a:t>
            </a:r>
          </a:p>
        </p:txBody>
      </p:sp>
      <p:sp>
        <p:nvSpPr>
          <p:cNvPr id="483331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83333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83334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83335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83336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83337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48334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2476500"/>
            <a:ext cx="4291012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334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1125" y="3373438"/>
            <a:ext cx="73818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3344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525" y="4249738"/>
            <a:ext cx="70104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8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8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8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215E1-D463-4202-9C94-DA99962A1FC3}" type="slidenum">
              <a:rPr lang="en-US"/>
              <a:pPr/>
              <a:t>6</a:t>
            </a:fld>
            <a:endParaRPr lang="en-US"/>
          </a:p>
        </p:txBody>
      </p:sp>
      <p:sp>
        <p:nvSpPr>
          <p:cNvPr id="765954" name="Rectangle 2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55" name="Rectangle 3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56" name="Rectangle 4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57" name="Rectangle 5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58" name="Rectangle 6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59" name="Rectangle 7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60" name="Rectangle 8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765961" name="Line 9"/>
          <p:cNvSpPr>
            <a:spLocks noChangeShapeType="1"/>
          </p:cNvSpPr>
          <p:nvPr/>
        </p:nvSpPr>
        <p:spPr bwMode="auto">
          <a:xfrm>
            <a:off x="609600" y="178435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5962" name="Line 10"/>
          <p:cNvSpPr>
            <a:spLocks noChangeShapeType="1"/>
          </p:cNvSpPr>
          <p:nvPr/>
        </p:nvSpPr>
        <p:spPr bwMode="auto">
          <a:xfrm>
            <a:off x="609600" y="4038600"/>
            <a:ext cx="8153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5963" name="Rectangle 11"/>
          <p:cNvSpPr>
            <a:spLocks noChangeArrowheads="1"/>
          </p:cNvSpPr>
          <p:nvPr/>
        </p:nvSpPr>
        <p:spPr bwMode="auto">
          <a:xfrm>
            <a:off x="647700" y="1876425"/>
            <a:ext cx="8077200" cy="2041525"/>
          </a:xfrm>
          <a:prstGeom prst="rect">
            <a:avLst/>
          </a:prstGeom>
          <a:solidFill>
            <a:srgbClr val="3333CC"/>
          </a:solidFill>
          <a:ln w="762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IPSec in transport mode does not protect the IP header;</a:t>
            </a:r>
          </a:p>
          <a:p>
            <a:pPr algn="ctr"/>
            <a:r>
              <a:rPr lang="en-US" sz="3200" i="1">
                <a:solidFill>
                  <a:schemeClr val="bg1"/>
                </a:solidFill>
                <a:latin typeface="Arial" charset="0"/>
              </a:rPr>
              <a:t>it only protects the information coming from the transport layer.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1141413"/>
            <a:ext cx="1143000" cy="566737"/>
            <a:chOff x="1200" y="1248"/>
            <a:chExt cx="720" cy="357"/>
          </a:xfrm>
        </p:grpSpPr>
        <p:pic>
          <p:nvPicPr>
            <p:cNvPr id="765965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5966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>
                  <a:solidFill>
                    <a:schemeClr val="hlink"/>
                  </a:solidFill>
                  <a:latin typeface="Times New Roman" charset="0"/>
                </a:rPr>
                <a:t>Note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6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6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6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61" grpId="0" animBg="1"/>
      <p:bldP spid="765962" grpId="0" animBg="1"/>
      <p:bldP spid="7659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9DE05-1C82-4DF9-B289-664A0F87C519}" type="slidenum">
              <a:rPr lang="en-US"/>
              <a:pPr/>
              <a:t>7</a:t>
            </a:fld>
            <a:endParaRPr lang="en-US"/>
          </a:p>
        </p:txBody>
      </p:sp>
      <p:sp>
        <p:nvSpPr>
          <p:cNvPr id="665602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30.2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Transport mode in Action</a:t>
            </a:r>
          </a:p>
        </p:txBody>
      </p:sp>
      <p:sp>
        <p:nvSpPr>
          <p:cNvPr id="665603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5604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5605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5606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5607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5608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5609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656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101850"/>
            <a:ext cx="3225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613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5800" y="2101850"/>
            <a:ext cx="32258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61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2438400"/>
            <a:ext cx="2024063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6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6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6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04BD-3ED6-4F29-9D53-1D36D7CAE43D}" type="slidenum">
              <a:rPr lang="en-US"/>
              <a:pPr/>
              <a:t>8</a:t>
            </a:fld>
            <a:endParaRPr lang="en-US"/>
          </a:p>
        </p:txBody>
      </p:sp>
      <p:sp>
        <p:nvSpPr>
          <p:cNvPr id="667650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30.3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IPSec in tunnel mode</a:t>
            </a:r>
          </a:p>
        </p:txBody>
      </p:sp>
      <p:sp>
        <p:nvSpPr>
          <p:cNvPr id="667651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7652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7653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7654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7655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7656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7657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6765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25700"/>
            <a:ext cx="412273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766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9675" y="3314700"/>
            <a:ext cx="72199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766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191000"/>
            <a:ext cx="700405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6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6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6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TCP/IP Protocol Suite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C1E-DAE9-4654-9CB3-B78FB1CB0C2A}" type="slidenum">
              <a:rPr lang="en-US"/>
              <a:pPr/>
              <a:t>9</a:t>
            </a:fld>
            <a:endParaRPr lang="en-US"/>
          </a:p>
        </p:txBody>
      </p:sp>
      <p:sp>
        <p:nvSpPr>
          <p:cNvPr id="66969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charset="0"/>
              </a:rPr>
              <a:t>Figure 30.4</a:t>
            </a:r>
            <a:r>
              <a:rPr lang="en-US" altLang="en-US">
                <a:solidFill>
                  <a:schemeClr val="accent2"/>
                </a:solidFill>
                <a:latin typeface="Times New Roman" charset="0"/>
              </a:rPr>
              <a:t>    </a:t>
            </a:r>
            <a:r>
              <a:rPr lang="en-US" altLang="en-US" i="1">
                <a:latin typeface="Times New Roman" charset="0"/>
              </a:rPr>
              <a:t>Tunnel-mode in action</a:t>
            </a:r>
          </a:p>
        </p:txBody>
      </p:sp>
      <p:sp>
        <p:nvSpPr>
          <p:cNvPr id="66969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970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970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970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970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970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66970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66970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38450"/>
            <a:ext cx="30829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971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762250"/>
            <a:ext cx="2157413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9711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819400"/>
            <a:ext cx="313213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9712" name="Rectangle 16"/>
          <p:cNvSpPr>
            <a:spLocks noChangeArrowheads="1"/>
          </p:cNvSpPr>
          <p:nvPr/>
        </p:nvSpPr>
        <p:spPr bwMode="auto">
          <a:xfrm>
            <a:off x="3429000" y="2667000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505200" y="2514600"/>
            <a:ext cx="1905000" cy="533400"/>
            <a:chOff x="2208" y="1584"/>
            <a:chExt cx="1200" cy="336"/>
          </a:xfrm>
        </p:grpSpPr>
        <p:sp>
          <p:nvSpPr>
            <p:cNvPr id="669714" name="Text Box 18"/>
            <p:cNvSpPr txBox="1">
              <a:spLocks noChangeArrowheads="1"/>
            </p:cNvSpPr>
            <p:nvPr/>
          </p:nvSpPr>
          <p:spPr bwMode="auto">
            <a:xfrm>
              <a:off x="2496" y="1584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Tunnel</a:t>
              </a:r>
            </a:p>
          </p:txBody>
        </p:sp>
        <p:sp>
          <p:nvSpPr>
            <p:cNvPr id="669715" name="Line 19"/>
            <p:cNvSpPr>
              <a:spLocks noChangeShapeType="1"/>
            </p:cNvSpPr>
            <p:nvPr/>
          </p:nvSpPr>
          <p:spPr bwMode="auto">
            <a:xfrm>
              <a:off x="2208" y="1920"/>
              <a:ext cx="120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6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66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222</TotalTime>
  <Words>846</Words>
  <Application>Microsoft Office PowerPoint</Application>
  <PresentationFormat>On-screen Show (4:3)</PresentationFormat>
  <Paragraphs>120</Paragraphs>
  <Slides>34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Median</vt:lpstr>
      <vt:lpstr>Internet Security</vt:lpstr>
      <vt:lpstr>Layers Security</vt:lpstr>
      <vt:lpstr>Network Layer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Authentication Header (AH)</vt:lpstr>
      <vt:lpstr>Slide 14</vt:lpstr>
      <vt:lpstr>Encapsulating Security Payload (ESP)</vt:lpstr>
      <vt:lpstr>Slide 16</vt:lpstr>
      <vt:lpstr>Security Association</vt:lpstr>
      <vt:lpstr>Slide 18</vt:lpstr>
      <vt:lpstr>Internet Key Exchange (IKE)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Security</dc:title>
  <dc:creator>DELL</dc:creator>
  <cp:lastModifiedBy>DELL</cp:lastModifiedBy>
  <cp:revision>1</cp:revision>
  <dcterms:created xsi:type="dcterms:W3CDTF">2013-06-04T06:23:24Z</dcterms:created>
  <dcterms:modified xsi:type="dcterms:W3CDTF">2014-01-21T13:55:10Z</dcterms:modified>
</cp:coreProperties>
</file>